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embeddedFontLst>
    <p:embeddedFont>
      <p:font typeface="Play"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59" name="Google Shape;15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Arial"/>
                <a:ea typeface="Arial"/>
                <a:cs typeface="Arial"/>
                <a:sym typeface="Arial"/>
              </a:rPr>
              <a:t>11</a:t>
            </a:fld>
            <a:endParaRPr lang="en-IN"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429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17" name="Google Shape;11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24" name="Google Shape;12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31" name="Google Shape;13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38" name="Google Shape;13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45" name="Google Shape;1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2072639"/>
            <a:ext cx="9144000" cy="17908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dirty="0">
                <a:latin typeface="Times New Roman"/>
                <a:ea typeface="Times New Roman"/>
                <a:cs typeface="Times New Roman"/>
                <a:sym typeface="Times New Roman"/>
              </a:rPr>
              <a:t>Mini Project-I (K24MCA18P)</a:t>
            </a:r>
            <a:br>
              <a:rPr lang="en-IN" sz="2400" b="1" dirty="0">
                <a:latin typeface="Times New Roman"/>
                <a:ea typeface="Times New Roman"/>
                <a:cs typeface="Times New Roman"/>
                <a:sym typeface="Times New Roman"/>
              </a:rPr>
            </a:br>
            <a:r>
              <a:rPr lang="en-IN" sz="3500" b="1" dirty="0">
                <a:latin typeface="Times New Roman"/>
                <a:ea typeface="Times New Roman"/>
                <a:cs typeface="Times New Roman"/>
                <a:sym typeface="Times New Roman"/>
              </a:rPr>
              <a:t>Odd Semester</a:t>
            </a:r>
            <a:br>
              <a:rPr lang="en-IN" sz="3500" b="1" dirty="0">
                <a:latin typeface="Times New Roman"/>
                <a:ea typeface="Times New Roman"/>
                <a:cs typeface="Times New Roman"/>
                <a:sym typeface="Times New Roman"/>
              </a:rPr>
            </a:br>
            <a:r>
              <a:rPr lang="en-IN" sz="3500" b="1" dirty="0">
                <a:latin typeface="Times New Roman"/>
                <a:ea typeface="Times New Roman"/>
                <a:cs typeface="Times New Roman"/>
                <a:sym typeface="Times New Roman"/>
              </a:rPr>
              <a:t>Session 2024-25</a:t>
            </a:r>
            <a:endParaRPr sz="3500" b="1" dirty="0">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1524000" y="4077525"/>
            <a:ext cx="9144000" cy="1384500"/>
          </a:xfrm>
          <a:prstGeom prst="rect">
            <a:avLst/>
          </a:prstGeom>
          <a:noFill/>
          <a:ln>
            <a:noFill/>
          </a:ln>
        </p:spPr>
        <p:txBody>
          <a:bodyPr spcFirstLastPara="1" wrap="square" lIns="91425" tIns="45700" rIns="91425" bIns="45700" anchor="t" anchorCtr="0">
            <a:normAutofit lnSpcReduction="10000"/>
          </a:bodyPr>
          <a:lstStyle/>
          <a:p>
            <a:pPr marL="0" lvl="0" indent="0" rtl="0">
              <a:lnSpc>
                <a:spcPct val="90000"/>
              </a:lnSpc>
              <a:spcBef>
                <a:spcPts val="0"/>
              </a:spcBef>
              <a:spcAft>
                <a:spcPts val="0"/>
              </a:spcAft>
              <a:buClr>
                <a:schemeClr val="dk1"/>
              </a:buClr>
              <a:buSzPct val="100000"/>
              <a:buNone/>
            </a:pPr>
            <a:r>
              <a:rPr lang="en-IN" sz="3000" b="1" dirty="0">
                <a:latin typeface="Times New Roman"/>
                <a:ea typeface="Times New Roman"/>
                <a:cs typeface="Times New Roman"/>
                <a:sym typeface="Times New Roman"/>
              </a:rPr>
              <a:t>Satellite – A Referral Community</a:t>
            </a:r>
            <a:endParaRPr lang="en-IN" sz="3000" dirty="0"/>
          </a:p>
          <a:p>
            <a:pPr marL="0" lvl="0" indent="0" rtl="0">
              <a:lnSpc>
                <a:spcPct val="90000"/>
              </a:lnSpc>
              <a:spcBef>
                <a:spcPts val="1000"/>
              </a:spcBef>
              <a:spcAft>
                <a:spcPts val="0"/>
              </a:spcAft>
              <a:buClr>
                <a:schemeClr val="dk1"/>
              </a:buClr>
              <a:buSzPct val="100000"/>
              <a:buNone/>
            </a:pPr>
            <a:r>
              <a:rPr lang="en-IN" b="1" dirty="0">
                <a:latin typeface="Times New Roman"/>
                <a:ea typeface="Times New Roman"/>
                <a:cs typeface="Times New Roman"/>
                <a:sym typeface="Times New Roman"/>
              </a:rPr>
              <a:t>Vidushi Agrawal 2426MCA316,</a:t>
            </a:r>
            <a:endParaRPr dirty="0"/>
          </a:p>
          <a:p>
            <a:pPr marL="0" lvl="0" indent="0" rtl="0">
              <a:lnSpc>
                <a:spcPct val="90000"/>
              </a:lnSpc>
              <a:spcBef>
                <a:spcPts val="1000"/>
              </a:spcBef>
              <a:spcAft>
                <a:spcPts val="0"/>
              </a:spcAft>
              <a:buClr>
                <a:schemeClr val="dk1"/>
              </a:buClr>
              <a:buSzPct val="100000"/>
              <a:buNone/>
            </a:pPr>
            <a:r>
              <a:rPr lang="en-IN" b="1" dirty="0">
                <a:latin typeface="Times New Roman"/>
                <a:ea typeface="Times New Roman"/>
                <a:cs typeface="Times New Roman"/>
                <a:sym typeface="Times New Roman"/>
              </a:rPr>
              <a:t>Yashvi Chaudhary 2426MCA2207, Vaishnavi Yadav 2426MCA196</a:t>
            </a:r>
            <a:endParaRPr dirty="0"/>
          </a:p>
          <a:p>
            <a:pPr marL="0" lvl="0" indent="0" algn="ctr" rtl="0">
              <a:lnSpc>
                <a:spcPct val="90000"/>
              </a:lnSpc>
              <a:spcBef>
                <a:spcPts val="1000"/>
              </a:spcBef>
              <a:spcAft>
                <a:spcPts val="0"/>
              </a:spcAft>
              <a:buClr>
                <a:schemeClr val="dk1"/>
              </a:buClr>
              <a:buSzPct val="100000"/>
              <a:buNone/>
            </a:pPr>
            <a:endParaRPr b="1" dirty="0">
              <a:latin typeface="Times New Roman"/>
              <a:ea typeface="Times New Roman"/>
              <a:cs typeface="Times New Roman"/>
              <a:sym typeface="Times New Roman"/>
            </a:endParaRPr>
          </a:p>
        </p:txBody>
      </p:sp>
      <p:sp>
        <p:nvSpPr>
          <p:cNvPr id="90" name="Google Shape;90;p13"/>
          <p:cNvSpPr txBox="1"/>
          <p:nvPr/>
        </p:nvSpPr>
        <p:spPr>
          <a:xfrm>
            <a:off x="1524000" y="4785236"/>
            <a:ext cx="9144000" cy="7626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91" name="Google Shape;91;p13"/>
          <p:cNvSpPr txBox="1"/>
          <p:nvPr/>
        </p:nvSpPr>
        <p:spPr>
          <a:xfrm>
            <a:off x="9156700" y="5634038"/>
            <a:ext cx="3035300" cy="1223962"/>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90000"/>
              </a:lnSpc>
              <a:spcBef>
                <a:spcPts val="0"/>
              </a:spcBef>
              <a:spcAft>
                <a:spcPts val="0"/>
              </a:spcAft>
              <a:buClr>
                <a:schemeClr val="dk1"/>
              </a:buClr>
              <a:buSzPct val="100000"/>
              <a:buFont typeface="Arial"/>
              <a:buNone/>
            </a:pPr>
            <a:r>
              <a:rPr lang="en-IN" sz="2400" b="1" i="0" u="sng" strike="noStrike" cap="none" dirty="0">
                <a:solidFill>
                  <a:schemeClr val="dk1"/>
                </a:solidFill>
                <a:latin typeface="Times New Roman"/>
                <a:ea typeface="Times New Roman"/>
                <a:cs typeface="Times New Roman"/>
                <a:sym typeface="Times New Roman"/>
              </a:rPr>
              <a:t>Project Supervisor:</a:t>
            </a:r>
            <a:endParaRPr dirty="0"/>
          </a:p>
          <a:p>
            <a:pPr marL="0" marR="0" lvl="0" indent="0" algn="just" rtl="0">
              <a:lnSpc>
                <a:spcPct val="90000"/>
              </a:lnSpc>
              <a:spcBef>
                <a:spcPts val="1000"/>
              </a:spcBef>
              <a:spcAft>
                <a:spcPts val="0"/>
              </a:spcAft>
              <a:buClr>
                <a:srgbClr val="FF0000"/>
              </a:buClr>
              <a:buSzPct val="100000"/>
              <a:buFont typeface="Arial"/>
              <a:buNone/>
            </a:pPr>
            <a:r>
              <a:rPr lang="en-IN" sz="2400" dirty="0">
                <a:solidFill>
                  <a:srgbClr val="FF0000"/>
                </a:solidFill>
                <a:latin typeface="Times New Roman"/>
                <a:ea typeface="Times New Roman"/>
                <a:cs typeface="Times New Roman"/>
                <a:sym typeface="Times New Roman"/>
              </a:rPr>
              <a:t>Ms. Divya Singhal</a:t>
            </a:r>
            <a:r>
              <a:rPr lang="en-IN" sz="2400" b="0" i="0" u="none" strike="noStrike" cap="none" dirty="0">
                <a:solidFill>
                  <a:srgbClr val="FF0000"/>
                </a:solidFill>
                <a:latin typeface="Times New Roman"/>
                <a:ea typeface="Times New Roman"/>
                <a:cs typeface="Times New Roman"/>
                <a:sym typeface="Times New Roman"/>
              </a:rPr>
              <a:t> </a:t>
            </a:r>
            <a:endParaRPr dirty="0"/>
          </a:p>
          <a:p>
            <a:pPr marL="0" marR="0" lvl="0" indent="0" algn="just" rtl="0">
              <a:lnSpc>
                <a:spcPct val="90000"/>
              </a:lnSpc>
              <a:spcBef>
                <a:spcPts val="1000"/>
              </a:spcBef>
              <a:spcAft>
                <a:spcPts val="0"/>
              </a:spcAft>
              <a:buClr>
                <a:srgbClr val="FF0000"/>
              </a:buClr>
              <a:buSzPct val="100000"/>
              <a:buFont typeface="Arial"/>
              <a:buNone/>
            </a:pPr>
            <a:r>
              <a:rPr lang="en-IN" sz="2400" b="0" i="0" u="none" strike="noStrike" cap="none" dirty="0">
                <a:solidFill>
                  <a:srgbClr val="FF0000"/>
                </a:solidFill>
                <a:latin typeface="Times New Roman"/>
                <a:ea typeface="Times New Roman"/>
                <a:cs typeface="Times New Roman"/>
                <a:sym typeface="Times New Roman"/>
              </a:rPr>
              <a:t>Assistant Professor</a:t>
            </a:r>
            <a:endParaRPr dirty="0"/>
          </a:p>
          <a:p>
            <a:pPr marL="0" marR="0" lvl="0" indent="0" algn="just" rtl="0">
              <a:lnSpc>
                <a:spcPct val="90000"/>
              </a:lnSpc>
              <a:spcBef>
                <a:spcPts val="1000"/>
              </a:spcBef>
              <a:spcAft>
                <a:spcPts val="0"/>
              </a:spcAft>
              <a:buClr>
                <a:schemeClr val="dk1"/>
              </a:buClr>
              <a:buSzPct val="100000"/>
              <a:buFont typeface="Arial"/>
              <a:buNone/>
            </a:pPr>
            <a:endParaRPr sz="2400" b="1" i="0" u="sng" strike="noStrike" cap="none" dirty="0">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a:stretch/>
        </p:blipFill>
        <p:spPr>
          <a:xfrm>
            <a:off x="0" y="2510"/>
            <a:ext cx="12192000" cy="13844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0" y="0"/>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dirty="0">
                <a:latin typeface="Times New Roman"/>
                <a:ea typeface="Times New Roman"/>
                <a:cs typeface="Times New Roman"/>
                <a:sym typeface="Times New Roman"/>
              </a:rPr>
              <a:t>Workflow/Gantt Chart</a:t>
            </a:r>
            <a:endParaRPr b="1" dirty="0">
              <a:latin typeface="Times New Roman"/>
              <a:ea typeface="Times New Roman"/>
              <a:cs typeface="Times New Roman"/>
              <a:sym typeface="Times New Roman"/>
            </a:endParaRPr>
          </a:p>
        </p:txBody>
      </p:sp>
      <p:sp>
        <p:nvSpPr>
          <p:cNvPr id="162" name="Google Shape;16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a:buNone/>
            </a:pPr>
            <a:r>
              <a:rPr lang="en-US" sz="1600" b="1" dirty="0"/>
              <a:t>Workflow Stages for Satellite - A Referral Community</a:t>
            </a:r>
          </a:p>
          <a:p>
            <a:pPr>
              <a:buNone/>
            </a:pPr>
            <a:r>
              <a:rPr lang="en-US" sz="1600" b="1" dirty="0"/>
              <a:t>1. Project Planning &amp; Research</a:t>
            </a:r>
          </a:p>
          <a:p>
            <a:pPr>
              <a:buFont typeface="Arial" panose="020B0604020202020204" pitchFamily="34" charset="0"/>
              <a:buChar char="•"/>
            </a:pPr>
            <a:r>
              <a:rPr lang="en-US" sz="1600" dirty="0"/>
              <a:t>Define project goals, scope, and key requirements.</a:t>
            </a:r>
          </a:p>
          <a:p>
            <a:pPr>
              <a:buFont typeface="Arial" panose="020B0604020202020204" pitchFamily="34" charset="0"/>
              <a:buChar char="•"/>
            </a:pPr>
            <a:r>
              <a:rPr lang="en-US" sz="1600" dirty="0"/>
              <a:t>Conduct market research on referral-based hiring.</a:t>
            </a:r>
          </a:p>
          <a:p>
            <a:pPr>
              <a:buFont typeface="Arial" panose="020B0604020202020204" pitchFamily="34" charset="0"/>
              <a:buChar char="•"/>
            </a:pPr>
            <a:r>
              <a:rPr lang="en-US" sz="1600" dirty="0"/>
              <a:t>Identify competitors and existing solutions.</a:t>
            </a:r>
          </a:p>
          <a:p>
            <a:pPr>
              <a:buNone/>
            </a:pPr>
            <a:r>
              <a:rPr lang="en-US" sz="1600" b="1" dirty="0"/>
              <a:t>2. Requirement Analysis</a:t>
            </a:r>
          </a:p>
          <a:p>
            <a:pPr>
              <a:buFont typeface="Arial" panose="020B0604020202020204" pitchFamily="34" charset="0"/>
              <a:buChar char="•"/>
            </a:pPr>
            <a:r>
              <a:rPr lang="en-US" sz="1600" dirty="0"/>
              <a:t>Gather and analyze system requirements.</a:t>
            </a:r>
          </a:p>
          <a:p>
            <a:pPr>
              <a:buFont typeface="Arial" panose="020B0604020202020204" pitchFamily="34" charset="0"/>
              <a:buChar char="•"/>
            </a:pPr>
            <a:r>
              <a:rPr lang="en-US" sz="1600" dirty="0"/>
              <a:t>Identify key functionalities such as referral tracking and AI job matching.</a:t>
            </a:r>
          </a:p>
          <a:p>
            <a:pPr>
              <a:buFont typeface="Arial" panose="020B0604020202020204" pitchFamily="34" charset="0"/>
              <a:buChar char="•"/>
            </a:pPr>
            <a:r>
              <a:rPr lang="en-US" sz="1600" dirty="0"/>
              <a:t>Define user roles (job seekers, referrers, recruiters).</a:t>
            </a:r>
          </a:p>
          <a:p>
            <a:pPr>
              <a:buNone/>
            </a:pPr>
            <a:r>
              <a:rPr lang="en-US" sz="1600" b="1" dirty="0"/>
              <a:t>3. System Design &amp; Architecture</a:t>
            </a:r>
          </a:p>
          <a:p>
            <a:pPr>
              <a:buFont typeface="Arial" panose="020B0604020202020204" pitchFamily="34" charset="0"/>
              <a:buChar char="•"/>
            </a:pPr>
            <a:r>
              <a:rPr lang="en-US" sz="1600" dirty="0"/>
              <a:t>Design system architecture (frontend, backend, database).</a:t>
            </a:r>
          </a:p>
          <a:p>
            <a:pPr>
              <a:buFont typeface="Arial" panose="020B0604020202020204" pitchFamily="34" charset="0"/>
              <a:buChar char="•"/>
            </a:pPr>
            <a:r>
              <a:rPr lang="en-US" sz="1600" dirty="0"/>
              <a:t>Create wireframes and UI/UX mockups.</a:t>
            </a:r>
          </a:p>
          <a:p>
            <a:pPr>
              <a:buFont typeface="Arial" panose="020B0604020202020204" pitchFamily="34" charset="0"/>
              <a:buChar char="•"/>
            </a:pPr>
            <a:r>
              <a:rPr lang="en-US" sz="1600" dirty="0"/>
              <a:t>Define security protocols and authentication mechanisms.</a:t>
            </a:r>
          </a:p>
          <a:p>
            <a:pPr marL="0" lvl="0" indent="0" algn="l" rtl="0">
              <a:lnSpc>
                <a:spcPct val="115000"/>
              </a:lnSpc>
              <a:spcBef>
                <a:spcPts val="1200"/>
              </a:spcBef>
              <a:spcAft>
                <a:spcPts val="0"/>
              </a:spcAft>
              <a:buClr>
                <a:schemeClr val="dk1"/>
              </a:buClr>
              <a:buSzPts val="1100"/>
              <a:buFont typeface="Arial"/>
              <a:buNone/>
            </a:pP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8815C3-FF75-AD73-1788-AB8C13649341}"/>
              </a:ext>
            </a:extLst>
          </p:cNvPr>
          <p:cNvSpPr/>
          <p:nvPr/>
        </p:nvSpPr>
        <p:spPr>
          <a:xfrm>
            <a:off x="0" y="0"/>
            <a:ext cx="12192000" cy="129844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latin typeface="Times New Roman"/>
                <a:ea typeface="Times New Roman"/>
                <a:cs typeface="Times New Roman"/>
                <a:sym typeface="Times New Roman"/>
              </a:rPr>
              <a:t>Workflow/Gantt Chart</a:t>
            </a:r>
            <a:endParaRPr lang="en-US" sz="4400" dirty="0">
              <a:solidFill>
                <a:schemeClr val="tx1"/>
              </a:solidFill>
            </a:endParaRPr>
          </a:p>
        </p:txBody>
      </p:sp>
      <p:sp>
        <p:nvSpPr>
          <p:cNvPr id="8" name="Text Placeholder 7">
            <a:extLst>
              <a:ext uri="{FF2B5EF4-FFF2-40B4-BE49-F238E27FC236}">
                <a16:creationId xmlns:a16="http://schemas.microsoft.com/office/drawing/2014/main" id="{9748B7AF-F58D-83B0-9371-22FA559B3E09}"/>
              </a:ext>
            </a:extLst>
          </p:cNvPr>
          <p:cNvSpPr>
            <a:spLocks noGrp="1"/>
          </p:cNvSpPr>
          <p:nvPr>
            <p:ph type="body" idx="1"/>
          </p:nvPr>
        </p:nvSpPr>
        <p:spPr/>
        <p:txBody>
          <a:bodyPr>
            <a:normAutofit fontScale="55000" lnSpcReduction="20000"/>
          </a:bodyPr>
          <a:lstStyle/>
          <a:p>
            <a:pPr>
              <a:buNone/>
            </a:pPr>
            <a:r>
              <a:rPr lang="en-US" sz="2900" b="1" dirty="0"/>
              <a:t>4. Development Phase</a:t>
            </a:r>
          </a:p>
          <a:p>
            <a:pPr>
              <a:buFont typeface="Arial" panose="020B0604020202020204" pitchFamily="34" charset="0"/>
              <a:buChar char="•"/>
            </a:pPr>
            <a:r>
              <a:rPr lang="en-US" sz="2900" b="1" dirty="0"/>
              <a:t>Frontend Development</a:t>
            </a:r>
            <a:r>
              <a:rPr lang="en-US" sz="2900" dirty="0"/>
              <a:t> – Develop the web interface (HTML, CSS, JavaScript).</a:t>
            </a:r>
          </a:p>
          <a:p>
            <a:pPr>
              <a:buFont typeface="Arial" panose="020B0604020202020204" pitchFamily="34" charset="0"/>
              <a:buChar char="•"/>
            </a:pPr>
            <a:r>
              <a:rPr lang="en-US" sz="2900" b="1" dirty="0"/>
              <a:t>Backend Development</a:t>
            </a:r>
            <a:r>
              <a:rPr lang="en-US" sz="2900" dirty="0"/>
              <a:t> – Implement server-side logic (Node.js/Python, APIs).</a:t>
            </a:r>
          </a:p>
          <a:p>
            <a:pPr>
              <a:buFont typeface="Arial" panose="020B0604020202020204" pitchFamily="34" charset="0"/>
              <a:buChar char="•"/>
            </a:pPr>
            <a:r>
              <a:rPr lang="en-US" sz="2900" b="1" dirty="0"/>
              <a:t>Database Integration</a:t>
            </a:r>
            <a:r>
              <a:rPr lang="en-US" sz="2900" dirty="0"/>
              <a:t> – Set up and connect a relational database (MySQL/PostgreSQL).</a:t>
            </a:r>
          </a:p>
          <a:p>
            <a:pPr>
              <a:buNone/>
            </a:pPr>
            <a:r>
              <a:rPr lang="en-US" sz="2900" b="1" dirty="0"/>
              <a:t>5. Testing &amp; Debugging</a:t>
            </a:r>
          </a:p>
          <a:p>
            <a:pPr>
              <a:buFont typeface="Arial" panose="020B0604020202020204" pitchFamily="34" charset="0"/>
              <a:buChar char="•"/>
            </a:pPr>
            <a:r>
              <a:rPr lang="en-US" sz="2900" dirty="0"/>
              <a:t>Identify and fix bugs to ensure smooth functionality.</a:t>
            </a:r>
          </a:p>
          <a:p>
            <a:pPr>
              <a:buFont typeface="Arial" panose="020B0604020202020204" pitchFamily="34" charset="0"/>
              <a:buChar char="•"/>
            </a:pPr>
            <a:r>
              <a:rPr lang="en-US" sz="2900" dirty="0"/>
              <a:t>Perform security testing to prevent unauthorized access.</a:t>
            </a:r>
          </a:p>
          <a:p>
            <a:pPr>
              <a:buNone/>
            </a:pPr>
            <a:r>
              <a:rPr lang="en-US" sz="2900" b="1" dirty="0"/>
              <a:t>6. Deployment &amp; Optimization</a:t>
            </a:r>
          </a:p>
          <a:p>
            <a:pPr>
              <a:buFont typeface="Arial" panose="020B0604020202020204" pitchFamily="34" charset="0"/>
              <a:buChar char="•"/>
            </a:pPr>
            <a:r>
              <a:rPr lang="en-US" sz="2900" dirty="0"/>
              <a:t>Optimize performance for scalability and speed.</a:t>
            </a:r>
          </a:p>
          <a:p>
            <a:pPr>
              <a:buFont typeface="Arial" panose="020B0604020202020204" pitchFamily="34" charset="0"/>
              <a:buChar char="•"/>
            </a:pPr>
            <a:r>
              <a:rPr lang="en-US" sz="2900" dirty="0"/>
              <a:t>Conduct user acceptance testing before launch.</a:t>
            </a:r>
          </a:p>
          <a:p>
            <a:pPr>
              <a:buNone/>
            </a:pPr>
            <a:r>
              <a:rPr lang="en-US" sz="2900" b="1" dirty="0"/>
              <a:t>7. Final Documentation &amp; Handover</a:t>
            </a:r>
          </a:p>
          <a:p>
            <a:pPr>
              <a:buFont typeface="Arial" panose="020B0604020202020204" pitchFamily="34" charset="0"/>
              <a:buChar char="•"/>
            </a:pPr>
            <a:r>
              <a:rPr lang="en-US" sz="2900" dirty="0"/>
              <a:t>Prepare final reports and documentation.</a:t>
            </a:r>
          </a:p>
          <a:p>
            <a:pPr>
              <a:buFont typeface="Arial" panose="020B0604020202020204" pitchFamily="34" charset="0"/>
              <a:buChar char="•"/>
            </a:pPr>
            <a:r>
              <a:rPr lang="en-US" sz="2900" dirty="0"/>
              <a:t>Provide user guides and system manuals.</a:t>
            </a:r>
          </a:p>
          <a:p>
            <a:pPr>
              <a:buFont typeface="Arial" panose="020B0604020202020204" pitchFamily="34" charset="0"/>
              <a:buChar char="•"/>
            </a:pPr>
            <a:r>
              <a:rPr lang="en-US" sz="2900" dirty="0"/>
              <a:t>Deliver and present the project for evaluation.</a:t>
            </a:r>
          </a:p>
          <a:p>
            <a:pPr marL="114300" indent="0">
              <a:buNone/>
            </a:pPr>
            <a:endParaRPr lang="en-US" dirty="0"/>
          </a:p>
        </p:txBody>
      </p:sp>
    </p:spTree>
    <p:extLst>
      <p:ext uri="{BB962C8B-B14F-4D97-AF65-F5344CB8AC3E}">
        <p14:creationId xmlns:p14="http://schemas.microsoft.com/office/powerpoint/2010/main" val="264045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0" y="0"/>
            <a:ext cx="12192000" cy="1267968"/>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Content</a:t>
            </a:r>
            <a:endParaRPr/>
          </a:p>
        </p:txBody>
      </p:sp>
      <p:sp>
        <p:nvSpPr>
          <p:cNvPr id="99" name="Google Shape;9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Introduction</a:t>
            </a:r>
            <a:endParaRPr lang="en-IN"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Literature Review</a:t>
            </a:r>
            <a:endParaRPr lang="en-IN"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Objective of the Project </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Technology</a:t>
            </a:r>
            <a:endParaRPr sz="1800" dirty="0">
              <a:latin typeface="Arial"/>
              <a:ea typeface="Arial"/>
              <a:cs typeface="Arial"/>
              <a:sym typeface="Arial"/>
            </a:endParaRPr>
          </a:p>
          <a:p>
            <a:pPr marL="342900" lvl="0" indent="-3429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Hardware Requirements </a:t>
            </a:r>
          </a:p>
          <a:p>
            <a:pPr marL="342900" lvl="0" indent="-3429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Software Requirements</a:t>
            </a:r>
            <a:endParaRPr sz="1800" dirty="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Modules </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Workflow</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Reports (For Example: Project : Student Monitoring System, so reports like: Student Marks, Subjects, companies visit, and student appears in placement etc.)</a:t>
            </a:r>
            <a:endParaRPr sz="18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dirty="0">
                <a:latin typeface="Times New Roman"/>
                <a:ea typeface="Times New Roman"/>
                <a:cs typeface="Times New Roman"/>
                <a:sym typeface="Times New Roman"/>
              </a:rPr>
              <a:t>References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0" y="-3175"/>
            <a:ext cx="12192000" cy="1234567"/>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buNone/>
            </a:pPr>
            <a:r>
              <a:rPr lang="en-US" sz="2000" dirty="0"/>
              <a:t>     Employee referrals account for 40% of global hires, yet many job seekers lack access to strong networks.</a:t>
            </a:r>
          </a:p>
          <a:p>
            <a:pPr>
              <a:buNone/>
            </a:pPr>
            <a:r>
              <a:rPr lang="en-US" sz="2000" dirty="0"/>
              <a:t>     Satellite - A Referral Community is a digital platform that connects job seekers with professionals who can refer them within their organizations. It streamlines referrals, enhances transparency, and increases interview chances. Unlike job portals, Satellite enables direct connections, making applications more effective.</a:t>
            </a:r>
          </a:p>
          <a:p>
            <a:r>
              <a:rPr lang="en-US" sz="2000" dirty="0"/>
              <a:t>By automating referrals with AI and data analytics, Satellite reduces hiring time and improves job matching. Additionally, it fosters networking among professionals, alumni, and industry experts. This initiative transforms hiring, reduces unemployment, and creates a structured, efficient job referral network.</a:t>
            </a:r>
          </a:p>
          <a:p>
            <a:pPr marL="228600" lvl="0" indent="-114300" algn="l" rtl="0">
              <a:lnSpc>
                <a:spcPct val="90000"/>
              </a:lnSpc>
              <a:spcBef>
                <a:spcPts val="1200"/>
              </a:spcBef>
              <a:spcAft>
                <a:spcPts val="0"/>
              </a:spcAft>
              <a:buClr>
                <a:schemeClr val="dk1"/>
              </a:buClr>
              <a:buSzPts val="1800"/>
              <a:buFont typeface="Noto Sans Symbols"/>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13" name="Google Shape;11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a:buNone/>
            </a:pPr>
            <a:r>
              <a:rPr lang="en-US" sz="1600" b="1" dirty="0"/>
              <a:t>Existing Systems and Challenges</a:t>
            </a:r>
          </a:p>
          <a:p>
            <a:pPr>
              <a:buNone/>
            </a:pPr>
            <a:r>
              <a:rPr lang="en-US" sz="1600" b="1" dirty="0"/>
              <a:t>Limitations of Traditional Job Platforms</a:t>
            </a:r>
          </a:p>
          <a:p>
            <a:pPr>
              <a:buFont typeface="Arial" panose="020B0604020202020204" pitchFamily="34" charset="0"/>
              <a:buChar char="•"/>
            </a:pPr>
            <a:r>
              <a:rPr lang="en-US" sz="1600" dirty="0"/>
              <a:t>Platforms like LinkedIn, Indeed, and Glassdoor focus on job postings but lack a dedicated referral system.</a:t>
            </a:r>
          </a:p>
          <a:p>
            <a:pPr>
              <a:buFont typeface="Arial" panose="020B0604020202020204" pitchFamily="34" charset="0"/>
              <a:buChar char="•"/>
            </a:pPr>
            <a:r>
              <a:rPr lang="en-US" sz="1600" dirty="0"/>
              <a:t>Existing referral methods are informal, making them inefficient and inaccessible.</a:t>
            </a:r>
          </a:p>
          <a:p>
            <a:pPr>
              <a:buNone/>
            </a:pPr>
            <a:r>
              <a:rPr lang="en-US" sz="1600" b="1" dirty="0"/>
              <a:t>Key Challenges in Traditional Referral Systems</a:t>
            </a:r>
          </a:p>
          <a:p>
            <a:pPr>
              <a:buFont typeface="Arial" panose="020B0604020202020204" pitchFamily="34" charset="0"/>
              <a:buChar char="•"/>
            </a:pPr>
            <a:r>
              <a:rPr lang="en-US" sz="1600" b="1" dirty="0"/>
              <a:t>Limited Access to Networks</a:t>
            </a:r>
            <a:r>
              <a:rPr lang="en-US" sz="1600" dirty="0"/>
              <a:t> – Freshers and job seekers struggle to find referrers.</a:t>
            </a:r>
          </a:p>
          <a:p>
            <a:pPr>
              <a:buFont typeface="Arial" panose="020B0604020202020204" pitchFamily="34" charset="0"/>
              <a:buChar char="•"/>
            </a:pPr>
            <a:r>
              <a:rPr lang="en-US" sz="1600" b="1" dirty="0"/>
              <a:t>Unstructured Process</a:t>
            </a:r>
            <a:r>
              <a:rPr lang="en-US" sz="1600" dirty="0"/>
              <a:t> – Finding referrals is time-consuming and relies on personal relationships.</a:t>
            </a:r>
          </a:p>
          <a:p>
            <a:pPr>
              <a:buFont typeface="Arial" panose="020B0604020202020204" pitchFamily="34" charset="0"/>
              <a:buChar char="•"/>
            </a:pPr>
            <a:r>
              <a:rPr lang="en-US" sz="1600" b="1" dirty="0"/>
              <a:t>Lack of Transparency</a:t>
            </a:r>
            <a:r>
              <a:rPr lang="en-US" sz="1600" dirty="0"/>
              <a:t> – No standardized way to track referral progress.</a:t>
            </a:r>
          </a:p>
          <a:p>
            <a:pPr>
              <a:buNone/>
            </a:pPr>
            <a:r>
              <a:rPr lang="en-US" sz="1600" b="1" dirty="0"/>
              <a:t>Comparative Analysis of Existing Systems</a:t>
            </a:r>
          </a:p>
          <a:p>
            <a:pPr>
              <a:buFont typeface="Arial" panose="020B0604020202020204" pitchFamily="34" charset="0"/>
              <a:buChar char="•"/>
            </a:pPr>
            <a:r>
              <a:rPr lang="en-US" sz="1600" b="1" dirty="0"/>
              <a:t>LinkedIn Referrals</a:t>
            </a:r>
            <a:r>
              <a:rPr lang="en-US" sz="1600" dirty="0"/>
              <a:t> – Lacks a dedicated tracking system; difficult to find referrers.</a:t>
            </a:r>
          </a:p>
          <a:p>
            <a:pPr>
              <a:buFont typeface="Arial" panose="020B0604020202020204" pitchFamily="34" charset="0"/>
              <a:buChar char="•"/>
            </a:pPr>
            <a:r>
              <a:rPr lang="en-US" sz="1600" b="1" dirty="0"/>
              <a:t>Company-Specific Programs</a:t>
            </a:r>
            <a:r>
              <a:rPr lang="en-US" sz="1600" dirty="0"/>
              <a:t> – Only accessible to current employees, excluding external job seekers.</a:t>
            </a:r>
          </a:p>
          <a:p>
            <a:pPr>
              <a:buFont typeface="Arial" panose="020B0604020202020204" pitchFamily="34" charset="0"/>
              <a:buChar char="•"/>
            </a:pPr>
            <a:r>
              <a:rPr lang="en-US" sz="1600" b="1" dirty="0"/>
              <a:t>Freelance Job Platforms</a:t>
            </a:r>
            <a:r>
              <a:rPr lang="en-US" sz="1600" dirty="0"/>
              <a:t> – Focus on gig-based work, not referral-based hiring.</a:t>
            </a:r>
          </a:p>
          <a:p>
            <a:pPr marL="228600" lvl="0" indent="-114300" algn="l" rtl="0">
              <a:lnSpc>
                <a:spcPct val="90000"/>
              </a:lnSpc>
              <a:spcBef>
                <a:spcPts val="1200"/>
              </a:spcBef>
              <a:spcAft>
                <a:spcPts val="0"/>
              </a:spcAft>
              <a:buClr>
                <a:schemeClr val="dk1"/>
              </a:buClr>
              <a:buSzPts val="1800"/>
              <a:buFont typeface="Noto Sans Symbols"/>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Review (Contd.)</a:t>
            </a:r>
            <a:endParaRPr b="1">
              <a:latin typeface="Times New Roman"/>
              <a:ea typeface="Times New Roman"/>
              <a:cs typeface="Times New Roman"/>
              <a:sym typeface="Times New Roman"/>
            </a:endParaRPr>
          </a:p>
        </p:txBody>
      </p:sp>
      <p:sp>
        <p:nvSpPr>
          <p:cNvPr id="120" name="Google Shape;12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buNone/>
            </a:pPr>
            <a:r>
              <a:rPr lang="en-US" sz="1600" b="1" dirty="0"/>
              <a:t>The Need for an Integrated Referral Platform</a:t>
            </a:r>
          </a:p>
          <a:p>
            <a:pPr>
              <a:buFont typeface="Wingdings" panose="05000000000000000000" pitchFamily="2" charset="2"/>
              <a:buChar char="Ø"/>
            </a:pPr>
            <a:r>
              <a:rPr lang="en-US" sz="1600" b="1" dirty="0"/>
              <a:t>Advantages of Referral-Based Hiring</a:t>
            </a:r>
          </a:p>
          <a:p>
            <a:pPr marL="114300" indent="0">
              <a:buNone/>
            </a:pPr>
            <a:r>
              <a:rPr lang="en-US" sz="1600" dirty="0"/>
              <a:t>           </a:t>
            </a:r>
            <a:r>
              <a:rPr lang="en-US" sz="1600" b="1" dirty="0"/>
              <a:t>4X Higher Job Placement</a:t>
            </a:r>
            <a:r>
              <a:rPr lang="en-US" sz="1600" dirty="0"/>
              <a:t> – Referral candidates have a higher success rate.</a:t>
            </a:r>
            <a:br>
              <a:rPr lang="en-US" sz="1600" dirty="0"/>
            </a:br>
            <a:r>
              <a:rPr lang="en-US" sz="1600" dirty="0"/>
              <a:t>           </a:t>
            </a:r>
            <a:r>
              <a:rPr lang="en-US" sz="1600" b="1" dirty="0"/>
              <a:t>Faster Hiring</a:t>
            </a:r>
            <a:r>
              <a:rPr lang="en-US" sz="1600" dirty="0"/>
              <a:t> – Bypasses lengthy screening processes.</a:t>
            </a:r>
            <a:br>
              <a:rPr lang="en-US" sz="1600" dirty="0"/>
            </a:br>
            <a:r>
              <a:rPr lang="en-US" sz="1600" dirty="0"/>
              <a:t>           </a:t>
            </a:r>
            <a:r>
              <a:rPr lang="en-US" sz="1600" b="1" dirty="0"/>
              <a:t>Better Employee Retention</a:t>
            </a:r>
            <a:r>
              <a:rPr lang="en-US" sz="1600" dirty="0"/>
              <a:t> – Referred employees adapt quickly and stay longer.</a:t>
            </a:r>
          </a:p>
          <a:p>
            <a:pPr>
              <a:buFont typeface="Wingdings" panose="05000000000000000000" pitchFamily="2" charset="2"/>
              <a:buChar char="Ø"/>
            </a:pPr>
            <a:r>
              <a:rPr lang="en-US" sz="1600" b="1" dirty="0"/>
              <a:t>Research Gaps &amp; How Satellite Solves Them</a:t>
            </a:r>
          </a:p>
          <a:p>
            <a:pPr>
              <a:buNone/>
            </a:pPr>
            <a:r>
              <a:rPr lang="en-US" sz="1600" dirty="0"/>
              <a:t>           </a:t>
            </a:r>
            <a:r>
              <a:rPr lang="en-US" sz="1600" b="1" dirty="0"/>
              <a:t>Transparent Tracking</a:t>
            </a:r>
            <a:r>
              <a:rPr lang="en-US" sz="1600" dirty="0"/>
              <a:t> – Job seekers can monitor referral progress.</a:t>
            </a:r>
            <a:br>
              <a:rPr lang="en-US" sz="1600" dirty="0"/>
            </a:br>
            <a:r>
              <a:rPr lang="en-US" sz="1600" dirty="0"/>
              <a:t>     </a:t>
            </a:r>
            <a:r>
              <a:rPr lang="en-US" sz="1600" b="1" dirty="0"/>
              <a:t>Structured Referrer Database</a:t>
            </a:r>
            <a:r>
              <a:rPr lang="en-US" sz="1600" dirty="0"/>
              <a:t> – Expands opportunities beyond personal networks.</a:t>
            </a:r>
            <a:br>
              <a:rPr lang="en-US" sz="1600" dirty="0"/>
            </a:br>
            <a:r>
              <a:rPr lang="en-US" sz="1600" dirty="0"/>
              <a:t>     </a:t>
            </a:r>
            <a:r>
              <a:rPr lang="en-US" sz="1600" b="1" dirty="0"/>
              <a:t>Secure Messaging</a:t>
            </a:r>
            <a:r>
              <a:rPr lang="en-US" sz="1600" dirty="0"/>
              <a:t> – Enables direct job seeker-referrer interaction.</a:t>
            </a:r>
          </a:p>
          <a:p>
            <a:pPr>
              <a:buFont typeface="Wingdings" panose="05000000000000000000" pitchFamily="2" charset="2"/>
              <a:buChar char="Ø"/>
            </a:pPr>
            <a:r>
              <a:rPr lang="en-US" sz="1600" dirty="0"/>
              <a:t> </a:t>
            </a:r>
            <a:r>
              <a:rPr lang="en-US" sz="1600" b="1" dirty="0"/>
              <a:t>Satellite - A Referral Community</a:t>
            </a:r>
            <a:r>
              <a:rPr lang="en-US" sz="1600" dirty="0"/>
              <a:t> revolutionizes hiring by automating and streamlining the referral process!</a:t>
            </a:r>
          </a:p>
          <a:p>
            <a:pPr marL="228600" lvl="0" indent="-114300" algn="l" rtl="0">
              <a:lnSpc>
                <a:spcPct val="90000"/>
              </a:lnSpc>
              <a:spcBef>
                <a:spcPts val="1200"/>
              </a:spcBef>
              <a:spcAft>
                <a:spcPts val="0"/>
              </a:spcAft>
              <a:buClr>
                <a:schemeClr val="dk1"/>
              </a:buClr>
              <a:buSzPts val="1800"/>
              <a:buFont typeface="Noto Sans Symbols"/>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0" y="-3175"/>
            <a:ext cx="12192000" cy="1246759"/>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Objective of the Project</a:t>
            </a:r>
            <a:endParaRPr b="1">
              <a:latin typeface="Times New Roman"/>
              <a:ea typeface="Times New Roman"/>
              <a:cs typeface="Times New Roman"/>
              <a:sym typeface="Times New Roman"/>
            </a:endParaRPr>
          </a:p>
        </p:txBody>
      </p:sp>
      <p:sp>
        <p:nvSpPr>
          <p:cNvPr id="127" name="Google Shape;127;p18"/>
          <p:cNvSpPr txBox="1">
            <a:spLocks noGrp="1"/>
          </p:cNvSpPr>
          <p:nvPr>
            <p:ph type="body" idx="1"/>
          </p:nvPr>
        </p:nvSpPr>
        <p:spPr>
          <a:xfrm>
            <a:off x="838200" y="1761617"/>
            <a:ext cx="10515600" cy="4351338"/>
          </a:xfrm>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Structured Referral Platform</a:t>
            </a:r>
            <a:r>
              <a:rPr lang="en-US" sz="1800" dirty="0"/>
              <a:t> – Centralized system for job seekers to connect with referrers.</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Secure Authentication</a:t>
            </a:r>
            <a:r>
              <a:rPr lang="en-US" sz="1800" dirty="0"/>
              <a:t> – OAuth &amp; multi-factor authentication for user verification.</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User-Friendly Interface</a:t>
            </a:r>
            <a:r>
              <a:rPr lang="en-US" sz="1800" dirty="0"/>
              <a:t> – Intuitive UI for easy navigation and tracking.</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Referral Request &amp; Tracking</a:t>
            </a:r>
            <a:r>
              <a:rPr lang="en-US" sz="1800" dirty="0"/>
              <a:t> – Real-time updates on referral applications.</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Advanced Search &amp; Filters</a:t>
            </a:r>
            <a:r>
              <a:rPr lang="en-US" sz="1800" dirty="0"/>
              <a:t> – Job referrals based on skills, industry, and location.</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Secure Communication</a:t>
            </a:r>
            <a:r>
              <a:rPr lang="en-US" sz="1800" dirty="0"/>
              <a:t> – Direct messaging between job seekers and referrers.</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Employer Trust &amp; Networking</a:t>
            </a:r>
            <a:r>
              <a:rPr lang="en-US" sz="1800" dirty="0"/>
              <a:t> – Prioritizing referrals &amp; fostering mentorship.</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Faster Hiring &amp; Industry-Wide Standardization</a:t>
            </a:r>
            <a:r>
              <a:rPr lang="en-US" sz="1800" dirty="0"/>
              <a:t> – Efficient, structured referral-based hiring.</a:t>
            </a:r>
          </a:p>
          <a:p>
            <a:pPr lvl="0" algn="l" rtl="0">
              <a:lnSpc>
                <a:spcPct val="150000"/>
              </a:lnSpc>
              <a:spcBef>
                <a:spcPts val="0"/>
              </a:spcBef>
              <a:spcAft>
                <a:spcPts val="0"/>
              </a:spcAft>
              <a:buClr>
                <a:schemeClr val="tx1"/>
              </a:buClr>
              <a:buSzPct val="31000"/>
              <a:buFont typeface="Wingdings" panose="05000000000000000000" pitchFamily="2" charset="2"/>
              <a:buChar char="Ø"/>
            </a:pPr>
            <a:r>
              <a:rPr lang="en-US" sz="1800" b="1" dirty="0"/>
              <a:t>Optimized Referral Effectiveness</a:t>
            </a:r>
            <a:r>
              <a:rPr lang="en-US" sz="1800" dirty="0"/>
              <a:t> – Data analytics to enhance job placements.</a:t>
            </a:r>
            <a:endParaRPr lang="en-US" dirty="0"/>
          </a:p>
          <a:p>
            <a:pPr marL="114300" lvl="0" indent="0" algn="l" rtl="0">
              <a:spcBef>
                <a:spcPts val="0"/>
              </a:spcBef>
              <a:spcAft>
                <a:spcPts val="0"/>
              </a:spcAft>
              <a:buClr>
                <a:schemeClr val="tx1"/>
              </a:buClr>
              <a:buSzPct val="31000"/>
              <a:buNone/>
            </a:pPr>
            <a:endParaRPr lang="en-US" sz="1600" dirty="0"/>
          </a:p>
          <a:p>
            <a:pPr marL="114300" lvl="0" indent="0" algn="l" rtl="0">
              <a:spcBef>
                <a:spcPts val="0"/>
              </a:spcBef>
              <a:spcAft>
                <a:spcPts val="0"/>
              </a:spcAft>
              <a:buClr>
                <a:schemeClr val="tx1"/>
              </a:buClr>
              <a:buSzPct val="31000"/>
              <a:buNone/>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Technology (Hardware Requirements)</a:t>
            </a:r>
            <a:endParaRPr b="1">
              <a:latin typeface="Times New Roman"/>
              <a:ea typeface="Times New Roman"/>
              <a:cs typeface="Times New Roman"/>
              <a:sym typeface="Times New Roman"/>
            </a:endParaRPr>
          </a:p>
        </p:txBody>
      </p:sp>
      <p:sp>
        <p:nvSpPr>
          <p:cNvPr id="134" name="Google Shape;13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IN" sz="6000" b="1" dirty="0"/>
              <a:t>1. Processor:</a:t>
            </a:r>
            <a:endParaRPr sz="6000" b="1" dirty="0"/>
          </a:p>
          <a:p>
            <a:pPr marL="457200" lvl="0" indent="-323850" algn="l" rtl="0">
              <a:lnSpc>
                <a:spcPct val="115000"/>
              </a:lnSpc>
              <a:spcBef>
                <a:spcPts val="1200"/>
              </a:spcBef>
              <a:spcAft>
                <a:spcPts val="0"/>
              </a:spcAft>
              <a:buSzPct val="100000"/>
              <a:buChar char="●"/>
            </a:pPr>
            <a:r>
              <a:rPr lang="en-IN" sz="6000" b="1" dirty="0"/>
              <a:t>Minimum</a:t>
            </a:r>
            <a:r>
              <a:rPr lang="en-IN" sz="6000" dirty="0"/>
              <a:t>: Quad-core CPU</a:t>
            </a:r>
            <a:endParaRPr sz="6000" dirty="0"/>
          </a:p>
          <a:p>
            <a:pPr marL="457200" lvl="0" indent="-323850" algn="l" rtl="0">
              <a:lnSpc>
                <a:spcPct val="115000"/>
              </a:lnSpc>
              <a:spcBef>
                <a:spcPts val="0"/>
              </a:spcBef>
              <a:spcAft>
                <a:spcPts val="0"/>
              </a:spcAft>
              <a:buSzPct val="100000"/>
              <a:buChar char="●"/>
            </a:pPr>
            <a:r>
              <a:rPr lang="en-IN" sz="6000" b="1" dirty="0"/>
              <a:t>Recommended</a:t>
            </a:r>
            <a:r>
              <a:rPr lang="en-IN" sz="6000" dirty="0"/>
              <a:t>: Multi-core processor for improved performance during data processing and model training.</a:t>
            </a:r>
            <a:endParaRPr sz="6000" dirty="0"/>
          </a:p>
          <a:p>
            <a:pPr marL="0" lvl="0" indent="0" algn="l" rtl="0">
              <a:lnSpc>
                <a:spcPct val="115000"/>
              </a:lnSpc>
              <a:spcBef>
                <a:spcPts val="1200"/>
              </a:spcBef>
              <a:spcAft>
                <a:spcPts val="0"/>
              </a:spcAft>
              <a:buClr>
                <a:schemeClr val="dk1"/>
              </a:buClr>
              <a:buSzPts val="275"/>
              <a:buFont typeface="Arial"/>
              <a:buNone/>
            </a:pPr>
            <a:r>
              <a:rPr lang="en-IN" sz="6000" b="1" dirty="0"/>
              <a:t>2. RAM:</a:t>
            </a:r>
            <a:endParaRPr sz="6000" b="1" dirty="0"/>
          </a:p>
          <a:p>
            <a:pPr marL="457200" lvl="0" indent="-323850" algn="l" rtl="0">
              <a:lnSpc>
                <a:spcPct val="115000"/>
              </a:lnSpc>
              <a:spcBef>
                <a:spcPts val="1200"/>
              </a:spcBef>
              <a:spcAft>
                <a:spcPts val="0"/>
              </a:spcAft>
              <a:buSzPct val="100000"/>
              <a:buChar char="●"/>
            </a:pPr>
            <a:r>
              <a:rPr lang="en-IN" sz="6000" b="1" dirty="0"/>
              <a:t>Minimum</a:t>
            </a:r>
            <a:r>
              <a:rPr lang="en-IN" sz="6000" dirty="0"/>
              <a:t>: 8 GB</a:t>
            </a:r>
            <a:endParaRPr sz="6000" dirty="0"/>
          </a:p>
          <a:p>
            <a:pPr marL="457200" lvl="0" indent="-323850" algn="l" rtl="0">
              <a:lnSpc>
                <a:spcPct val="115000"/>
              </a:lnSpc>
              <a:spcBef>
                <a:spcPts val="0"/>
              </a:spcBef>
              <a:spcAft>
                <a:spcPts val="0"/>
              </a:spcAft>
              <a:buSzPct val="100000"/>
              <a:buChar char="●"/>
            </a:pPr>
            <a:r>
              <a:rPr lang="en-IN" sz="6000" b="1" dirty="0"/>
              <a:t>Recommended</a:t>
            </a:r>
            <a:r>
              <a:rPr lang="en-IN" sz="6000" dirty="0"/>
              <a:t>: 16 GB or more to efficiently handle large datasets and complex computations.</a:t>
            </a:r>
            <a:endParaRPr sz="6000" dirty="0"/>
          </a:p>
          <a:p>
            <a:pPr marL="0" lvl="0" indent="0" algn="l" rtl="0">
              <a:lnSpc>
                <a:spcPct val="115000"/>
              </a:lnSpc>
              <a:spcBef>
                <a:spcPts val="1200"/>
              </a:spcBef>
              <a:spcAft>
                <a:spcPts val="0"/>
              </a:spcAft>
              <a:buClr>
                <a:schemeClr val="dk1"/>
              </a:buClr>
              <a:buSzPts val="275"/>
              <a:buFont typeface="Arial"/>
              <a:buNone/>
            </a:pPr>
            <a:r>
              <a:rPr lang="en-IN" sz="6000" b="1" dirty="0"/>
              <a:t>3. Storage:</a:t>
            </a:r>
            <a:endParaRPr sz="6000" b="1" dirty="0"/>
          </a:p>
          <a:p>
            <a:pPr marL="457200" lvl="0" indent="-323850" algn="l" rtl="0">
              <a:lnSpc>
                <a:spcPct val="115000"/>
              </a:lnSpc>
              <a:spcBef>
                <a:spcPts val="1200"/>
              </a:spcBef>
              <a:spcAft>
                <a:spcPts val="0"/>
              </a:spcAft>
              <a:buSzPct val="100000"/>
              <a:buChar char="●"/>
            </a:pPr>
            <a:r>
              <a:rPr lang="en-IN" sz="6000" b="1" dirty="0"/>
              <a:t>Type</a:t>
            </a:r>
            <a:r>
              <a:rPr lang="en-IN" sz="6000" dirty="0"/>
              <a:t>: Solid State Drive (SSD)</a:t>
            </a:r>
            <a:endParaRPr sz="6000" dirty="0"/>
          </a:p>
          <a:p>
            <a:pPr marL="457200" lvl="0" indent="-323850" algn="l" rtl="0">
              <a:lnSpc>
                <a:spcPct val="115000"/>
              </a:lnSpc>
              <a:spcBef>
                <a:spcPts val="0"/>
              </a:spcBef>
              <a:spcAft>
                <a:spcPts val="0"/>
              </a:spcAft>
              <a:buSzPct val="100000"/>
              <a:buChar char="●"/>
            </a:pPr>
            <a:r>
              <a:rPr lang="en-IN" sz="6000" b="1" dirty="0"/>
              <a:t>Capacity</a:t>
            </a:r>
            <a:r>
              <a:rPr lang="en-IN" sz="6000" dirty="0"/>
              <a:t>: At least 256 GB for fast data access and storage of models and datasets.</a:t>
            </a:r>
            <a:endParaRPr sz="6000" dirty="0"/>
          </a:p>
          <a:p>
            <a:pPr marL="0" lvl="0" indent="0" algn="l" rtl="0">
              <a:lnSpc>
                <a:spcPct val="115000"/>
              </a:lnSpc>
              <a:spcBef>
                <a:spcPts val="1200"/>
              </a:spcBef>
              <a:spcAft>
                <a:spcPts val="0"/>
              </a:spcAft>
              <a:buClr>
                <a:schemeClr val="dk1"/>
              </a:buClr>
              <a:buSzPts val="275"/>
              <a:buFont typeface="Arial"/>
              <a:buNone/>
            </a:pPr>
            <a:r>
              <a:rPr lang="en-IN" sz="6000" b="1" dirty="0"/>
              <a:t>4. Network Requirements:</a:t>
            </a:r>
            <a:endParaRPr sz="6000" b="1" dirty="0"/>
          </a:p>
          <a:p>
            <a:pPr marL="457200" lvl="0" indent="-323850" algn="l" rtl="0">
              <a:lnSpc>
                <a:spcPct val="115000"/>
              </a:lnSpc>
              <a:spcBef>
                <a:spcPts val="1200"/>
              </a:spcBef>
              <a:spcAft>
                <a:spcPts val="0"/>
              </a:spcAft>
              <a:buSzPct val="100000"/>
              <a:buChar char="●"/>
            </a:pPr>
            <a:r>
              <a:rPr lang="en-IN" sz="6000" b="1" dirty="0"/>
              <a:t>Internet Connection</a:t>
            </a:r>
            <a:r>
              <a:rPr lang="en-IN" sz="6000" dirty="0"/>
              <a:t>:</a:t>
            </a:r>
            <a:endParaRPr sz="6000" dirty="0"/>
          </a:p>
          <a:p>
            <a:pPr marL="914400" lvl="1" indent="-323850" algn="l" rtl="0">
              <a:lnSpc>
                <a:spcPct val="115000"/>
              </a:lnSpc>
              <a:spcBef>
                <a:spcPts val="0"/>
              </a:spcBef>
              <a:spcAft>
                <a:spcPts val="0"/>
              </a:spcAft>
              <a:buSzPct val="100000"/>
              <a:buChar char="○"/>
            </a:pPr>
            <a:r>
              <a:rPr lang="en-IN" sz="6000" dirty="0"/>
              <a:t>Stable broadband connection for data access, cloud computing resources, and collaboration.</a:t>
            </a:r>
            <a:endParaRPr sz="6000" dirty="0"/>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Technology (Software Requirements)</a:t>
            </a:r>
            <a:endParaRPr b="1">
              <a:latin typeface="Times New Roman"/>
              <a:ea typeface="Times New Roman"/>
              <a:cs typeface="Times New Roman"/>
              <a:sym typeface="Times New Roman"/>
            </a:endParaRPr>
          </a:p>
        </p:txBody>
      </p:sp>
      <p:sp>
        <p:nvSpPr>
          <p:cNvPr id="141" name="Google Shape;14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marR="0" lvl="0" indent="-342900">
              <a:lnSpc>
                <a:spcPct val="150000"/>
              </a:lnSpc>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Operating System:</a:t>
            </a:r>
            <a:r>
              <a:rPr lang="en-US" sz="1800" dirty="0">
                <a:effectLst/>
                <a:latin typeface="+mn-lt"/>
                <a:ea typeface="Calibri" panose="020F0502020204030204" pitchFamily="34" charset="0"/>
                <a:cs typeface="Times New Roman" panose="02020603050405020304" pitchFamily="18" charset="0"/>
              </a:rPr>
              <a:t> Windows/Linux/macOS</a:t>
            </a:r>
          </a:p>
          <a:p>
            <a:pPr marL="342900" marR="0" lvl="0" indent="-342900">
              <a:lnSpc>
                <a:spcPct val="150000"/>
              </a:lnSpc>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Frontend:</a:t>
            </a:r>
            <a:r>
              <a:rPr lang="en-US" sz="1800" dirty="0">
                <a:effectLst/>
                <a:latin typeface="+mn-lt"/>
                <a:ea typeface="Calibri" panose="020F0502020204030204" pitchFamily="34" charset="0"/>
                <a:cs typeface="Times New Roman" panose="02020603050405020304" pitchFamily="18" charset="0"/>
              </a:rPr>
              <a:t> HTML, CSS, JavaScript, React.js</a:t>
            </a:r>
          </a:p>
          <a:p>
            <a:pPr marL="342900" marR="0" lvl="0" indent="-342900">
              <a:lnSpc>
                <a:spcPct val="150000"/>
              </a:lnSpc>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Backend:</a:t>
            </a:r>
            <a:r>
              <a:rPr lang="en-US" sz="1800" dirty="0">
                <a:effectLst/>
                <a:latin typeface="+mn-lt"/>
                <a:ea typeface="Calibri" panose="020F0502020204030204" pitchFamily="34" charset="0"/>
                <a:cs typeface="Times New Roman" panose="02020603050405020304" pitchFamily="18" charset="0"/>
              </a:rPr>
              <a:t> Node.js, Express.js</a:t>
            </a:r>
          </a:p>
          <a:p>
            <a:pPr marL="342900" marR="0" lvl="0" indent="-342900">
              <a:lnSpc>
                <a:spcPct val="150000"/>
              </a:lnSpc>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Database:</a:t>
            </a:r>
            <a:r>
              <a:rPr lang="en-US" sz="1800" dirty="0">
                <a:effectLst/>
                <a:latin typeface="+mn-lt"/>
                <a:ea typeface="Calibri" panose="020F0502020204030204" pitchFamily="34" charset="0"/>
                <a:cs typeface="Times New Roman" panose="02020603050405020304" pitchFamily="18" charset="0"/>
              </a:rPr>
              <a:t> MongoDB/MySQL</a:t>
            </a:r>
          </a:p>
          <a:p>
            <a:pPr marL="342900" marR="0" lvl="0" indent="-342900">
              <a:lnSpc>
                <a:spcPct val="150000"/>
              </a:lnSpc>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Version Control:</a:t>
            </a:r>
            <a:r>
              <a:rPr lang="en-US" sz="1800" dirty="0">
                <a:effectLst/>
                <a:latin typeface="+mn-lt"/>
                <a:ea typeface="Calibri" panose="020F0502020204030204" pitchFamily="34" charset="0"/>
                <a:cs typeface="Times New Roman" panose="02020603050405020304" pitchFamily="18" charset="0"/>
              </a:rPr>
              <a:t> Git &amp; GitHub</a:t>
            </a:r>
          </a:p>
          <a:p>
            <a:pPr marL="342900" marR="0" lvl="0" indent="-342900">
              <a:lnSpc>
                <a:spcPct val="200000"/>
              </a:lnSpc>
              <a:spcAft>
                <a:spcPts val="1000"/>
              </a:spcAft>
              <a:buSzPts val="1000"/>
              <a:buFont typeface="Symbol" panose="05050102010706020507" pitchFamily="18" charset="2"/>
              <a:buChar char=""/>
              <a:tabLst>
                <a:tab pos="457200" algn="l"/>
              </a:tabLst>
            </a:pPr>
            <a:r>
              <a:rPr lang="en-US" sz="1800" b="1" dirty="0">
                <a:effectLst/>
                <a:latin typeface="+mn-lt"/>
                <a:ea typeface="Calibri" panose="020F0502020204030204" pitchFamily="34" charset="0"/>
                <a:cs typeface="Times New Roman" panose="02020603050405020304" pitchFamily="18" charset="0"/>
              </a:rPr>
              <a:t>Server:</a:t>
            </a:r>
            <a:r>
              <a:rPr lang="en-US" sz="1800" dirty="0">
                <a:effectLst/>
                <a:latin typeface="+mn-lt"/>
                <a:ea typeface="Calibri" panose="020F0502020204030204" pitchFamily="34" charset="0"/>
                <a:cs typeface="Times New Roman" panose="02020603050405020304" pitchFamily="18" charset="0"/>
              </a:rPr>
              <a:t> Apache/Nginx</a:t>
            </a:r>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0" y="-3175"/>
            <a:ext cx="12192000" cy="1234567"/>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p:txBody>
      </p:sp>
      <p:sp>
        <p:nvSpPr>
          <p:cNvPr id="148" name="Google Shape;14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115000"/>
              </a:lnSpc>
              <a:spcBef>
                <a:spcPts val="1200"/>
              </a:spcBef>
              <a:spcAft>
                <a:spcPts val="0"/>
              </a:spcAft>
              <a:buNone/>
            </a:pPr>
            <a:r>
              <a:rPr lang="en-US" sz="5500" b="1" dirty="0"/>
              <a:t> 1</a:t>
            </a:r>
            <a:r>
              <a:rPr lang="en-US" sz="8000" b="1" dirty="0"/>
              <a:t>. </a:t>
            </a:r>
            <a:r>
              <a:rPr lang="en-US" sz="6400" b="1" dirty="0"/>
              <a:t>Frontend Development (User Interface &amp; Experience)</a:t>
            </a:r>
            <a:r>
              <a:rPr lang="en-US" sz="8000" b="1" dirty="0"/>
              <a:t>:</a:t>
            </a:r>
            <a:endParaRPr lang="en-US" sz="5500" b="1" dirty="0"/>
          </a:p>
          <a:p>
            <a:pPr>
              <a:buFont typeface="Arial" panose="020B0604020202020204" pitchFamily="34" charset="0"/>
              <a:buChar char="•"/>
            </a:pPr>
            <a:r>
              <a:rPr lang="en-US" sz="4900" b="1" dirty="0"/>
              <a:t>HTML5</a:t>
            </a:r>
            <a:r>
              <a:rPr lang="en-US" sz="4900" dirty="0"/>
              <a:t> – Structuring the web pages</a:t>
            </a:r>
          </a:p>
          <a:p>
            <a:pPr>
              <a:buFont typeface="Arial" panose="020B0604020202020204" pitchFamily="34" charset="0"/>
              <a:buChar char="•"/>
            </a:pPr>
            <a:r>
              <a:rPr lang="en-US" sz="4900" b="1" dirty="0"/>
              <a:t>CSS3</a:t>
            </a:r>
            <a:r>
              <a:rPr lang="en-US" sz="4900" dirty="0"/>
              <a:t> – Styling and responsive design</a:t>
            </a:r>
          </a:p>
          <a:p>
            <a:pPr>
              <a:buFont typeface="Arial" panose="020B0604020202020204" pitchFamily="34" charset="0"/>
              <a:buChar char="•"/>
            </a:pPr>
            <a:r>
              <a:rPr lang="en-US" sz="4900" b="1" dirty="0"/>
              <a:t>JavaScript (ES6+)</a:t>
            </a:r>
            <a:r>
              <a:rPr lang="en-US" sz="4900" dirty="0"/>
              <a:t> – Interactive elements and client-side logic</a:t>
            </a:r>
          </a:p>
          <a:p>
            <a:pPr>
              <a:buFont typeface="Arial" panose="020B0604020202020204" pitchFamily="34" charset="0"/>
              <a:buChar char="•"/>
            </a:pPr>
            <a:r>
              <a:rPr lang="en-US" sz="4900" b="1" dirty="0"/>
              <a:t>React.js / Vue.js</a:t>
            </a:r>
            <a:r>
              <a:rPr lang="en-US" sz="4900" dirty="0"/>
              <a:t> (Optional) – Dynamic UI components and faster rendering</a:t>
            </a:r>
          </a:p>
          <a:p>
            <a:pPr marL="141288" lvl="0" indent="0" algn="l" rtl="0">
              <a:lnSpc>
                <a:spcPct val="115000"/>
              </a:lnSpc>
              <a:spcBef>
                <a:spcPts val="0"/>
              </a:spcBef>
              <a:spcAft>
                <a:spcPts val="0"/>
              </a:spcAft>
              <a:buSzPct val="100000"/>
              <a:buNone/>
            </a:pPr>
            <a:endParaRPr lang="en-US" sz="6200" dirty="0"/>
          </a:p>
          <a:p>
            <a:pPr>
              <a:buNone/>
            </a:pPr>
            <a:r>
              <a:rPr lang="en-US" sz="5500" b="1" dirty="0"/>
              <a:t>2. </a:t>
            </a:r>
            <a:r>
              <a:rPr lang="en-US" sz="5600" b="1" dirty="0"/>
              <a:t>Backend Development (Server-side Logic)</a:t>
            </a:r>
          </a:p>
          <a:p>
            <a:pPr>
              <a:buFont typeface="Arial" panose="020B0604020202020204" pitchFamily="34" charset="0"/>
              <a:buChar char="•"/>
            </a:pPr>
            <a:r>
              <a:rPr lang="en-US" sz="5600" b="1" dirty="0"/>
              <a:t>Node.js (Express.js)</a:t>
            </a:r>
            <a:r>
              <a:rPr lang="en-US" sz="5600" dirty="0"/>
              <a:t> – API handling and server-side execution</a:t>
            </a:r>
          </a:p>
          <a:p>
            <a:pPr marL="114300" indent="0">
              <a:buNone/>
            </a:pPr>
            <a:endParaRPr lang="en-US" sz="5600" dirty="0"/>
          </a:p>
          <a:p>
            <a:pPr>
              <a:buNone/>
            </a:pPr>
            <a:r>
              <a:rPr lang="en-US" sz="4900" b="1" dirty="0"/>
              <a:t>3.  Database Management</a:t>
            </a:r>
          </a:p>
          <a:p>
            <a:pPr>
              <a:buFont typeface="Arial" panose="020B0604020202020204" pitchFamily="34" charset="0"/>
              <a:buChar char="•"/>
            </a:pPr>
            <a:r>
              <a:rPr lang="en-US" sz="4900" b="1" dirty="0"/>
              <a:t>SQL (MySQL / PostgreSQL)</a:t>
            </a:r>
            <a:r>
              <a:rPr lang="en-US" sz="4900" dirty="0"/>
              <a:t> – Structured relational database for storing user and job data</a:t>
            </a:r>
          </a:p>
          <a:p>
            <a:pPr>
              <a:buFont typeface="Arial" panose="020B0604020202020204" pitchFamily="34" charset="0"/>
              <a:buChar char="•"/>
            </a:pPr>
            <a:r>
              <a:rPr lang="en-US" sz="4900" b="1" dirty="0"/>
              <a:t>MongoDB</a:t>
            </a:r>
            <a:r>
              <a:rPr lang="en-US" sz="4900" dirty="0"/>
              <a:t> – NoSQL option for storing dynamic user preferences</a:t>
            </a:r>
          </a:p>
          <a:p>
            <a:pPr>
              <a:buFont typeface="Arial" panose="020B0604020202020204" pitchFamily="34" charset="0"/>
              <a:buChar char="•"/>
            </a:pPr>
            <a:endParaRPr lang="en-US" sz="6200" dirty="0"/>
          </a:p>
          <a:p>
            <a:pPr>
              <a:buFont typeface="Arial" panose="020B0604020202020204" pitchFamily="34" charset="0"/>
              <a:buChar char="•"/>
            </a:pPr>
            <a:endParaRPr lang="en-US" sz="5600" dirty="0"/>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1146</Words>
  <Application>Microsoft Office PowerPoint</Application>
  <PresentationFormat>Widescreen</PresentationFormat>
  <Paragraphs>134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Play</vt:lpstr>
      <vt:lpstr>Symbol</vt:lpstr>
      <vt:lpstr>Times New Roman</vt:lpstr>
      <vt:lpstr>Noto Sans Symbols</vt:lpstr>
      <vt:lpstr>Arial</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yadav</cp:lastModifiedBy>
  <cp:revision>4</cp:revision>
  <dcterms:modified xsi:type="dcterms:W3CDTF">2025-03-09T10:03:17Z</dcterms:modified>
</cp:coreProperties>
</file>