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8" r:id="rId3"/>
    <p:sldId id="259" r:id="rId4"/>
    <p:sldId id="260" r:id="rId5"/>
    <p:sldId id="263" r:id="rId6"/>
    <p:sldId id="261" r:id="rId7"/>
    <p:sldId id="262" r:id="rId8"/>
    <p:sldId id="264" r:id="rId9"/>
    <p:sldId id="266" r:id="rId10"/>
    <p:sldId id="270" r:id="rId11"/>
    <p:sldId id="271"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9"/>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3/9/2025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2871412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3154930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13</a:t>
            </a:fld>
            <a:endParaRPr lang="en-IN"/>
          </a:p>
        </p:txBody>
      </p:sp>
    </p:spTree>
    <p:extLst>
      <p:ext uri="{BB962C8B-B14F-4D97-AF65-F5344CB8AC3E}">
        <p14:creationId xmlns:p14="http://schemas.microsoft.com/office/powerpoint/2010/main" val="744790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14</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A7FFA-FD7B-6376-1C93-E8193B5BF3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F760C2-D073-3669-8111-B01FD6A2F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98FB7-239D-110B-BB62-72A15F31E2AD}"/>
              </a:ext>
            </a:extLst>
          </p:cNvPr>
          <p:cNvSpPr>
            <a:spLocks noGrp="1"/>
          </p:cNvSpPr>
          <p:nvPr>
            <p:ph type="body" idx="1"/>
          </p:nvPr>
        </p:nvSpPr>
        <p:spPr/>
        <p:txBody>
          <a:bodyPr/>
          <a:lstStyle/>
          <a:p>
            <a:endParaRPr lang="en-IN" sz="1200" b="1" dirty="0"/>
          </a:p>
        </p:txBody>
      </p:sp>
      <p:sp>
        <p:nvSpPr>
          <p:cNvPr id="4" name="Slide Number Placeholder 3">
            <a:extLst>
              <a:ext uri="{FF2B5EF4-FFF2-40B4-BE49-F238E27FC236}">
                <a16:creationId xmlns:a16="http://schemas.microsoft.com/office/drawing/2014/main" id="{61B8A10C-68BC-84BC-BDD8-212AB99DA5F9}"/>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396331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60064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3/9/2025</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3/9/2025</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3/9/2025</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3/9/2025</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3/9/2025</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3/9/2025</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3/9/2025</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3/9/2025</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3/9/2025</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3/9/2025</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3/9/2025</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3/9/2025</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openjfx.io/" TargetMode="External"/><Relationship Id="rId3" Type="http://schemas.openxmlformats.org/officeDocument/2006/relationships/hyperlink" Target="https://www.wikipedia.org/" TargetMode="External"/><Relationship Id="rId7" Type="http://schemas.openxmlformats.org/officeDocument/2006/relationships/hyperlink" Target="https://spring.io/projects/spring-boo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statista.com/" TargetMode="External"/><Relationship Id="rId5" Type="http://schemas.openxmlformats.org/officeDocument/2006/relationships/hyperlink" Target="https://openai.com/research" TargetMode="External"/><Relationship Id="rId4" Type="http://schemas.openxmlformats.org/officeDocument/2006/relationships/hyperlink" Target="https://www.microsoft.com/en-us/cognitive-services" TargetMode="External"/><Relationship Id="rId9" Type="http://schemas.openxmlformats.org/officeDocument/2006/relationships/hyperlink" Target="https://www.mongodb.com/spring-boo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207263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a:t>
            </a:r>
            <a:r>
              <a:rPr lang="en-US" sz="4400" b="1" dirty="0" smtClean="0">
                <a:latin typeface="Times New Roman" panose="02020603050405020304" pitchFamily="18" charset="0"/>
                <a:cs typeface="Times New Roman" panose="02020603050405020304" pitchFamily="18" charset="0"/>
              </a:rPr>
              <a:t>Project-II </a:t>
            </a:r>
            <a:r>
              <a:rPr lang="en-US" sz="4400" b="1" dirty="0">
                <a:latin typeface="Times New Roman" panose="02020603050405020304" pitchFamily="18" charset="0"/>
                <a:cs typeface="Times New Roman" panose="02020603050405020304" pitchFamily="18" charset="0"/>
              </a:rPr>
              <a:t>(K24MCA18P)</a:t>
            </a: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3500" b="1" dirty="0" smtClean="0">
                <a:latin typeface="Times New Roman" panose="02020603050405020304" pitchFamily="18" charset="0"/>
                <a:cs typeface="Times New Roman" panose="02020603050405020304" pitchFamily="18" charset="0"/>
              </a:rPr>
              <a:t>Even </a:t>
            </a:r>
            <a:r>
              <a:rPr lang="en-IN" sz="3500" b="1" dirty="0">
                <a:latin typeface="Times New Roman" panose="02020603050405020304" pitchFamily="18" charset="0"/>
                <a:cs typeface="Times New Roman" panose="02020603050405020304" pitchFamily="18" charset="0"/>
              </a:rPr>
              <a:t>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24000" y="4077526"/>
            <a:ext cx="9144000" cy="1616692"/>
          </a:xfrm>
        </p:spPr>
        <p:txBody>
          <a:bodyPr>
            <a:normAutofit fontScale="92500" lnSpcReduction="20000"/>
          </a:bodyPr>
          <a:lstStyle/>
          <a:p>
            <a:r>
              <a:rPr lang="en-US" sz="3800" b="1" dirty="0" smtClean="0">
                <a:solidFill>
                  <a:schemeClr val="accent1">
                    <a:lumMod val="50000"/>
                  </a:schemeClr>
                </a:solidFill>
                <a:latin typeface="Times New Roman" panose="02020603050405020304" pitchFamily="18" charset="0"/>
                <a:cs typeface="Times New Roman" panose="02020603050405020304" pitchFamily="18" charset="0"/>
              </a:rPr>
              <a:t>Little Tales</a:t>
            </a:r>
            <a:endParaRPr lang="en-US" sz="3800" b="1" dirty="0">
              <a:solidFill>
                <a:schemeClr val="accent1">
                  <a:lumMod val="50000"/>
                </a:schemeClr>
              </a:solidFill>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Devanshi Singhal and 202410116100060</a:t>
            </a:r>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Dhwani Panchal </a:t>
            </a:r>
            <a:r>
              <a:rPr lang="en-US" b="1" dirty="0">
                <a:latin typeface="Times New Roman" panose="02020603050405020304" pitchFamily="18" charset="0"/>
                <a:cs typeface="Times New Roman" panose="02020603050405020304" pitchFamily="18" charset="0"/>
              </a:rPr>
              <a:t>and </a:t>
            </a:r>
            <a:r>
              <a:rPr lang="en-US" b="1" dirty="0" smtClean="0">
                <a:latin typeface="Times New Roman" panose="02020603050405020304" pitchFamily="18" charset="0"/>
                <a:cs typeface="Times New Roman" panose="02020603050405020304" pitchFamily="18" charset="0"/>
              </a:rPr>
              <a:t>202410116100063</a:t>
            </a:r>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Deepanshu Ruhela </a:t>
            </a:r>
            <a:r>
              <a:rPr lang="en-US" b="1" dirty="0">
                <a:latin typeface="Times New Roman" panose="02020603050405020304" pitchFamily="18" charset="0"/>
                <a:cs typeface="Times New Roman" panose="02020603050405020304" pitchFamily="18" charset="0"/>
              </a:rPr>
              <a:t>and </a:t>
            </a:r>
            <a:r>
              <a:rPr lang="en-US" b="1" dirty="0" smtClean="0">
                <a:latin typeface="Times New Roman" panose="02020603050405020304" pitchFamily="18" charset="0"/>
                <a:cs typeface="Times New Roman" panose="02020603050405020304" pitchFamily="18" charset="0"/>
              </a:rPr>
              <a:t>202410116100056</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9150350" y="5540534"/>
            <a:ext cx="3035300" cy="12239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dirty="0" smtClean="0">
                <a:solidFill>
                  <a:srgbClr val="FF0000"/>
                </a:solidFill>
                <a:latin typeface="Times New Roman" panose="02020603050405020304" pitchFamily="18" charset="0"/>
                <a:cs typeface="Times New Roman" panose="02020603050405020304" pitchFamily="18" charset="0"/>
              </a:rPr>
              <a:t>Dr. Vipin </a:t>
            </a:r>
            <a:r>
              <a:rPr lang="en-IN" dirty="0" smtClean="0">
                <a:solidFill>
                  <a:srgbClr val="FF0000"/>
                </a:solidFill>
                <a:latin typeface="Times New Roman" panose="02020603050405020304" pitchFamily="18" charset="0"/>
                <a:cs typeface="Times New Roman" panose="02020603050405020304" pitchFamily="18" charset="0"/>
              </a:rPr>
              <a:t>Kumar</a:t>
            </a:r>
            <a:endParaRPr lang="en-IN" dirty="0">
              <a:solidFill>
                <a:srgbClr val="FF0000"/>
              </a:solidFill>
              <a:latin typeface="Times New Roman" panose="02020603050405020304" pitchFamily="18" charset="0"/>
              <a:cs typeface="Times New Roman" panose="02020603050405020304" pitchFamily="18" charset="0"/>
            </a:endParaRPr>
          </a:p>
          <a:p>
            <a:pPr algn="just"/>
            <a:r>
              <a:rPr lang="en-IN" dirty="0" smtClean="0">
                <a:solidFill>
                  <a:srgbClr val="FF0000"/>
                </a:solidFill>
                <a:latin typeface="Times New Roman" panose="02020603050405020304" pitchFamily="18" charset="0"/>
                <a:cs typeface="Times New Roman" panose="02020603050405020304" pitchFamily="18" charset="0"/>
              </a:rPr>
              <a:t>Professor</a:t>
            </a:r>
            <a:endParaRPr lang="en-IN" dirty="0">
              <a:solidFill>
                <a:srgbClr val="FF0000"/>
              </a:solidFill>
              <a:latin typeface="Times New Roman" panose="02020603050405020304" pitchFamily="18" charset="0"/>
              <a:cs typeface="Times New Roman" panose="02020603050405020304" pitchFamily="18" charset="0"/>
            </a:endParaRP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smtClean="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7FCA45-76F6-3676-3AF5-AA9B6C38E6CE}"/>
              </a:ext>
            </a:extLst>
          </p:cNvPr>
          <p:cNvSpPr>
            <a:spLocks noGrp="1"/>
          </p:cNvSpPr>
          <p:nvPr>
            <p:ph idx="1"/>
          </p:nvPr>
        </p:nvSpPr>
        <p:spPr>
          <a:xfrm>
            <a:off x="838200" y="1255776"/>
            <a:ext cx="10515600" cy="5325133"/>
          </a:xfrm>
        </p:spPr>
        <p:txBody>
          <a:bodyPr>
            <a:noAutofit/>
          </a:bodyPr>
          <a:lstStyle/>
          <a:p>
            <a:pPr marL="0" indent="0">
              <a:buNone/>
            </a:pPr>
            <a:r>
              <a:rPr lang="en-IN" sz="2500" b="1" dirty="0" smtClean="0">
                <a:latin typeface="Times New Roman" panose="02020603050405020304" pitchFamily="18" charset="0"/>
                <a:cs typeface="Times New Roman" panose="02020603050405020304" pitchFamily="18" charset="0"/>
              </a:rPr>
              <a:t>3. </a:t>
            </a:r>
            <a:r>
              <a:rPr lang="en-IN" sz="2500" b="1" dirty="0">
                <a:latin typeface="Times New Roman" panose="02020603050405020304" pitchFamily="18" charset="0"/>
                <a:cs typeface="Times New Roman" panose="02020603050405020304" pitchFamily="18" charset="0"/>
              </a:rPr>
              <a:t>Story Creation </a:t>
            </a:r>
            <a:r>
              <a:rPr lang="en-IN" sz="2500" b="1" dirty="0" smtClean="0">
                <a:latin typeface="Times New Roman" panose="02020603050405020304" pitchFamily="18" charset="0"/>
                <a:cs typeface="Times New Roman" panose="02020603050405020304" pitchFamily="18" charset="0"/>
              </a:rPr>
              <a:t>Module:</a:t>
            </a:r>
            <a:endParaRPr lang="en-US" sz="2500" dirty="0">
              <a:latin typeface="Times New Roman" panose="02020603050405020304" pitchFamily="18" charset="0"/>
              <a:cs typeface="Times New Roman" panose="02020603050405020304" pitchFamily="18" charset="0"/>
            </a:endParaRPr>
          </a:p>
          <a:p>
            <a:pPr lvl="0"/>
            <a:r>
              <a:rPr lang="en-IN" sz="2500" dirty="0">
                <a:latin typeface="Times New Roman" panose="02020603050405020304" pitchFamily="18" charset="0"/>
                <a:cs typeface="Times New Roman" panose="02020603050405020304" pitchFamily="18" charset="0"/>
              </a:rPr>
              <a:t>User inputs keywords such as:</a:t>
            </a:r>
            <a:endParaRPr lang="en-US" sz="2500" dirty="0">
              <a:latin typeface="Times New Roman" panose="02020603050405020304" pitchFamily="18" charset="0"/>
              <a:cs typeface="Times New Roman" panose="02020603050405020304" pitchFamily="18" charset="0"/>
            </a:endParaRPr>
          </a:p>
          <a:p>
            <a:pPr lvl="1"/>
            <a:r>
              <a:rPr lang="en-IN" sz="2500" dirty="0">
                <a:latin typeface="Times New Roman" panose="02020603050405020304" pitchFamily="18" charset="0"/>
                <a:cs typeface="Times New Roman" panose="02020603050405020304" pitchFamily="18" charset="0"/>
              </a:rPr>
              <a:t>Subject of the story</a:t>
            </a:r>
            <a:endParaRPr lang="en-US" sz="2500" dirty="0">
              <a:latin typeface="Times New Roman" panose="02020603050405020304" pitchFamily="18" charset="0"/>
              <a:cs typeface="Times New Roman" panose="02020603050405020304" pitchFamily="18" charset="0"/>
            </a:endParaRPr>
          </a:p>
          <a:p>
            <a:pPr lvl="1"/>
            <a:r>
              <a:rPr lang="en-IN" sz="2500" dirty="0">
                <a:latin typeface="Times New Roman" panose="02020603050405020304" pitchFamily="18" charset="0"/>
                <a:cs typeface="Times New Roman" panose="02020603050405020304" pitchFamily="18" charset="0"/>
              </a:rPr>
              <a:t>Story type (Adventure, Fantasy, Moral, etc.)</a:t>
            </a:r>
            <a:endParaRPr lang="en-US" sz="2500" dirty="0">
              <a:latin typeface="Times New Roman" panose="02020603050405020304" pitchFamily="18" charset="0"/>
              <a:cs typeface="Times New Roman" panose="02020603050405020304" pitchFamily="18" charset="0"/>
            </a:endParaRPr>
          </a:p>
          <a:p>
            <a:pPr lvl="1"/>
            <a:r>
              <a:rPr lang="en-IN" sz="2500" dirty="0">
                <a:latin typeface="Times New Roman" panose="02020603050405020304" pitchFamily="18" charset="0"/>
                <a:cs typeface="Times New Roman" panose="02020603050405020304" pitchFamily="18" charset="0"/>
              </a:rPr>
              <a:t>Target age group</a:t>
            </a:r>
            <a:endParaRPr lang="en-US" sz="2500" dirty="0">
              <a:latin typeface="Times New Roman" panose="02020603050405020304" pitchFamily="18" charset="0"/>
              <a:cs typeface="Times New Roman" panose="02020603050405020304" pitchFamily="18" charset="0"/>
            </a:endParaRPr>
          </a:p>
          <a:p>
            <a:pPr lvl="1"/>
            <a:r>
              <a:rPr lang="en-IN" sz="2500" dirty="0">
                <a:latin typeface="Times New Roman" panose="02020603050405020304" pitchFamily="18" charset="0"/>
                <a:cs typeface="Times New Roman" panose="02020603050405020304" pitchFamily="18" charset="0"/>
              </a:rPr>
              <a:t>Image style (AI-generated or predefined)</a:t>
            </a:r>
            <a:endParaRPr lang="en-US" sz="2500" dirty="0">
              <a:latin typeface="Times New Roman" panose="02020603050405020304" pitchFamily="18" charset="0"/>
              <a:cs typeface="Times New Roman" panose="02020603050405020304" pitchFamily="18" charset="0"/>
            </a:endParaRPr>
          </a:p>
          <a:p>
            <a:pPr lvl="0"/>
            <a:r>
              <a:rPr lang="en-IN" sz="2500" dirty="0">
                <a:latin typeface="Times New Roman" panose="02020603050405020304" pitchFamily="18" charset="0"/>
                <a:cs typeface="Times New Roman" panose="02020603050405020304" pitchFamily="18" charset="0"/>
              </a:rPr>
              <a:t>AI generates the story with both text and audio narration options.</a:t>
            </a:r>
            <a:endParaRPr lang="en-US" sz="2500" dirty="0">
              <a:latin typeface="Times New Roman" panose="02020603050405020304" pitchFamily="18" charset="0"/>
              <a:cs typeface="Times New Roman" panose="02020603050405020304" pitchFamily="18" charset="0"/>
            </a:endParaRPr>
          </a:p>
          <a:p>
            <a:pPr lvl="0"/>
            <a:r>
              <a:rPr lang="en-IN" sz="2500" dirty="0">
                <a:latin typeface="Times New Roman" panose="02020603050405020304" pitchFamily="18" charset="0"/>
                <a:cs typeface="Times New Roman" panose="02020603050405020304" pitchFamily="18" charset="0"/>
              </a:rPr>
              <a:t>Story preview before finalizing.</a:t>
            </a:r>
            <a:endParaRPr lang="en-US" sz="2500" dirty="0">
              <a:latin typeface="Times New Roman" panose="02020603050405020304" pitchFamily="18" charset="0"/>
              <a:cs typeface="Times New Roman" panose="02020603050405020304" pitchFamily="18" charset="0"/>
            </a:endParaRPr>
          </a:p>
          <a:p>
            <a:pPr marL="0" indent="0">
              <a:buNone/>
            </a:pPr>
            <a:r>
              <a:rPr lang="en-IN" sz="2500" b="1" dirty="0">
                <a:latin typeface="Times New Roman" panose="02020603050405020304" pitchFamily="18" charset="0"/>
                <a:cs typeface="Times New Roman" panose="02020603050405020304" pitchFamily="18" charset="0"/>
              </a:rPr>
              <a:t>4. Story Exploration </a:t>
            </a:r>
            <a:r>
              <a:rPr lang="en-IN" sz="2500" b="1" dirty="0" smtClean="0">
                <a:latin typeface="Times New Roman" panose="02020603050405020304" pitchFamily="18" charset="0"/>
                <a:cs typeface="Times New Roman" panose="02020603050405020304" pitchFamily="18" charset="0"/>
              </a:rPr>
              <a:t>Module:</a:t>
            </a:r>
            <a:endParaRPr lang="en-US" sz="2500" dirty="0">
              <a:latin typeface="Times New Roman" panose="02020603050405020304" pitchFamily="18" charset="0"/>
              <a:cs typeface="Times New Roman" panose="02020603050405020304" pitchFamily="18" charset="0"/>
            </a:endParaRPr>
          </a:p>
          <a:p>
            <a:pPr lvl="0"/>
            <a:r>
              <a:rPr lang="en-IN" sz="2500" dirty="0">
                <a:latin typeface="Times New Roman" panose="02020603050405020304" pitchFamily="18" charset="0"/>
                <a:cs typeface="Times New Roman" panose="02020603050405020304" pitchFamily="18" charset="0"/>
              </a:rPr>
              <a:t>Browse a collection of user-generated stories.</a:t>
            </a:r>
            <a:endParaRPr lang="en-US" sz="2500" dirty="0">
              <a:latin typeface="Times New Roman" panose="02020603050405020304" pitchFamily="18" charset="0"/>
              <a:cs typeface="Times New Roman" panose="02020603050405020304" pitchFamily="18" charset="0"/>
            </a:endParaRPr>
          </a:p>
          <a:p>
            <a:pPr lvl="0"/>
            <a:r>
              <a:rPr lang="en-IN" sz="2500" dirty="0">
                <a:latin typeface="Times New Roman" panose="02020603050405020304" pitchFamily="18" charset="0"/>
                <a:cs typeface="Times New Roman" panose="02020603050405020304" pitchFamily="18" charset="0"/>
              </a:rPr>
              <a:t>Filter by category, age group, popularity, or newest uploads.</a:t>
            </a:r>
            <a:endParaRPr lang="en-US" sz="2500" dirty="0">
              <a:latin typeface="Times New Roman" panose="02020603050405020304" pitchFamily="18" charset="0"/>
              <a:cs typeface="Times New Roman" panose="02020603050405020304" pitchFamily="18" charset="0"/>
            </a:endParaRPr>
          </a:p>
          <a:p>
            <a:pPr lvl="0"/>
            <a:r>
              <a:rPr lang="en-IN" sz="2500" dirty="0">
                <a:latin typeface="Times New Roman" panose="02020603050405020304" pitchFamily="18" charset="0"/>
                <a:cs typeface="Times New Roman" panose="02020603050405020304" pitchFamily="18" charset="0"/>
              </a:rPr>
              <a:t>Option to like, save, or share stories.</a:t>
            </a:r>
            <a:endParaRPr lang="en-US" sz="2500" dirty="0">
              <a:latin typeface="Times New Roman" panose="02020603050405020304" pitchFamily="18" charset="0"/>
              <a:cs typeface="Times New Roman" panose="02020603050405020304" pitchFamily="18" charset="0"/>
            </a:endParaRPr>
          </a:p>
          <a:p>
            <a:pPr lvl="0">
              <a:buFont typeface="Wingdings" pitchFamily="2" charset="2"/>
              <a:buChar char="Ø"/>
              <a:tabLst>
                <a:tab pos="457200" algn="l"/>
              </a:tabLst>
            </a:pPr>
            <a:endParaRPr lang="en-IN" sz="25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91055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smtClean="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7FCA45-76F6-3676-3AF5-AA9B6C38E6CE}"/>
              </a:ext>
            </a:extLst>
          </p:cNvPr>
          <p:cNvSpPr>
            <a:spLocks noGrp="1"/>
          </p:cNvSpPr>
          <p:nvPr>
            <p:ph idx="1"/>
          </p:nvPr>
        </p:nvSpPr>
        <p:spPr>
          <a:xfrm>
            <a:off x="838200" y="1413164"/>
            <a:ext cx="10515600" cy="5056909"/>
          </a:xfrm>
        </p:spPr>
        <p:txBody>
          <a:bodyPr>
            <a:normAutofit/>
          </a:bodyPr>
          <a:lstStyle/>
          <a:p>
            <a:pPr marL="0" lvl="0" indent="0">
              <a:buNone/>
              <a:tabLst>
                <a:tab pos="457200" algn="l"/>
              </a:tabLst>
            </a:pPr>
            <a:r>
              <a:rPr lang="en-IN" sz="2500" b="1" kern="100" dirty="0" smtClean="0">
                <a:effectLst/>
                <a:latin typeface="Times New Roman" panose="02020603050405020304" pitchFamily="18" charset="0"/>
                <a:ea typeface="Aptos" panose="020B0004020202020204" pitchFamily="34" charset="0"/>
                <a:cs typeface="Times New Roman" panose="02020603050405020304" pitchFamily="18" charset="0"/>
              </a:rPr>
              <a:t>6. Accessibility Features:</a:t>
            </a:r>
          </a:p>
          <a:p>
            <a:pPr>
              <a:tabLst>
                <a:tab pos="457200" algn="l"/>
              </a:tabLst>
            </a:pPr>
            <a:r>
              <a:rPr lang="en-IN" sz="2500" kern="100" dirty="0" smtClean="0">
                <a:effectLst/>
                <a:latin typeface="Times New Roman" panose="02020603050405020304" pitchFamily="18" charset="0"/>
                <a:ea typeface="Aptos" panose="020B0004020202020204" pitchFamily="34" charset="0"/>
                <a:cs typeface="Times New Roman" panose="02020603050405020304" pitchFamily="18" charset="0"/>
              </a:rPr>
              <a:t>Read Aloud Mode for listening to stories.</a:t>
            </a:r>
          </a:p>
          <a:p>
            <a:pPr>
              <a:tabLst>
                <a:tab pos="457200" algn="l"/>
              </a:tabLst>
            </a:pPr>
            <a:r>
              <a:rPr lang="en-IN" sz="2500" kern="100" dirty="0" smtClean="0">
                <a:latin typeface="Times New Roman" panose="02020603050405020304" pitchFamily="18" charset="0"/>
                <a:ea typeface="Aptos" panose="020B0004020202020204" pitchFamily="34" charset="0"/>
                <a:cs typeface="Times New Roman" panose="02020603050405020304" pitchFamily="18" charset="0"/>
              </a:rPr>
              <a:t>Text-to-Speech customization (voice selection, speed adjustment)</a:t>
            </a:r>
          </a:p>
          <a:p>
            <a:pPr>
              <a:tabLst>
                <a:tab pos="457200" algn="l"/>
              </a:tabLst>
            </a:pPr>
            <a:r>
              <a:rPr lang="en-IN" sz="2500" kern="100" dirty="0" smtClean="0">
                <a:effectLst/>
                <a:latin typeface="Times New Roman" panose="02020603050405020304" pitchFamily="18" charset="0"/>
                <a:ea typeface="Aptos" panose="020B0004020202020204" pitchFamily="34" charset="0"/>
                <a:cs typeface="Times New Roman" panose="02020603050405020304" pitchFamily="18" charset="0"/>
              </a:rPr>
              <a:t>Dark Mode/High Contrast Mode for better readability.</a:t>
            </a:r>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02817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0272" y="1255776"/>
            <a:ext cx="11291455" cy="5477081"/>
          </a:xfrm>
        </p:spPr>
      </p:pic>
    </p:spTree>
    <p:extLst>
      <p:ext uri="{BB962C8B-B14F-4D97-AF65-F5344CB8AC3E}">
        <p14:creationId xmlns:p14="http://schemas.microsoft.com/office/powerpoint/2010/main" val="3917661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smtClean="0">
                <a:effectLst/>
                <a:latin typeface="Times New Roman" panose="02020603050405020304" pitchFamily="18" charset="0"/>
                <a:ea typeface="Aptos" panose="020B0004020202020204" pitchFamily="34" charset="0"/>
                <a:cs typeface="Times New Roman" panose="02020603050405020304" pitchFamily="18" charset="0"/>
              </a:rPr>
              <a:t>Reports &amp; Manuals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p:cNvSpPr>
            <a:spLocks noGrp="1" noChangeArrowheads="1"/>
          </p:cNvSpPr>
          <p:nvPr>
            <p:ph idx="1"/>
          </p:nvPr>
        </p:nvSpPr>
        <p:spPr bwMode="auto">
          <a:xfrm>
            <a:off x="935180" y="1628138"/>
            <a:ext cx="9344891"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5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 Guide for Children:</a:t>
            </a:r>
            <a:endPar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Navigating the storytelling app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Interacting with AI-generated stories </a:t>
            </a:r>
          </a:p>
          <a:p>
            <a:pPr eaLnBrk="0" fontAlgn="base" hangingPunct="0">
              <a:lnSpc>
                <a:spcPct val="100000"/>
              </a:lnSpc>
              <a:spcBef>
                <a:spcPct val="0"/>
              </a:spcBef>
              <a:spcAft>
                <a:spcPct val="0"/>
              </a:spcAft>
              <a:buFont typeface="Wingdings" panose="05000000000000000000" pitchFamily="2" charset="2"/>
              <a:buChar char="Ø"/>
            </a:pPr>
            <a:r>
              <a:rPr kumimoji="0" lang="en-US" altLang="en-US" sz="25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Parental Dashboard Guide:</a:t>
            </a:r>
            <a:endPar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Setting learning preferences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Monitoring progress reports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5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Administrator Guide:</a:t>
            </a:r>
            <a:endPar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Managing story content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Ensuring accessibility compliance</a:t>
            </a:r>
            <a:r>
              <a:rPr lang="en-US" altLang="en-US" sz="2500" dirty="0" smtClean="0">
                <a:latin typeface="Times New Roman" panose="02020603050405020304" pitchFamily="18" charset="0"/>
                <a:cs typeface="Times New Roman" panose="02020603050405020304" pitchFamily="18" charset="0"/>
              </a:rPr>
              <a:t>s</a:t>
            </a:r>
            <a:endPar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7422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04266AB-4FDC-DC5D-1539-EDBFF62C9C14}"/>
              </a:ext>
            </a:extLst>
          </p:cNvPr>
          <p:cNvSpPr>
            <a:spLocks noGrp="1"/>
          </p:cNvSpPr>
          <p:nvPr>
            <p:ph idx="1"/>
          </p:nvPr>
        </p:nvSpPr>
        <p:spPr/>
        <p:txBody>
          <a:bodyPr>
            <a:normAutofit/>
          </a:bodyPr>
          <a:lstStyle/>
          <a:p>
            <a:pPr lvl="0">
              <a:buFont typeface="Wingdings" pitchFamily="2" charset="2"/>
              <a:buChar char="Ø"/>
              <a:tabLst>
                <a:tab pos="457200" algn="l"/>
              </a:tabLst>
            </a:pPr>
            <a:r>
              <a:rPr lang="en-IN" sz="2500" kern="100" dirty="0">
                <a:latin typeface="Times New Roman" panose="02020603050405020304" pitchFamily="18" charset="0"/>
                <a:ea typeface="Aptos" panose="020B0004020202020204" pitchFamily="34" charset="0"/>
                <a:cs typeface="Times New Roman" panose="02020603050405020304" pitchFamily="18" charset="0"/>
                <a:hlinkClick r:id="rId3"/>
              </a:rPr>
              <a:t>https://www.wikipedia.org</a:t>
            </a:r>
            <a:r>
              <a:rPr lang="en-IN" sz="2500" kern="100" dirty="0" smtClean="0">
                <a:latin typeface="Times New Roman" panose="02020603050405020304" pitchFamily="18" charset="0"/>
                <a:ea typeface="Aptos" panose="020B0004020202020204" pitchFamily="34" charset="0"/>
                <a:cs typeface="Times New Roman" panose="02020603050405020304" pitchFamily="18" charset="0"/>
                <a:hlinkClick r:id="rId3"/>
              </a:rPr>
              <a:t>/</a:t>
            </a:r>
            <a:endParaRPr lang="en-IN" sz="2500" kern="100" dirty="0" smtClean="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US" sz="2400" dirty="0">
                <a:hlinkClick r:id="rId4"/>
              </a:rPr>
              <a:t>https://</a:t>
            </a:r>
            <a:r>
              <a:rPr lang="en-US" sz="2400" dirty="0" smtClean="0">
                <a:hlinkClick r:id="rId4"/>
              </a:rPr>
              <a:t>www.microsoft.com/en-us/cognitive-services</a:t>
            </a:r>
            <a:endParaRPr lang="en-US" sz="2400" dirty="0" smtClean="0"/>
          </a:p>
          <a:p>
            <a:pPr lvl="0">
              <a:buFont typeface="Wingdings" pitchFamily="2" charset="2"/>
              <a:buChar char="Ø"/>
              <a:tabLst>
                <a:tab pos="457200" algn="l"/>
              </a:tabLst>
            </a:pPr>
            <a:r>
              <a:rPr lang="en-US" sz="2400" dirty="0">
                <a:hlinkClick r:id="rId5"/>
              </a:rPr>
              <a:t>https://</a:t>
            </a:r>
            <a:r>
              <a:rPr lang="en-US" sz="2400" dirty="0" smtClean="0">
                <a:hlinkClick r:id="rId5"/>
              </a:rPr>
              <a:t>openai.com/research</a:t>
            </a:r>
            <a:endParaRPr lang="en-US" sz="2400" dirty="0" smtClean="0"/>
          </a:p>
          <a:p>
            <a:pPr lvl="0">
              <a:buFont typeface="Wingdings" pitchFamily="2" charset="2"/>
              <a:buChar char="Ø"/>
              <a:tabLst>
                <a:tab pos="457200" algn="l"/>
              </a:tabLst>
            </a:pPr>
            <a:r>
              <a:rPr lang="en-US" sz="2400" dirty="0">
                <a:hlinkClick r:id="rId6"/>
              </a:rPr>
              <a:t>https://</a:t>
            </a:r>
            <a:r>
              <a:rPr lang="en-US" sz="2400" dirty="0" smtClean="0">
                <a:hlinkClick r:id="rId6"/>
              </a:rPr>
              <a:t>www.statista.com</a:t>
            </a:r>
            <a:endParaRPr lang="en-US" sz="2400" dirty="0" smtClean="0"/>
          </a:p>
          <a:p>
            <a:pPr lvl="0">
              <a:buFont typeface="Wingdings" pitchFamily="2" charset="2"/>
              <a:buChar char="Ø"/>
              <a:tabLst>
                <a:tab pos="457200" algn="l"/>
              </a:tabLst>
            </a:pPr>
            <a:r>
              <a:rPr lang="en-US" sz="2400" dirty="0" smtClean="0">
                <a:hlinkClick r:id="rId7"/>
              </a:rPr>
              <a:t>https</a:t>
            </a:r>
            <a:r>
              <a:rPr lang="en-US" sz="2400" dirty="0">
                <a:hlinkClick r:id="rId7"/>
              </a:rPr>
              <a:t>://</a:t>
            </a:r>
            <a:r>
              <a:rPr lang="en-US" sz="2400" dirty="0" smtClean="0">
                <a:hlinkClick r:id="rId7"/>
              </a:rPr>
              <a:t>spring.io/projects/spring-boot</a:t>
            </a:r>
            <a:endParaRPr lang="en-US" sz="2400" dirty="0" smtClean="0"/>
          </a:p>
          <a:p>
            <a:pPr lvl="0">
              <a:buFont typeface="Wingdings" pitchFamily="2" charset="2"/>
              <a:buChar char="Ø"/>
              <a:tabLst>
                <a:tab pos="457200" algn="l"/>
              </a:tabLst>
            </a:pPr>
            <a:r>
              <a:rPr lang="en-US" sz="2400" dirty="0">
                <a:hlinkClick r:id="rId8"/>
              </a:rPr>
              <a:t>https://</a:t>
            </a:r>
            <a:r>
              <a:rPr lang="en-US" sz="2400" dirty="0" smtClean="0">
                <a:hlinkClick r:id="rId8"/>
              </a:rPr>
              <a:t>openjfx.io</a:t>
            </a:r>
            <a:endParaRPr lang="en-US" sz="2400" dirty="0" smtClean="0"/>
          </a:p>
          <a:p>
            <a:pPr lvl="0">
              <a:buFont typeface="Wingdings" pitchFamily="2" charset="2"/>
              <a:buChar char="Ø"/>
              <a:tabLst>
                <a:tab pos="457200" algn="l"/>
              </a:tabLst>
            </a:pPr>
            <a:r>
              <a:rPr lang="en-US" sz="2400" dirty="0">
                <a:hlinkClick r:id="rId9"/>
              </a:rPr>
              <a:t>https://www.mongodb.com/spring-boot</a:t>
            </a:r>
            <a:endParaRPr lang="en-IN" sz="2500" kern="100" dirty="0" smtClean="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endParaRPr lang="en-IN" sz="25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097874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Autofit/>
          </a:bodyPr>
          <a:lstStyle/>
          <a:p>
            <a:pPr lvl="0">
              <a:buFont typeface="Wingdings" pitchFamily="2" charset="2"/>
              <a:buChar char="Ø"/>
              <a:tabLst>
                <a:tab pos="457200" algn="l"/>
              </a:tabLst>
            </a:pPr>
            <a:r>
              <a:rPr lang="en-IN" sz="2500" kern="100" dirty="0">
                <a:effectLst/>
                <a:latin typeface="Times New Roman" panose="02020603050405020304" pitchFamily="18" charset="0"/>
                <a:ea typeface="Aptos" panose="020B0004020202020204" pitchFamily="34" charset="0"/>
                <a:cs typeface="Times New Roman" panose="02020603050405020304" pitchFamily="18" charset="0"/>
              </a:rPr>
              <a:t>Introduction </a:t>
            </a:r>
          </a:p>
          <a:p>
            <a:pPr lvl="0">
              <a:buFont typeface="Wingdings" pitchFamily="2" charset="2"/>
              <a:buChar char="Ø"/>
              <a:tabLst>
                <a:tab pos="457200" algn="l"/>
              </a:tabLst>
            </a:pPr>
            <a:r>
              <a:rPr lang="en-IN" sz="2500" kern="100" dirty="0">
                <a:effectLst/>
                <a:latin typeface="Times New Roman" panose="02020603050405020304" pitchFamily="18" charset="0"/>
                <a:ea typeface="Aptos" panose="020B0004020202020204" pitchFamily="34" charset="0"/>
                <a:cs typeface="Times New Roman" panose="02020603050405020304" pitchFamily="18" charset="0"/>
              </a:rPr>
              <a:t>Literature </a:t>
            </a:r>
            <a:r>
              <a:rPr lang="en-IN" sz="2500" kern="100" dirty="0" smtClean="0">
                <a:effectLst/>
                <a:latin typeface="Times New Roman" panose="02020603050405020304" pitchFamily="18" charset="0"/>
                <a:ea typeface="Aptos" panose="020B0004020202020204" pitchFamily="34" charset="0"/>
                <a:cs typeface="Times New Roman" panose="02020603050405020304" pitchFamily="18" charset="0"/>
              </a:rPr>
              <a:t>Review</a:t>
            </a:r>
            <a:endParaRPr lang="en-IN" sz="2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25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a:t>
            </a:r>
          </a:p>
          <a:p>
            <a:pPr lvl="0">
              <a:buFont typeface="Wingdings" pitchFamily="2" charset="2"/>
              <a:buChar char="Ø"/>
              <a:tabLst>
                <a:tab pos="457200" algn="l"/>
              </a:tabLst>
            </a:pPr>
            <a:r>
              <a:rPr lang="en-IN" sz="25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25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25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a:t>
            </a:r>
            <a:endParaRPr lang="en-IN" sz="2500" kern="100" dirty="0" smtClean="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2500" kern="100" dirty="0" smtClean="0">
                <a:effectLst/>
                <a:latin typeface="Times New Roman" panose="02020603050405020304" pitchFamily="18" charset="0"/>
                <a:ea typeface="Aptos" panose="020B0004020202020204" pitchFamily="34" charset="0"/>
                <a:cs typeface="Times New Roman" panose="02020603050405020304" pitchFamily="18" charset="0"/>
              </a:rPr>
              <a:t>Software Requirements</a:t>
            </a:r>
            <a:endParaRPr lang="en-IN" sz="25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2500" kern="100" dirty="0">
                <a:effectLst/>
                <a:latin typeface="Times New Roman" panose="02020603050405020304" pitchFamily="18" charset="0"/>
                <a:ea typeface="Aptos" panose="020B0004020202020204" pitchFamily="34" charset="0"/>
                <a:cs typeface="Times New Roman" panose="02020603050405020304" pitchFamily="18" charset="0"/>
              </a:rPr>
              <a:t>Modules </a:t>
            </a:r>
          </a:p>
          <a:p>
            <a:pPr lvl="0">
              <a:buFont typeface="Wingdings" pitchFamily="2" charset="2"/>
              <a:buChar char="Ø"/>
              <a:tabLst>
                <a:tab pos="457200" algn="l"/>
              </a:tabLst>
            </a:pPr>
            <a:r>
              <a:rPr lang="en-IN" sz="2500" kern="100" dirty="0">
                <a:effectLst/>
                <a:latin typeface="Times New Roman" panose="02020603050405020304" pitchFamily="18" charset="0"/>
                <a:ea typeface="Aptos" panose="020B0004020202020204" pitchFamily="34" charset="0"/>
                <a:cs typeface="Times New Roman" panose="02020603050405020304" pitchFamily="18" charset="0"/>
              </a:rPr>
              <a:t>Workflow </a:t>
            </a:r>
          </a:p>
          <a:p>
            <a:pPr>
              <a:buFont typeface="Wingdings" pitchFamily="2" charset="2"/>
              <a:buChar char="Ø"/>
              <a:tabLst>
                <a:tab pos="457200" algn="l"/>
              </a:tabLst>
            </a:pPr>
            <a:r>
              <a:rPr lang="en-IN" sz="2500" kern="100" dirty="0">
                <a:effectLst/>
                <a:latin typeface="Times New Roman" panose="02020603050405020304" pitchFamily="18" charset="0"/>
                <a:ea typeface="Aptos" panose="020B0004020202020204" pitchFamily="34" charset="0"/>
                <a:cs typeface="Times New Roman" panose="02020603050405020304" pitchFamily="18" charset="0"/>
              </a:rPr>
              <a:t>Reports </a:t>
            </a:r>
            <a:endParaRPr lang="en-IN" sz="2500" kern="100" dirty="0" smtClean="0">
              <a:effectLst/>
              <a:latin typeface="Times New Roman" panose="02020603050405020304" pitchFamily="18" charset="0"/>
              <a:ea typeface="Aptos" panose="020B0004020202020204" pitchFamily="34" charset="0"/>
              <a:cs typeface="Times New Roman" panose="02020603050405020304" pitchFamily="18" charset="0"/>
            </a:endParaRPr>
          </a:p>
          <a:p>
            <a:pPr>
              <a:buFont typeface="Wingdings" pitchFamily="2" charset="2"/>
              <a:buChar char="Ø"/>
              <a:tabLst>
                <a:tab pos="457200" algn="l"/>
              </a:tabLst>
            </a:pPr>
            <a:r>
              <a:rPr lang="en-IN" sz="2500" kern="100" dirty="0" smtClean="0">
                <a:effectLst/>
                <a:latin typeface="Times New Roman" panose="02020603050405020304" pitchFamily="18" charset="0"/>
                <a:ea typeface="Aptos" panose="020B0004020202020204" pitchFamily="34" charset="0"/>
                <a:cs typeface="Times New Roman" panose="02020603050405020304" pitchFamily="18" charset="0"/>
              </a:rPr>
              <a:t>References </a:t>
            </a:r>
            <a:endParaRPr lang="en-IN" sz="25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17151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p:txBody>
          <a:bodyPr>
            <a:noAutofit/>
          </a:bodyPr>
          <a:lstStyle/>
          <a:p>
            <a:r>
              <a:rPr lang="en-US" sz="2500" dirty="0">
                <a:latin typeface="Times New Roman" panose="02020603050405020304" pitchFamily="18" charset="0"/>
                <a:cs typeface="Times New Roman" panose="02020603050405020304" pitchFamily="18" charset="0"/>
              </a:rPr>
              <a:t>Storytelling is a vital tool for children's learning and development, yet parents face challenges in making it inclusive and engaging. Traditional methods often exclude differently-abled children, limiting their participation. Additionally, diverse learning paces require adaptive storytelling, which many current tools lack.</a:t>
            </a:r>
          </a:p>
          <a:p>
            <a:r>
              <a:rPr lang="en-US" sz="2500" dirty="0">
                <a:latin typeface="Times New Roman" panose="02020603050405020304" pitchFamily="18" charset="0"/>
                <a:cs typeface="Times New Roman" panose="02020603050405020304" pitchFamily="18" charset="0"/>
              </a:rPr>
              <a:t>Technology offers solutions, but accessibility and personalization remain hurdles, making it difficult for parents to foster creativity and cognitive growth. Balancing entertainment with education is another struggle, as engaging stories must also provide meaningful learning outcomes.</a:t>
            </a:r>
          </a:p>
          <a:p>
            <a:r>
              <a:rPr lang="en-US" sz="2500" dirty="0">
                <a:latin typeface="Times New Roman" panose="02020603050405020304" pitchFamily="18" charset="0"/>
                <a:cs typeface="Times New Roman" panose="02020603050405020304" pitchFamily="18" charset="0"/>
              </a:rPr>
              <a:t>This project aims to create an </a:t>
            </a:r>
            <a:r>
              <a:rPr lang="en-US" sz="2500" b="1" dirty="0">
                <a:latin typeface="Times New Roman" panose="02020603050405020304" pitchFamily="18" charset="0"/>
                <a:cs typeface="Times New Roman" panose="02020603050405020304" pitchFamily="18" charset="0"/>
              </a:rPr>
              <a:t>interactive, inclusive, and adaptive storytelling experience</a:t>
            </a:r>
            <a:r>
              <a:rPr lang="en-US" sz="2500" dirty="0">
                <a:latin typeface="Times New Roman" panose="02020603050405020304" pitchFamily="18" charset="0"/>
                <a:cs typeface="Times New Roman" panose="02020603050405020304" pitchFamily="18" charset="0"/>
              </a:rPr>
              <a:t>, addressing these challenges through technology-driven solutions</a:t>
            </a:r>
            <a:r>
              <a:rPr lang="en-US"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5622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Storytelling is essential for child development, enhancing creativity, language skills, and emotional intelligence. According to Vygotsky’s </a:t>
            </a:r>
            <a:r>
              <a:rPr lang="en-US" sz="2500" b="1" dirty="0">
                <a:latin typeface="Times New Roman" panose="02020603050405020304" pitchFamily="18" charset="0"/>
                <a:cs typeface="Times New Roman" panose="02020603050405020304" pitchFamily="18" charset="0"/>
              </a:rPr>
              <a:t>Zone of Proximal Development (ZPD)</a:t>
            </a:r>
            <a:r>
              <a:rPr lang="en-US" sz="2500" dirty="0">
                <a:latin typeface="Times New Roman" panose="02020603050405020304" pitchFamily="18" charset="0"/>
                <a:cs typeface="Times New Roman" panose="02020603050405020304" pitchFamily="18" charset="0"/>
              </a:rPr>
              <a:t>, guided storytelling improves learning outcomes. However, traditional storytelling lacks </a:t>
            </a:r>
            <a:r>
              <a:rPr lang="en-US" sz="2500" b="1" dirty="0">
                <a:latin typeface="Times New Roman" panose="02020603050405020304" pitchFamily="18" charset="0"/>
                <a:cs typeface="Times New Roman" panose="02020603050405020304" pitchFamily="18" charset="0"/>
              </a:rPr>
              <a:t>inclusivity, engagement, and interactivity</a:t>
            </a:r>
            <a:r>
              <a:rPr lang="en-US" sz="2500" dirty="0">
                <a:latin typeface="Times New Roman" panose="02020603050405020304" pitchFamily="18" charset="0"/>
                <a:cs typeface="Times New Roman" panose="02020603050405020304" pitchFamily="18" charset="0"/>
              </a:rPr>
              <a:t>, limiting its effectiveness.</a:t>
            </a:r>
          </a:p>
          <a:p>
            <a:r>
              <a:rPr lang="en-US" sz="2500" dirty="0">
                <a:latin typeface="Times New Roman" panose="02020603050405020304" pitchFamily="18" charset="0"/>
                <a:cs typeface="Times New Roman" panose="02020603050405020304" pitchFamily="18" charset="0"/>
              </a:rPr>
              <a:t>AI-driven storytelling integrates </a:t>
            </a:r>
            <a:r>
              <a:rPr lang="en-US" sz="2500" b="1" dirty="0">
                <a:latin typeface="Times New Roman" panose="02020603050405020304" pitchFamily="18" charset="0"/>
                <a:cs typeface="Times New Roman" panose="02020603050405020304" pitchFamily="18" charset="0"/>
              </a:rPr>
              <a:t>gamification, NLP, and adaptive learning</a:t>
            </a:r>
            <a:r>
              <a:rPr lang="en-US" sz="2500" dirty="0">
                <a:latin typeface="Times New Roman" panose="02020603050405020304" pitchFamily="18" charset="0"/>
                <a:cs typeface="Times New Roman" panose="02020603050405020304" pitchFamily="18" charset="0"/>
              </a:rPr>
              <a:t>, making narratives more interactive. While existing apps like </a:t>
            </a:r>
            <a:r>
              <a:rPr lang="en-US" sz="2500" b="1" dirty="0">
                <a:latin typeface="Times New Roman" panose="02020603050405020304" pitchFamily="18" charset="0"/>
                <a:cs typeface="Times New Roman" panose="02020603050405020304" pitchFamily="18" charset="0"/>
              </a:rPr>
              <a:t>Epic!</a:t>
            </a:r>
            <a:r>
              <a:rPr lang="en-US" sz="2500" dirty="0">
                <a:latin typeface="Times New Roman" panose="02020603050405020304" pitchFamily="18" charset="0"/>
                <a:cs typeface="Times New Roman" panose="02020603050405020304" pitchFamily="18" charset="0"/>
              </a:rPr>
              <a:t> and </a:t>
            </a:r>
            <a:r>
              <a:rPr lang="en-US" sz="2500" b="1" dirty="0">
                <a:latin typeface="Times New Roman" panose="02020603050405020304" pitchFamily="18" charset="0"/>
                <a:cs typeface="Times New Roman" panose="02020603050405020304" pitchFamily="18" charset="0"/>
              </a:rPr>
              <a:t>Storyberries</a:t>
            </a:r>
            <a:r>
              <a:rPr lang="en-US" sz="2500" dirty="0">
                <a:latin typeface="Times New Roman" panose="02020603050405020304" pitchFamily="18" charset="0"/>
                <a:cs typeface="Times New Roman" panose="02020603050405020304" pitchFamily="18" charset="0"/>
              </a:rPr>
              <a:t> offer digital libraries, they lack </a:t>
            </a:r>
            <a:r>
              <a:rPr lang="en-US" sz="2500" b="1" dirty="0">
                <a:latin typeface="Times New Roman" panose="02020603050405020304" pitchFamily="18" charset="0"/>
                <a:cs typeface="Times New Roman" panose="02020603050405020304" pitchFamily="18" charset="0"/>
              </a:rPr>
              <a:t>AI-based personalization and accessibility features</a:t>
            </a:r>
            <a:r>
              <a:rPr lang="en-US" sz="2500" dirty="0">
                <a:latin typeface="Times New Roman" panose="02020603050405020304" pitchFamily="18" charset="0"/>
                <a:cs typeface="Times New Roman" panose="02020603050405020304" pitchFamily="18" charset="0"/>
              </a:rPr>
              <a:t>, highlighting the need for an inclusive storytelling platform.</a:t>
            </a:r>
          </a:p>
          <a:p>
            <a:pPr marL="0" lvl="0" indent="0">
              <a:buNone/>
              <a:tabLst>
                <a:tab pos="457200" algn="l"/>
              </a:tabLst>
            </a:pPr>
            <a:endParaRPr lang="en-IN" sz="25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07820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7A07D-3EFC-2A4C-0461-98F29B710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FD491-CAD3-3CB4-E699-C19EBBF7D99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p:cNvSpPr>
            <a:spLocks noGrp="1" noChangeArrowheads="1"/>
          </p:cNvSpPr>
          <p:nvPr>
            <p:ph idx="1"/>
          </p:nvPr>
        </p:nvSpPr>
        <p:spPr bwMode="auto">
          <a:xfrm>
            <a:off x="207818" y="2031523"/>
            <a:ext cx="11707957"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demand for </a:t>
            </a:r>
            <a:r>
              <a:rPr kumimoji="0" lang="en-US" altLang="en-US" sz="25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EdTech</a:t>
            </a:r>
            <a:r>
              <a:rPr kumimoji="0" lang="en-US" altLang="en-US" sz="25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solutions</a:t>
            </a: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is rising, with the global </a:t>
            </a:r>
            <a:r>
              <a:rPr kumimoji="0" lang="en-US" altLang="en-US" sz="25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educational technology market projected to reach $404 billion by 2025</a:t>
            </a: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project integrates </a:t>
            </a:r>
            <a:r>
              <a:rPr kumimoji="0" lang="en-US" altLang="en-US" sz="25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Java with AI tools</a:t>
            </a:r>
            <a:r>
              <a:rPr lang="en-US" altLang="en-US" sz="2500" dirty="0">
                <a:latin typeface="Times New Roman" panose="02020603050405020304" pitchFamily="18" charset="0"/>
                <a:cs typeface="Times New Roman" panose="02020603050405020304" pitchFamily="18" charset="0"/>
              </a:rPr>
              <a:t> </a:t>
            </a:r>
            <a:r>
              <a:rPr lang="en-US" altLang="en-US" sz="2500" dirty="0" smtClean="0">
                <a:latin typeface="Times New Roman" panose="02020603050405020304" pitchFamily="18" charset="0"/>
                <a:cs typeface="Times New Roman" panose="02020603050405020304" pitchFamily="18" charset="0"/>
              </a:rPr>
              <a:t>such as </a:t>
            </a:r>
            <a:r>
              <a:rPr kumimoji="0" lang="en-US" altLang="en-US" sz="25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OpenAI</a:t>
            </a:r>
            <a:r>
              <a:rPr kumimoji="0" lang="en-US" altLang="en-US" sz="25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GPT</a:t>
            </a: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dynamic story generation, </a:t>
            </a:r>
            <a:r>
              <a:rPr kumimoji="0" lang="en-US" altLang="en-US" sz="25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Google Dialog flow</a:t>
            </a: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voice interactions, </a:t>
            </a:r>
            <a:r>
              <a:rPr kumimoji="0" lang="en-US" altLang="en-US" sz="25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IBM Watson</a:t>
            </a: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text-to-speech accessibility.</a:t>
            </a:r>
          </a:p>
          <a:p>
            <a:pPr eaLnBrk="0" fontAlgn="base" hangingPunct="0">
              <a:lnSpc>
                <a:spcPct val="100000"/>
              </a:lnSpc>
              <a:spcBef>
                <a:spcPct val="0"/>
              </a:spcBef>
              <a:spcAft>
                <a:spcPct val="0"/>
              </a:spcAf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project aligns with </a:t>
            </a:r>
            <a:r>
              <a:rPr kumimoji="0" lang="en-US" altLang="en-US" sz="25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UN Sustainable Development Goal 4 (Quality Education)</a:t>
            </a: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ensuring </a:t>
            </a:r>
            <a:r>
              <a:rPr kumimoji="0" lang="en-US" altLang="en-US" sz="25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equitable, inclusive learning</a:t>
            </a: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eaLnBrk="0" fontAlgn="base" hangingPunct="0">
              <a:lnSpc>
                <a:spcPct val="100000"/>
              </a:lnSpc>
              <a:spcBef>
                <a:spcPct val="0"/>
              </a:spcBef>
              <a:spcAft>
                <a:spcPct val="0"/>
              </a:spcAf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With strong </a:t>
            </a:r>
            <a:r>
              <a:rPr kumimoji="0" lang="en-US" altLang="en-US" sz="25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market demand, scalable technology, and sustainable financial models</a:t>
            </a: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this AI-powered storytelling app is </a:t>
            </a:r>
            <a:r>
              <a:rPr kumimoji="0" lang="en-US" altLang="en-US" sz="25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technically and commercially feasible</a:t>
            </a: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development.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21736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1D3FF4-855C-A317-936E-1CA113829547}"/>
              </a:ext>
            </a:extLst>
          </p:cNvPr>
          <p:cNvSpPr>
            <a:spLocks noGrp="1"/>
          </p:cNvSpPr>
          <p:nvPr>
            <p:ph idx="1"/>
          </p:nvPr>
        </p:nvSpPr>
        <p:spPr>
          <a:xfrm>
            <a:off x="297873" y="1493115"/>
            <a:ext cx="11596254" cy="4351338"/>
          </a:xfrm>
        </p:spPr>
        <p:txBody>
          <a:bodyPr>
            <a:noAutofit/>
          </a:bodyPr>
          <a:lstStyle/>
          <a:p>
            <a:pPr marL="0" indent="0">
              <a:buNone/>
            </a:pPr>
            <a:r>
              <a:rPr lang="en-US" sz="2500" dirty="0">
                <a:latin typeface="Times New Roman" panose="02020603050405020304" pitchFamily="18" charset="0"/>
                <a:cs typeface="Times New Roman" panose="02020603050405020304" pitchFamily="18" charset="0"/>
              </a:rPr>
              <a:t>This project aims to develop an </a:t>
            </a:r>
            <a:r>
              <a:rPr lang="en-US" sz="2500" b="1" dirty="0">
                <a:latin typeface="Times New Roman" panose="02020603050405020304" pitchFamily="18" charset="0"/>
                <a:cs typeface="Times New Roman" panose="02020603050405020304" pitchFamily="18" charset="0"/>
              </a:rPr>
              <a:t>interactive storytelling app</a:t>
            </a:r>
            <a:r>
              <a:rPr lang="en-US" sz="2500" dirty="0">
                <a:latin typeface="Times New Roman" panose="02020603050405020304" pitchFamily="18" charset="0"/>
                <a:cs typeface="Times New Roman" panose="02020603050405020304" pitchFamily="18" charset="0"/>
              </a:rPr>
              <a:t> using </a:t>
            </a:r>
            <a:r>
              <a:rPr lang="en-US" sz="2500" b="1" dirty="0">
                <a:latin typeface="Times New Roman" panose="02020603050405020304" pitchFamily="18" charset="0"/>
                <a:cs typeface="Times New Roman" panose="02020603050405020304" pitchFamily="18" charset="0"/>
              </a:rPr>
              <a:t>Java and related technologies</a:t>
            </a:r>
            <a:r>
              <a:rPr lang="en-US" sz="2500" dirty="0">
                <a:latin typeface="Times New Roman" panose="02020603050405020304" pitchFamily="18" charset="0"/>
                <a:cs typeface="Times New Roman" panose="02020603050405020304" pitchFamily="18" charset="0"/>
              </a:rPr>
              <a:t> to enhance </a:t>
            </a:r>
            <a:r>
              <a:rPr lang="en-US" sz="2500" b="1" dirty="0">
                <a:latin typeface="Times New Roman" panose="02020603050405020304" pitchFamily="18" charset="0"/>
                <a:cs typeface="Times New Roman" panose="02020603050405020304" pitchFamily="18" charset="0"/>
              </a:rPr>
              <a:t>learning, engagement, and accessibility</a:t>
            </a:r>
            <a:r>
              <a:rPr lang="en-US" sz="2500" dirty="0">
                <a:latin typeface="Times New Roman" panose="02020603050405020304" pitchFamily="18" charset="0"/>
                <a:cs typeface="Times New Roman" panose="02020603050405020304" pitchFamily="18" charset="0"/>
              </a:rPr>
              <a:t> for children. The app will feature a </a:t>
            </a:r>
            <a:r>
              <a:rPr lang="en-US" sz="2500" b="1" dirty="0">
                <a:latin typeface="Times New Roman" panose="02020603050405020304" pitchFamily="18" charset="0"/>
                <a:cs typeface="Times New Roman" panose="02020603050405020304" pitchFamily="18" charset="0"/>
              </a:rPr>
              <a:t>Java-based backend (Spring Boot), JavaFX UI, and MongoDB storage</a:t>
            </a:r>
            <a:r>
              <a:rPr lang="en-US" sz="2500" dirty="0">
                <a:latin typeface="Times New Roman" panose="02020603050405020304" pitchFamily="18" charset="0"/>
                <a:cs typeface="Times New Roman" panose="02020603050405020304" pitchFamily="18" charset="0"/>
              </a:rPr>
              <a:t> for seamless performance.</a:t>
            </a:r>
          </a:p>
          <a:p>
            <a:pPr marL="0" indent="0">
              <a:buNone/>
            </a:pPr>
            <a:r>
              <a:rPr lang="en-US" sz="2500" b="1" dirty="0">
                <a:latin typeface="Times New Roman" panose="02020603050405020304" pitchFamily="18" charset="0"/>
                <a:cs typeface="Times New Roman" panose="02020603050405020304" pitchFamily="18" charset="0"/>
              </a:rPr>
              <a:t>Key Goals:</a:t>
            </a:r>
            <a:endParaRPr lang="en-US" sz="2500" dirty="0">
              <a:latin typeface="Times New Roman" panose="02020603050405020304" pitchFamily="18" charset="0"/>
              <a:cs typeface="Times New Roman" panose="02020603050405020304" pitchFamily="18" charset="0"/>
            </a:endParaRPr>
          </a:p>
          <a:p>
            <a:r>
              <a:rPr lang="en-US" sz="2500" b="1" dirty="0">
                <a:latin typeface="Times New Roman" panose="02020603050405020304" pitchFamily="18" charset="0"/>
                <a:cs typeface="Times New Roman" panose="02020603050405020304" pitchFamily="18" charset="0"/>
              </a:rPr>
              <a:t>Interactive storytelling</a:t>
            </a:r>
            <a:r>
              <a:rPr lang="en-US" sz="2500" dirty="0">
                <a:latin typeface="Times New Roman" panose="02020603050405020304" pitchFamily="18" charset="0"/>
                <a:cs typeface="Times New Roman" panose="02020603050405020304" pitchFamily="18" charset="0"/>
              </a:rPr>
              <a:t> with </a:t>
            </a:r>
            <a:r>
              <a:rPr lang="en-US" sz="2500" b="1" dirty="0">
                <a:latin typeface="Times New Roman" panose="02020603050405020304" pitchFamily="18" charset="0"/>
                <a:cs typeface="Times New Roman" panose="02020603050405020304" pitchFamily="18" charset="0"/>
              </a:rPr>
              <a:t>decision-based narratives and real-time engagement</a:t>
            </a:r>
            <a:r>
              <a:rPr lang="en-US" sz="2500" dirty="0">
                <a:latin typeface="Times New Roman" panose="02020603050405020304" pitchFamily="18" charset="0"/>
                <a:cs typeface="Times New Roman" panose="02020603050405020304" pitchFamily="18" charset="0"/>
              </a:rPr>
              <a:t> using Java multithreading.</a:t>
            </a:r>
          </a:p>
          <a:p>
            <a:r>
              <a:rPr lang="en-US" sz="2500" b="1" dirty="0">
                <a:latin typeface="Times New Roman" panose="02020603050405020304" pitchFamily="18" charset="0"/>
                <a:cs typeface="Times New Roman" panose="02020603050405020304" pitchFamily="18" charset="0"/>
              </a:rPr>
              <a:t>Accessibility features</a:t>
            </a:r>
            <a:r>
              <a:rPr lang="en-US" sz="2500" dirty="0">
                <a:latin typeface="Times New Roman" panose="02020603050405020304" pitchFamily="18" charset="0"/>
                <a:cs typeface="Times New Roman" panose="02020603050405020304" pitchFamily="18" charset="0"/>
              </a:rPr>
              <a:t> like </a:t>
            </a:r>
            <a:r>
              <a:rPr lang="en-US" sz="2500" b="1" dirty="0">
                <a:latin typeface="Times New Roman" panose="02020603050405020304" pitchFamily="18" charset="0"/>
                <a:cs typeface="Times New Roman" panose="02020603050405020304" pitchFamily="18" charset="0"/>
              </a:rPr>
              <a:t>text-to-speech (IBM Watson API) and multimedia support</a:t>
            </a:r>
            <a:r>
              <a:rPr lang="en-US" sz="2500" dirty="0">
                <a:latin typeface="Times New Roman" panose="02020603050405020304" pitchFamily="18" charset="0"/>
                <a:cs typeface="Times New Roman" panose="02020603050405020304" pitchFamily="18" charset="0"/>
              </a:rPr>
              <a:t> for inclusivity.</a:t>
            </a:r>
          </a:p>
          <a:p>
            <a:r>
              <a:rPr lang="en-US" sz="2500" b="1" dirty="0">
                <a:latin typeface="Times New Roman" panose="02020603050405020304" pitchFamily="18" charset="0"/>
                <a:cs typeface="Times New Roman" panose="02020603050405020304" pitchFamily="18" charset="0"/>
              </a:rPr>
              <a:t>Parental dashboards</a:t>
            </a:r>
            <a:r>
              <a:rPr lang="en-US" sz="2500" dirty="0">
                <a:latin typeface="Times New Roman" panose="02020603050405020304" pitchFamily="18" charset="0"/>
                <a:cs typeface="Times New Roman" panose="02020603050405020304" pitchFamily="18" charset="0"/>
              </a:rPr>
              <a:t> for </a:t>
            </a:r>
            <a:r>
              <a:rPr lang="en-US" sz="2500" b="1" dirty="0">
                <a:latin typeface="Times New Roman" panose="02020603050405020304" pitchFamily="18" charset="0"/>
                <a:cs typeface="Times New Roman" panose="02020603050405020304" pitchFamily="18" charset="0"/>
              </a:rPr>
              <a:t>real-time progress tracking and personalized learning insights</a:t>
            </a:r>
            <a:r>
              <a:rPr lang="en-US" sz="2500" dirty="0">
                <a:latin typeface="Times New Roman" panose="02020603050405020304" pitchFamily="18" charset="0"/>
                <a:cs typeface="Times New Roman" panose="02020603050405020304" pitchFamily="18" charset="0"/>
              </a:rPr>
              <a:t>.</a:t>
            </a:r>
          </a:p>
          <a:p>
            <a:pPr marL="0" indent="0">
              <a:buNone/>
            </a:pPr>
            <a:r>
              <a:rPr lang="en-US" sz="2500" dirty="0">
                <a:latin typeface="Times New Roman" panose="02020603050405020304" pitchFamily="18" charset="0"/>
                <a:cs typeface="Times New Roman" panose="02020603050405020304" pitchFamily="18" charset="0"/>
              </a:rPr>
              <a:t>By leveraging </a:t>
            </a:r>
            <a:r>
              <a:rPr lang="en-US" sz="2500" b="1" dirty="0">
                <a:latin typeface="Times New Roman" panose="02020603050405020304" pitchFamily="18" charset="0"/>
                <a:cs typeface="Times New Roman" panose="02020603050405020304" pitchFamily="18" charset="0"/>
              </a:rPr>
              <a:t>Java’s capabilities</a:t>
            </a:r>
            <a:r>
              <a:rPr lang="en-US" sz="2500" dirty="0">
                <a:latin typeface="Times New Roman" panose="02020603050405020304" pitchFamily="18" charset="0"/>
                <a:cs typeface="Times New Roman" panose="02020603050405020304" pitchFamily="18" charset="0"/>
              </a:rPr>
              <a:t>, this project ensures a </a:t>
            </a:r>
            <a:r>
              <a:rPr lang="en-US" sz="2500" b="1" dirty="0">
                <a:latin typeface="Times New Roman" panose="02020603050405020304" pitchFamily="18" charset="0"/>
                <a:cs typeface="Times New Roman" panose="02020603050405020304" pitchFamily="18" charset="0"/>
              </a:rPr>
              <a:t>robust, scalable, and inclusive</a:t>
            </a:r>
            <a:r>
              <a:rPr lang="en-US" sz="2500" dirty="0">
                <a:latin typeface="Times New Roman" panose="02020603050405020304" pitchFamily="18" charset="0"/>
                <a:cs typeface="Times New Roman" panose="02020603050405020304" pitchFamily="18" charset="0"/>
              </a:rPr>
              <a:t> storytelling platform. </a:t>
            </a:r>
          </a:p>
        </p:txBody>
      </p:sp>
    </p:spTree>
    <p:extLst>
      <p:ext uri="{BB962C8B-B14F-4D97-AF65-F5344CB8AC3E}">
        <p14:creationId xmlns:p14="http://schemas.microsoft.com/office/powerpoint/2010/main" val="144246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p:cNvSpPr>
            <a:spLocks noGrp="1" noChangeArrowheads="1"/>
          </p:cNvSpPr>
          <p:nvPr>
            <p:ph idx="1"/>
          </p:nvPr>
        </p:nvSpPr>
        <p:spPr bwMode="auto">
          <a:xfrm>
            <a:off x="838200" y="1646802"/>
            <a:ext cx="10827327"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5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 Devices:</a:t>
            </a:r>
            <a:r>
              <a:rPr kumimoji="0" lang="en-US" altLang="en-US" sz="2500" b="1"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5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Tablets or smartphones (Android/iOS) with touch-screen support for interactive storytelling.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5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Laptops or desktops for progress tracking and content customization.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5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5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Server Infrastructure:</a:t>
            </a:r>
            <a:r>
              <a:rPr kumimoji="0" lang="en-US" altLang="en-US" sz="2500" b="1"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5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Cloud-based hostin</a:t>
            </a:r>
            <a:r>
              <a:rPr lang="en-US" altLang="en-US" sz="2500" dirty="0">
                <a:latin typeface="Times New Roman" panose="02020603050405020304" pitchFamily="18" charset="0"/>
                <a:cs typeface="Times New Roman" panose="02020603050405020304" pitchFamily="18" charset="0"/>
              </a:rPr>
              <a:t>g</a:t>
            </a:r>
            <a:r>
              <a:rPr kumimoji="0" lang="en-US" altLang="en-US" sz="25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scalability and seamless content delivery.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5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High-performance database servers for storing user progress, preferences, and analytics.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5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5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Assistive Technology Integration</a:t>
            </a:r>
            <a:r>
              <a:rPr kumimoji="0" lang="en-US" altLang="en-US" sz="25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lang="en-US" altLang="en-US" sz="2500" dirty="0">
                <a:latin typeface="Times New Roman" panose="02020603050405020304" pitchFamily="18" charset="0"/>
                <a:cs typeface="Times New Roman" panose="02020603050405020304" pitchFamily="18" charset="0"/>
              </a:rPr>
              <a:t> </a:t>
            </a:r>
            <a:r>
              <a:rPr kumimoji="0" lang="en-US" altLang="en-US" sz="25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Support for screen readers, braille displays, and speech-to-text tools..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5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996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p:cNvSpPr>
            <a:spLocks noGrp="1" noChangeArrowheads="1"/>
          </p:cNvSpPr>
          <p:nvPr>
            <p:ph idx="1"/>
          </p:nvPr>
        </p:nvSpPr>
        <p:spPr bwMode="auto">
          <a:xfrm>
            <a:off x="838200" y="1839164"/>
            <a:ext cx="10477868" cy="43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5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Programming Languages &amp; Frameworks:</a:t>
            </a:r>
          </a:p>
          <a:p>
            <a:pPr eaLnBrk="0" fontAlgn="base" hangingPunct="0">
              <a:lnSpc>
                <a:spcPct val="100000"/>
              </a:lnSpc>
              <a:spcBef>
                <a:spcPct val="0"/>
              </a:spcBef>
              <a:spcAft>
                <a:spcPct val="0"/>
              </a:spcAft>
            </a:pPr>
            <a:r>
              <a:rPr kumimoji="0" lang="en-US" altLang="en-US" sz="25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Java (Spring Boot) – Backend API development.</a:t>
            </a:r>
          </a:p>
          <a:p>
            <a:pPr eaLnBrk="0" fontAlgn="base" hangingPunct="0">
              <a:lnSpc>
                <a:spcPct val="100000"/>
              </a:lnSpc>
              <a:spcBef>
                <a:spcPct val="0"/>
              </a:spcBef>
              <a:spcAft>
                <a:spcPct val="0"/>
              </a:spcAft>
            </a:pPr>
            <a:r>
              <a:rPr kumimoji="0" lang="en-US" altLang="en-US" sz="25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React.js – Front-end for web and mobile apps.</a:t>
            </a:r>
          </a:p>
          <a:p>
            <a:pPr eaLnBrk="0" fontAlgn="base" hangingPunct="0">
              <a:lnSpc>
                <a:spcPct val="100000"/>
              </a:lnSpc>
              <a:spcBef>
                <a:spcPct val="0"/>
              </a:spcBef>
              <a:spcAft>
                <a:spcPct val="0"/>
              </a:spcAft>
            </a:pPr>
            <a:r>
              <a:rPr kumimoji="0" lang="en-US" altLang="en-US" sz="25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Node.js – Real-time interactions and event-driven programming.</a:t>
            </a:r>
          </a:p>
          <a:p>
            <a:pPr marL="0" indent="0" eaLnBrk="0" fontAlgn="base" hangingPunct="0">
              <a:lnSpc>
                <a:spcPct val="100000"/>
              </a:lnSpc>
              <a:spcBef>
                <a:spcPct val="0"/>
              </a:spcBef>
              <a:spcAft>
                <a:spcPct val="0"/>
              </a:spcAft>
              <a:buNone/>
            </a:pPr>
            <a:endParaRPr kumimoji="0" lang="en-US" altLang="en-US" sz="25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5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Database &amp; Cloud Services: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5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MongoDB / PostgreSQL – Flexible user data storage.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5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5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AI &amp; Accessibility Tools: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5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IBM Watson Text-to-Speech – Assistive narration for differently-abled children.</a:t>
            </a:r>
          </a:p>
          <a:p>
            <a:pPr marL="0" indent="0" eaLnBrk="0" fontAlgn="base" hangingPunct="0">
              <a:lnSpc>
                <a:spcPct val="100000"/>
              </a:lnSpc>
              <a:spcBef>
                <a:spcPct val="0"/>
              </a:spcBef>
              <a:spcAft>
                <a:spcPct val="0"/>
              </a:spcAft>
              <a:buNone/>
            </a:pPr>
            <a:endParaRPr kumimoji="0" lang="en-US" altLang="en-US" sz="25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4727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32FF72-3A95-498C-753E-27CA2AED6BE5}"/>
              </a:ext>
            </a:extLst>
          </p:cNvPr>
          <p:cNvSpPr>
            <a:spLocks noGrp="1"/>
          </p:cNvSpPr>
          <p:nvPr>
            <p:ph idx="1"/>
          </p:nvPr>
        </p:nvSpPr>
        <p:spPr/>
        <p:txBody>
          <a:bodyPr>
            <a:normAutofit/>
          </a:bodyPr>
          <a:lstStyle/>
          <a:p>
            <a:pPr marL="0" indent="0">
              <a:buNone/>
            </a:pPr>
            <a:r>
              <a:rPr lang="en-IN" sz="2500" b="1" dirty="0">
                <a:latin typeface="Times New Roman" panose="02020603050405020304" pitchFamily="18" charset="0"/>
                <a:cs typeface="Times New Roman" panose="02020603050405020304" pitchFamily="18" charset="0"/>
              </a:rPr>
              <a:t>1. Authentication &amp; User </a:t>
            </a:r>
            <a:r>
              <a:rPr lang="en-IN" sz="2500" b="1" dirty="0" smtClean="0">
                <a:latin typeface="Times New Roman" panose="02020603050405020304" pitchFamily="18" charset="0"/>
                <a:cs typeface="Times New Roman" panose="02020603050405020304" pitchFamily="18" charset="0"/>
              </a:rPr>
              <a:t>Management:</a:t>
            </a:r>
            <a:endParaRPr lang="en-US" sz="2500" dirty="0">
              <a:latin typeface="Times New Roman" panose="02020603050405020304" pitchFamily="18" charset="0"/>
              <a:cs typeface="Times New Roman" panose="02020603050405020304" pitchFamily="18" charset="0"/>
            </a:endParaRPr>
          </a:p>
          <a:p>
            <a:pPr lvl="0"/>
            <a:r>
              <a:rPr lang="en-IN" sz="2500" dirty="0" smtClean="0">
                <a:latin typeface="Times New Roman" panose="02020603050405020304" pitchFamily="18" charset="0"/>
                <a:cs typeface="Times New Roman" panose="02020603050405020304" pitchFamily="18" charset="0"/>
              </a:rPr>
              <a:t>Implement Clerk Authentication to enable login via Google, Facebook, and Email.</a:t>
            </a:r>
            <a:endParaRPr lang="en-US" sz="2500" dirty="0" smtClean="0">
              <a:latin typeface="Times New Roman" panose="02020603050405020304" pitchFamily="18" charset="0"/>
              <a:cs typeface="Times New Roman" panose="02020603050405020304" pitchFamily="18" charset="0"/>
            </a:endParaRPr>
          </a:p>
          <a:p>
            <a:pPr lvl="0"/>
            <a:r>
              <a:rPr lang="en-IN" sz="2500" dirty="0" smtClean="0">
                <a:latin typeface="Times New Roman" panose="02020603050405020304" pitchFamily="18" charset="0"/>
                <a:cs typeface="Times New Roman" panose="02020603050405020304" pitchFamily="18" charset="0"/>
              </a:rPr>
              <a:t>Manage user sessions securely.</a:t>
            </a:r>
          </a:p>
          <a:p>
            <a:pPr marL="0" indent="0">
              <a:buNone/>
            </a:pPr>
            <a:r>
              <a:rPr lang="en-IN" sz="2500" b="1" dirty="0" smtClean="0">
                <a:latin typeface="Times New Roman" panose="02020603050405020304" pitchFamily="18" charset="0"/>
                <a:cs typeface="Times New Roman" panose="02020603050405020304" pitchFamily="18" charset="0"/>
              </a:rPr>
              <a:t>2</a:t>
            </a:r>
            <a:r>
              <a:rPr lang="en-IN" sz="2500" b="1" dirty="0">
                <a:latin typeface="Times New Roman" panose="02020603050405020304" pitchFamily="18" charset="0"/>
                <a:cs typeface="Times New Roman" panose="02020603050405020304" pitchFamily="18" charset="0"/>
              </a:rPr>
              <a:t>. User </a:t>
            </a:r>
            <a:r>
              <a:rPr lang="en-IN" sz="2500" b="1" dirty="0" smtClean="0">
                <a:latin typeface="Times New Roman" panose="02020603050405020304" pitchFamily="18" charset="0"/>
                <a:cs typeface="Times New Roman" panose="02020603050405020304" pitchFamily="18" charset="0"/>
              </a:rPr>
              <a:t>Dashboard:</a:t>
            </a:r>
            <a:endParaRPr lang="en-US" sz="2500" dirty="0">
              <a:latin typeface="Times New Roman" panose="02020603050405020304" pitchFamily="18" charset="0"/>
              <a:cs typeface="Times New Roman" panose="02020603050405020304" pitchFamily="18" charset="0"/>
            </a:endParaRPr>
          </a:p>
          <a:p>
            <a:pPr lvl="0"/>
            <a:r>
              <a:rPr lang="en-IN" sz="2500" dirty="0">
                <a:latin typeface="Times New Roman" panose="02020603050405020304" pitchFamily="18" charset="0"/>
                <a:cs typeface="Times New Roman" panose="02020603050405020304" pitchFamily="18" charset="0"/>
              </a:rPr>
              <a:t>Display all stories created by the logged-in user.</a:t>
            </a:r>
            <a:endParaRPr lang="en-US" sz="2500" dirty="0">
              <a:latin typeface="Times New Roman" panose="02020603050405020304" pitchFamily="18" charset="0"/>
              <a:cs typeface="Times New Roman" panose="02020603050405020304" pitchFamily="18" charset="0"/>
            </a:endParaRPr>
          </a:p>
          <a:p>
            <a:pPr lvl="0"/>
            <a:r>
              <a:rPr lang="en-IN" sz="2500" dirty="0">
                <a:latin typeface="Times New Roman" panose="02020603050405020304" pitchFamily="18" charset="0"/>
                <a:cs typeface="Times New Roman" panose="02020603050405020304" pitchFamily="18" charset="0"/>
              </a:rPr>
              <a:t>Show credit balance &amp; usage tracking (1 credit per story creation).</a:t>
            </a:r>
            <a:endParaRPr lang="en-US" sz="2500" dirty="0">
              <a:latin typeface="Times New Roman" panose="02020603050405020304" pitchFamily="18" charset="0"/>
              <a:cs typeface="Times New Roman" panose="02020603050405020304" pitchFamily="18" charset="0"/>
            </a:endParaRPr>
          </a:p>
          <a:p>
            <a:pPr lvl="0"/>
            <a:r>
              <a:rPr lang="en-IN" sz="2500" dirty="0">
                <a:latin typeface="Times New Roman" panose="02020603050405020304" pitchFamily="18" charset="0"/>
                <a:cs typeface="Times New Roman" panose="02020603050405020304" pitchFamily="18" charset="0"/>
              </a:rPr>
              <a:t>Provide a quick access panel to create new stories or explore existing ones.</a:t>
            </a:r>
            <a:endParaRPr lang="en-US" sz="2500" dirty="0">
              <a:latin typeface="Times New Roman" panose="02020603050405020304" pitchFamily="18" charset="0"/>
              <a:cs typeface="Times New Roman" panose="02020603050405020304" pitchFamily="18" charset="0"/>
            </a:endParaRPr>
          </a:p>
          <a:p>
            <a:pPr marL="0" lvl="0" indent="0">
              <a:buNone/>
            </a:pPr>
            <a:endParaRPr lang="en-US" sz="2500" dirty="0">
              <a:latin typeface="Times New Roman" panose="02020603050405020304" pitchFamily="18" charset="0"/>
              <a:cs typeface="Times New Roman" panose="02020603050405020304" pitchFamily="18" charset="0"/>
            </a:endParaRPr>
          </a:p>
          <a:p>
            <a:pPr lvl="0">
              <a:buFont typeface="Wingdings" pitchFamily="2" charset="2"/>
              <a:buChar char="Ø"/>
              <a:tabLst>
                <a:tab pos="457200" algn="l"/>
              </a:tabLst>
            </a:pPr>
            <a:endParaRPr lang="en-IN" sz="25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98786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317</TotalTime>
  <Words>863</Words>
  <Application>Microsoft Office PowerPoint</Application>
  <PresentationFormat>Widescreen</PresentationFormat>
  <Paragraphs>114</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Aptos Display</vt:lpstr>
      <vt:lpstr>Arial</vt:lpstr>
      <vt:lpstr>Symbol</vt:lpstr>
      <vt:lpstr>Tahoma</vt:lpstr>
      <vt:lpstr>Times New Roman</vt:lpstr>
      <vt:lpstr>Wingdings</vt:lpstr>
      <vt:lpstr>Office Theme</vt:lpstr>
      <vt:lpstr>Mini Project-II (K24MCA18P) Even Semester Session 2024-25</vt:lpstr>
      <vt:lpstr>Content</vt:lpstr>
      <vt:lpstr>Introduction</vt:lpstr>
      <vt:lpstr>Literature Review</vt:lpstr>
      <vt:lpstr>Literature Review (Contd.)</vt:lpstr>
      <vt:lpstr>Objective of the Project</vt:lpstr>
      <vt:lpstr>Technology (Hardware Requirements)</vt:lpstr>
      <vt:lpstr>Technology (Software Requirements)</vt:lpstr>
      <vt:lpstr>Modules</vt:lpstr>
      <vt:lpstr>Modules</vt:lpstr>
      <vt:lpstr>Modules</vt:lpstr>
      <vt:lpstr>Workflow/Gantt Chart</vt:lpstr>
      <vt:lpstr>Reports &amp; Manuals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Project-II (K24MCA18P) Even Semester Session 2024-25</dc:title>
  <dc:creator>Devanshi Singhal</dc:creator>
  <cp:lastModifiedBy>Admin</cp:lastModifiedBy>
  <cp:revision>21</cp:revision>
  <dcterms:created xsi:type="dcterms:W3CDTF">2024-09-12T08:34:15Z</dcterms:created>
  <dcterms:modified xsi:type="dcterms:W3CDTF">2025-03-09T08:52:13Z</dcterms:modified>
</cp:coreProperties>
</file>