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70" r:id="rId4"/>
    <p:sldMasterId id="2147483708" r:id="rId5"/>
  </p:sldMasterIdLst>
  <p:notesMasterIdLst>
    <p:notesMasterId r:id="rId19"/>
  </p:notesMasterIdLst>
  <p:sldIdLst>
    <p:sldId id="269" r:id="rId6"/>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55945-1D4C-42E3-B964-32E8D94989E5}"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DD609-67B5-48BD-9065-C4760D7FDF1E}" type="slidenum">
              <a:rPr lang="en-IN" smtClean="0"/>
              <a:t>‹#›</a:t>
            </a:fld>
            <a:endParaRPr lang="en-IN"/>
          </a:p>
        </p:txBody>
      </p:sp>
    </p:spTree>
    <p:extLst>
      <p:ext uri="{BB962C8B-B14F-4D97-AF65-F5344CB8AC3E}">
        <p14:creationId xmlns:p14="http://schemas.microsoft.com/office/powerpoint/2010/main" val="192976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0967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9482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4"/>
          <a:stretch/>
        </p:blipFill>
        <p:spPr>
          <a:xfrm>
            <a:off x="-24840" y="-41400"/>
            <a:ext cx="9217080" cy="5184360"/>
          </a:xfrm>
          <a:prstGeom prst="rect">
            <a:avLst/>
          </a:prstGeom>
          <a:ln w="0">
            <a:noFill/>
          </a:ln>
        </p:spPr>
      </p:pic>
      <p:pic>
        <p:nvPicPr>
          <p:cNvPr id="22" name="Google Shape;81;p15"/>
          <p:cNvPicPr/>
          <p:nvPr/>
        </p:nvPicPr>
        <p:blipFill>
          <a:blip r:embed="rId5"/>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 id="214748371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322" y="2890640"/>
            <a:ext cx="7220415" cy="82467"/>
          </a:xfrm>
        </p:spPr>
        <p:txBody>
          <a:bodyPr>
            <a:normAutofit fontScale="90000"/>
          </a:bodyPr>
          <a:lstStyle/>
          <a:p>
            <a:r>
              <a:rPr lang="en-US" sz="3300" b="1" dirty="0">
                <a:latin typeface="Times New Roman" panose="02020603050405020304" pitchFamily="18" charset="0"/>
                <a:cs typeface="Times New Roman" panose="02020603050405020304" pitchFamily="18" charset="0"/>
              </a:rPr>
              <a:t>FSDJ LAB( ID-202P )</a:t>
            </a:r>
            <a:br>
              <a:rPr lang="en-IN" sz="1800" b="1" dirty="0">
                <a:latin typeface="Times New Roman" panose="02020603050405020304" pitchFamily="18" charset="0"/>
                <a:cs typeface="Times New Roman" panose="02020603050405020304" pitchFamily="18" charset="0"/>
              </a:rPr>
            </a:br>
            <a:r>
              <a:rPr lang="en-IN" sz="2625" b="1" dirty="0">
                <a:latin typeface="Times New Roman" panose="02020603050405020304" pitchFamily="18" charset="0"/>
                <a:cs typeface="Times New Roman" panose="02020603050405020304" pitchFamily="18" charset="0"/>
              </a:rPr>
              <a:t>Even Semester - Session 2024-25</a:t>
            </a:r>
            <a:br>
              <a:rPr lang="en-IN" sz="2625" b="1" dirty="0">
                <a:latin typeface="Times New Roman" panose="02020603050405020304" pitchFamily="18" charset="0"/>
                <a:cs typeface="Times New Roman" panose="02020603050405020304" pitchFamily="18" charset="0"/>
              </a:rPr>
            </a:br>
            <a:br>
              <a:rPr lang="en-IN" sz="2625" b="1" dirty="0">
                <a:latin typeface="Times New Roman" panose="02020603050405020304" pitchFamily="18" charset="0"/>
                <a:cs typeface="Times New Roman" panose="02020603050405020304" pitchFamily="18" charset="0"/>
              </a:rPr>
            </a:br>
            <a:r>
              <a:rPr lang="en-US" sz="2400" b="1" u="sng" dirty="0">
                <a:latin typeface="Snap ITC" panose="04040A07060A02020202" pitchFamily="82" charset="0"/>
                <a:cs typeface="Times New Roman" panose="02020603050405020304" pitchFamily="18" charset="0"/>
              </a:rPr>
              <a:t>CAR RACING GAME</a:t>
            </a:r>
            <a:br>
              <a:rPr lang="en-US" sz="2400" b="1" u="sng" dirty="0">
                <a:latin typeface="Times New Roman" panose="02020603050405020304" pitchFamily="18" charset="0"/>
                <a:cs typeface="Times New Roman" panose="02020603050405020304" pitchFamily="18" charset="0"/>
              </a:rPr>
            </a:br>
            <a:endParaRPr lang="en-US" sz="2625"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43512" y="2646004"/>
            <a:ext cx="5691356" cy="2243930"/>
          </a:xfrm>
        </p:spPr>
        <p:txBody>
          <a:bodyPr>
            <a:normAutofit fontScale="90000" lnSpcReduction="10000"/>
          </a:bodyPr>
          <a:lstStyle/>
          <a:p>
            <a:endParaRPr lang="en-US" sz="2775" b="1" u="sng"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SANKET PUNDHIR: 202410116100183    (TEAM LEADER)</a:t>
            </a:r>
          </a:p>
          <a:p>
            <a:pPr algn="l"/>
            <a:r>
              <a:rPr lang="en-US" b="1" dirty="0">
                <a:latin typeface="Times New Roman" panose="02020603050405020304" pitchFamily="18" charset="0"/>
                <a:cs typeface="Times New Roman" panose="02020603050405020304" pitchFamily="18" charset="0"/>
              </a:rPr>
              <a:t>SATYJEET KUMAR: 202410116100187    (MEMBER)</a:t>
            </a:r>
          </a:p>
          <a:p>
            <a:pPr algn="l"/>
            <a:r>
              <a:rPr lang="en-US" b="1" dirty="0">
                <a:latin typeface="Times New Roman" panose="02020603050405020304" pitchFamily="18" charset="0"/>
                <a:cs typeface="Times New Roman" panose="02020603050405020304" pitchFamily="18" charset="0"/>
              </a:rPr>
              <a:t>SAURABH KUMAR: 202410116100188     (MEMBER)</a:t>
            </a:r>
          </a:p>
          <a:p>
            <a:pPr algn="l"/>
            <a:r>
              <a:rPr lang="en-US" b="1" dirty="0">
                <a:latin typeface="Times New Roman" panose="02020603050405020304" pitchFamily="18" charset="0"/>
                <a:cs typeface="Times New Roman" panose="02020603050405020304" pitchFamily="18" charset="0"/>
              </a:rPr>
              <a:t>SANIDHYA GARG : 202410116100182       (MEMBER)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1143000" y="3907465"/>
            <a:ext cx="6858000" cy="57202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p>
        </p:txBody>
      </p:sp>
      <p:sp>
        <p:nvSpPr>
          <p:cNvPr id="5" name="Subtitle 2"/>
          <p:cNvSpPr txBox="1"/>
          <p:nvPr/>
        </p:nvSpPr>
        <p:spPr>
          <a:xfrm>
            <a:off x="7003473" y="4249793"/>
            <a:ext cx="2140528" cy="893707"/>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1800" b="1" u="sng" dirty="0">
                <a:latin typeface="Times New Roman" panose="02020603050405020304" pitchFamily="18" charset="0"/>
                <a:cs typeface="Times New Roman" panose="02020603050405020304" pitchFamily="18" charset="0"/>
              </a:rPr>
              <a:t>Project Supervisor:</a:t>
            </a:r>
          </a:p>
          <a:p>
            <a:pPr algn="just"/>
            <a:r>
              <a:rPr lang="en-IN" sz="1800" dirty="0">
                <a:solidFill>
                  <a:srgbClr val="FF0000"/>
                </a:solidFill>
                <a:latin typeface="Times New Roman" panose="02020603050405020304" pitchFamily="18" charset="0"/>
                <a:cs typeface="Times New Roman" panose="02020603050405020304" pitchFamily="18" charset="0"/>
              </a:rPr>
              <a:t>    </a:t>
            </a:r>
            <a:r>
              <a:rPr lang="en-IN" sz="1800" dirty="0" err="1">
                <a:solidFill>
                  <a:srgbClr val="FF0000"/>
                </a:solidFill>
                <a:latin typeface="Times New Roman" panose="02020603050405020304" pitchFamily="18" charset="0"/>
                <a:cs typeface="Times New Roman" panose="02020603050405020304" pitchFamily="18" charset="0"/>
              </a:rPr>
              <a:t>Dr.Vipin</a:t>
            </a:r>
            <a:r>
              <a:rPr lang="en-IN" sz="1800" dirty="0">
                <a:solidFill>
                  <a:srgbClr val="FF0000"/>
                </a:solidFill>
                <a:latin typeface="Times New Roman" panose="02020603050405020304" pitchFamily="18" charset="0"/>
                <a:cs typeface="Times New Roman" panose="02020603050405020304" pitchFamily="18" charset="0"/>
              </a:rPr>
              <a:t> Kumar</a:t>
            </a:r>
          </a:p>
          <a:p>
            <a:pPr algn="just"/>
            <a:r>
              <a:rPr lang="en-IN" sz="1800" dirty="0">
                <a:solidFill>
                  <a:srgbClr val="FF0000"/>
                </a:solidFill>
                <a:latin typeface="Times New Roman" panose="02020603050405020304" pitchFamily="18" charset="0"/>
                <a:cs typeface="Times New Roman" panose="02020603050405020304" pitchFamily="18" charset="0"/>
              </a:rPr>
              <a:t>   Associate Professor</a:t>
            </a:r>
          </a:p>
          <a:p>
            <a:pPr algn="just"/>
            <a:endParaRPr lang="en-IN" sz="1800"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3190" y="-95634"/>
            <a:ext cx="9270380" cy="112879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359;p52"/>
          <p:cNvPicPr/>
          <p:nvPr/>
        </p:nvPicPr>
        <p:blipFill>
          <a:blip r:embed="rId2"/>
          <a:srcRect l="24958" r="27454"/>
          <a:stretch/>
        </p:blipFill>
        <p:spPr>
          <a:xfrm>
            <a:off x="280870" y="444670"/>
            <a:ext cx="2909520" cy="4075560"/>
          </a:xfrm>
          <a:prstGeom prst="rect">
            <a:avLst/>
          </a:prstGeom>
          <a:ln w="0">
            <a:noFill/>
          </a:ln>
        </p:spPr>
      </p:pic>
      <p:sp>
        <p:nvSpPr>
          <p:cNvPr id="137" name="PlaceHolder 1"/>
          <p:cNvSpPr>
            <a:spLocks noGrp="1"/>
          </p:cNvSpPr>
          <p:nvPr>
            <p:ph type="title"/>
          </p:nvPr>
        </p:nvSpPr>
        <p:spPr>
          <a:xfrm>
            <a:off x="3267921" y="1222318"/>
            <a:ext cx="5742264" cy="437671"/>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dirty="0">
                <a:solidFill>
                  <a:schemeClr val="dk1"/>
                </a:solidFill>
                <a:latin typeface="Maven Pro"/>
                <a:ea typeface="Maven Pro"/>
              </a:rPr>
              <a:t>Visual interface and dynamic obstacles</a:t>
            </a:r>
            <a:endParaRPr lang="fr-FR" sz="3000" b="0" strike="noStrike" spc="-1" dirty="0">
              <a:solidFill>
                <a:schemeClr val="dk1"/>
              </a:solidFill>
              <a:latin typeface="Arial"/>
            </a:endParaRPr>
          </a:p>
        </p:txBody>
      </p:sp>
      <p:sp>
        <p:nvSpPr>
          <p:cNvPr id="138" name="PlaceHolder 2"/>
          <p:cNvSpPr>
            <a:spLocks noGrp="1"/>
          </p:cNvSpPr>
          <p:nvPr>
            <p:ph type="subTitle"/>
          </p:nvPr>
        </p:nvSpPr>
        <p:spPr>
          <a:xfrm>
            <a:off x="3098299" y="1570778"/>
            <a:ext cx="4796764" cy="1380577"/>
          </a:xfrm>
          <a:prstGeom prst="rect">
            <a:avLst/>
          </a:prstGeom>
          <a:noFill/>
          <a:ln w="0">
            <a:noFill/>
          </a:ln>
        </p:spPr>
        <p:txBody>
          <a:bodyPr lIns="91440" tIns="91440" rIns="91440" bIns="91440" anchor="t">
            <a:noAutofit/>
          </a:bodyPr>
          <a:lstStyle/>
          <a:p>
            <a:pPr indent="0" algn="just">
              <a:lnSpc>
                <a:spcPct val="100000"/>
              </a:lnSpc>
              <a:buNone/>
              <a:tabLst>
                <a:tab pos="0" algn="l"/>
              </a:tabLst>
            </a:pPr>
            <a:r>
              <a:rPr lang="en" sz="1200" b="0" strike="noStrike" spc="-1" dirty="0">
                <a:solidFill>
                  <a:schemeClr val="dk1"/>
                </a:solidFill>
                <a:latin typeface="Maven Pro"/>
                <a:ea typeface="Maven Pro"/>
              </a:rPr>
              <a:t>A visually appealing interface enhances user engagement and keeps players interested. Incorporating dynamic obstacles, such as other racing cars or environmental challenges, creates a more exciting gameplay environment. Vivid graphics, animated elements, and intuitive layout design contribute to the overall aesthetic, making the game visually stunning while maintaining clarity and ease of use for the player.</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648816" y="1162620"/>
            <a:ext cx="5352840"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Difficulty levels and player engagement</a:t>
            </a:r>
            <a:endParaRPr lang="fr-FR" sz="5000" b="0" strike="noStrike" spc="-1" dirty="0">
              <a:solidFill>
                <a:schemeClr val="dk1"/>
              </a:solidFill>
              <a:latin typeface="Arial"/>
            </a:endParaRPr>
          </a:p>
        </p:txBody>
      </p:sp>
      <p:sp>
        <p:nvSpPr>
          <p:cNvPr id="140" name="PlaceHolder 2"/>
          <p:cNvSpPr>
            <a:spLocks noGrp="1"/>
          </p:cNvSpPr>
          <p:nvPr>
            <p:ph type="subTitle"/>
          </p:nvPr>
        </p:nvSpPr>
        <p:spPr>
          <a:xfrm>
            <a:off x="440661" y="2582099"/>
            <a:ext cx="5352840" cy="2019637"/>
          </a:xfrm>
          <a:prstGeom prst="rect">
            <a:avLst/>
          </a:prstGeom>
          <a:noFill/>
          <a:ln w="0">
            <a:noFill/>
          </a:ln>
        </p:spPr>
        <p:txBody>
          <a:bodyPr lIns="91440" tIns="91440" rIns="91440" bIns="91440" anchor="t">
            <a:normAutofit fontScale="97483"/>
          </a:bodyPr>
          <a:lstStyle/>
          <a:p>
            <a:pPr indent="0" algn="just">
              <a:lnSpc>
                <a:spcPct val="100000"/>
              </a:lnSpc>
              <a:buNone/>
              <a:tabLst>
                <a:tab pos="0" algn="l"/>
              </a:tabLst>
            </a:pPr>
            <a:r>
              <a:rPr lang="en" sz="1400" b="0" strike="noStrike" spc="-1" dirty="0">
                <a:solidFill>
                  <a:schemeClr val="dk1"/>
                </a:solidFill>
                <a:latin typeface="Maven Pro"/>
                <a:ea typeface="Maven Pro"/>
              </a:rPr>
              <a:t>Providing various difficulty levels is essential for catering to a wide range of player skills. By allowing players to choose their difficulty, they can challenge themselves or enjoy a more casual experience based on their preferences. Engaging players through progressively challenging levels keeps the game exciting and encourages them to improve their skills, making each race feel rewarding and fulfilling.</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2"/>
          <a:srcRect l="24958" r="27454"/>
          <a:stretch/>
        </p:blipFill>
        <p:spPr>
          <a:xfrm>
            <a:off x="489026" y="385197"/>
            <a:ext cx="2909520" cy="4075560"/>
          </a:xfrm>
          <a:prstGeom prst="rect">
            <a:avLst/>
          </a:prstGeom>
          <a:ln w="0">
            <a:noFill/>
          </a:ln>
        </p:spPr>
      </p:pic>
      <p:sp>
        <p:nvSpPr>
          <p:cNvPr id="142" name="PlaceHolder 1"/>
          <p:cNvSpPr>
            <a:spLocks noGrp="1"/>
          </p:cNvSpPr>
          <p:nvPr>
            <p:ph type="title"/>
          </p:nvPr>
        </p:nvSpPr>
        <p:spPr>
          <a:xfrm>
            <a:off x="3795746" y="959005"/>
            <a:ext cx="3653268" cy="6988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ucida Calligraphy" panose="03010101010101010101" pitchFamily="66" charset="0"/>
                <a:ea typeface="Maven Pro"/>
              </a:rPr>
              <a:t>Conclusions :</a:t>
            </a:r>
            <a:endParaRPr lang="fr-FR" sz="3000" b="1" strike="noStrike" spc="-1" dirty="0">
              <a:solidFill>
                <a:schemeClr val="dk1"/>
              </a:solidFill>
              <a:latin typeface="Lucida Calligraphy" panose="03010101010101010101" pitchFamily="66" charset="0"/>
            </a:endParaRPr>
          </a:p>
        </p:txBody>
      </p:sp>
      <p:sp>
        <p:nvSpPr>
          <p:cNvPr id="143" name="PlaceHolder 2"/>
          <p:cNvSpPr>
            <a:spLocks noGrp="1"/>
          </p:cNvSpPr>
          <p:nvPr>
            <p:ph type="subTitle"/>
          </p:nvPr>
        </p:nvSpPr>
        <p:spPr>
          <a:xfrm>
            <a:off x="3583258" y="1565503"/>
            <a:ext cx="3717073" cy="1006248"/>
          </a:xfrm>
          <a:prstGeom prst="rect">
            <a:avLst/>
          </a:prstGeom>
          <a:noFill/>
          <a:ln w="0">
            <a:noFill/>
          </a:ln>
        </p:spPr>
        <p:txBody>
          <a:bodyPr lIns="91440" tIns="91440" rIns="91440" bIns="91440" anchor="t">
            <a:noAutofit/>
          </a:bodyPr>
          <a:lstStyle/>
          <a:p>
            <a:pPr indent="0" algn="just">
              <a:lnSpc>
                <a:spcPct val="220000"/>
              </a:lnSpc>
              <a:buNone/>
              <a:tabLst>
                <a:tab pos="0" algn="l"/>
              </a:tabLst>
            </a:pPr>
            <a:r>
              <a:rPr lang="en" sz="800" b="0" strike="noStrike" spc="-1" dirty="0">
                <a:solidFill>
                  <a:schemeClr val="dk1"/>
                </a:solidFill>
                <a:latin typeface="Lucida Calligraphy" panose="03010101010101010101" pitchFamily="66" charset="0"/>
                <a:ea typeface="Maven Pro"/>
              </a:rPr>
              <a:t>Developing a car racing game involves several key components that contribute to an engaging and interactive experience. By utilizing java swing and AWT, developers can create a modular architecture with responsive controls and captivating visuals. Features such as real-time score tracking and collision detection enhance gameplay, while multiple difficulty levels ensure that all players can find a suitable challenge. Continuous focus on user experience will foster player engagement and a lasting appeal for the game.</a:t>
            </a:r>
            <a:endParaRPr lang="en-US" sz="800" b="0" strike="noStrike" spc="-1" dirty="0">
              <a:solidFill>
                <a:srgbClr val="FFFFFF"/>
              </a:solidFill>
              <a:latin typeface="Lucida Calligraphy" panose="03010101010101010101" pitchFamily="66" charset="0"/>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192F-60ED-16B1-4438-A00D11E9CDC9}"/>
              </a:ext>
            </a:extLst>
          </p:cNvPr>
          <p:cNvSpPr>
            <a:spLocks noGrp="1"/>
          </p:cNvSpPr>
          <p:nvPr>
            <p:ph type="title"/>
          </p:nvPr>
        </p:nvSpPr>
        <p:spPr>
          <a:xfrm>
            <a:off x="2645920" y="2042550"/>
            <a:ext cx="3732852" cy="1058400"/>
          </a:xfrm>
        </p:spPr>
        <p:txBody>
          <a:bodyPr/>
          <a:lstStyle/>
          <a:p>
            <a:pPr algn="just"/>
            <a:r>
              <a:rPr lang="en-US" b="1" dirty="0">
                <a:latin typeface="Baskerville Old Face" panose="02020602080505020303" pitchFamily="18" charset="0"/>
              </a:rPr>
              <a:t> THANK YOU</a:t>
            </a:r>
            <a:endParaRPr lang="en-IN"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69A9149A-5C1C-05CA-02CE-289712072FB2}"/>
              </a:ext>
            </a:extLst>
          </p:cNvPr>
          <p:cNvSpPr>
            <a:spLocks noGrp="1"/>
          </p:cNvSpPr>
          <p:nvPr>
            <p:ph type="subTitle"/>
          </p:nvPr>
        </p:nvSpPr>
        <p:spPr>
          <a:xfrm flipV="1">
            <a:off x="9798204" y="3963412"/>
            <a:ext cx="494009" cy="712663"/>
          </a:xfrm>
        </p:spPr>
        <p:txBody>
          <a:bodyPr/>
          <a:lstStyle/>
          <a:p>
            <a:pPr marL="0" indent="0">
              <a:buNone/>
            </a:pPr>
            <a:r>
              <a:rPr lang="en-US" dirty="0"/>
              <a:t>.</a:t>
            </a:r>
          </a:p>
          <a:p>
            <a:pPr marL="0" indent="0">
              <a:buNone/>
            </a:pPr>
            <a:endParaRPr lang="en-IN" dirty="0"/>
          </a:p>
        </p:txBody>
      </p:sp>
    </p:spTree>
    <p:extLst>
      <p:ext uri="{BB962C8B-B14F-4D97-AF65-F5344CB8AC3E}">
        <p14:creationId xmlns:p14="http://schemas.microsoft.com/office/powerpoint/2010/main" val="1502757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64154" y="743413"/>
            <a:ext cx="5076360" cy="877619"/>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100" b="1" strike="noStrike" spc="-1" dirty="0">
                <a:solidFill>
                  <a:schemeClr val="dk1"/>
                </a:solidFill>
                <a:latin typeface="Maven Pro"/>
                <a:ea typeface="Maven Pro"/>
              </a:rPr>
              <a:t>Car Racing Game</a:t>
            </a:r>
            <a:endParaRPr lang="fr-FR" sz="5100" b="1" strike="noStrike" spc="-1" dirty="0">
              <a:solidFill>
                <a:schemeClr val="dk1"/>
              </a:solidFill>
              <a:latin typeface="Arial"/>
            </a:endParaRPr>
          </a:p>
        </p:txBody>
      </p:sp>
      <p:sp>
        <p:nvSpPr>
          <p:cNvPr id="120" name="PlaceHolder 2"/>
          <p:cNvSpPr>
            <a:spLocks noGrp="1"/>
          </p:cNvSpPr>
          <p:nvPr>
            <p:ph type="subTitle"/>
          </p:nvPr>
        </p:nvSpPr>
        <p:spPr>
          <a:xfrm>
            <a:off x="438495" y="1676400"/>
            <a:ext cx="3457080" cy="475920"/>
          </a:xfrm>
          <a:prstGeom prst="rect">
            <a:avLst/>
          </a:prstGeom>
          <a:noFill/>
          <a:ln w="0">
            <a:noFill/>
          </a:ln>
        </p:spPr>
        <p:txBody>
          <a:bodyPr lIns="91440" tIns="91440" rIns="91440" bIns="91440" anchor="t">
            <a:normAutofit fontScale="78550" lnSpcReduction="10000"/>
          </a:bodyPr>
          <a:lstStyle/>
          <a:p>
            <a:pPr indent="0">
              <a:lnSpc>
                <a:spcPct val="100000"/>
              </a:lnSpc>
              <a:buNone/>
              <a:tabLst>
                <a:tab pos="0" algn="l"/>
              </a:tabLst>
            </a:pPr>
            <a:r>
              <a:rPr lang="en" sz="1400" b="0" strike="noStrike" spc="-1" dirty="0">
                <a:solidFill>
                  <a:schemeClr val="dk1"/>
                </a:solidFill>
                <a:latin typeface="Maven Pro"/>
                <a:ea typeface="Maven Pro"/>
              </a:rPr>
              <a:t>Creating an Interactive Java Game with Swing and AWT</a:t>
            </a:r>
            <a:endParaRPr lang="en-US" sz="1400" b="0" strike="noStrike" spc="-1" dirty="0">
              <a:solidFill>
                <a:srgbClr val="FFFFFF"/>
              </a:solidFill>
              <a:latin typeface="OpenSymbol"/>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71119" y="116262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1" strike="noStrike" spc="-1" dirty="0">
                <a:solidFill>
                  <a:schemeClr val="dk1"/>
                </a:solidFill>
                <a:latin typeface="Maven Pro"/>
                <a:ea typeface="Maven Pro"/>
              </a:rPr>
              <a:t>Introduction</a:t>
            </a:r>
            <a:endParaRPr lang="fr-FR" sz="5000" b="1" strike="noStrike" spc="-1" dirty="0">
              <a:solidFill>
                <a:schemeClr val="dk1"/>
              </a:solidFill>
              <a:latin typeface="Arial"/>
            </a:endParaRPr>
          </a:p>
        </p:txBody>
      </p:sp>
      <p:sp>
        <p:nvSpPr>
          <p:cNvPr id="122" name="PlaceHolder 2"/>
          <p:cNvSpPr>
            <a:spLocks noGrp="1"/>
          </p:cNvSpPr>
          <p:nvPr>
            <p:ph type="subTitle"/>
          </p:nvPr>
        </p:nvSpPr>
        <p:spPr>
          <a:xfrm>
            <a:off x="433226" y="2200409"/>
            <a:ext cx="5352840" cy="1100351"/>
          </a:xfrm>
          <a:prstGeom prst="rect">
            <a:avLst/>
          </a:prstGeom>
          <a:noFill/>
          <a:ln w="0">
            <a:noFill/>
          </a:ln>
        </p:spPr>
        <p:txBody>
          <a:bodyPr lIns="91440" tIns="91440" rIns="91440" bIns="91440" anchor="t">
            <a:normAutofit fontScale="95696"/>
          </a:bodyPr>
          <a:lstStyle/>
          <a:p>
            <a:pPr indent="0" algn="just">
              <a:lnSpc>
                <a:spcPct val="100000"/>
              </a:lnSpc>
              <a:buNone/>
              <a:tabLst>
                <a:tab pos="0" algn="l"/>
              </a:tabLst>
            </a:pPr>
            <a:r>
              <a:rPr lang="en" sz="1400" b="0" strike="noStrike" spc="-1" dirty="0">
                <a:solidFill>
                  <a:schemeClr val="dk1"/>
                </a:solidFill>
                <a:latin typeface="Maven Pro"/>
                <a:ea typeface="Maven Pro"/>
              </a:rPr>
              <a:t>This presentation explores the development of an interactive car racing game using Java Swing and AWT. It covers the implementation of responsive controls, smooth animations, and features like score tracking and collision detection to enhance the gaming experience.</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Maven Pro"/>
                <a:ea typeface="Maven Pro"/>
              </a:rPr>
              <a:t>Game Development</a:t>
            </a:r>
            <a:endParaRPr lang="fr-FR" sz="4000" b="0" strike="noStrike" spc="-1">
              <a:solidFill>
                <a:schemeClr val="dk1"/>
              </a:solidFill>
              <a:latin typeface="Arial"/>
            </a:endParaRPr>
          </a:p>
        </p:txBody>
      </p:sp>
      <p:sp>
        <p:nvSpPr>
          <p:cNvPr id="124"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359;p52"/>
          <p:cNvPicPr/>
          <p:nvPr/>
        </p:nvPicPr>
        <p:blipFill>
          <a:blip r:embed="rId2"/>
          <a:srcRect l="24958" r="27454"/>
          <a:stretch/>
        </p:blipFill>
        <p:spPr>
          <a:xfrm>
            <a:off x="555933" y="533970"/>
            <a:ext cx="2909520" cy="4075560"/>
          </a:xfrm>
          <a:prstGeom prst="rect">
            <a:avLst/>
          </a:prstGeom>
          <a:ln w="0">
            <a:noFill/>
          </a:ln>
        </p:spPr>
      </p:pic>
      <p:sp>
        <p:nvSpPr>
          <p:cNvPr id="126" name="PlaceHolder 1"/>
          <p:cNvSpPr>
            <a:spLocks noGrp="1"/>
          </p:cNvSpPr>
          <p:nvPr>
            <p:ph type="title"/>
          </p:nvPr>
        </p:nvSpPr>
        <p:spPr>
          <a:xfrm>
            <a:off x="3751141" y="985624"/>
            <a:ext cx="4329776" cy="1090676"/>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Lucida Bright" panose="02040602050505020304" pitchFamily="18" charset="0"/>
                <a:ea typeface="Maven Pro"/>
              </a:rPr>
              <a:t>Java Swing and AWT implementation :</a:t>
            </a:r>
            <a:endParaRPr lang="fr-FR" sz="3000" b="1" strike="noStrike" spc="-1" dirty="0">
              <a:solidFill>
                <a:schemeClr val="dk1"/>
              </a:solidFill>
              <a:latin typeface="Lucida Bright" panose="02040602050505020304" pitchFamily="18" charset="0"/>
            </a:endParaRPr>
          </a:p>
        </p:txBody>
      </p:sp>
      <p:sp>
        <p:nvSpPr>
          <p:cNvPr id="127" name="PlaceHolder 2"/>
          <p:cNvSpPr>
            <a:spLocks noGrp="1"/>
          </p:cNvSpPr>
          <p:nvPr>
            <p:ph type="subTitle"/>
          </p:nvPr>
        </p:nvSpPr>
        <p:spPr>
          <a:xfrm>
            <a:off x="3516352" y="2110369"/>
            <a:ext cx="3404837" cy="2216304"/>
          </a:xfrm>
          <a:prstGeom prst="rect">
            <a:avLst/>
          </a:prstGeom>
          <a:noFill/>
          <a:ln w="0">
            <a:noFill/>
          </a:ln>
        </p:spPr>
        <p:txBody>
          <a:bodyPr lIns="91440" tIns="91440" rIns="91440" bIns="91440" anchor="t">
            <a:normAutofit fontScale="97553"/>
          </a:bodyPr>
          <a:lstStyle/>
          <a:p>
            <a:pPr indent="0">
              <a:lnSpc>
                <a:spcPct val="100000"/>
              </a:lnSpc>
              <a:buNone/>
              <a:tabLst>
                <a:tab pos="0" algn="l"/>
              </a:tabLst>
            </a:pPr>
            <a:r>
              <a:rPr lang="en" sz="1200" b="0" strike="noStrike" spc="-1" dirty="0">
                <a:solidFill>
                  <a:schemeClr val="dk1"/>
                </a:solidFill>
                <a:latin typeface="Maven Pro"/>
                <a:ea typeface="Maven Pro"/>
              </a:rPr>
              <a:t>Java Swing and AWT provide the necessary tools to build the graphical user interface for our car racing game. Swing offers a rich set of widgets and controls for creating an interactive and user-friendly environment, while AWT handles the basic components of our game window. Together, they facilitate smooth graphics and responsive gameplay, ensuring players have an engaging experience.</a:t>
            </a:r>
            <a:endParaRPr lang="en-US" sz="1200" b="0" strike="noStrike" spc="-1" dirty="0">
              <a:solidFill>
                <a:srgbClr val="FFFFFF"/>
              </a:solidFill>
              <a:latin typeface="OpenSymbo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70397" y="789878"/>
            <a:ext cx="5352840" cy="11901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Maven Pro"/>
                <a:ea typeface="Maven Pro"/>
              </a:rPr>
              <a:t>Modular and scalable architecture :</a:t>
            </a:r>
            <a:endParaRPr lang="fr-FR" sz="5000" b="0" strike="noStrike" spc="-1" dirty="0">
              <a:solidFill>
                <a:schemeClr val="dk1"/>
              </a:solidFill>
              <a:latin typeface="Arial"/>
            </a:endParaRPr>
          </a:p>
        </p:txBody>
      </p:sp>
      <p:sp>
        <p:nvSpPr>
          <p:cNvPr id="129" name="PlaceHolder 2"/>
          <p:cNvSpPr>
            <a:spLocks noGrp="1"/>
          </p:cNvSpPr>
          <p:nvPr>
            <p:ph type="subTitle"/>
          </p:nvPr>
        </p:nvSpPr>
        <p:spPr>
          <a:xfrm>
            <a:off x="284544" y="2352105"/>
            <a:ext cx="5352840" cy="1848187"/>
          </a:xfrm>
          <a:prstGeom prst="rect">
            <a:avLst/>
          </a:prstGeom>
          <a:noFill/>
          <a:ln w="0">
            <a:noFill/>
          </a:ln>
        </p:spPr>
        <p:txBody>
          <a:bodyPr lIns="91440" tIns="91440" rIns="91440" bIns="91440" anchor="t">
            <a:normAutofit fontScale="99628"/>
          </a:bodyPr>
          <a:lstStyle/>
          <a:p>
            <a:pPr indent="0">
              <a:lnSpc>
                <a:spcPct val="100000"/>
              </a:lnSpc>
              <a:buNone/>
              <a:tabLst>
                <a:tab pos="0" algn="l"/>
              </a:tabLst>
            </a:pPr>
            <a:r>
              <a:rPr lang="en" sz="1400" b="0" strike="noStrike" spc="-1" dirty="0">
                <a:solidFill>
                  <a:schemeClr val="dk1"/>
                </a:solidFill>
                <a:latin typeface="Maven Pro"/>
                <a:ea typeface="Maven Pro"/>
              </a:rPr>
              <a:t>A modular architecture allows the game to be easily updated and expanded. By separating different functionalities into modules, such as graphics, sound, and game logic, developers can focus on improving specific parts of the game without affecting the overall performance. This design not only facilitates easier maintenance but also enables the addition of new features, levels, and gameplay elements in the future.</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81059" y="364633"/>
            <a:ext cx="5975135" cy="2426087"/>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0" strike="noStrike" spc="-1" dirty="0">
                <a:solidFill>
                  <a:schemeClr val="dk1"/>
                </a:solidFill>
                <a:latin typeface="Lucida Bright" panose="02040602050505020304" pitchFamily="18" charset="0"/>
                <a:ea typeface="Maven Pro"/>
              </a:rPr>
              <a:t>Real-time</a:t>
            </a:r>
            <a:r>
              <a:rPr lang="en" sz="5000" b="0" strike="noStrike" spc="-1" dirty="0">
                <a:solidFill>
                  <a:schemeClr val="dk1"/>
                </a:solidFill>
                <a:latin typeface="Maven Pro"/>
                <a:ea typeface="Maven Pro"/>
              </a:rPr>
              <a:t> score tracking and collision detection :</a:t>
            </a:r>
            <a:endParaRPr lang="fr-FR" sz="5000" b="0" strike="noStrike" spc="-1" dirty="0">
              <a:solidFill>
                <a:schemeClr val="dk1"/>
              </a:solidFill>
              <a:latin typeface="Arial"/>
            </a:endParaRPr>
          </a:p>
        </p:txBody>
      </p:sp>
      <p:sp>
        <p:nvSpPr>
          <p:cNvPr id="131" name="PlaceHolder 2"/>
          <p:cNvSpPr>
            <a:spLocks noGrp="1"/>
          </p:cNvSpPr>
          <p:nvPr>
            <p:ph type="subTitle"/>
          </p:nvPr>
        </p:nvSpPr>
        <p:spPr>
          <a:xfrm>
            <a:off x="180465" y="2793634"/>
            <a:ext cx="5352840" cy="1458697"/>
          </a:xfrm>
          <a:prstGeom prst="rect">
            <a:avLst/>
          </a:prstGeom>
          <a:noFill/>
          <a:ln w="0">
            <a:noFill/>
          </a:ln>
        </p:spPr>
        <p:txBody>
          <a:bodyPr lIns="91440" tIns="91440" rIns="91440" bIns="91440" anchor="t">
            <a:normAutofit fontScale="92128" lnSpcReduction="20000"/>
          </a:bodyPr>
          <a:lstStyle/>
          <a:p>
            <a:pPr indent="0">
              <a:lnSpc>
                <a:spcPct val="100000"/>
              </a:lnSpc>
              <a:buNone/>
              <a:tabLst>
                <a:tab pos="0" algn="l"/>
              </a:tabLst>
            </a:pPr>
            <a:r>
              <a:rPr lang="en" sz="1400" b="0" strike="noStrike" spc="-1" dirty="0">
                <a:solidFill>
                  <a:schemeClr val="dk1"/>
                </a:solidFill>
                <a:latin typeface="Maven Pro"/>
                <a:ea typeface="Maven Pro"/>
              </a:rPr>
              <a:t>In our car racing game, real-time score tracking is essential for keeping players engaged and providing instant feedback on their performance. Implementing a scoring system requires accurate detection of collisions and checkpoints, ensuring that players know when they have achieved a new best time or made successful maneuvers. Collision detection algorithms must be precise to create a realistic environment where players can experience the consequences of their actions, enhancing the overall gameplay.</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943148" y="1938267"/>
            <a:ext cx="3342960" cy="138060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4000" b="0" strike="noStrike" spc="-1" dirty="0">
                <a:solidFill>
                  <a:schemeClr val="dk1"/>
                </a:solidFill>
                <a:latin typeface="Maven Pro"/>
                <a:ea typeface="Maven Pro"/>
              </a:rPr>
              <a:t>User Experience</a:t>
            </a:r>
            <a:endParaRPr lang="fr-FR" sz="4000" b="0" strike="noStrike" spc="-1" dirty="0">
              <a:solidFill>
                <a:schemeClr val="dk1"/>
              </a:solidFill>
              <a:latin typeface="Arial"/>
            </a:endParaRPr>
          </a:p>
        </p:txBody>
      </p:sp>
      <p:sp>
        <p:nvSpPr>
          <p:cNvPr id="133" name="PlaceHolder 2"/>
          <p:cNvSpPr>
            <a:spLocks noGrp="1"/>
          </p:cNvSpPr>
          <p:nvPr>
            <p:ph type="title"/>
          </p:nvPr>
        </p:nvSpPr>
        <p:spPr>
          <a:xfrm>
            <a:off x="562762" y="902259"/>
            <a:ext cx="1418760" cy="10951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000" b="0" strike="noStrike" spc="-1" dirty="0">
                <a:solidFill>
                  <a:schemeClr val="dk2"/>
                </a:solidFill>
                <a:latin typeface="Maven Pro"/>
                <a:ea typeface="Maven Pro"/>
              </a:rPr>
              <a:t>02</a:t>
            </a:r>
            <a:endParaRPr lang="fr-FR" sz="6000" b="0" strike="noStrike" spc="-1" dirty="0">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25791" y="714039"/>
            <a:ext cx="8160648" cy="1330352"/>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dirty="0">
                <a:solidFill>
                  <a:schemeClr val="dk1"/>
                </a:solidFill>
                <a:latin typeface="Maven Pro"/>
                <a:ea typeface="Maven Pro"/>
              </a:rPr>
              <a:t>Smooth animations </a:t>
            </a:r>
            <a:r>
              <a:rPr lang="en" sz="5000" b="1" spc="-1" dirty="0">
                <a:solidFill>
                  <a:schemeClr val="dk1"/>
                </a:solidFill>
                <a:latin typeface="Maven Pro"/>
                <a:ea typeface="Maven Pro"/>
              </a:rPr>
              <a:t>&amp;</a:t>
            </a:r>
            <a:r>
              <a:rPr lang="en" sz="5000" b="1" strike="noStrike" spc="-1" dirty="0">
                <a:solidFill>
                  <a:schemeClr val="dk1"/>
                </a:solidFill>
                <a:latin typeface="Maven Pro"/>
                <a:ea typeface="Maven Pro"/>
              </a:rPr>
              <a:t> responsive controls :</a:t>
            </a:r>
            <a:endParaRPr lang="fr-FR" sz="5000" b="1" strike="noStrike" spc="-1" dirty="0">
              <a:solidFill>
                <a:schemeClr val="dk1"/>
              </a:solidFill>
              <a:latin typeface="Arial"/>
            </a:endParaRPr>
          </a:p>
        </p:txBody>
      </p:sp>
      <p:sp>
        <p:nvSpPr>
          <p:cNvPr id="135" name="PlaceHolder 2"/>
          <p:cNvSpPr>
            <a:spLocks noGrp="1"/>
          </p:cNvSpPr>
          <p:nvPr>
            <p:ph type="subTitle"/>
          </p:nvPr>
        </p:nvSpPr>
        <p:spPr>
          <a:xfrm>
            <a:off x="217636" y="2161077"/>
            <a:ext cx="5662774" cy="2544738"/>
          </a:xfrm>
          <a:prstGeom prst="rect">
            <a:avLst/>
          </a:prstGeom>
          <a:noFill/>
          <a:ln w="0">
            <a:noFill/>
          </a:ln>
        </p:spPr>
        <p:txBody>
          <a:bodyPr lIns="91440" tIns="91440" rIns="91440" bIns="91440" anchor="t">
            <a:noAutofit/>
          </a:bodyPr>
          <a:lstStyle/>
          <a:p>
            <a:pPr indent="0" algn="just">
              <a:lnSpc>
                <a:spcPct val="100000"/>
              </a:lnSpc>
              <a:buNone/>
              <a:tabLst>
                <a:tab pos="0" algn="l"/>
              </a:tabLst>
            </a:pPr>
            <a:r>
              <a:rPr lang="en" sz="1600" b="0" strike="noStrike" spc="-1" dirty="0">
                <a:solidFill>
                  <a:schemeClr val="dk1"/>
                </a:solidFill>
                <a:latin typeface="+mj-lt"/>
                <a:ea typeface="Maven Pro"/>
              </a:rPr>
              <a:t>To enhance the player experience, implementing smooth animations is crucial. These animations should transition seamlessly between various states, such as starting the race, drifting, and colliding with obstacles. Additionally, responsive controls are vital for ensuring that players feel in command of their vehicles, allowing for quick reactions and strategic maneuvers throughout the race. This combination results in a much more immersive gaming experience that keeps players coming back.</a:t>
            </a:r>
            <a:endParaRPr lang="en-US" sz="1600" b="0" strike="noStrike" spc="-1" dirty="0">
              <a:solidFill>
                <a:srgbClr val="FFFFFF"/>
              </a:solidFill>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661</Words>
  <Application>Microsoft Office PowerPoint</Application>
  <PresentationFormat>On-screen Show (16:9)</PresentationFormat>
  <Paragraphs>35</Paragraphs>
  <Slides>13</Slides>
  <Notes>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13</vt:i4>
      </vt:variant>
    </vt:vector>
  </HeadingPairs>
  <TitlesOfParts>
    <vt:vector size="29" baseType="lpstr">
      <vt:lpstr>Arial</vt:lpstr>
      <vt:lpstr>Baskerville Old Face</vt:lpstr>
      <vt:lpstr>Calibri</vt:lpstr>
      <vt:lpstr>Lucida Bright</vt:lpstr>
      <vt:lpstr>Lucida Calligraphy</vt:lpstr>
      <vt:lpstr>Maven Pro</vt:lpstr>
      <vt:lpstr>OpenSymbol</vt:lpstr>
      <vt:lpstr>Snap ITC</vt:lpstr>
      <vt:lpstr>Symbol</vt:lpstr>
      <vt:lpstr>Times New Roman</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FSDJ LAB( ID-202P ) Even Semester - Session 2024-25  CAR RACING GAME </vt:lpstr>
      <vt:lpstr>Car Racing Game</vt:lpstr>
      <vt:lpstr>Introduction</vt:lpstr>
      <vt:lpstr>Game Development</vt:lpstr>
      <vt:lpstr>Java Swing and AWT implementation :</vt:lpstr>
      <vt:lpstr>Modular and scalable architecture :</vt:lpstr>
      <vt:lpstr>Real-time score tracking and collision detection :</vt:lpstr>
      <vt:lpstr>User Experience</vt:lpstr>
      <vt:lpstr>Smooth animations &amp; responsive controls :</vt:lpstr>
      <vt:lpstr>Visual interface and dynamic obstacles</vt:lpstr>
      <vt:lpstr>Difficulty levels and player engagement</vt:lpstr>
      <vt:lpstr>Conclusions :</vt:lpstr>
      <vt:lpstr> 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Saurabh Kumar</cp:lastModifiedBy>
  <cp:revision>1</cp:revision>
  <dcterms:modified xsi:type="dcterms:W3CDTF">2025-03-10T03:31:10Z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2025-03-10T03:03:23Z</dcterms:created>
  <dc:creator>Unknown Creator</dc:creator>
  <dc:description/>
  <dc:language>en-US</dc:language>
  <cp:lastModifiedBy>Unknown Creator</cp:lastModifiedBy>
  <dcterms:modified xsi:type="dcterms:W3CDTF">2025-03-10T03:03:23Z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