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5"/>
  </p:notesMasterIdLst>
  <p:handoutMasterIdLst>
    <p:handoutMasterId r:id="rId26"/>
  </p:handoutMasterIdLst>
  <p:sldIdLst>
    <p:sldId id="256" r:id="rId6"/>
    <p:sldId id="272" r:id="rId7"/>
    <p:sldId id="271" r:id="rId8"/>
    <p:sldId id="285" r:id="rId9"/>
    <p:sldId id="273" r:id="rId10"/>
    <p:sldId id="274" r:id="rId11"/>
    <p:sldId id="286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8" r:id="rId20"/>
    <p:sldId id="296" r:id="rId21"/>
    <p:sldId id="297" r:id="rId22"/>
    <p:sldId id="295" r:id="rId23"/>
    <p:sldId id="269" r:id="rId24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7321"/>
    <a:srgbClr val="FDBA12"/>
    <a:srgbClr val="539ED3"/>
    <a:srgbClr val="0075BD"/>
    <a:srgbClr val="2C2E8C"/>
    <a:srgbClr val="FFCC00"/>
    <a:srgbClr val="00CCFF"/>
    <a:srgbClr val="00008C"/>
    <a:srgbClr val="001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 varScale="1">
        <p:scale>
          <a:sx n="91" d="100"/>
          <a:sy n="91" d="100"/>
        </p:scale>
        <p:origin x="76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75742" y="1532581"/>
            <a:ext cx="5561624" cy="1107996"/>
          </a:xfrm>
        </p:spPr>
        <p:txBody>
          <a:bodyPr/>
          <a:lstStyle/>
          <a:p>
            <a:pPr>
              <a:defRPr/>
            </a:pPr>
            <a:r>
              <a:rPr lang="en-US" sz="3600" b="1" dirty="0"/>
              <a:t>WEATHER </a:t>
            </a:r>
            <a:r>
              <a:rPr lang="en-US" sz="3600" b="1" dirty="0" smtClean="0"/>
              <a:t>RADAR &amp; </a:t>
            </a:r>
            <a:br>
              <a:rPr lang="en-US" sz="3600" b="1" dirty="0" smtClean="0"/>
            </a:br>
            <a:r>
              <a:rPr lang="en-US" sz="3600" b="1" dirty="0" smtClean="0"/>
              <a:t>FORECASTING APP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5742" y="3717198"/>
            <a:ext cx="2631225" cy="11491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1400" b="1" dirty="0"/>
              <a:t>Aman Goyal </a:t>
            </a:r>
            <a:r>
              <a:rPr lang="en-IN" sz="1400" b="1" dirty="0" smtClean="0"/>
              <a:t>(10676744)</a:t>
            </a:r>
          </a:p>
          <a:p>
            <a:pPr>
              <a:spcBef>
                <a:spcPts val="0"/>
              </a:spcBef>
            </a:pPr>
            <a:r>
              <a:rPr lang="en-IN" sz="1400" b="1" dirty="0" smtClean="0"/>
              <a:t>Sobiya Duraichamy</a:t>
            </a:r>
            <a:r>
              <a:rPr lang="en-IN" sz="1400" b="1" dirty="0"/>
              <a:t> </a:t>
            </a:r>
            <a:r>
              <a:rPr lang="en-IN" sz="1400" b="1" dirty="0" smtClean="0"/>
              <a:t>(10676818)</a:t>
            </a:r>
          </a:p>
          <a:p>
            <a:pPr>
              <a:spcBef>
                <a:spcPts val="0"/>
              </a:spcBef>
            </a:pPr>
            <a:r>
              <a:rPr lang="en-IN" sz="1400" b="1" dirty="0" smtClean="0"/>
              <a:t>Madhavan </a:t>
            </a:r>
            <a:r>
              <a:rPr lang="en-IN" sz="1400" b="1" dirty="0"/>
              <a:t>Natarajan </a:t>
            </a:r>
            <a:r>
              <a:rPr lang="en-IN" sz="1400" b="1" dirty="0" smtClean="0"/>
              <a:t>(10676825)</a:t>
            </a:r>
          </a:p>
          <a:p>
            <a:pPr>
              <a:spcBef>
                <a:spcPts val="0"/>
              </a:spcBef>
            </a:pPr>
            <a:r>
              <a:rPr lang="en-IN" sz="1400" b="1" dirty="0" smtClean="0"/>
              <a:t>Pankaj Verma (10677024)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6857" y="3563309"/>
            <a:ext cx="1461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ED8B00"/>
                </a:solidFill>
                <a:latin typeface="Calibri Light"/>
                <a:ea typeface="+mn-ea"/>
                <a:cs typeface="Calibri Light"/>
              </a:rPr>
              <a:t>Group </a:t>
            </a:r>
            <a:r>
              <a:rPr lang="en-IN" sz="1600" b="1" dirty="0" smtClean="0">
                <a:solidFill>
                  <a:srgbClr val="ED8B00"/>
                </a:solidFill>
                <a:latin typeface="Calibri Light"/>
                <a:ea typeface="+mn-ea"/>
                <a:cs typeface="Calibri Light"/>
              </a:rPr>
              <a:t>4:</a:t>
            </a:r>
            <a:endParaRPr lang="en-IN" sz="1600" b="1" dirty="0">
              <a:solidFill>
                <a:srgbClr val="ED8B00"/>
              </a:solidFill>
              <a:latin typeface="Calibri Light"/>
              <a:ea typeface="+mn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723045"/>
            <a:ext cx="7964402" cy="188523"/>
          </a:xfrm>
        </p:spPr>
        <p:txBody>
          <a:bodyPr/>
          <a:lstStyle/>
          <a:p>
            <a:r>
              <a:rPr lang="en-IN" sz="1600" dirty="0" smtClean="0"/>
              <a:t>SURVEY FORM</a:t>
            </a:r>
            <a:endParaRPr lang="en-IN" sz="16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WEBSITE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26" y="974628"/>
            <a:ext cx="6730965" cy="38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723045"/>
            <a:ext cx="7964402" cy="188523"/>
          </a:xfrm>
        </p:spPr>
        <p:txBody>
          <a:bodyPr/>
          <a:lstStyle/>
          <a:p>
            <a:r>
              <a:rPr lang="en-IN" sz="1600" dirty="0" smtClean="0"/>
              <a:t>WEATHER APP</a:t>
            </a:r>
            <a:endParaRPr lang="en-IN" sz="16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WEBSITE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19" r="7191"/>
          <a:stretch/>
        </p:blipFill>
        <p:spPr>
          <a:xfrm>
            <a:off x="908409" y="1020204"/>
            <a:ext cx="7153025" cy="34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723045"/>
            <a:ext cx="7964402" cy="188523"/>
          </a:xfrm>
        </p:spPr>
        <p:txBody>
          <a:bodyPr/>
          <a:lstStyle/>
          <a:p>
            <a:r>
              <a:rPr lang="en-IN" sz="1600" dirty="0" smtClean="0"/>
              <a:t>WEATHER APP</a:t>
            </a:r>
            <a:endParaRPr lang="en-IN" sz="16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WEBSITE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4" y="1008992"/>
            <a:ext cx="7186294" cy="36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723045"/>
            <a:ext cx="7964402" cy="188523"/>
          </a:xfrm>
        </p:spPr>
        <p:txBody>
          <a:bodyPr/>
          <a:lstStyle/>
          <a:p>
            <a:r>
              <a:rPr lang="en-IN" sz="1600" dirty="0" smtClean="0"/>
              <a:t>ADMIN PORTAL</a:t>
            </a:r>
            <a:endParaRPr lang="en-IN" sz="16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WEBSITE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08" y="966880"/>
            <a:ext cx="7236718" cy="37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723045"/>
            <a:ext cx="7964402" cy="188523"/>
          </a:xfrm>
        </p:spPr>
        <p:txBody>
          <a:bodyPr/>
          <a:lstStyle/>
          <a:p>
            <a:r>
              <a:rPr lang="en-IN" sz="1600" dirty="0" smtClean="0"/>
              <a:t>DATABASE</a:t>
            </a:r>
            <a:endParaRPr lang="en-IN" sz="16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WEBSITE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1" y="976279"/>
            <a:ext cx="7119712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754575"/>
            <a:ext cx="7964402" cy="188523"/>
          </a:xfrm>
        </p:spPr>
        <p:txBody>
          <a:bodyPr/>
          <a:lstStyle/>
          <a:p>
            <a:r>
              <a:rPr lang="en-IN" dirty="0" smtClean="0"/>
              <a:t>WORK FLOW</a:t>
            </a:r>
            <a:endParaRPr lang="en-IN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DATA ANALYSIS AND REPORTS GENERATION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89" y="1096360"/>
            <a:ext cx="5980386" cy="33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SAMPLE ANALYSIS OVER USER DATA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744065"/>
            <a:ext cx="7964402" cy="188523"/>
          </a:xfrm>
        </p:spPr>
        <p:txBody>
          <a:bodyPr/>
          <a:lstStyle/>
          <a:p>
            <a:r>
              <a:rPr lang="en-IN" dirty="0" smtClean="0"/>
              <a:t>USING AWS QUICKSIGHT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97" r="1584"/>
          <a:stretch/>
        </p:blipFill>
        <p:spPr>
          <a:xfrm>
            <a:off x="269878" y="1135116"/>
            <a:ext cx="2598711" cy="17026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72" y="1111103"/>
            <a:ext cx="2637414" cy="1726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331" y="1103232"/>
            <a:ext cx="2652860" cy="1734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7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878" y="1187670"/>
            <a:ext cx="72555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This application can be </a:t>
            </a:r>
            <a:r>
              <a:rPr lang="en-IN" sz="16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extended to </a:t>
            </a:r>
            <a:r>
              <a:rPr lang="en-IN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include </a:t>
            </a:r>
            <a:r>
              <a:rPr lang="en-IN" sz="16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hourly forecasts.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Graphs</a:t>
            </a:r>
            <a:r>
              <a:rPr lang="en-IN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 can be </a:t>
            </a:r>
            <a:r>
              <a:rPr lang="en-IN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included </a:t>
            </a:r>
            <a:r>
              <a:rPr lang="en-IN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representing variations in temperature</a:t>
            </a:r>
            <a:r>
              <a:rPr lang="en-IN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Searched City Data with user consent can also be stored in Database, same can be used for </a:t>
            </a:r>
            <a:r>
              <a:rPr lang="en-IN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generating better insights.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The Weather application currently uses a single source for weather data, this data can also be </a:t>
            </a:r>
            <a:r>
              <a:rPr lang="en-IN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sourced from multiple sources to get better accuracy.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The data can also be </a:t>
            </a:r>
            <a:r>
              <a:rPr lang="en-IN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exported to various other formats.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Monetisation can also be done to </a:t>
            </a:r>
            <a:r>
              <a:rPr lang="en-IN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generate revenue</a:t>
            </a:r>
            <a:r>
              <a:rPr lang="en-IN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.</a:t>
            </a:r>
            <a:endParaRPr lang="en-IN" sz="1600" dirty="0">
              <a:solidFill>
                <a:srgbClr val="000000"/>
              </a:solidFill>
              <a:latin typeface="Calibri Light" panose="020F0302020204030204" pitchFamily="34" charset="0"/>
              <a:ea typeface="Times New Roman"/>
              <a:cs typeface="Calibri Light" panose="020F03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latin typeface="Calibri Light" panose="020F0302020204030204" pitchFamily="34" charset="0"/>
              <a:ea typeface="Times New Roman"/>
              <a:cs typeface="Calibri Light" panose="020F0302020204030204" pitchFamily="34" charset="0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FUTURE PROSPECTS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601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317878" y="2016676"/>
            <a:ext cx="2326177" cy="553998"/>
          </a:xfrm>
        </p:spPr>
        <p:txBody>
          <a:bodyPr/>
          <a:lstStyle/>
          <a:p>
            <a:r>
              <a:rPr lang="en-IN" sz="3600" b="1" dirty="0" smtClean="0"/>
              <a:t>THANK YOU.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720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D7D66-C139-4EDE-B164-DB61855B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45" y="794425"/>
            <a:ext cx="7858216" cy="372508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TECHNOLOGY STACK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AWS SERVICES USED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DEVELOPMENT FLOW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WEBSITE WORKFLOW DIAGRAM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WEBSITE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SAMPLE ANALYSIS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FUTURE PROSPECTS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97695-2B20-460A-9E85-A1B5FFBB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US" sz="3600" b="1" dirty="0"/>
              <a:t>AGENDA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489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8" y="1555532"/>
            <a:ext cx="5880173" cy="288554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 smtClean="0"/>
              <a:t>Weather Radar and Forecasting app </a:t>
            </a:r>
            <a:r>
              <a:rPr lang="en-IN" dirty="0" smtClean="0"/>
              <a:t>is a state of the art, one stop destination for users to get the weather related information for present as well as future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 smtClean="0"/>
              <a:t>Statistics included</a:t>
            </a:r>
            <a:r>
              <a:rPr lang="en-IN" dirty="0" smtClean="0"/>
              <a:t>: Present Temperature: Actual/</a:t>
            </a:r>
            <a:r>
              <a:rPr lang="en-IN" dirty="0" err="1" smtClean="0"/>
              <a:t>FeelsLike</a:t>
            </a:r>
            <a:r>
              <a:rPr lang="en-IN" dirty="0" smtClean="0"/>
              <a:t>, Humidity, Temperature range, UV Index, Weather conditions, 5 day forecast.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 smtClean="0"/>
              <a:t>To consume the user data</a:t>
            </a:r>
            <a:r>
              <a:rPr lang="en-IN" dirty="0" smtClean="0"/>
              <a:t>, we’ve included a survey form to get some thought provoking insights over different types of user data, e.g. User profession, topography, Gender and the purpose behind the search.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US" sz="3600" b="1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30" y="1450432"/>
            <a:ext cx="2144110" cy="21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52D6F5-12D1-46C0-BEA2-3F08D15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US" sz="3600" b="1" dirty="0"/>
              <a:t>TECHNOLOGY STACK</a:t>
            </a:r>
            <a:endParaRPr lang="en-IN" sz="3600" b="1" dirty="0"/>
          </a:p>
        </p:txBody>
      </p:sp>
      <p:pic>
        <p:nvPicPr>
          <p:cNvPr id="2050" name="Picture 2" descr="https://d1yjjnpx0p53s8.cloudfront.net/styles/logo-original-577x577/s3/112012/amazon.com_web_services.png?itok=6A2foRe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8" y="803665"/>
            <a:ext cx="3457016" cy="34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d/db/Apache_HTTP_server_logo_%282016%29.svg/1200px-Apache_HTTP_server_logo_%282016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65" y="3317159"/>
            <a:ext cx="1812229" cy="69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125" y="3120302"/>
            <a:ext cx="2296780" cy="1085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65" y="1142338"/>
            <a:ext cx="4567268" cy="182690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 bwMode="auto">
          <a:xfrm>
            <a:off x="3972912" y="1008993"/>
            <a:ext cx="0" cy="340535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E3287-7D38-45EA-B3DD-CBAEEBFB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US" sz="3600" b="1" dirty="0" smtClean="0"/>
              <a:t>ARCHITECTURE</a:t>
            </a:r>
            <a:endParaRPr lang="en-IN" sz="3600" b="1" dirty="0"/>
          </a:p>
        </p:txBody>
      </p:sp>
      <p:pic>
        <p:nvPicPr>
          <p:cNvPr id="4" name="Google Shape;9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61" y="1523998"/>
            <a:ext cx="4380099" cy="244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90" y="1692166"/>
            <a:ext cx="4507946" cy="201354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4508939" y="1008993"/>
            <a:ext cx="0" cy="340535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5717628" y="3300248"/>
            <a:ext cx="672662" cy="52551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9423" y="1322834"/>
            <a:ext cx="118173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 End Subnet</a:t>
            </a:r>
            <a:endParaRPr 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77676" y="3825766"/>
            <a:ext cx="116730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 Subnet</a:t>
            </a:r>
            <a:endParaRPr 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5717628" y="1523998"/>
            <a:ext cx="588579" cy="59909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0013" y="4139210"/>
            <a:ext cx="305840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Fig. SUB DIVISIONS IN ARCHITECTURE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51386" y="4139210"/>
            <a:ext cx="20778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Fig. FLOW OF REQUESTS</a:t>
            </a:r>
          </a:p>
        </p:txBody>
      </p:sp>
    </p:spTree>
    <p:extLst>
      <p:ext uri="{BB962C8B-B14F-4D97-AF65-F5344CB8AC3E}">
        <p14:creationId xmlns:p14="http://schemas.microsoft.com/office/powerpoint/2010/main" val="15835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US" sz="3600" b="1" dirty="0"/>
              <a:t>AWS SERVICES USED</a:t>
            </a:r>
            <a:endParaRPr lang="en-IN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492" y="881523"/>
            <a:ext cx="8615227" cy="3564353"/>
          </a:xfrm>
        </p:spPr>
        <p:txBody>
          <a:bodyPr numCol="2">
            <a:noAutofit/>
          </a:bodyPr>
          <a:lstStyle/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IAM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(</a:t>
            </a:r>
            <a:r>
              <a:rPr lang="en-US" i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Identity and Access Management </a:t>
            </a:r>
            <a:r>
              <a:rPr lang="en-US" i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system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) – Roles </a:t>
            </a:r>
            <a:r>
              <a:rPr lang="en-US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&amp;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Policies.</a:t>
            </a: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VPC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(</a:t>
            </a:r>
            <a:r>
              <a:rPr lang="en-US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Virtual Private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Cloud) – </a:t>
            </a:r>
            <a:r>
              <a:rPr lang="en-US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Subnets, Route tables &amp;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Gateways.</a:t>
            </a: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EC2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(Elastic </a:t>
            </a:r>
            <a:r>
              <a:rPr lang="en-US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Compute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Cloud) – </a:t>
            </a:r>
            <a:r>
              <a:rPr lang="en-US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Instances(VMs), Security Groups, Load Balancer &amp; EBS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Volumes.</a:t>
            </a: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EFS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– Elastic File Storage.</a:t>
            </a: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RDS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– Relational Database Service.</a:t>
            </a: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S3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– Simple Storage Service.</a:t>
            </a: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Route53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– Domain Name System Web Service.</a:t>
            </a:r>
            <a:endParaRPr lang="en-US" dirty="0">
              <a:latin typeface="Calibri Light" panose="020F0302020204030204" pitchFamily="34" charset="0"/>
              <a:ea typeface="Times New Roman"/>
              <a:cs typeface="Calibri Light" panose="020F0302020204030204" pitchFamily="34" charset="0"/>
              <a:sym typeface="Times New Roman"/>
            </a:endParaRP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AWS Certificate Manager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– Amazon Security Certificate.</a:t>
            </a: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AWS Glue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– ETL Tool.</a:t>
            </a: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Amazon Redshift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– Data Warehouse.</a:t>
            </a:r>
            <a:endParaRPr lang="en-I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100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Quick Sight </a:t>
            </a:r>
            <a:r>
              <a:rPr lang="en-US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– BI Tool.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/>
          <p:cNvSpPr/>
          <p:nvPr/>
        </p:nvSpPr>
        <p:spPr>
          <a:xfrm>
            <a:off x="340934" y="2556348"/>
            <a:ext cx="1872300" cy="745500"/>
          </a:xfrm>
          <a:prstGeom prst="homePlate">
            <a:avLst>
              <a:gd name="adj" fmla="val 50000"/>
            </a:avLst>
          </a:prstGeom>
          <a:solidFill>
            <a:srgbClr val="2C2E8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1;p15"/>
          <p:cNvSpPr txBox="1">
            <a:spLocks/>
          </p:cNvSpPr>
          <p:nvPr/>
        </p:nvSpPr>
        <p:spPr bwMode="gray">
          <a:xfrm>
            <a:off x="340923" y="2693898"/>
            <a:ext cx="1455600" cy="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IN" kern="0" dirty="0" smtClean="0">
                <a:solidFill>
                  <a:schemeClr val="lt1"/>
                </a:solidFill>
              </a:rPr>
              <a:t>DAY 1,2,3</a:t>
            </a:r>
          </a:p>
        </p:txBody>
      </p:sp>
      <p:grpSp>
        <p:nvGrpSpPr>
          <p:cNvPr id="7" name="Google Shape;72;p15"/>
          <p:cNvGrpSpPr/>
          <p:nvPr/>
        </p:nvGrpSpPr>
        <p:grpSpPr>
          <a:xfrm>
            <a:off x="912820" y="1967563"/>
            <a:ext cx="198900" cy="593656"/>
            <a:chOff x="777447" y="1610215"/>
            <a:chExt cx="198900" cy="593656"/>
          </a:xfrm>
        </p:grpSpPr>
        <p:cxnSp>
          <p:nvCxnSpPr>
            <p:cNvPr id="8" name="Google Shape;73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74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76;p15"/>
          <p:cNvSpPr/>
          <p:nvPr/>
        </p:nvSpPr>
        <p:spPr>
          <a:xfrm>
            <a:off x="1817054" y="2556348"/>
            <a:ext cx="2051100" cy="745500"/>
          </a:xfrm>
          <a:prstGeom prst="chevron">
            <a:avLst>
              <a:gd name="adj" fmla="val 50000"/>
            </a:avLst>
          </a:prstGeom>
          <a:solidFill>
            <a:srgbClr val="0075B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7;p15"/>
          <p:cNvSpPr txBox="1">
            <a:spLocks/>
          </p:cNvSpPr>
          <p:nvPr/>
        </p:nvSpPr>
        <p:spPr bwMode="gray">
          <a:xfrm>
            <a:off x="2126317" y="2693898"/>
            <a:ext cx="1315500" cy="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IN" kern="0" dirty="0" smtClean="0">
                <a:solidFill>
                  <a:schemeClr val="lt1"/>
                </a:solidFill>
              </a:rPr>
              <a:t>DAY 4,5</a:t>
            </a:r>
            <a:endParaRPr lang="en-IN" kern="0" dirty="0">
              <a:solidFill>
                <a:schemeClr val="lt1"/>
              </a:solidFill>
            </a:endParaRPr>
          </a:p>
        </p:txBody>
      </p:sp>
      <p:grpSp>
        <p:nvGrpSpPr>
          <p:cNvPr id="12" name="Google Shape;78;p15"/>
          <p:cNvGrpSpPr/>
          <p:nvPr/>
        </p:nvGrpSpPr>
        <p:grpSpPr>
          <a:xfrm>
            <a:off x="2266282" y="3296306"/>
            <a:ext cx="198900" cy="593656"/>
            <a:chOff x="2223534" y="2938958"/>
            <a:chExt cx="198900" cy="593656"/>
          </a:xfrm>
        </p:grpSpPr>
        <p:cxnSp>
          <p:nvCxnSpPr>
            <p:cNvPr id="13" name="Google Shape;79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80;p15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1;p15"/>
          <p:cNvSpPr txBox="1">
            <a:spLocks/>
          </p:cNvSpPr>
          <p:nvPr/>
        </p:nvSpPr>
        <p:spPr bwMode="gray">
          <a:xfrm>
            <a:off x="1244337" y="4115073"/>
            <a:ext cx="2242800" cy="42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Wingdings" charset="2"/>
              <a:buNone/>
            </a:pPr>
            <a:r>
              <a:rPr lang="en-IN" kern="0" dirty="0" smtClean="0"/>
              <a:t>UI design &amp; Prototyping.</a:t>
            </a:r>
            <a:endParaRPr lang="en-IN" kern="0" dirty="0"/>
          </a:p>
        </p:txBody>
      </p:sp>
      <p:sp>
        <p:nvSpPr>
          <p:cNvPr id="16" name="Google Shape;82;p15"/>
          <p:cNvSpPr/>
          <p:nvPr/>
        </p:nvSpPr>
        <p:spPr>
          <a:xfrm>
            <a:off x="3471973" y="2556348"/>
            <a:ext cx="2051100" cy="745500"/>
          </a:xfrm>
          <a:prstGeom prst="chevron">
            <a:avLst>
              <a:gd name="adj" fmla="val 50000"/>
            </a:avLst>
          </a:prstGeom>
          <a:solidFill>
            <a:srgbClr val="539ED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3;p15"/>
          <p:cNvSpPr txBox="1">
            <a:spLocks/>
          </p:cNvSpPr>
          <p:nvPr/>
        </p:nvSpPr>
        <p:spPr bwMode="gray">
          <a:xfrm>
            <a:off x="3767755" y="2693898"/>
            <a:ext cx="1315500" cy="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IN" kern="0" dirty="0" smtClean="0">
                <a:solidFill>
                  <a:schemeClr val="lt1"/>
                </a:solidFill>
              </a:rPr>
              <a:t>DAY 5,6,7</a:t>
            </a:r>
            <a:endParaRPr lang="en-IN" kern="0" dirty="0">
              <a:solidFill>
                <a:schemeClr val="lt1"/>
              </a:solidFill>
            </a:endParaRPr>
          </a:p>
        </p:txBody>
      </p:sp>
      <p:grpSp>
        <p:nvGrpSpPr>
          <p:cNvPr id="18" name="Google Shape;84;p15"/>
          <p:cNvGrpSpPr/>
          <p:nvPr/>
        </p:nvGrpSpPr>
        <p:grpSpPr>
          <a:xfrm>
            <a:off x="4058732" y="1967563"/>
            <a:ext cx="198900" cy="593656"/>
            <a:chOff x="3918084" y="1610215"/>
            <a:chExt cx="198900" cy="593656"/>
          </a:xfrm>
        </p:grpSpPr>
        <p:cxnSp>
          <p:nvCxnSpPr>
            <p:cNvPr id="19" name="Google Shape;85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" name="Google Shape;86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87;p15"/>
          <p:cNvSpPr txBox="1">
            <a:spLocks/>
          </p:cNvSpPr>
          <p:nvPr/>
        </p:nvSpPr>
        <p:spPr bwMode="gray">
          <a:xfrm>
            <a:off x="3229776" y="841735"/>
            <a:ext cx="2568847" cy="90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Wingdings" charset="2"/>
              <a:buNone/>
            </a:pPr>
            <a:r>
              <a:rPr lang="en-IN" kern="0" dirty="0" smtClean="0"/>
              <a:t>Project Development: Weather app, Survey form, Admin Portal Creation &amp; Migration to S3.</a:t>
            </a:r>
            <a:endParaRPr lang="en-IN" kern="0" dirty="0"/>
          </a:p>
        </p:txBody>
      </p:sp>
      <p:sp>
        <p:nvSpPr>
          <p:cNvPr id="22" name="Google Shape;88;p15"/>
          <p:cNvSpPr/>
          <p:nvPr/>
        </p:nvSpPr>
        <p:spPr>
          <a:xfrm>
            <a:off x="5126893" y="2556348"/>
            <a:ext cx="2051100" cy="745500"/>
          </a:xfrm>
          <a:prstGeom prst="chevron">
            <a:avLst>
              <a:gd name="adj" fmla="val 50000"/>
            </a:avLst>
          </a:prstGeom>
          <a:solidFill>
            <a:srgbClr val="FDBA1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9;p15"/>
          <p:cNvSpPr txBox="1">
            <a:spLocks/>
          </p:cNvSpPr>
          <p:nvPr/>
        </p:nvSpPr>
        <p:spPr bwMode="gray">
          <a:xfrm>
            <a:off x="5416699" y="2693898"/>
            <a:ext cx="1315500" cy="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IN" kern="0" dirty="0" smtClean="0">
                <a:solidFill>
                  <a:schemeClr val="lt1"/>
                </a:solidFill>
              </a:rPr>
              <a:t>DAY 8,9</a:t>
            </a:r>
            <a:endParaRPr lang="en-IN" kern="0" dirty="0">
              <a:solidFill>
                <a:schemeClr val="lt1"/>
              </a:solidFill>
            </a:endParaRPr>
          </a:p>
        </p:txBody>
      </p:sp>
      <p:grpSp>
        <p:nvGrpSpPr>
          <p:cNvPr id="24" name="Google Shape;90;p15"/>
          <p:cNvGrpSpPr/>
          <p:nvPr/>
        </p:nvGrpSpPr>
        <p:grpSpPr>
          <a:xfrm>
            <a:off x="5973070" y="3296306"/>
            <a:ext cx="198900" cy="593656"/>
            <a:chOff x="5958946" y="2938958"/>
            <a:chExt cx="198900" cy="593656"/>
          </a:xfrm>
        </p:grpSpPr>
        <p:cxnSp>
          <p:nvCxnSpPr>
            <p:cNvPr id="25" name="Google Shape;91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92;p1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93;p15"/>
          <p:cNvSpPr txBox="1">
            <a:spLocks/>
          </p:cNvSpPr>
          <p:nvPr/>
        </p:nvSpPr>
        <p:spPr bwMode="gray">
          <a:xfrm>
            <a:off x="5031043" y="3973973"/>
            <a:ext cx="2242800" cy="90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Wingdings" charset="2"/>
              <a:buNone/>
            </a:pPr>
            <a:r>
              <a:rPr lang="en-IN" kern="0" dirty="0" smtClean="0"/>
              <a:t>Alpha &amp; Beta Testing and Deployment.</a:t>
            </a:r>
            <a:endParaRPr lang="en-IN" kern="0" dirty="0"/>
          </a:p>
        </p:txBody>
      </p:sp>
      <p:sp>
        <p:nvSpPr>
          <p:cNvPr id="28" name="Google Shape;94;p15"/>
          <p:cNvSpPr txBox="1">
            <a:spLocks/>
          </p:cNvSpPr>
          <p:nvPr/>
        </p:nvSpPr>
        <p:spPr bwMode="gray">
          <a:xfrm>
            <a:off x="7111512" y="2693898"/>
            <a:ext cx="1315500" cy="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IN" kern="0" smtClean="0">
                <a:solidFill>
                  <a:schemeClr val="lt1"/>
                </a:solidFill>
              </a:rPr>
              <a:t>DAY 7</a:t>
            </a:r>
            <a:endParaRPr lang="en-IN" kern="0">
              <a:solidFill>
                <a:schemeClr val="lt1"/>
              </a:solidFill>
            </a:endParaRPr>
          </a:p>
        </p:txBody>
      </p:sp>
      <p:sp>
        <p:nvSpPr>
          <p:cNvPr id="29" name="Google Shape;88;p15"/>
          <p:cNvSpPr/>
          <p:nvPr/>
        </p:nvSpPr>
        <p:spPr>
          <a:xfrm>
            <a:off x="6782840" y="2550806"/>
            <a:ext cx="2051100" cy="745500"/>
          </a:xfrm>
          <a:prstGeom prst="chevron">
            <a:avLst>
              <a:gd name="adj" fmla="val 50000"/>
            </a:avLst>
          </a:prstGeom>
          <a:solidFill>
            <a:srgbClr val="F473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116909" y="1101629"/>
            <a:ext cx="232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kern="0" dirty="0" smtClean="0">
                <a:solidFill>
                  <a:srgbClr val="000000"/>
                </a:solidFill>
                <a:latin typeface="Calibri Light"/>
                <a:ea typeface="+mn-ea"/>
                <a:cs typeface="Calibri Light"/>
              </a:rPr>
              <a:t>AWS </a:t>
            </a:r>
            <a:r>
              <a:rPr lang="en-IN" sz="1600" kern="0" dirty="0">
                <a:solidFill>
                  <a:srgbClr val="000000"/>
                </a:solidFill>
                <a:latin typeface="Calibri Light"/>
                <a:ea typeface="+mn-ea"/>
                <a:cs typeface="Calibri Light"/>
              </a:rPr>
              <a:t>Architecture </a:t>
            </a:r>
            <a:r>
              <a:rPr lang="en-IN" sz="1600" kern="0" dirty="0" smtClean="0">
                <a:solidFill>
                  <a:srgbClr val="000000"/>
                </a:solidFill>
                <a:latin typeface="Calibri Light"/>
                <a:ea typeface="+mn-ea"/>
                <a:cs typeface="Calibri Light"/>
              </a:rPr>
              <a:t>Setup, </a:t>
            </a:r>
            <a:r>
              <a:rPr lang="en-IN" sz="1600" kern="0" dirty="0" smtClean="0">
                <a:solidFill>
                  <a:srgbClr val="000000"/>
                </a:solidFill>
                <a:latin typeface="Calibri Light"/>
                <a:cs typeface="Calibri Light"/>
              </a:rPr>
              <a:t>Planning and </a:t>
            </a:r>
            <a:r>
              <a:rPr lang="en-IN" sz="1600" kern="0" dirty="0" smtClean="0">
                <a:solidFill>
                  <a:srgbClr val="000000"/>
                </a:solidFill>
                <a:latin typeface="Calibri Light"/>
                <a:ea typeface="+mn-ea"/>
                <a:cs typeface="Calibri Light"/>
              </a:rPr>
              <a:t>Project Requirement Analysis.</a:t>
            </a:r>
            <a:endParaRPr lang="en-IN" baseline="0" dirty="0">
              <a:ea typeface="+mj-ea"/>
            </a:endParaRPr>
          </a:p>
        </p:txBody>
      </p:sp>
      <p:sp>
        <p:nvSpPr>
          <p:cNvPr id="31" name="Google Shape;89;p15"/>
          <p:cNvSpPr txBox="1">
            <a:spLocks/>
          </p:cNvSpPr>
          <p:nvPr/>
        </p:nvSpPr>
        <p:spPr bwMode="gray">
          <a:xfrm>
            <a:off x="7137243" y="2696669"/>
            <a:ext cx="1315500" cy="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charset="2"/>
              <a:buNone/>
            </a:pPr>
            <a:r>
              <a:rPr lang="en-IN" kern="0" dirty="0" smtClean="0">
                <a:solidFill>
                  <a:schemeClr val="lt1"/>
                </a:solidFill>
              </a:rPr>
              <a:t>DAY 10,11</a:t>
            </a:r>
            <a:endParaRPr lang="en-IN" kern="0" dirty="0">
              <a:solidFill>
                <a:schemeClr val="lt1"/>
              </a:solidFill>
            </a:endParaRPr>
          </a:p>
        </p:txBody>
      </p:sp>
      <p:grpSp>
        <p:nvGrpSpPr>
          <p:cNvPr id="32" name="Google Shape;84;p15"/>
          <p:cNvGrpSpPr/>
          <p:nvPr/>
        </p:nvGrpSpPr>
        <p:grpSpPr>
          <a:xfrm>
            <a:off x="7523556" y="1971005"/>
            <a:ext cx="198900" cy="593656"/>
            <a:chOff x="3918084" y="1610215"/>
            <a:chExt cx="198900" cy="593656"/>
          </a:xfrm>
        </p:grpSpPr>
        <p:cxnSp>
          <p:nvCxnSpPr>
            <p:cNvPr id="33" name="Google Shape;85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Google Shape;86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86835" y="1059017"/>
            <a:ext cx="2320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kern="0" dirty="0" smtClean="0">
                <a:solidFill>
                  <a:srgbClr val="000000"/>
                </a:solidFill>
                <a:latin typeface="Calibri Light"/>
                <a:ea typeface="+mn-ea"/>
                <a:cs typeface="Calibri Light"/>
              </a:rPr>
              <a:t>Conducted Survey and Analysis over User Data.</a:t>
            </a:r>
            <a:endParaRPr lang="en-IN" sz="1600" kern="0" dirty="0">
              <a:solidFill>
                <a:srgbClr val="000000"/>
              </a:solidFill>
              <a:latin typeface="Calibri Light"/>
              <a:ea typeface="+mn-ea"/>
              <a:cs typeface="Calibri Light"/>
            </a:endParaRPr>
          </a:p>
          <a:p>
            <a:pPr algn="just"/>
            <a:endParaRPr lang="en-IN" baseline="0" dirty="0">
              <a:ea typeface="+mj-ea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APPLICATION DEVELOPMENT FLOW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5562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WEBSITE WORKFLOW DIAGRAM</a:t>
            </a:r>
            <a:endParaRPr lang="en-IN" sz="3600" b="1" dirty="0"/>
          </a:p>
        </p:txBody>
      </p:sp>
      <p:sp>
        <p:nvSpPr>
          <p:cNvPr id="6" name="AutoShape 2" descr="data:image/png;base64,iVBORw0KGgoAAAANSUhEUgAAAmsAAALkCAYAAABQqnLpAAAG/3RFWHRteGZpbGUAJTNDbXhmaWxlJTIwaG9zdCUzRCUyMmFwcC5kaWFncmFtcy5uZXQlMjIlMjBtb2RpZmllZCUzRCUyMjIwMjEtMDQtMDRUMjAlM0EyNiUzQTUxLjkzMFolMjIlMjBhZ2VudCUzRCUyMjUuMCUyMChXaW5kb3dzJTIwTlQlMjAxMC4wJTNCJTIwV2luNjQlM0IlMjB4NjQpJTIwQXBwbGVXZWJLaXQlMkY1MzcuMzYlMjAoS0hUTUwlMkMlMjBsaWtlJTIwR2Vja28pJTIwQ2hyb21lJTJGODkuMC40Mzg5LjkwJTIwU2FmYXJpJTJGNTM3LjM2JTIwRWRnJTJGODkuMC43NzQuNjMlMjIlMjBldGFnJTNEJTIydHlZNXMtMHFIcTdsaDVldklvbkclMjIlMjB2ZXJzaW9uJTNEJTIyMTQuNS43JTIyJTIwdHlwZSUzRCUyMmRldmljZSUyMiUzRSUzQ2RpYWdyYW0lMjBpZCUzRCUyMmpraDhqb3JHS1dzQ1NZRXJSMHJ1JTIyJTIwbmFtZSUzRCUyMlBhZ2UtMSUyMiUzRTVWcGJjNkl3RlA0MVBtNEhnaUI5cEVxdE15aXVzbFA3U0NVTDdJQnhZcXk2djM0VENYS3JMYTVDT3J0UFRRNG5tSnp6ZmVjUzJsSDY4WDZJM1hVd1JoNk1Pa0R5OWgxbDBBRkFCbDJKJTJGbUdTUXlMUmxHNGk4SEhvY2FWTU1BOSUyRlF5N2s2JTJGeHQ2TUZOUVpFZ0ZKRndYUlF1MFdvRmw2UWdjekZHdTZMYVR4UVZmM1h0JTJCckFpbUMlMkZkcUNwOURqMFNKRkpkbFRMNUV3ejlJUDFsV2VKUFlqZFY1b0pONEhwb2x4TXBaa2ZwWTRSSU1vcjNmUmd4NDZWMlNkWTlubmw2MmhpR0sxSm53ZU8lMkI1MnBMRyUyRlNKJTJGQko3R01URCUyQlBzMzdvd05PYVFIaGg0OVA1OGlUQUxrbzVVYm1abjBBYVB0eW9Qc3JSS2RaVG9XUW1zcWxLbndGeVRrd0ozcGJnbWlvb0RFRVg4Szl5RlpzT1YzS3AlMkI5NUo0TTl2ek54OG1CVDVKOXNzMmRQVDRYYmRBV0wlMkJFSFoxWTRqRnpzUSUyRktCbm5weUVrVTNSREVrJTJCRURYWVJpNUpId3I3c1BsTVBOUGVxZWxVeFRTSFFLSlUwTFJPUjQ0SVVBS21QUVZ5Yjc0cXN5ZmRKRGJSaVk2ZXZrQ2olMkZQVHY3blJsaDloTkJtWWk3c25aMnhWd1JCRmxHak02YnNnSkhDJTJCZG8lMkJXM1ZHdUYxM0tYd294Z2Z1UEhWUTFhR29ZVURSTWFxZGRSanM1VlFseWxOT2w4eTRvR085U1Mya2l1SEZEbktzMWNkNXJCT2RxeVoyblROQVN6dSUyRiUyRkJlODFIbjBVb0xmcUZiVVNmU3B1d2dHS1g3ZWJkbUpPOTB3d3pnVWR2YzJZSTR0SnlDdTY5MXhHWnRPWE5BdXpTWmFUajdNR2tuS3ZackNTbFN0NWNaVjdlaFg0R29QeGFFSkZVM3ZtR0RTQlNwWTlaSUl5cUFzdWFoN1lxbElDdGx3em0ycU5JVnV1R09YJTJGUUxaZUY5blMlMkJ4NXRCOWw2QmRrJTJGNXVhTVNnYW1ZNHlzT1IwOTJyT3hjR0NYcTBSRkVRN3NhZ3ByczRmS2RWQlpQJTJGViUyQkQ1V1JvVUNGakJuTmt5RU5RNSUyQnk0ZG93ZjF4cVlPd2VjZ3ByVnRac3psZEhvQVN1N24ycHBmNUVYeTYyNEhTUTdPQ21KVlJxd2h4Vm4wM0RlVHF5MVpoT3JWSGZjRWEyJTJCQnhVcG1wWEUwNVZJUzNkRjhoQmN0MDdEJTJGbmF0dU02JTJGMVF2SiUyRnEyWlpsOXg2UmpLYzFJaG1Pd2lzc1ltc0l4WHE2elRnMkZPSXdMYVh6JTJGNWtydkslMkZDaTdoMkpySXZrQlZERnhpMXg1VUpkJTJGNEN1MExoVnZkWXdGNndqN0FBdG90dCUyQmVNVjA1TE5SRXJ3RVhubW9haWtydnhPeFdyM3lPSDBmJTJCZkwxOHkyQmZXMDh1YXlBYmV0NlQ2NjJrUVA3ZVdMWkJzdmZCdXNpN3hhc21Tdzd2TVh2RE9XVXJkWXRTNXRqZ0ppeVZPeFh1S3NqZGowR2FEVSUyRnIxM2FLdlpLTjhjOSUyRmJKV3NhVGZUS3NJdWhVNlRtZWpDVTFMMHJuTUpNMU5SeWc5TmYzeiUyRkhRcmV0SnA5djA5TVhyMlh3eUslMkJRYyUzRCUzQyUyRmRpYWdyYW0lM0UlM0MlMkZteGZpbGUlM0XH7mQ3AAAgAElEQVR4Xuy9C6xVRZb/v+yhIRKhDQ+VEB/oGAzqYKTVoCC0PyPaICgq2gIagjY9LYKCCgiCIDQqDwVpZ4gSooit4AuEtjHGAUEZtTESlUAcRTEElEdUHAg03fyzqmff/76bc+7d55z9qKr9qcTgvWfvqrU+q/ap761dteqYI0eOHBEKBCAAAQhAAAIQgICVBI5BrFkZF4yCAAQgAAEIQAAChgBijY4AAQhAAAIQgAAELCaAWLM4OJgGAQhAAAIQgAAEEGv0AQhAAAIQgAAEIGAxAcSaxcHBNAhAAAIQgAAEIIBYow9AAAIQgAAEIAABiwkg1iwODqZBAAIQgAAEIAABxBp9AAIQgAAEIAABCFhMALFmcXAwDQIQgAAEIAABCCDW6AMQgAAEIAABCEDAYgKINYuDg2kQgAAEIAABCEAAsUYfgAAEIAABCEAAAhYTQKxZHBxMgwAEIAABCEAAAog1+gAEIAABCEAAAhCwmABizeLgYBoEIAABCEAAAhBArNEHIAABCEAAAhCAgMUEEGsWBwfTIAABCEAAAhCAAGKNPgABCEAAAhCAAAQsJoBYszg4mAYBCEAAAhCAAAQQa/QBCEAAAhCAAAQgYDEBxJrFwcG0hgl8//338sUXX8hXX30l27Ztk+3bt8vOnTvlu+++k71794p+vm/fPtm/f78cPHhQDh8+XFdhkyZNpFmzZtK8eXNp0aKFHH/88dKqVSs54YQT5KSTTpL27dvLKaecIqeddpqcccYZ5nMKBCAAAQhAIA8CiLU8qNNmxQQ+/fRT2bBhg2zcuFE++eQT2bRpk/z0009GSHXo0MEIKxVYKrRUcLVu3doILBViKshUmKlAO+aYY+TIkSNGuKmAUyGngk6F3Z49e4zQU8Gnwk8F4NatW40gPO6446RTp05y7rnnSufOnaVLly5yzjnnVOwHN0AAAhCAAAQqJYBYq5QY12dCYN26dbJmzRrRf9evXy/t2rUzAum8884zgkmF08knn5yJLdrIN998YwSiCsWPP/7YCMcdO3ZI165dpVu3btKjRw/zLwUCEIAABCCQNAHEWtJEqa8qAt9++62sXLlS3njjDXnzzTflrLPOMgKoe/fucvHFF5uZMtuKzsS99957snbtWiMsN2/eLFdccYVcddVV0rt3bznxxBNtMxl7IAABCEDAQQKINQeD5ovJKnaWLl0qr7zyirz//vvSp08fI3R69eolbdu2dc7NXbt2yapVq4zgXLFihVx00UXSv39/ueGGG6wUm84BxmAIQAACBSWAWCto4PN0W2fQFi1aJK+++qoMGDBArr/+eunXr1+eJqXS9rJly+Sll16SJUuWyLXXXiuDBw82M24UCEAAAhCAQCUEEGuV0OLaqgnoZoD58+fL008/LW3atJFbbrlFBg4caBb/+150E8PixYvl2Wefld27d8ttt90mw4YNM5sWKBCAAAQgAIHGCCDWGiPE5zUR0EX4c+bMkXnz5plZtNtvv90syi9q0c0STz31lJltGz58uIwcOdJsnqBAAAIQgAAEyhFArNE3UiGg69EeffRRmT17towYMcL8d+qpp6bSlouVfv311zJ37lzz36hRo+S+++5jXZuLgcRmCEAAAhkQQKxlALloTTzyyCMydepUM4t27733MnPUQAfQmccZM2aY2bYJEybImDFjitZd8BcCEIAABBohgFijiyRG4LXXXjOCQ5PGTpw4UTp27JhY3b5XtGXLFpkyZYpJ+qtC95prrvHdZfyDAAQgAIGYBBBrMUFxWXkCumj+nnvuMclip02bxo7HGjqL7pQdP368Sf47c+ZMsxmDAgEIQAACxSaAWCt2/Gv2XvOk6Xq0oUOHmhkhSjIEdIZywYIFZk2b5mmjQAACEIBAcQkg1oob+5o914XxetqA7vTs2bNnzfVRQX0Cq1evNjtG9VQE3ahBgQAEIACBYhJArBUz7jV5rQecDxkyxByerrnTmjZtWlN93FyewKFDh0xONmW+cOFCw5wCAQhAAALFIoBYK1a8a/ZWz8HUZLZ33nmn2elJyYaA7hh94oknTHJdPS+VAgEIQAACxSGAWCtOrGv2VM/wvOmmm+T55583R0RRsiWgR1fdfPPN8sILL5gzRykQgAAEIFAMAoi1YsS5Zi+fe+45ueuuu+Tll1+WHj161FwfFVRHYM2aNXLdddfJ448/LoMGDaquEu6CAAQgAAGnCCDWnApXPsbqTJpuJnj99dflggsuyMcIWq0j8OGHH8rVV19tNh3oTBsFAhCAAAT8JoBY8zu+NXunAm3w4MFm1+eFF15Yc31UkAyBDz74wOwSXbRokRFuFAhAAAIQ8JcAYs3f2Nbs2YYNG8xi9uXLl8vll19ec31UkCyBt956S/r27Su66aNLly7JVk5tEIAABCBgDQHEmjWhsMuQH3/8Ubp27WoOGL/11lvtMg5r6gg888wz8uijj8r69eulZcuWkIEABCAAAQ8JINY8DGoSLumuzw4dOsj06dOTqI46UiQwbtw42bp1q9klSoEABCAAAf8IINb8i2nNHmk+r2XLlom+ZqO4QUBfU/fr18/kv6NAAAIQgIBfBBBrfsWzZm8+//xz6dSpkzmU/eyzz665PirIhsBnn31mDn/ftGmTnHnmmdk0SisQgAAEIJAJAcRaJpjdaUQPDdf0HLpWjeIWAV27pmk9li5d6pbhWAsBCEAAAg0SQKzRQeoIrFixQiZMmGBm1ShuEtDZtalTp0qfPn3cdACrIQABCEDgKAKINTpFHYFu3brJiBEjZMCAAVBxlMCSJUtk7ty5sm7dOkc9wGwIQAACEIgSQKzRJwwBTX77hz/8waSAoLhNQFOu3H///STLdTuMWA8BCECgjgBijc5gCPTu3dsc0q6nFVDcJqCnGmgaj5UrV7rtCNZDAAIQgIAhgFijI8iWLVukZ8+esmPHDmh4QqBdu3ayevVq6dixoyce4QYEIACB4hJArBU39nWe64L0PXv2yGOPPQYNTwjcfffd0rp1a7NhhAIBCEAAAm4TQKy5Hb9ErNdUHbNmzZJLL700kfqoJH8C77zzjowePdqk8qBAAAIQgIDbBBBrbsevZuu3b98unTt3lt27d9dcFxXYRaBNmzayceNGad++vV2GYQ0EIAABCFREALFWES7/LtZUD3/605/k1Vdf9c+5gnt07bXXym9+8xtSsRS8H+A+BCDgPgHEmvsxrMmDMWPGyC9+8QuT6oHiFwFNxfLDDz/II4884pdjeAMBCECgYAQQa54HXNei/fa3v5UWLVqU9PTqq6+W22+/Xfr27ZsKCd1p+uCDD8q8efNM/QMHDpRLLrlEHnjggbr2Fi9eLF9++aX5nV5/4403mtd3QdHXtC+++GLdzsaHHnpIJk6ceJS9zz33nFx55ZWmDU1Bov9qOXDggOiCe30dGG5XP9P2NBGwJpIN75zUNk4//XQ57bTTRJMFlypB4ln9fMqUKfXq1g0bQfvqn75mLtVOKtD/r9Lly5fLU089ZXLoUSAAAQhAwF0CiDV3YxfL8mOPPVb+/ve/m8XmOnsWFW3nnHOOycml/6ZRSom1nTt31hNfUbEWFTXvvvuu3HHHHXX3qJDSEhVegf1RAab1r1271ux2VR7h0phYCwSX3lOqXbVNhVqrVq2MINUdmFqiv89DrH366acmd57+S4EABCAAAXcJINbcjV0sy+fMmSNjx46Vf/zjH3LMMceYGaawaNNF6CpYApERq9IKLoqKteHDh8vJJ58sP/74Y514akysRYVSY2JNrw8E2u9+9zvRV73RmbNywi74fTCzFkesaRLali1bSr9+/cysYWDviSeeKP/1X/9lRFweYk1n93S2kM0jFXRYLoUABCBgIQHEmoVBSdokFWJ79+411TZt2rSeaNMZIX1N2KRJk6SbNfWVEmsqnv7zP//TvKpUcRNHrOlMlYoinR2bOXOmqbvczJp+Frz6nD9/vujr0bDoCjuaxMya2nX++efLt99+a2xSkTR+/Hjjnwq1vMTa4cOHzUzi3/72t1RiS6UQgAAEIJANgczF2q9+9SuTWZ2SL4Gf//zn5uxI3QWqs25plVJiTdew6WyPzl6pUPvLX/5Sb81aqbVdUbEWXbMWXdem/mjdM2bMqPfKNepnqTVywTVRkVfuNaiKNZ3B04X8Ksw2b94sb7/9ttmFGazXy2NmTf342c9+lmp80+o31AsBCEAAAv8/gczFmr6KO3LkCDHIkIC+6tTZHi02zKypgNHXc8GrRrUrvMGglFgLrzuLM7MWzJipiAu/ci0l1hraYBD3Nei0adOMWBs6dKhoOhTdnPDLX/4yV7HGzFqGDxlNQQACEEiRAGItRbg2VK1r1saNG2c2GdiyZi0Qa2FBpRsfgt2g5cST8tRrGluzFrwC7d69u/Tv39+s09P/L/UqNKnXoPp69pVXXpHvvvtOPvjgAyPStOQ5s8aaNRueQGyAAAQgUDsBxFrtDK2uwbbdoLrBIBBrCk5nzAYNGlSX+qKUeKp0N6iKOT2ZIdj9WU6QaftJirWPPvrIpPkYNmyYaXvbtm25ijV2g1r9aGIcBCAAgdgEEGuxUbl5oW151qJiLZoDrZY8a5pCQ18/llqnpqJQ15bpv08++aS5TmfakhRr+/fvr5fjLbxeT9esNZY/LukeRp61pIlSHwQgAIF8CCDW8uFuTaucYGBNKBI3hBMMEkdKhRCAAARyIYBYywW7PY1yNqg9sUjaEs4GTZoo9UEAAhDIhwBiLR/u1rSqa7t0xySJU60JSWKG6C5gPbZLj9miQAACEICAuwQQa+7GLjHLL7jgAtG1bZdeemlidVJRvgTeeecdc8TYhx9+mK8htA4BCEAAAjUTQKzVjND9CqZOnWrysOkORoofBDRdiZ5cMWHCBD8cwgsIQAACBSaAWCtw8APXdddiz549ZceOHdDwhEC7du3MSSGafJgCAQhAAAJuE0CsuR2/xKzv3bu33HTTTeY8S4rbBDRFyQsvvCArV6502xGshwAEIAABQwCxRkcwBF5//XXRVA/r16+HiOMEunbtKvfff785+5UCAQhAAALuE0CsuR/DxDzQ7Pt61JMeQE5xk4CmYpk7d66sW7fOTQewGgIQgAAEjiKAWKNT1BFYsWKFWZD+8ccfQ8VRAuedd57ohpE+ffo46gFmQwACEIBAlABijT5Rj8ANN9wgmsrjvvvug4xjBB599FGTqmPp0qWOWY65EIAABCDQEAHEGv2jHoHPP/9cOnXqZGbXzj77bOg4QuCzzz4TnVXbtGmTnHnmmY5YjZkQgAAEIBCHAGItDqWCXfPEE0/IsmXL5K233iqY5+66e/nll0u/fv3kzjvvdNcJLIcABCAAgZIEEGt0jJIENI1Hhw4dZPr06RCynMC4ceNk69atJl0HBQIQgAAE/COAWPMvpol49OOPP4qmgNC1a7feemsidVJJ8gSeeeYZ0bVqmnKlZcuWyTdAjRCAAAQgkDsBxFruIbDXgA0bNkj37t1l+fLloq/ZKHYR0NfUffv2lbVr10qXLl3sMg5rIAABCEAgMQKItcRQ+lmRJsvVUw3efPNNufDCC/100kGvPvjgA7niiitETysg+a2DAcRkCEAAAhUQQKxVAKuolz7//PMyatQoc8qBpvWg5EtA03OoQJs9e7bcfPPN+RpD6xCAAAQgkDoBxFrqiP1o4LnnnpO77rpLXn75ZenRo4cfTjnoxZo1a+S6666Txx9/XAYNGuSgB5gMAQhAAAKVEkCsVUqswNe/8sor5rB3nWm7/vrrC0wiH9dfeuklM5Omuz779++fjxG0CgEIQAACmRNArGWO3O0GdTH7wIEDTT6ve++9121nHLJ+xowZovnvFi9ebDZ9UCAAAQhAoDgEEGvFiXVinm7btk2GDBkip5xyisyfP1+aNm2aWN1UVJ/AoUOHZNiwYaLMFy5caJhTIAABCECgWAQQa8WKd6Le6qYD3SU6b9486dmzZ6J1U5nI6tWrZfjw4WbXp24moEAAAhCAQDEJINaKGffEvNZDw0eMGCFDhw6VqVOnJlZv0SuaMGGCLFiwQObOnSs33HBD0XHgPwQgAIFCE0CsFTr8yTi/e/duueeee8zh79OmTZPevXsnU3EBa1m5cqWMHz/eHMo+c+ZMadOmTQEp4DIEIAABCIQJINboD4kReO2110RnhDp37iwTJ06Ujh07Jla37xVt2bJFpkyZIhs3bjQzlNdcc43vLuMfBCAAAQjEJIBYiwmKy+ITeOSRR4zguP32282O0Xbt2sW/uWBX7tixQ3Sn51NPPWWE7pgxYwpGAHchAAEIQKAxAoi1xgjxeVUE9uzZYw4Y14XxuqZN/zv11FOrqsvHm77++muzHk3/040a9913n7Ru3dpHV/EJAhCAAARqJIBYqxEgtzdMQGeO5syZY3aMDhgwwMy2de3atbDY1q9fb2bRlixZYnZ6jhw5kpnHwvYGHIcABCAQjwBiLR4nrqqRwE8//WRysj399NNm0fwtt9xikus2b968xprtv33//v0mme2zzz4ruhnjtttuM7nTjjvuOPuNx0IIQAACEMidAGIt9xAUzwDd8bho0SJ59dVXzWybHl3Vr18/70AsW7ZM9IgonUW79tprZfDgweyU9S7KOAQBCEAgfQKItfQZ00IZArquTfO06Zmj77//vvTp00euuuoq6dWrl7Rt29Y5brt27ZJVq1bJG2+8IStWrJCLLrrInOGpedJYj+ZcODEYAhCAgDUEEGvWhKLYhnz77beiM24qdPRUhLPOOkt69OhhzsG8+OKLrRQ7Kjbfe+890fNS16xZI5s3bzanDajg1FxzJ554YrGDivcQgAAEIJAIAcRaIhipJGkC69atMwJI/9VF+Zr+o0uXLiZZ7LnnniudOnWSk08+Oelmy9b3zTffyKZNm+STTz4xyX83bNggunlCN0t069bNCEv9lwIBCEAAAhBImgBiLWmi1JcKgU8//dQIJE0aq4JJhZNuWjjjjDOkQ4cO5oDz9u3by0knnSQnnHCCmYk7/vjjpUWLFmYTQ7NmzaRJkyZyzDHHyJEjR+Tw4cNy8OBB0cX/+/btk++//150puy7776TnTt3yvbt283h6Vu3bpUvvvjCbAZQgahCUZP+qnA855xzUvGVSiEAAQhAAAJhAog1+oOzBFRgqZD66quvjLBSgaVCSwXX3r17jQBTIaaCTIWZCrSgqHBTAadCTgWdCrtWrVoZoaeCT4WfCsDTTjvNCEL9nAIBCEAAAhDIgwBiLQ/qtJkbgWBmLTcDaBgCEIAABCBQIQHEWoXAuNxtAog1t+OH9RCAAASKSACxVsSoF9hnxFqBg4/rEIAABBwlgFhzNHCYXR0BxFp13LgLAhCAAATyI4BYy489LedAALGWA3SahAAEIACBmggg1mrCx82uEUCsuRYx7IUABCAAAcQafaBQBBBrhQo3zkIAAhDwggBizYsw4kRcAoi1uKS4DgIQgAAEbCGAWLMlEtiRCQHEWiaYaQQCEIAABBIkgFhLECZV2U8AsWZ/jLAQAhCAAATqE0Cs0SMKRQCxVqhw4ywEIAABLwgg1rwII07EJYBYi0uK6yAAAQhAwBYCiDVbIoEdmRBArGWCmUYgAAEIQCBBAoi1BGFSlf0EEGv2xwgLIQABCECgPgHEGj2iUAQQa4UKN85CAAIQ8IIAYs2LMOJEXAKItbikuA4CEIAABGwhgFizJRLYkQkBxFommGkEAhCAAAQSJIBYSxAmVdlPALFmf4ywEAIQgAAE6hNArNEjCkUAsVaocOMsBCAAAS8IINa8CCNOxCWAWItLiusgAAEIQMAWAog1WyKBHZkQQKxlgplGIAABCEAgQQKItQRhUpX9BBBr9scICyEAAQhAoD4BxBo9olAEEGuFCjfOQgACEPCCAGLNizDiRFwCiLW4pLgOAhCAAARsIYBYsyUS2JEJAcRaJphpBAIQgAAEEiSAWEsQJlXZTwCxZn+MsBACEIAABOoTQKzRIwpFALFWqHDjLAQgAAEvCCDWvAgjTsQlgFiLS4rrIAABCEDAFgKINVsigR2ZEECsZYKZRiAAAQhAIEECiLUEYVKV/QQQa/bHCAshAAEIQKA+AcQaPaJQBBBrhQo3zkIAAhDwggBizYsw4kQ5ArNmzZIJEybIww8/LCNHjpRArM2ZM0fGjh0rU6dOldGjRwMQAhCAAAQgYC0BxJq1ocGwJAjs27dPWrduLU2aNJHmzZvLnj17pFWrVnLgwAE5fPiw+blFixZJNEUdEIAABCAAgVQIINZSwUqlNhEYN26czJ49Ww4dOlRnVtOmTWXUqFEyffp0m0zFFghAAAIQgMBRBBBrdArvCejsWtu2beXgwYN1vjZr1kx27drFrJr30cdBCEAAAu4TQKy5H0M8iEEgPLvGrFoMYFwCAQhAAALWEECsWRMKDEmTQHh2jVm1NElTNwQgAAEIJE0AsZY0UeqzloDOrunuUN39yVo1a8OEYRCAAAQgECGAWKNLFIaAzq4NGTJEFi5cyFq1wkQdRyEAAQi4TwCx5n4M8SAmgZUrV8rMmTPlnnvukd69e8e8i8sgAAEIQAAC+RJArOXLn9YzIqBCrU+fPjJp0iSZPHmyrFixAsGWEXuagQAEIACB2ggg1mrjx90OEAiEWiDQoj874AImQgACEIBAgQkg1goc/CK4Xk6YIdiKEH18hAAEIOAHAcSaH3HEixIEGhNkjX0OVAhAAAIQgIANBBBrNkQBGxInEFeIxb0ucQOpEAIQgAAEIBCTAGItJiguc4dApQKs0uvdIYGlEIAABCDgAwHEmg9RxIc6AtUKr2rvAz0EIAABCEAgbQKItbQJU39mBGoVXLXen5mjNAQBCEAAAoUigFgrVLj9dTYpoZVUPf6SxjMIQAACEMiaAGIta+K0lziBpAVW0vUl7jAVWkfgmGOOsc4mDEqWwJEjR5KtkNogUAEBxFoFsLjUPgJpCau06rWPIBYlQUDFGoN5EiTtrIP42hmXIlmFWCtStD3zNW1BlXb9noWj0O4wmPsdfuLrd3xd8A6x5kKUsPEoAlkJqazaIcRuE2Awdzt+jVlPfBsjxOdpE0CspU2Y+hMnkLWAyrq9xIFRYeoEGMxTR5xrA8Q3V/w0LiKINbqBUwTyEk55tetUcApsLIO538Envn7H1wXvEGsuRAkbDYG8BVPe7dMN7CXAYG5vbJKwjPgmQZE6aiGAWKuFHvdmRsAWoWSLHZmBp6FYBBjMY2Fy9iLi62zovDEcseZNKP11xDaBZJs9/kbeHc8YzN2JVTWWEt9qqHFPkgQQa0nSpK7ECdgqjGy1K/EAUGEsAgzmsTA5exHxdTZ03hiOWPMmlP45Yrsgst0+/3qEvR4xmNsbmyQsI75JUKSOWggg1mqhx72pEXBFCLliZ2qBomJDgMHc745AfP2OrwveIdZciFLBbHRNALlmb8G6UybuMphngjm3Rohvbuhp+P8IINboClYRcFX4uGq3VcF32BgGc4eDF8N04hsDEpekSgCxlipeKq+EgOuCx3X7K4kV19YnwGDud48gvn7H1wXvEGsuRKkANvoidHzxowBdLlEXGcwTxWldZcTXupAUziDEWuFCbp/Dvgkc3/yxr8fYZxGDuX0xSdIi4pskTeqqhgBirRpq3JMYAV+Fja9+JRZ4zypiMPcsoBF3iK/f8XXBO8SaC1Hy1EbfBY3v/nnaLatyi8G8KmzO3ER8nQmVt4Yi1rwNrd2OqZC5+uqr5fXXX5fevXvbbWwN1hXFzxoQeXFrUoP5li1b5MYbb5Q//vGPcskll9SxWbx4sQwaNKgeq2HDhsljjz0mxx57rBw4cEDuvvtu+e///m958cUXpWPHjkfd+9xzz8nAgQPloYcektNPP938v9Y7Y8aMevfs2bNHhg8fLg8++GC9erTCUnZ07tz5qDa1jYkTJxobop9r/dr2qlWrSvrz0UcfSbdu3Ur2i3Xr1hkugb/t27eXBx54oO5a5TdixAiZO3fuUbbX0tGSim8tNnBvsQkg1ood/1y8L5qAKZq/uXSqnBtNajBXkROUsAhRkbR27do6cabX6LXbt283v9OiYu377783fwSpGNKiombSpEmyceNGueWWW0qKNRWBU6ZMqRM9jYm1qB3vvvuuLFq0qJ4dYREVFaCBWFP/AkEaiK/u3bvX2R74qP+GWejPQZv6/9OmTZPWrVsbfxFrOT8INJ8aAcRaamipuBSBogqXovpdlKcgCbGmImb8+PEyatQoI7DCM1ulxFpY9Jx//vlGrOm///M//yOTJ082M24qXhYsWGDCoDNcpWbWVHx99dVXRhCpeKpUrGkbauu8efNk8+bNdcJN2w9KWNDt37/f2BEWa3qd+vjll1/WE2aBeI2KNf39ZZddJm+//XbdLCFirShPWzH9RKwVM+65eF10wVJ0/3PpdBk1moRYU0Gj4kOFiQoXLcEMWSmxFsw86SvN/v37G7F21VVXyQsvvFAn9IJ6VAQFrz6jr0H1MxU+weyYiqmGXoNGZ9bCts2cObOeeArwh2e82rRpc5RYq2RmLRC1OqO2e/duI0bD4pTXoBl1eprJlABiLVPcxW0MofLP2MPBz2cgCbEWzBbp7FYwIxaIkLhibfDgwXWzTSrgdIZu6NChsmTJkgbF2j333GPEnr6GvPLKKytas9arVy8jLvVVZFgIhiMdnq0LxFp0zVr4VWxwb6mZtbCoDV7zqo+6To/XoH4+X3glglijF6ROAIFSHzE8Uu9ymTdQq1grteg+vDC/lFgLz0YFM2sq1rToDN2AAQPqXk8++eSTDYo1nc0LXmeqQIy+hg2AlhONYXEVzOA1JtaC16ANCaxSYi28eSFoI9g8gVjLvOvTYEYEEGsZgS5qMwiT0pGHi19PRK1irZQICq/hirtmTcXaWWedZda+6UzTTz/9ZIBwnnYAACAASURBVF6rhme8Sr0GDdaEBZsWfvjhh7K7QaOvQcORDK9Nq2TNmvqnr2GDGbpyM2ulxFh4zZy+FuU1qF/PFt78kwBijZ6QGgEEScNo4ZNa10u84lmzZslvf/tbadGiRcm6axFr5dZrqfBR8aQC5i9/+Uus3aAq1oLNBvPnz5cg1UVcsRbM8O3cufOodBzqeGMza6VSaiS5G7Qx0aqvWBFriXd/KrSAAGLNgiD4aAJCJF5U4RSPU95X6SzR3//+dxk9erTcf//9R4m2WsRauVd3gXAKXm3GybOm1+qat+hMVVyxppxVJN5xxx1VibXwjFhjedaiu0FLtRt+DVpO1GqbwYzgv//7v8utt95qUpUEpVQeuEr7Uy3xrbQtrodAKQKINfpF4gT+/Oc/S58+fbxPeJsUuECwrVixQn79618nVS31JEhgzpw5MnbsWPnHP/4hOnDrYvywaGMwTxC2hVURXwuDUjCTEGsFC3ja7iLUqiOMYKuOW5Z36W7HvXv3miabNm1aT7S1bNlSjhw5kqU5tJUhAcRahrBpqiQBxBodI1ECv/rVr6RHjx5mcTKlMgLKbNmyZfLxxx9XdiNX50bg5z//ufTt21defvllxFpuUUi/YcRa+oxpoWECiDV6SKIEOLy8Opxwq45blnfp4nVdR8bMWpbU7WgLsWZHHIpsBWKtyNFPyXeER2Vg4VUZrzyu1jVr48aNM5sMWLOWRwTybROxli9/Wid1B30gJQIIkHhg4RSPU95XpbkbNEvfyp21GdgQpNkIdlOWOlUg2JWpqUGCEiSl1Z/Dec/0Zz0yS3eoRg+mj54DmiWHSttCrFVKjOuTJsDMWtJEqa+OAEKk4c4AH3celjTzrGVJoSGxVi51xvbt2+Wxxx4zB8MH6UTC4it8oHxwVFZwsHsg1qJ520od2p4lh0rbQqxVSozrkyaAWEuaKPXVI4AgKd0h4OLXg+LKYF5OrAWzZUGetiA60d+XS4obFl/RmTU9FP7kk0+WH3/8sU70Idb86v94kz4BxFr6jAvfAsKkfheAh3+PhOtiLSywNEVJuAQCL3zYu77aLFdKibUxY8bIf/7nf0o4aS+vQf17DvAoPQKItfTYUnOIAALlnzDg4Odj4bNYC2bBArEWnn0LH6o+bNgwM3O2bdu2ugPkNdo6s6avRfXczvDxWYg1P58FvEqHAGItHa7UWoJA0YVK0f33+aEokljr3r272TQQLuED3MuJNT1YPjj2Su9FrPn8ROBb0gQQa0kTpb4GCRRVsBTV76I8Dq6LtVrXrMUVa8E5qHpeZ4sWLertELW5r7gSX5sZYlttBBBrtfHj7ioIFE24FM3fKrqE87e4MpinuRv0tNNOa/A1qM6sadHXqnoofam0ILZ2BFfiays/7KqdAGKtdobUUAWBogiYovhZRRfw6hZXBvPwGrMgAGHRFCfPmt4XraehPGvBmrVArAWzeO3bt2dmzaunAGfSJIBYS5MudRf6lShCrTgPgCtirTgRSdZT4pssT2qrnABirXJm3JEgAV8Fja9+JRh6r6piMPcqnEc5Q3z9jq8L3iHWXIiS5zb6Jmx888fz7peIewzmiWC0thLia21oCmMYYq0wobbbUV8Eji9+2N1b7LOOwdy+mCRpEfFNkiZ1VUMAsVYNNe5JhYDrQsd1+1MJakEqZTD3O9DE1+/4uuAdYs2FKBXIRlcFj6t2F6hrpeoqg3mqeHOvnPjmHoLCG4BYK3wXsA+Aa8LHNXvti7j7FjGYux/Dhjwgvn7H1wXvEGsuRKmANroigFyxs4BdKFOXGcwzxZ15Y8Q3c+Q0GCGAWKNLWEvAdiFku33WBtZDwxjMPQxqyCXi63d8XfAOseZClApso62CyFa7CtxVcnWdwTxX/Kk3TnxTR0wDjRBArNFFrCdgmzCyzR7rA1gAAxnM/Q4y8fU7vi54h1hzIUrYKLYIJFvsoEvYRYDB3K54JG0N8U2aKPVVSgCxVikxrs+NQN5CKe/2cwNPw40SYDBvFJHTFxBfp8PnhfGINS/CWBwn8hJMebVbnMi67SmDudvxa8x64tsYIT5PmwBiLW3C1J84gayFU9btJQ6MClMnwGCeOuJcGyC+ueKncRFBrNENnCSQlYDKqh0ng4DRdQQYzP3uDMTX7/i64B1izYUoYWNJAmkLqbTrJ6z+EGAw9yeWpTwhvn7H1wXvEGsuRAkbyxJQQXX11VfL66+/Lr17906MVFr1JmYgFVlFgMHcqnAkbgzxTRwpFVZIALFWITAut49A0sIq6frsI4ZFSRPQwZziN4EjR4747SDeWU0AsWZ1eDAuLoGkBFZS9cS1m+sg4CIBZppcjBo2u0wAseZy9LC9HoFahVat9xMOCBSFAGKtKJHGT1sIINZsiQR2JEKgWsFV7X2JGE0lEHCMAGLNsYBhrvMEEGvOhxAHogQqFV6VXg9xCBSdAGKt6D0A/7MmgFjLmjjtZUIgrgCLe10mRtMIBBwhgFhzJFCY6Q0BxJo3ocSRSmfYEGr0GQhURwCxVh037oJAtQQQa9WS4z4nCJQTZAg1J8KHkZYSQKxZGhjM8pYAYs3b0OJYQCAQZitWrJBf//rX8uc//1n69OmTeCJdiEOgKAQQa0WJNH7aQgCxZksksCNVAoFgmzRpkkyePBmhliptKvedAGLN9wjjn20EEGu2RQR7UiOggm38+PEybdq0RI+mSs1gKoaApQQQa5YGBrO8JYBY8za0OFaKAIMM/QICtRPgOaqdITVAoBICiLVKaHGt8wQYZJwPIQ5YQIDnyIIgYEKhCCDWChVunGWQoQ9AoHYCPEe1M6QGCFRCALFWCS2udZ4Ag4zzIcQBCwjwHFkQBEwoFAHEWqHCjbMMMvQBCNROgOeodobUAIFKCCDWKqHFtc4TYJBxPoQ4YAEBniMLgoAJhSKAWCtUuHGWQYY+AIHaCfAc1c6QGiBQCQHEWiW0uNZ5AgwyzocQBywgwHNkQRAwoVAEEGuFCjfOMsjQByBQOwGeo9oZUgMEKiGAWKuEFtc6T4BBxvkQ4oAFBHiOLAgCJhSKAGKtUOHGWQYZ+gAEaifAc1Q7Q2qAQCUEEGuV0OJa5wkwyDgfQhywgADPkQVBwIRCEUCsFSrcOMsgQx+AQO0EeI5qZ0gNEKiEAGKtElpc6zwBBhnnQ4gDFhDgObIgCJhQKAKItUKFG2cZZOgDEKidAM9R7QypAQKVEECsVUKLa50nwCDjfAhxwAICPEcWBAETCkUAsVaocOMsgwx9AAK1E+A5qp0hNUCgEgKItUpoca3zBBhknA8hDlhAgOfIgiBgQqEIINYKFW6cZZChD0CgdgI8R7UzpAYIVEIAsVYJLa51ngCDjPMhxAELCPAcWRAETCgUAcRaocKNswwy9AEI1E6A56h2htQAgUoIINYqocW1zhNgkHE+hDhgAQGeIwuCgAmFIoBYK1S4cZZBhj4AgdoJ8BzVzpAaIFAJAcRaJbS41nkCDDLOhxAHLCDAc2RBEDChUAQQa4UKN84yyNAHIFA7AZ6j2hlSAwQqIYBYq4QW1zpPgEHG+RDigAUEeI4sCAImFIoAYq1Q4cZZBhn6AARqJ8BzVDtDaoBAJQQQa5XQ4lrnCTDIOB9CHLCAAM+RBUHAhEIRQKwVKtw4yyBDH4BA7QR4jmpnSA0QqIQAYq0SWlzrPAEGGedDiAMWEOA5siAImFAoAoi1QoUbZxlk6AMQqJ0Az1HtDKkBApUQQKxVQotrnSfAION8CHHAAgI8RxYEARMKRQCxVqhw4yyDDH0AArUT4DmqnSE1QKASAoi1SmhxrfMEGGScDyEOWECA58iCIGBCoQgg1goVbpxlkKEPQKB2AjxHtTOkBghUQgCxVgktrnWeAIOM8yHEAQsI8BxZEARMKBQBxFqhwo2zDDL0AQjUToDnqHaG1ACBSggg1iqhxbXOE2CQcT6EOGABAZ4jC4KACYUigFgrVLhxlkGGPgCB2gnwHNXOkBogUAkBxFoltLjWOQKzZs2SCRMmyMMPPywjR46UYJCZM2eOjB07VqZOnSqjR492zi8MhkCeBBBredKn7SISQKwVMeoF8nnfvn3SunVradKkiTRv3lz27NkjrVq1kgMHDsjhw4fNzy1atCgQEVyFQO0EEGu1M6QGCFRCALFWCS2udZLAuHHjZPbs2XLo0KE6+5s2bSqjRo2S6dOnO+kTRkMgTwKItTzp03YRCSDWihj1gvmss2tt27aVgwcP1nnerFkz2bVrF7NqBesLuJsMAcRaMhypBQJxCSDW4pLiOqcJhGfXmFVzOpQYbwEBxJoFQcCEQhFArBUq3MV1Njy7xqxacfsBnidDALGWDEdqgUBcAoi1uKS4znkCOrumu0N19ydr1ZwPJw7kSACxliN8mi4kAcRaIcNeTKd1dm3IkCGycOFC1qoVswvgdUIEEGsJgaQaCMQkgFiLCYrLIAABCEDgnwQQa/QECGRLALGWLW9agwAEIOA8AcSa8yHEAccIINYcC1jS5uqXLsVvAkeOHPHbQbzLnABiLXPkNFhwAoi1oneAY44RBnN/OwGDqr+xzdMz+lWe9Gm7iAQQa0WMeshnvnT97gDE1+/4ZuUdZ+xmRZp2IFCaAGKt4D2DwdzvDkB8/Y5vVt5xxm5WpGkHAog1+kAJAgzmfncL4ut3fLP0jjN2s6RNWxCoT4CZtYL3CAZzvzsA8fU7vll6xxm7WdKmLQgg1ugDIQIM5n53B+Lrd3yz9o4zdrMmTnsQ+CcBZtYK3hMYzP3uAMTX7/hm7R1n7GZNnPYggFijD5CJ3Ps+gFjzPsSZO8gZu5kjp0EIMLNW9D7AYO53DyC+fsc3D+84YzcP6rRZdAK8Bi14D2Aw97sDEN9s4stJINlwzrMVkofnSZ+2EWsF7wMM5n53AOKbTXzhnA3nvFohvnmRp92AAGKt4H2BLyG/OwDxzSa+cM6Gc16tEN+8yNMuYo0+YAjwJeR3RyC+2cQXztlwzqsV4psXedpFrNEHEGsF6AMMMtkEGc7ZcM6rFeKbF3naRazRBxBrBegDDDLZBBnO2XDOqxXimxd52kWs0QcQawXoAwwy2QQZztlwzqsV4psXedpFrNEHEGsF6AMMMtkEGc7ZcM6rFeKbF3naRazRBxBrBegDDDLZBBnO2XDOqxXimxd52kWs0QcSE2t79uyRgQMHygMPPCCXXHJJHdnFixfLl19+aX6vZcuWLXLjjTfKxo0bzc/Dhg2Txx57TI499tijPgsq6dWrl2g9u3fvrndv8PmUKVPq6g+HNNqWfta5c2d58cUXpWPHjuZSrXfQoEFH9QStc8CAASXb04ufe+4546+Whx56SLZv317nh/5OeQwfPlwefPBB05ZeoyXgEG4wYLdq1Srz68Df1q1bJ9JDGWQSwdhoJXBuFJHTFxBfp8PnhfHkWfMijNU7kcSXUByxFoinP/7xj3WCLix0tm3bJiNGjJC5c+fWiamo+Ip+Xq7dQBhGr3/33XfljjvuqBNsKtbWrl1bT2iVIlnuOvVJxaaWu+++u87uuGItsH/w4MF14k/bWrRokRGSSQi2JOJbfe8qzp1w9jvWxNfv+LrgHWLNhSilaGMSX0JxxJoKJRVnYRGiYicQVOpipWItmNk6/fTT68ROgCpcdzCTFlwfzHLVKtb0/qCEZxDjirVSNjYkQKvpBknEt5p2i3YPnP2OOPH1O74ueIdYcyFKKdqYxJdQHLEWXLNz5856ryIbE1cNfV7pzJrWpaJRZ650RuyVV16pembtwIEDMmnSJBk6dKi0adNGxo8fL9OmTTOzYXHFmtahM3Lz58+XdevW1XuFnFTIk4hvUrb4XA+cfY4uycP9jq4b3iHW3IhTalYmMcjEEWuBA+F1YuE1ZKXWmOk9wZq0cp+H14+FIZWbWYuKtVJr1qLCqdQMnNa/YMECmTx5sllzp7OGl112mRFcccVaYK/a1K1btzrzkxRuScQ3tc7nUcVw9iiYJVwhvn7H1wXvEGsuRClFG5P4EqpErIVdCb8a1Q0ElbwGLfVaNY5YCwuvWmbWSm1OCIRlpWItjt3VdoEk4ltt20W6D85+R5v4+h1fF7xDrLkQpRRtTOJLKHidpwvlw7tBw7sgg/VdwS5KdSksavTnSsSaXl9qJ2aAKs01a6XEadgXfS0aZzeoCs6333673i7Rciyr7QJJxLfatot0H5z9jjbx9Tu+LniHWHMhSinamNSXUFQ4RXd/lhJP4Z2Plc6sBWKvVMoQ/axUe0ntBi01qxeIrO7du8uVV14ZS6yVEn1RG2sNfVLxrdUO3++Hs98RJr5+x9cF7xBrLkQpRRuT/BJSwTZx4sQ6a6Nrr6LrzsI5xcqtSQvWtZWbeSuX6qKWPGvh/G/abnTNWrm8aYEtTzzxhOEQzrMW5qJ1hl+ZquAM8qxFc8HVGvok41urLT7fD2efo8sGA7+j64Z3iDU34pSalQwyqaG1omLim00Y4JwN57xaIb55kafdgABireB9gS8hvzsA8c0mvo1xjm5Iic46h9O4qMXRkyzKrcHUa8vN9EZPxwhIRGdvo7uRgx3WUZvCJHX2WU/k0NQ1waxwtH5duxmeNQ4+L7fbOe5GpSxPQqkbKI85Ro4cOZJNZ6IVCJQggFgreLdobJApOB7n3Se+2YSwIc7RV/VRUVLqJIvo2sVaxFr0GLgwkWg74bWX4c1A1SRwLiW+Sp1kEtgTR6xlfRIKYi2b54dWGieAWGuckddXMJh7HV4hvtnEtxzncgIkmu8vfAJGYHH4bN00xFpDwkzXW86bN6/uyLOkxJr6Vu7kkDhiLeuTUBBr2Tw/tNI4AcRa44y8voLB3OvwItYyCm+556ixfIANpWqJm4ewsdeg5WbWGhKAUWxJijWtKyoGtb04Yi3rk1AQaxk9QDTTKAHEWqOI/L7AJbEW3W2qkYm7/iY8GETX2IR3fwbrd4LdmtFXNMHMQBKHrGfRs1yKbxY80mqjIbEWHG+mJ11ES0NiLSxqGkpt05hYK9fft23bVlI0lWLUkFgrV//+/fvNmrWoWKxFrIVnHYPTR9I8CQWxltYTQ72VEkCsVUrMs+tdGszLDUrhL3AdGIPD4oOBsH379mbAKPWXe/RVkIo1FWqtWrWq9xqo3O9t7w4uxdd2lg3Zl8bMWlJizbaZtXKzjXFm1krFIO4MpN4bFZ2NzXwi1lx+Kv2yHbHmVzwr9salwbwhsRY94ik8IxacJhDsTosOXuG1QcFaopYtW0q/fv3qTmTQtk888UT5r//6r3oirmLgGd/gUnwzRpNoc5WuWQufLavHntm0Zk2fpfHjx8u0adMyXbNm40koiLVEHxMqq4EAYq0GeD7c6tJg3pBYCy/YDr9uip4sEH0tU2pmTWfnzj//fPn222/rZuR08NLjtHTRdXjhte19wKX42s6ympk1vafcblDtT9ofbdwNGsxGBz4ntWatod2g2pZtJ6Eg1lx+Kv2yHbHmVzwr9salwbzUmrUgZ1M5sRYMAKeffro5BqpU3qfw+rSgnt/97nfyyCOPGGG2efNmc4bngAEDYq/xqTgQKd3gUnxTQpBJtY1xjuZZC3KZBcbFybN24403ysaNG+v8CdZqLVmypN7JIXqB9unf//73Jfu7fh7OdRbNsxZdr6nXV7JmLaj/rLPOqijPWuCYTSehINYyeXxoJAYBxFoMSD5f0tggY5Pv1cyslRJrwWvQcueH6syavgJSsaZJP3UwVLH3y1/+ErFmU4ewyBaXniOLsDljCvF1JlTeGopY8za08Rxz6UsojTVr0VdU0fxX3333nXzwwQdGpGkplXIgHul8rnIpvvkQSqZVOCfD0dZaiK+tkSmOXYi14sS6pKcufQlltRs0SLXw0UcfSbdu3SRI7VFJqgNbupVL8bWFWTV2wLkaau7cQ3zdiZWvliLWfI1sTL9c+hJqTKypy+XOOdTPGsomf8cdd8iLL74oms8qEGtBnqhgIXi5/FAxUedymUvxzQVQQo3COSGQllZDfC0NTIHMQqwVKNilXOVLyO8OQHyziS+cs+GcVyvENy/ytBsQQKwVvC/wJeR3ByC+2cQ3S87BDHH05IDwDs/A62hi6Oiu0zCd6EkewWxzx44dS0KM7nDVi6InikTbj1YUnQnv1atXXVLrcn5G28giwlnGNwt/aMM9Aog192KWqMV8CSWK07rKiG82IcmSc6nX+eXylwUbZpRCOMmt/lzubFAVWJMmTTLgVBhpuptSpdSB7NEUOg21r/fPmDHDLD8IBGG4znLHVWUT0fqtZBnfPPyjTfsJINbsj1GqFvIllCre3CsnvtmEIEvODR3LtHbtWnnsscckSAyt6zwvu+wykydQ08+EhVc5sRacrnDzzTfX5RosdRZuKbEWXddZrv1yPoRPIil34kg2EUWs5cGZNssTQKwVvHdkOcgUHHUu7hPfbLBnybmc0IkKpfCxUbpxZsGCBTJ58uQ6IVdOrKkI06LCLhBbl1xyyVEgS4m16MxYcGxVtP04Z3KW8zObiCLW8uBMm4g1+kAZAlkOMgQhewLENxvmWXKOK9ZUEOmMmiaBDl5tapLn4JVjKbEWvS5cR5RkqTVr4TVnDbUffV0avMYNTmjQ9XflTkAIr63LJroiWcY3K59oxy0CzKy5Fa/EreVLKHGkVlVIfLMJR5acG0pBozNhKqL0tWWp49nCx1yVEmtR0aT0wgIsTLPUzFr484baLzezFj7MPRBrwYkj2USydCtZxjdPP2nbXgKINXtjk4llfAllgjm3RohvNuiz5BxnzZomcB4xYoTMnTu33kxa+ASOUmKtVC5D/V10vZtSbUislROCQft6v75mjQoxxFo2/ZVW3COAWHMvZolanOUgk6jhVBaLAPGNhanmi7LkHGc3aCkhFb0vKqjiiMBg40JjYi1O++V2gw4aNMgcNM/MWs3dkgo8IoBY8yiY1biS5SBTjX3cUxsB4lsbv7h3Z8m5sTxrwexU9+7dj0q7obNk27dvNztGo7Nv5V5NlksLUm5mLW77Kvyir13j5FnTmJTKKRc3VtVcl2V8q7GPe/wngFjzP8YNesiXkN8dgPhmE184Z8M5r1aIb17kaTcggFgreF/gS8jvDkB8s4kvnLPhnFcrxDcv8rSLWKMPGAJ8CfndEYhvNvGFczac82qF+OZFnnYRa/QBxFoB+gCDTDZBhnM2nPNqhfjmRZ52EWv0AcRaAfoAg0w2QYZzNpzzaoX45kWedhFr9AHEWgH6AINMNkGGczac82qF+OZFnnYRa/QBxFoB+gCDTDZBhnM2nPNqhfjmRZ52EWv0AcRaAfoAg0w2QYZzNpzzaoX45kWedhFr9IE6sQYKvwkcOXLEbwct8I7B3IIgpGgC8U0RLlXHIkCetViYuMgXAnzp+hJJu/ygX9kVj6StIb5JE6W+Sgkg1iolxvVOE+BL1+nwWWs8/cra0CRiGPFNBCOV1EAAsVYDPG51jwBfuu7FzAWL6VcuRKl6G4lv9ey4MxkCiLVkOFKLIwT40nUkUI6ZSb9yLGAVmkt8KwTG5YkTQKwljpQKbSbAl67N0XHXNvqVu7GLYznxjUOJa9IkgFhLky51W0eAL13rQuKFQfQrL8JY1gni63d8XfAOseZClLAxMQJ86SaGkopCBOhXfncH4ut3fF3wDrHmQpSwMTECfOkmhpKKEGuF6QN8bxQm1NY6ilizNjQYlgYBvnTToEqd9Cu/+wDx9Tu+LniHWHMhStiYGAG+dBNDSUWRmTWA+E2Ak0D8jq/t3iHWbI8Q9iVKALGWKE4qKygBnqOCBh63cyOAWMsNPQ3nQYBBJg/qtOkbAZ4j3yKKP7YTQKzZHiHsS5QAg0yiOKmsoAR4jgoaeNzOjQBiLTf0NJwHAQaZPKjTpm8EeI58iyj+2E4AsWZ7hLAvUQIMMonipLKCEuA5KmjgcTs3Aoi13NDTcB4EGGTyoE6bvhHgOfItovhjOwHEmu0Rwr5ECTDIJIqTygpKgOeooIHH7dwIINZyQ0/DeRBgkMmDOm36RoDnyLeI4o/tBBBrtkcI+xIlwCCTKE4qKygBnqOCBh63cyOAWMsNPQ3nQYBBJg/qtOkbAZ4j3yKKP7YTQKzZHiHsS5QAg0yiOKmsoAR4jgoaeNzOjQBiLTf0NJwHAQaZPKjTpm8EeI58iyj+2E4AsWZ7hLAvUQIMMonipLKCEuA5KmjgcTs3Aoi13NDTcB4EGGTyoE6bvhHgOfItovhjOwHEmu0Rwr5ECTDIJIqTygpKgOeooIHH7dwIINZyQ0/DeRBgkMmDOm36RoDnyLeI4o/tBBBrtkcI+xIlwCCTKE4qKygBnqOCBh63cyOAWMsNPQ3nQYBBJg/qtOkbAZ4j3yKKP7YTQKzZHiHsS5QAg0yiOKmsoAR4jgoaeNzOjQBiLTf0NJwHAQaZPKjTpm8EeI58iyj+2E4AsWZ7hLAvUQIMMonipLKCEuA5KmjgcTs3Aoi13NDTcB4EGGTyoE6bvhHgOfItovhjOwHEmu0Rwr5ECTDIJIqTygpKgOeooIHH7dwIINZyQ0/DeRBgkMmDOm36RoDnyLeI4o/tBBBrtkcI+xIlwCCTKE4qKygBnqOCBh63cyOAWMsNPQ3nQYBBJg/qtOkbAZ4j3yKKP7YTQKzZHiHsS5QAg0yiOKmsoAR4jgoaeNzOjQBiLTf0NJwHAQaZPKjTpm8EeI58iyj+2E4AsWZ7hLAvUQIMMonipLKCEuA5KmjgcTs3Aoi13NDTcB4EGGTyoE6bvhHgOfItovhjOwHEmu0Rwr5ECTDIJIqTygpKgOeooIHH7dwIINZyQ0/DeRBgkMmDOm26TmDWrFkyYcIEefjhh2XkyJESPEdz5syRsWPHytSpU2X06NGuu4n9ELCWAGLN2tBgWBoEEGtpUKVO3wns27dPWrduLU2aNJHmzZvLnj17pFWrVnLgwAE5fPiwNBhROgAAIABJREFU+blFixa+Y8A/CORGALGWG3oazoMAYi0P6rTpA4Fx48bJ7Nmz5dChQ3XuNG3aVEaNGiXTp0/3wUV8gIC1BBBr1oYGw9IggFhLgyp1FoGAzq61bdtWDh48WOdus2bNZNeuXcyqFaED4GOuBBBrueKn8awJINayJk57PhEIz64xq+ZTZPHFdgKINdsjhH2JEkCsJYqTygpGIDy7xqxawYKPu7kSQKzlip/GsyaAWMuaOO35RkBn13R3qO7+ZK2ab9HFH1sJINZsjQx2pUIAsZYKViotEAGdXRsyZIgsXLiQtWoFijuu5ksAsZYvf1rPmABiLWPgNOcdgZUrV8rMmTPlnnvukd69e3vnHw4lQ+D777+XL774Qr766ivZtm2bbN++XXbu3Cnfffed7N27V/RzFf779+83m1Y0BUxQNEWMvmbXNDGaEub44483qWJOOOEEOemkk6R9+/ZyyimnyGmnnSZnnHGG+dz3gljzPcL4V48AYo0OAYHqCahQ69Onj0yaNEkmT54sK1asQLBVj9ObOz/99FPZsGGDbNy4UT755BPZtGmT/PTTT0ZIdejQwQgrFVgqtFRwac4+FVgqxFSQqTBTgRZ8P6twUwGnQk4FnQo7zeWnQk8Fnwo/FYBbt241gvC4446TTp06ybnnniudO3eWLl26yDnnnOMNX3UEseZVOHGmMQKItcYI8TkEShMIhFog0KI/w604BNatWydr1qwR/Xf9+vXSrl07I5DOO+88I5hUOJ188smZAfnmm2+MQFSh+PHHHxvhuGPHDunatat069ZNevToYf51uSDWXI4etldMALFWMTJugICUE2YItmJ0jm+//db0gTfeeEPefPNNOeuss4wA6t69u1x88cVmpsy2ojNx7733nqxdu9YIy82bN8sVV1whV111lZkNPvHEE20zuUF7EGtOhQtjayWAWKuVIPcXjUBjgqyxz4vGyxd/VewsXbpUXnnlFXn//ffN628VOr169TLJkV0rmrx51apVRnDq7PBFF10k/fv3lxtuuMFKsRnli1hzrcdhb00EEGs14ePmghGIK8TiXlcwfE66q7FctGiRvPrqqzJgwAC5/vrrpV+/fk760pDRy5Ytk5deekmWLFki1157rQwePNjq9ZeINe+6IA41RACxRv+AQDwClQqwSq+PZwVXZUFANwPMnz9fnn76aWnTpo3ccsstMnDgQLP43/eimxgWL14szz77rOzevVtuu+02GTZsmNm0YFNBrNkUDWxJnQBiLXXENOABgWqFV7X3eYDMSRd0Ef6cOXNk3rx5Zhbt9ttvN4vyi1p0s8RTTz1lZtuGDx8uI0eONJsnbCiINRuigA2ZEUCsZYaahhwlUKvgqvV+R7E5ZbauR3v00Udl9uzZMmLECPPfqaee6pQPaRr79ddfy9y5c81/o0aNkvvuuy/3dW2ItTQjTt3WEUCsWRcSDLKIQFJCK6l6LELjjSmPPPKITJ061cyi3XvvvdbMHNkIWGceZ8yYYWbbJkyYIGPGjMnNTMRabuhpOA8CiLU8qNOmCwSSFlhJ1+cCQ5ttfO2114zg0KSxEydOlI4dO9psrlW2bdmyRaZMmWKS/qrQveaaazK3D7GWOXIazJMAYi1P+rRtK4G0hFVa9drK0Ua7dNG8Hg2myWKnTZtm9Y5HG/mFbdL+PH78eJP8V49c080YWRXEWlakaScXArNmzTJ/TT788MNmsWgg1nRR7dixY81fSaNHj87FNhqFgA0E0hZUaddvA0NbbdA8aboebejQoea7jpIMAR1TFixYYNa0aZ62LApiLQvKtJEbAT1XTrNr67lzug1dF9bqgcAHDhwwBwfrz3o+HQUCRSSQlZDKqp0ixrCcz7owXk8b0J2ePXv2BE3CBFavXm12jOqpCLpRI+2CWEubMPXnTmDcuHHmYTp06FCdLU2bNjW7fKZPn567fRgAgTwIZC2gsm4vD6Y2tKkHnA8ZMsQcnq650/S7jpIOAR1TNCebMl+4cKFhnlZBrKVFlnqtIaCza3o8ysGDB+tsatasmejxI8yqWRMmDMmQQF7CKa92M0Sba1N6DqYms73zzjvNTk9KNgR0x+gTTzxhkuvqealpFMRaGlSp0zoC4dk1ZtWsCw8GZUggb8GUd/sZos60KT3D86abbpLnn3/eHBFFyZaAHl118803ywsvvGDOHE26INaSJkp9VhIIz64xq2ZliDAqAwK2CCVb7MgAeSZNPPfcc3LXXXfJyy+/LD169MikTRo5msCaNWvkuuuuk8cff1wGDRqUKCLEWqI4qcxmAjq7prtDdfcna9VsjhS2pUHANoFkmz1pMM+iTp1J0/W3r7/+ulxwwQVZNEkbDRD48MMP5eqrrzbrpHWmLamCWEuKJPVYT0Bn13ThrS4EZa2a9eHCwAQJ2CqMbLUrQfSpVqUCbfDgwWbX54UXXphqW1Qen8AHH3xgdokuWrTICLckCmItCYoO16F5xyh+Ezhy5IjfDuJdgwRsF0S222dr99qwYYNZzL58+XK5/PLLbTWzsHa99dZb0rdvX9FNH126dKmZA2KtZoRuV0BGf7fj15j1xLcxQn5/7ooQcsVOW3rLjz/+KF27djUHjN966622mIUdEQLPPPOMPProo7J+/Xpp2bJlTXwQazXhc/9mBnP3Y9iQB8TX7/g25J1rAsg1e/PsWbrrs0OHDqy9zTMIMdvWtdJbt241u0RrKYi1Wuh5cC+DuQdBbMAF4ut3fMt556rwcdXuLHuZ5vNatmyZ6Gs2ihsE9DV1v379TP67agtirVpyntzHYO5JIMu4QXz9jm8p71wXPK7bn2aP+/zzz6VTp07mUPazzz47zaaoO0ECn332mTn8fdOmTXLmmWdWVTNirSps/tzEYO5PLEt5Qnz9jm/UO1+Eji9+JN379NBwTc+ha9UobhHQtWua1mPp0qVVGY5YqwqbPzcxmPsTS8Sa37FszDvfBI5v/jQWv8Y+X7FihUyYMMHMqlHcJKCza1OnTpU+ffpU7ABirWJkft2AWPMrnlFviK/f8Q2881XY+OpXNb2yW7duMmLECBkwYEA1t3OPBQSWLFkic+fOlXXr1lVsDWKtYmR+3cBg7lc8EWt+x7OUd74LGt/9i9NjNfntH/7wB5MCguI2AU25cv/991ecLBex5nbca7YesVYzQqsrIL5Wh6dm41TIaIZ0Hcx79+5dV9/ixYtLnk04ZcoUueeee+Tuu++W9u3bywMPPFB3z0MPPSTbt2+Xxx57TPRQ8OjZhp07d5YXX3xROnbsWO+eiRMnmp+jn2/ZskVuvPFG2bhxYz0/1QZt99133xWdLSpVdObhkksuqfuonJ81A3SkAo2tpuvQ0wpsK9pvgj4Q2NarVy/RPti6dWsp9Xm4r+zZs0eGDx8uDz74oOlber32jeB+rVP7kn4+b948efLJJ49qT68Jt2kbo7A9eqqBpvHQPl1JQaxVQsvDaxnMPQxqyCXi6298GxIwOtBp5nQVXscee+xREHSAHDhwoBFNKop0cNRBMhggS92v1+hAo3VqiQq+QJz98Y9/NHXqz/raTl/7BAIv2m5gmLatJSweo0YXVbApx549e8qOHTus7MylYqf958svvzTxLPd50D/3799/lFhT8aeH02sfjYo1FYBayvUlKyFFjGrXrp2sXr263h8+jdmNWGuMkOefM5j7HWDi62d8GxMujYk1pRIINBVTKqoC4aaflbo/PLuxefPmOuEWFoNhQbdt27ajxJrWrYP36aefXjcQB79rTKzp54357WO0dUG6CpNAJNvmYykxFu4HM2fOPEqIh/uSfhidWdNznHVGNhD64et9EGv6h476oRtG4hbEWlxSnl7HYO5pYP/PLeLrX3zjCJY4Yi0QSTqLEbyaDGiVuj/8Ox2Ao4IrmAEJZtP05yRn1gLb4vjvU9Q1VcesWbPk0ksvtdKtUmIt/LtqZta0b2kJZud8E2vvvPOOjB492qTyiFsQa3FJeXodg7mngUWseRnYuEKl3Jq16FqwYN1Y9Pel7o+uQyol1sLrjzQApdashV9vBUGK8xo0HNC4HFzvBLqGUNd37d6921pXSq1JGzZsWN0r+MbWtJVas6Z968orr6x7Vd+mTZu6NWs+zKxpMNUnnT3UtaNxCmItDiWPr0GseRxcESG+/sS3EoESZ2YtWPMTrFkLL+hu7P5SrzKVdFSshWfWouviwpGpVKzpvZXwcLUXaKqHP/3pT/Lqq69a60JjsQt/fuDAAbPWsXv37nWvwcuJNV2vFrxO/d3vfiePPPKI2WDgi1i79tpr5Te/+U3sVCyINWsfgWwMYzDPhnNerRDfvMgn226lwqQxsaXWNfSqqrH7w2uSKlmzFt5xGr6vsQG/HM1KuSQblfRrGzNmjPziF78wqR5sLY3FLvp5dCNKQ2ItEHctW7aUb775xiuxpqlYfvjhByNC4xTEWhxKHl/DYO5xcJlZ8yK41QiSxsSWfq47O4PZtOjOusbuDwbRcPqPtHeD+ijYdC3ab3/7W2nRokVJ9zQty+233y59+/a1ti9XKtbUkXD/KrUbNPyKPehXJ510Ur10Hi7vBlUGy5cvl6eeesqk3YlTEGtxKHl8DWLN4+Ai1pwPbjVCLRgMo3nS9Pe6lkgz4P+///f/TBb1cC4znS274447TC61v/71rw2m/gjAhtcjlcqzFt1gENgWForRWb5qglYtp2raSvIenV38+9//bhab6+xZVLSdc845JieX/mtrqUasBUJL88bp2rTobtDoesjoHxfKwnWx9umnn5rcefpvnIJYi0PJ42sQax4HF7HmdHD//Oc/mzMEowlvnXYqReMDwaZnaP76179OsaXkqp4zZ46MHTtW/vGPf5j1pbqeKyzadBG6ziwF67SSa5ma8iagYlPzD8bdPIJYyztiObefl1grtRW7VObq4K82nQ0otbMsmrW61OuZUruRFHtwr2bE1hJOyBnNA6SLXVetWlUvWsFMgn6hlvo8vCMqrzDnFd+8/PWlXYRadZF0UbCpENu7d69xuGnTpvVEW6tWrUS/05o0aVIdEO6ylsDhw4dNwuq//e1vsWxErMXC5O9FeQ3m0UWl+oU0adIks5VZ8z7p65lAeOlUuQqiUq9UopEJFj7r76dNm1bvL9JKsqeXEmvhpKHhdkvVW2rXUx69KK/45uGrT23+6le/kh49eph0BZTKCCizZcuWyccff1zZjRZd/fOf/9ysU9Njv3TWjeIngZ/97Gex44tY87MPxPYqz8E8vP1fxdGCBQvkX//1X+Xbb781s1wqgsaPH29El04VxxFrWudll10mb7/99lFJO7MUaxqA8JErsQOS8IV5xjdhVwpVHYeXVxduF7npH6L63cTMWnUxd/UuZtZcjVxOduc5mOssmIqq4FBn/X993amibfLkyfLRRx/VHWlT7uia6AxXWNwF9QQpArIUa8ys5dShPWrWReGRJ34XeematXHjxplNBqxZy7P3ZN82a9ayZ+50i3mKtfCrRl03pjNi559/vnkdOnToULMjTYuuBwu2b+tr0nAJH5MTFn/Ba1WtJ84h0vrqNVqCNW2BDdE1a8GaNN16XmrNWvQInzw6Sp7xzcNf39pMU4AEf7xE+3V0l6gyjablCP4YmT9//lHIo9nrNQt/uQPlk4pXmpySsrFUPbbvBi11kkW5tbjh3cT6nRucjlHK76CPlVpjXOr6aF8Nr1Uu14+DNcWaWLih7/e8Nm+wGzTNJ8vDuvMczANBdfPNN5sdb7///e/NGrPwq0wVcLp+TQeLxl6DltpIED7aJquZtTi2ZtWV8oxvVj763k5aQqTU8xAVZQHbYKOP/hzeiBMIuVLPptYVHD6uuxyDP5qSjldafJK2s1R9tudZK5Vvr1Ri4+C7XH1UkaR/vIZLufQeDa0xDu4Pp/kI6g2n8gj+mC63pjhaT2PXZRF3bYM8a1mR9qSdvAdzfej+93//V/7nf/7HvPrUvzT1Af7ss8/M2rVAwDUmgEp9Ht1xmpVY065RKi9QHl0m7/jm4bOPbaYhSMo9D9EBOlg7OmrUKDPrrQv4w8Kr3LOp9QQlOJA76dikwSVpG2upL+8TDEqJtXIiX5ed6B/e0WOh1P9yYq2hNcYBt1L9K2zDWWedVXeGaDhvYJS7bXnZOMGgliejgPfmPZirMHviiSdEM3UHfzUFmw3OPPNMk727ob/eg5DF+VLJUqyxZq2AD1PKLictTMo9D9E/csLLCwIBFp45KTWYhpch6AL6YC1pkq+ckuaRcviqqj7vs0HLnWQRPRs23C8CARYWTqXEWnQDWXSNcQAs/Mq91Cv6uCIs7nVVBaqKmzgbtApoRb4lb7EWN+1FuTVrOuX+zDPPyH/8x3/UOxw4iGl4yj5YWxadBi/1RRInz5q2oV8e5f6yi67hyKOf5R3fPHz2uc0kBUpcsRYefIM/pIJZ8HJ/SEWvKzWA1xKnJDnUYkfa9+p6P/2Oi5s4NWl74oi16PrgsLgPfw/r/4dfoTe2xjjqS3QNXCDcyq1Zi66ts02s6R8xugZbj2yLU0jdEYeSx9cwmHscXE4w8DK4SQmVcoOXDooqrsKzJeFNCHGOlSq1MD2pDTdJ+e9K57jgggtE17ZdeumlmZtcSqxF3xqU+kM6mqy81B/Eja0xbsjZ8GxukJS8sbVoNom1d955xxwx9uGHH8aOKWItNio/L0Ss+RnXwCvi62d8kxAscdasaVLWtWvX1tvNGc0fGH0NWqpe/V34/Mdqo5KE39W2ndd9U6dONXnYgs0aWdoRZ3lJOSEWPt8zek2cNcaBn6Vm6sIJ011cs6YbbnRJwIQJE2KHM3Oxppm5V69eHdtALkyfwJEjR9JvhBZyIYBYywV7Jo3WKlwa2w2qaXR0UOnevXu93X3hmTcdcKIDb/RzhZHEGs5a/c0kKCk0onx79uwpO3bsSKH2hqtsbDdouaUl0fuiYi2OCAwsK9VPw0tMXJxZa9eundFBleyQzlSs7du3T4YMGSILFy6UFi1aZN7xaPBoAgzmfvcK4ut3fGsRMI3lWSu3yzOaSiF6Xbmdf7XskK7FTx96QO/eveWmm24SPXovy9JYnrVSwlzti6aACfeJhoR7qbQgWl+0r4ZfxZfrx3pfeEOCLa9BFy1aJC+88IJon66kZCrWNFOzvnvXd7XTp0+vxE6uTYkAg3lKYC2plvhaEogUzfBdyPjuX5yuoXkoNdXD+vXr41zONRYT6Nq1q9x///0mA0IlJTOxprNqbdu2lYMHD0qzZs1k165dzK5VEqmUrk1zMC+Xnbrczs4ggW2cz8slyC11Hmf0r8M4GdrL2aBhUDuvvPLKo9bgRLO6RxfZqh0zZsyQF198sd6pCkms5SnXPdKMb0pdkmqrIOCroPHVrypCLN26dTOJwfVIPoqbBDQVy9y5c82MX6UlM7Gms2qzZ8+WQ4cOSdOmTUUTLDK7Vmm4kr8+zcG8XHbqckkOA9GiXkbFWHiBcqnPAzJRsRZ99dJYrjWtJ5qhvdz6irDIKpVlO5q6IxCN4V1xSS28Rqwl/2y4VqNvwsY3f2rtTytWrDAL0j/++ONaq+L+nAicd955ohtG+vTpU7EFmYi18KxaYCGzaxXHKpUb0hRr5bJTl0uiqYuZdU2GLhiNirXw7p9Sn5cSaw2lJtB1A8F5hY1laI8j1krN6KlN4d8H9Xz11VdGEGrSSMRaKt26sJX6InB88SPpjnjDDTeIpvK47777kq6a+lIm8Oijj5pUHUuXLq2qpUzEWnhWLbCS2bWq4pX4TWmJtYayU5fbth0ItFIzZ+F74s6slVv8GoXYWIb2xsTaKaecYnbNqdCMHncStuEvf/mL6LE7et5pIBZ1NxWvQRPv1oWu0HWh47r9aXa+zz//XDp16mRm184+++w0m6LuBAno8Yk6q7Zp0ybRk3mqKamLNZ1V0+3d//Iv/yLNmzeXvXv3mp91kDp8+LCZWWBnaDWhS+aetMRaQ9mpy60HC9aSxfk8zpq14DVsMINWjlhjGdprEWvhkxACsXbPPffUpUQotfYtmcj+s5a04pukjdSVPAFXBY+rdicfwfI16vF8y5Ytk7feeivLZmmrBgKXX3659OvXT+68886qa0ldrOnuT33P/vDDD8vIkSPrBo85c+bI2LFjzftb3R1KyYdAWoN5Q9mpqzmUPUynofvDrx3jzKyV2vYdzdCetFjTV6CBiNNje0odjp1Ub0grvknZRz3pEXBN+Lhmb3qRa7xmTePRoUMH1n03jir3K/TN4tatW026jlpK6mItahyDRy3hSv7eNOLRWHZqPeeu3MyYeliLmAuLtYbOPgwODY6Tob0xsaaJDeOuWdPXoMEGhiCn0A8//CAPPvhgRQkS4/aENOIbt22uy5+AKwLIFTvzj+g/Lfjxxx9FU0Do2rVbb73VFrOwI0JAz63WtWqacqVly5Y18UGs1YTP/ZvTGMwby07d0AaBJMWa1lVuN6iuL+vfv3+sDO1xxFrc3aBhsRbcs3PnznrpPJLsVWnEN0n7qCt9ArYLIdvtSz9C1bWwYcMGc7rE8uXLRV+zUewioK+p+/bta45r69KlS83GIdZqRuh2BUkP5nGyU//7v/+7+YtQ882UOm4jzszajTfeKBs3bqyDH7y6/Otf/2oW8YfTb0TzrIXzuZWa4YsKrzhiTQ2Jk2ctals0vUfSvSnp+CZtH/VlQ8BWQWSrXdlEpfZWNFmu/uH55ptvyoUXXlh7hdSQCIEPPvhArrjiCrORrNLkt+UMQKwlEhp3K2Ewdzd2cSwnvnEoFeMa24SRbfa42guef/55k7dUhZum9aDkS0DTc6hA07yyN998c2LGINYSQ+lmRQzmbsYtrtXENy6pYlxni0CyxQ5foq5vC+666y55+eWXpUePHr645Zwfa9askeuuu04ef/xxGTRoUKL2I9YSxeleZQzm7sWsEouJbyW0inFt3kIp7/Z9jbJultJdojrTdv311/vqprV+vfTSS2YmTXd96nropAtiLWmijtXHYO5YwCo0l/hWCKwgl+clmPJqtyBhNYvZBw4caPJ53XvvvUVxO3c/9cxnzX+n65t100caBbGWBlWH6mQwdyhYVZhKfKuAVpBbshZOWbdXkDAe5ea2bdtkyJAhoierzJ8/35zFTUmHgJ51PmzYMFHmCxcuNMzTKoi1tMg6Ui+DuSOBqtJM4lsluILclpWAyqqdgoQtlpu66UB3ic6bN0969uwZ6x4uik9g9erV5qhA3fWpmwnSLoi1tAlbXj+DueUBqtE84lsjwALcnraQSrv+AoSoahf10HBNTzR06FBzWhAlGQJ6KpMmVtf0UzfccEMylTZSC2ItE8z2NsJgbm9skrCM+CZB0f86VFBpugFN/9C7d+/EHE6r3sQMLEBFemKMnkesh79PmzYt0fgWAF89F7U/jx8/3hzKPnPmTNEE71kVxFpWpC1th8Hc0sAkZBbxTQhkAapJWlglXV8BQpCqi6+99po5p1sTiE+cODGV4+1SdSDHyjVR+5QpU0widp2hvOaaazK3BrGWOXK7GmQwtyseSVtDfJMm6nd9SQmspOrxm3Y+3j3yyCNGcNx+++1mx2i7du3yMcSBVnfs2CG60/Opp54yQnfMmDG5WY1Yyw29HQ0zmNsRh7SsIL5pkfW33lqFVq33+0vWHs/0SD09YFwXxuuaNv3v1FNPtcfAnC35+uuvzXo0/U83aujxiK1bt87VKsRarvjzb5zBPP8YpGkB8U2Trr91Vyu4qr3PX5J2e6YzR3PmzDE7RgcMGGBm27p27Wq30Slat379ejOLtmTJErPTc+TIkdbMPCLWUgy8C1UzmLsQpeptJL7Vsyv6nZUKr0qvLzpfm/z/6aefTE62p59+2iyav+WWW0xy3ebNm9tkZiq27N+/3ySzffbZZ0U3Y9x2220md9pxxx2XSnvVVopYq5acJ/cxmHsSyDJuEF+/45u2d3EFWNzr0raX+msnoLFctGiRvPrqq2a2TY+u6tevX+0VW1bDsmXLRI+I0lm0a6+9VgYPHmz1TlnEmmUdKGtzGMyzJp5te8Q3W94+ttaYEGvscx+ZFMEnXdemedr0zNH3339f+vTpI1dddZX06tVL2rZt6xyCXbt2yapVq+SNN96QFStWyEUXXWTO8NQ8aXmvR4sDE7EWh5LH1zCYexxcESG+fsc3K+/KCTKEWlYRyLedb7/9VjTWKnT0VISzzjpLevToYc7BvPjii60UOyo233vvPXNe6po1a2Tz5s3mtAEVnJpL8MQTT8wXaoWtI9YqBObb5QzmvkW0vj/E1+/4ZuldIMx0VuLXv/61/PnPfzazLUkn0s3SJ9qqjsC6deuMANJ/dVG+pv/o0qWLSRZ77rnnSqdOneTkk0+urvIq7vrmm29k06ZN8sknn5jkvxs2bBDdPKGbJbp162aEpf7rckGsuRy9BGxnME8AosVVEF+Lg+OgaYFgmzRpkkyePBmh5mAM0zD5008/NQJJk8aqYFLhpJsWzjjjDOnQoYM54Lx9+/Zy0kknyQknnGBm4o4//nhp0aKF2cTQrFkzadKkSd2bgMOHD8vBgwdFF//v27dPvv/+e9GZsu+++0527twp27dvN4enb926Vb744guzGUAFogpFTfqrwvGcc85Jw9Xc6kSs5YbejoZ1MKf4TeDIkSN+O4h3mRIIjtzh6KJMsTvXmAosFVJfffWVEVYqsFRoqeDau3evEWAqxFSQqTBTgRYUFW4q4FTIqaBTYdeqVSsj9FTwqfBTAXjaaacZQaif+14Qa75HGP8gAAEIJEyAGduEgVKdIUC/Kt8REGs8JBCAAAQgUBEBBtWKcHFxTAL0K8RazK7CZRCAAAQg0BgBBtXGCPF5NQToV4i1avoN90AAAhCAQAkCDKp0izQI0K8Qa2n0K+qEAAQgUEgCDKqFDHvqTtOvEGvzElk1AAAgAElEQVSpdzIagAAEIFAUAgyqRYl0tn7SrxBr2fY4WoMABCDgMQEGVY+Dm6Nr9CvEWo7dj6YhAAEI+EWAQdWveNriDf0KsWZLX8QOCEAAAs4TYFB1PoRWOkC/QqxZ2TExCgIQgICLBBhUXYya/TbTrxBr9vdSLIQABCDgCAEGVUcC5ZiZ9CvEmmNdFnMhAAEI2EuAQdXe2LhsGf0KseZy/8V2CEAAAlYRYFC1KhzeGEO/Qqx505lxBAIQgEDeBBhU846An+3TrxBrfvZsvIIABCCQAwEG1RygF6BJ+hVirQDdHBchAAEIZEOAQTUbzkVrhX6FWCtan8dfCEAAAqkRYFBNDW2hK6ZfIdYK/QDgPAQgAIEkCTCoJkmTugIC9CvEGk8DBCAAAQgkRIBBNSGQVFOPAP0KscYjAQEIQAACCRFgUE0IJNUg1mL2gWOOHDlyJOa1iVzGQ54IRiqBAAQgkBsBvsdzQ+91w/QrZta87uA4BwEIQCBLAgyqWdIuTlv0K8RacXo7nkIAAhBImQCDasqAC1o9/QqxVtCuj9sQgAAEkifAoJo8U2oUoV8h1ngOIAABCEAgIQIMqgmBpJp6BOhXiDUeCQhAAAIQSIgAg2pCIKkGsRazD7AbNCYoLoMABCAAgX8SQKzRE9IgQL9iZi2NfkWdEIAABApJgEG1kGFP3Wn6FWIt9U5GAxCAAASKQoBBtSiRztZP+hViLdseR2sQgAAEPCbAoOpxcHN0jX6FWMux+9E0BCAAAb8IMKj6FU9bvKFfIdZs6YvYAQEIQMA5ArNmzZIJEybIww8/LCNHjqzbYDBnzhwZO3asTJ06VUaPHu2cXxhsFwHEGmLNrh6JNRCAAAQcIrBv3z5p3bq1NGnSRJo3by579uyRVq1ayYEDB+Tw4cPm5xYtWjjkEabaSACxhlizsV9iEwQgAAFnCIwbN05mz54thw4dqrO5adOmMmrUKJk+fbozfmCovQQQa4g1e3snlkEAAhBwgIDOrrVt21YOHjxYZ22zZs1k165dzKo5ED8XTESsIdZc6KfYCAEIQMBqAuHZNWbVrA6Vk8Yh1hBrTnZcjIYABCBgE4Hw7BqzajZFxg9bEGuINT96Ml5AAAIQyJmAzq7p7lDd/clatZyD4VnziDXEmmddGncgAAEI5ENAZ9eGDBkiCxcuZK1aPiHwtlXEGmLN286NYxCAAARqIfD999/LF198IV999ZVs27ZNtm/fLjt37pTvvvtO9u7dK/q5CrT9+/ebzQWaqiMomspDX4dqOg9N3XH88ceblB4nnHCCnHTSSdK+fXs55ZRT5LTTTpMzzjjDfE6BQDkCiDXEGk8HBCAAgcIT+PTTT2XDhg2yceNG+eSTT2TTpk3y008/GSHVoUMHI6xUYKnQUsGludVUYKkQU0GmwkwFWjCoqnBTAadCTgWdCjvNuaZCTwWfCj8VgFu3bjWC8LjjjpNOnTrJueeeK507d5YuXbrIOeecU/i4AOCfBBBriDWeBQhAAAKFI7Bu3TpZs2aN6L/r16+Xdu3aGYF03nnnGcGkwunkk0/OjMs333xjBKIKxY8//tgIxx07dkjXrl2lW7du0qNHD/MvpZgEEGuItWL2fLyGAAQKReDbb7+VlStXyhtvvCFvvvmmnHXWWUYAde/eXS6++GIzU2Zb0Zm49957T9auXWuE5ebNm+WKK66Qq666Snr37i0nnniibSZjT0oEEGuItZS6FtVCAAIQyJeAip2lS5fKK6+8Iu+//7706dPHCJ1evXqZJLauFU2yu2rVKiM4V6xYIRdddJH0799fbrjhBivFpmt8bbYXsYZYs7l/YhsEIACBignoDNqiRYvk1VdflQEDBsj1118v/fr1q7ge229YtmyZvPTSS7JkyRK59tprZfDgwWbGjeIfAcQaYs2/Xo1HEIBA4QjoZoD58+fL008/LW3atJFbbrlFBg4caBb/+150E8PixYvl2Wefld27d8ttt90mw4YNM5sWKH4QQKwh1vzoyXgBAQgUkoAuwp8zZ47MmzfPzKLdfvvtZlF+UYtulnjqqafMbNvw4cNl5MiRZvMExW0CiDXEmts9GOshAIFCEtD1aI8++qjMnj1bRowYYf479dRTC8milNNff/21zJ071/w3atQoue+++1jX5nDvQKwh1hzuvpgOAQgUkcAjjzwiU6dONbNo9957LzNHDXQCnXmcMWOGmW2bMGGCjBkzpohdxnmfEWuINec7MQ5AAALFIPDaa68ZwaFJYydOnCgdO3YshuMJeLllyxaZMmWKSfqrQveaa65JoFaqyIoAYg2xllVfox0IQAACVRHQRfP33HOPSRY7bdo0djxWRfGfN+lO2fHjx5vkvzNnzjSbMSj2E0CsIdbs76VYCAEIFJaA5knT9WhDhw41M0KUZAjoDOWCBQvMmjbN00axmwBiDbFmdw/FOghAoLAEdGG8njagOz179uxZWA5pOb569WqzY1RPRdCNGhR7CSDWEGv29k4sgwAECklADzgfMmSIOTxdc6c1bdq0kByycPrQoUMmJ5syX7hwoWFOsY8AYg2xZl+vxCIIQKCwBPQcTE1me+edd5qdnpRsCOiO0SeeeMIk19XzUil2EUCsIdbs6pFYAwEIFJaAnuF50003yfPPP2+OiKJkS0CPrrr55pvlhRdeMGeOUuwhgFhDrNnTG7EEAhAoLIHnnntO7rrrLnn55ZelR48eheWQt+Nr1qyR6667Th5//HEZNGhQ3ubQ/v8RQKwh1ngYIAABCORKQGfSdDPB66+/LhdccEGuttC4yIcffihXX3212XSgM22U/Akg1hBr+fdCLIAABApLQAXa4MGDza7PCy+8sLAcbHP8gw8+MLtEFy1aZIQbJV8CiDXEWr49kNYhAIHCEtiwYYNZzL58+XK5/PLLC8vBVsffeust6du3r+imjy5duthqZiHsQqwh1grR0XESAhCwi8CPP/4oXbt2NQeM33rrrXYZhzV1BJ555hl59NFHZf369dKyZUvI5EQAsYZYy6nr0SwEIFBkArrrs0OHDjJ9+vQiY3DC93HjxsnWrVvNLlFKPgQQa4i1fHoerUIAAoUloPm8li1bJvqajeIGAX1N3a9fP5P/jpI9AcQaYi37XkeLEIBAYQl8/vnn0qlTJ3Mo+9lnn11YDq45/tlnn5nD3zdt2iRnnnmma+Y7by9iDbHmfCfGAQhAwB0Cemi4pufQtWoUtwjo2jVN67F06VK3DPfAWsQaYs2DbowLEICACwRWrFghEyZMMLNqFDcJ6Oza1KlTpU+fPm464KjViDXEmqNdF7MhAAHXCHTr1k1GjBghAwYMcM107P0/AkuWLJG5c+fKunXrYJIhAcQaYi3D7kZTEIBAUQlo8ts//OEPJgUExW0CmnLl/vvvJ1luhmFErCHWMuxuNAUBCBSVQO/evc0h7XpaQdyyZ88eGThwoKxatareLTqrc8kll9T73bvvvis6cxcUPWtU79Xy0EMPyemnn17385YtW+TGG2+Ue++9t97vdNZPZ4109kjrW7x4sbRu3drUofc8+OCDMm/ePPOz1v3AAw8cZUfQfkP2hA1X27Zv3y6PPfaYHHvsseajSvyOsixVX6k6e/XqVc+/uDHR6/RUA03jsXLlykpu49oaCCDWEGs1dB9uhQAEINA4ARU6PXv2lB07djR+ceiKQLSERVEgtP74xz/WCSUVVSogAnF14MABufvuu6V9+/ZGUOnvv/zyS/P/WlRITZkyRTp37iyTJ082Ikl/p3WoaJo5c6ZMnDhRwoKvErHWmD2Bi1qntqdF7e3YsWM9sdaY31GYjdWnQjkQsFEbKwqMiLRr105Wr15dZ3Ol93N9ZQQQa4i1ynoMV0MAAhCokIAuSFfhFQiTuLeXEmt6rwoNPQJJ69u/f78MHz7czHoFYkev0XuD3+vPwayYzpTp7NO//du/mdmh4D6tU4uKGf183759snHjRjPTpvXGFWvhdsvZE/w+aFPbDYvJOH4Hs3BhluXqU9uDWcOGBGHcuATiUlnqhhFK+gQQa4i19HsZLUAAAoUmoKk6Zs2aJZdeemlFHMqJlrBw2rx5c92MWFjABLNrevZo//79ZdKkSTJ06FA55ZRT6v5fX3dedtllcv7555uZLZ150terwWvTsIiKK9bCM3Tl7FFBqPYFNrVp00bGjx8v06ZNM69d4/gdvJ4NgDZUX8Bi/vz5ZmNA9BVyRUH5v4vfeecdGT16tEnlQUmfAGINsZZ+L6MFCECgsAR0PZa+bty9e3fFDOKIlnJiTRsLr1UL/v+Xv/ylLFiwwLz+/Oijj+Ttt9+W3//+9/XEUnDtlVdeWbc2TQVVnDVr5cRa1B4Vf4EdKuq0TRWOKqTi+B0Vaw3VF4CPrqOrVbgpE5191NfNlHQJINYQa+n2MGqHAAQKTUBnr/70pz/Jq6++WjGHcqJFRYeKG33tF1es6T0qzFQQffXVV0aEBQLn5ptvlueff75u/VpY5AXi63e/+5088sgjjW4wiCvW1PZBgwbVY6Lr6HSdWhy/o2KtofpKgS/1arTSAF177bXym9/8hlQslYKr4nrEGmKtim7DLRCAAATiERgzZoz84he/MKkeKi1x1m7FWbOm67S0rieffNKsRdMzLnUGS18P6mYCXb/2008/ldw9GrxCbNmypXzzzTeNirU4a9Z0Riq6mzR8X6nPlV14rV74FWspTuH6dFZThWqwwULrCvwKXv1WGhu9XlOx/PDDD0bEUtIlgFhDrKXbw6gdAhAoNIGrr75abr/9dunbt2/FHJLaDRqIE10j9uOPP9atDdPf6yYFFWqaqDdYfF8u1cdJJ51kBJOWhlJ3NLYbNDwzGMyQhdfYhV+/BuvLSu2CDYBWU5/ec8cdd8iLL75Y9Y7O5cuXy1NPPSWaQ4+SLgHEGmIt3R5G7RCAQKEJnHPOOWbXpf5baakk31icvGalZqZKCZ2oWAtmtYL0IIFYayj/W2N537SO8ExXuI0nnnhC7rzzzlj55fQ+tbeh+sICM7BZ1xHWItS0vU8//dTkztN/KekSQKwh1tLtYdQOAQgUmoC+0tNZoegaq0JD8cR5FdM6G1nN5hFPEGTmBmINsZZZZ6MhCECgeAR+/vOfm/VRTZo0KZ7znnt8+PBhk1D4b3/7m+ee5u8eYs0isfarX/3KZISmQAACEPCJwJEjR3xyB19CBH72s5/JP/7xD5ikTACxZolY0x1KQ4YMkYULF0qLFi1SDjvVQwACEMiGADNr2XDOoxVm1rKjjlizRKyNGzfOZPjWjNDTp0/PrgfQEgQgAIEUCbBmLUW4OVfNmrXsAoBYs0Cs6axa27Zt5eDBg9KsWTPZtWsXs2vZPQO0BAEIpEiglt2gKZpVcdXBztTwYejRA+PL7crUxqI7W3v16lV38HzFxlhyA7tBswsEYs0CsaazarNnz5ZDhw5J06ZNZdSoUcyuZfcM0BIEIJAigVryrKVoVlVVR7P+R1OBlBNrpYReNBdbVQblfBN51rILAGItZ7EWnlULTGF2LbsHgJYgAIF0CdRygkG6llVXeyDQ9Pgp9W3u3Ln1kulqrdH8aaWOdip3OkN1VuVzFycYZMcdsZazWAvPqgWmMLuW3QNASxCAQLoEajkbNF3Lqqs9ePU5f/58ee655+qOqNLays2she+p9fD06qxO5y7OBk2Ha6laEWs5ijWdVdNEkf/yL/8izZs3l71795qf9aw73WWjf3mxMzS7h4GWIACB5Als375dNFu+T4lTdXZtxowZR50A0NCaNSUbPdXAdeGmm0c2btwo7du3T77jUGM9Aoi1HMWa7v6cMGGCPPzwwzJy5EgJgjFnzhwZO3asTJ061ewOpUAAAhBwmcAFF1xgdrtfeumlLrthbA9eaaoA1XNG9WzR4FD1xsRa2PlSr0ZdgvPOO++Y8enDDz90yWxnbUWs5SjWok0TDGefIwyHAAQaIKB/eOqbAhU2LpfwYev9+/eXu+++W7p37173KrScWNMZtbfffrveWragLt1dGhzW7hIb9V3fBOmEAyV9AugDxFr6vYwWIACBQhPQWaSePXvKjh07nOagYkxf6wazadHZscZ2g+rGg0CYqYC74447aj5MPS+g7dq1Myfu6NmglPQJINYQa+n3MlqAAAQKT6B3795y0003ic4kuVJ0NnD48OHy4IMPyl//+teS69TCKTiefPJJmThxYj33pkyZYmbUonnW9DXqiy++6KTYWbRokbzwwguycuVKV0LpvJ2INcSa850YByAAAfsJvP7666KpHtavX2+/sVjYIIGuXbvK/fffL5pDj5INAcQaYi2bnkYrEIBA4Ql069ZNRowYIQMGDCg8C1cBaCoWzS2nO1kp2RFArCHWsutttAQBCBSawIoVK8yC9I8//rjQHFx2/rzzzjOZCvr06eOyG87ZjlhDrDnXaTEYAhBwl8ANN9wgmsrjvvvuc9eJglr+6KOPmlQdS5cuLSiB/NxGrCHW8ut9tAwBCBSOwOeffy6dOnUys2tnn3124fx31eHPPvtMdFZt06ZNcuaZZ7rqhrN2I9YQa852XgyHAATcJPDEE0/IsmXL5K233nLTgQJaffnll0u/fv3kzjvvLKD3+buMWEOs5d8LsQACECgcAU3j0aFDB5k+fXrhfHfNYT3DeuvWrSZdByUfAog1xFo+PY9WIQCBQhPQo5o0BYSuXbv11lsLzcJm55955hnRtWqacqVly5Y2m+q1bYg1xJrXHRznIAABewls2LDBHNe0fPly0ddsFLsI6Gvqvn37ytq1a6VLly52GVcwa/6/9u4n1Mo6j+P4b0AUxEA0NRFTaaGI0kJIEkHbFKGgZrYwFUTDTWhI6SJxIboIQ0raRIrgv4WYJRhSGxVEUXAhitgi1CKs1BAUQRHu8HuGGYZhBuyez5l77jmvA9Iiz9fned3vhTeH8zyPWBNrPbbyTpcAgU4SqDfLrU81+OGHH8orr7zSSYfW08dy8eLF8vrrr5f6tAI3vx34VRBrYm3gt9ARECDQ0wKHDx8uGzduLDXc6m09vAZWoN6eowbarl27yvLlywf2YPzrjYBYE2t+FQgQIDDgAgcPHiwffPBB+frrr8u8efMG/Hh69QDOnDlTli5dWj777LOyYsWKXmXouPMWa2Kt45bSAREg0JsCx44dax72Xj9pe/vtt3sTYQDP+ujRo80nafWqz7feemsAj8Q//Z8CYk2s+a0gQIBAxwjUL7O/++67zf28Pvroo445rm4/kJ07d5Z6/7tDhw41F314dZaAWBNrnbWRjoYAgZ4X+Pnnn8vq1avLiy++WL788ssydOjQnjdpF8CTJ0/KunXrSjXft29fY+7VeQJiTax13lY6IgIECJTSXHRQrxL94osvyvz585mEBU6fPl3ef//95qrPejGBV+cKiDWx1rnb6cgIEOh5gfrQ8PXr15c1a9aU7du397xHCmDLli1l7969Zffu3WXZsmWpsea0SUCsibU2rZaxBAgQyAjcvXu3fPjhh83D33fs2FEWLFiQGdyDU7777rvy8ccfNw9l//TTT8vzzz/fgwqD75TFmlgbfFvriAkQ6EmBb7/9ttRPhF5++eWydevWMnXq1J506M9J//jjj2Xbtm3l8uXLzSeUixcv7s8Y7xkgAbEm1gZo9fyzBAgQ6J/AJ5980gTHe++911wxOn78+P4N6oF33b59u9QrPb/66qsmdDdv3twDZ919pyjWxFr3bbUzIkCg6wXu3bvXPGC8fjG+fqet/pk0aVLXn/eznuCtW7ea76PVP/VCjU2bNpXRo0c/69v9vQ4TEGtircNW0uEQIEDg2QXqJ0eff/55c8XoO++803za9uqrrz77gC77m+fPn28+RTty5EhzpeeGDRt88tgFP2OxJta6YI2dAgECvS7w8OHD5p5se/bsab40v2rVqubmusOHD+96mkePHjU3s92/f3+pF2OsXbu2uXfaiBEjuv7ce+UExZpY65Vdd54ECPSIQL3i8cCBA+Wbb75pPm2rj65atGhR15398ePHS31EVP0UbcmSJWXlypWulO26n/I/TkisibUuXW2nRYBArwvU77XV+7TVZ45euHChLFy4sLz55pvljTfeKGPGjBl0PHfu3Cnff/99OXnyZDlx4kSZPXt28wzPep8030cbdD/Ov3TAYk2s/aWF8ZcJECAwGAV+//33Uj9xq6FTn4owbdq0Mm/evOY5mHPmzOnI2Kmxee7cuVKfl3rmzJly/fr15mkDNTjrvebGjRs3GH8UjrkfAmJNrPVjbbyFAAECg1vg7NmzTQDV/9Yv5dfbf8yaNau5WezMmTPL9OnTy8SJE/9vJ/nLL7+Ua9eulStXrjQ3/7106VKpF0/UiyXmzp3bhGX9r1dvCog1sdabm++sCRAg8G8CV69ebQKp3jS2BlMNp3rRwksvvVSmTJnSPOB8woQJ5YUXXihjx45tPokbOXJkee6555qLGIYNG1aGDBnyr+8WPX36tDx+/LjUL/8/ePCg3L9/v9RPyv7444/y22+/lV9//bV5ePqNGzfKTz/91FwMUAOxhmK96W8NxxkzZvgZEWgExJpY86tAgAABAv9FoAZWDambN282YVUDq4ZWDa4///yzCbAaYjXIapjVQPvnq4ZbDbgacjXoatiNGjWqCb0afDX8agBOnjy5CcL6/70I/C8BsSbW/HYQIECAQEigr6+v+RTEi0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NfRSgQAAAMgSURBV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x1UKy99tpr5fTp08mfr1kECBAgQIDAIBeYP39+OXXq1CA/i/Yc/t/6+vr62jPaVAIECBAgQIAAgVYFxFqrgt5PgAABAgQIEGijgFhrI67RBAgQIECAAIFWBcRaq4LeT4AAAQIECBBoo4BYayOu0QQIECBAgACBVgXEWquC3k+AAAECBAgQaKOAWGsjrtEECBAgQIAAgVYFxFqrgt5PgAABAgQIEGijgFhrI67RBAgQIECAAIFWBcRaq4LeT4AAAQIECBBoo4BYayOu0QQIECBAgACBVgXEWquC3k+AAAECBAgQaKOAWGsjrtEECBAgQIAAgVYFxFqrgt5PgAABAgQIEGijgFhrI67RBAgQIECAAIFWBcRaq4LeT4AAAQIECBBoo4BYayOu0QQIECBAgACBVgXEWquC3k+AAAECBAgQaKPA3wEciF19jfdzr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:image/png;base64,iVBORw0KGgoAAAANSUhEUgAAAmsAAALkCAYAAABQqnLpAAAG/3RFWHRteGZpbGUAJTNDbXhmaWxlJTIwaG9zdCUzRCUyMmFwcC5kaWFncmFtcy5uZXQlMjIlMjBtb2RpZmllZCUzRCUyMjIwMjEtMDQtMDRUMjAlM0EyNiUzQTUxLjkzMFolMjIlMjBhZ2VudCUzRCUyMjUuMCUyMChXaW5kb3dzJTIwTlQlMjAxMC4wJTNCJTIwV2luNjQlM0IlMjB4NjQpJTIwQXBwbGVXZWJLaXQlMkY1MzcuMzYlMjAoS0hUTUwlMkMlMjBsaWtlJTIwR2Vja28pJTIwQ2hyb21lJTJGODkuMC40Mzg5LjkwJTIwU2FmYXJpJTJGNTM3LjM2JTIwRWRnJTJGODkuMC43NzQuNjMlMjIlMjBldGFnJTNEJTIydHlZNXMtMHFIcTdsaDVldklvbkclMjIlMjB2ZXJzaW9uJTNEJTIyMTQuNS43JTIyJTIwdHlwZSUzRCUyMmRldmljZSUyMiUzRSUzQ2RpYWdyYW0lMjBpZCUzRCUyMmpraDhqb3JHS1dzQ1NZRXJSMHJ1JTIyJTIwbmFtZSUzRCUyMlBhZ2UtMSUyMiUzRTVWcGJjNkl3RlA0MVBtNEhnaUI5cEVxdE15aXVzbFA3U0NVTDdJQnhZcXk2djM0VENYS3JMYTVDT3J0UFRRNG5tSnp6ZmVjUzJsSDY4WDZJM1hVd1JoNk1Pa0R5OWgxbDBBRkFCbDJKJTJGbUdTUXlMUmxHNGk4SEhvY2FWTU1BOSUyRlF5N2s2JTJGeHQ2TUZOUVpFZ0ZKRndYUlF1MFdvRmw2UWdjekZHdTZMYVR4UVZmM1h0JTJCckFpbUMlMkZkcUNwOURqMFNKRkpkbFRMNUV3ejlJUDFsV2VKUFlqZFY1b0pONEhwb2x4TXBaa2ZwWTRSSU1vcjNmUmd4NDZWMlNkWTlubmw2MmhpR0sxSm53ZU8lMkI1MnBMRyUyRlNKJTJGQko3R01URCUyQlBzMzdvd05PYVFIaGg0OVA1OGlUQUxrbzVVYm1abjBBYVB0eW9Qc3JSS2RaVG9XUW1zcWxLbndGeVRrd0ozcGJnbWlvb0RFRVg4Szl5RlpzT1YzS3AlMkI5NUo0TTl2ek54OG1CVDVKOXNzMmRQVDRYYmRBV0wlMkJFSFoxWTRqRnpzUSUyRktCbm5weUVrVTNSREVrJTJCRURYWVJpNUpId3I3c1BsTVBOUGVxZWxVeFRTSFFLSlUwTFJPUjQ0SVVBS21QUVZ5Yjc0cXN5ZmRKRGJSaVk2ZXZrQ2olMkZQVHY3blJsaDloTkJtWWk3c25aMnhWd1JCRmxHak02YnNnSkhDJTJCZG8lMkJXM1ZHdUYxM0tYd294Z2Z1UEhWUTFhR29ZVURSTWFxZGRSanM1VlFseWxOT2w4eTRvR085U1Mya2l1SEZEbktzMWNkNXJCT2RxeVoyblROQVN6dSUyRiUyRkJlODFIbjBVb0xmcUZiVVNmU3B1d2dHS1g3ZWJkbUpPOTB3d3pnVWR2YzJZSTR0SnlDdTY5MXhHWnRPWE5BdXpTWmFUajdNR2tuS3ZackNTbFN0NWNaVjdlaFg0R29QeGFFSkZVM3ZtR0RTQlNwWTlaSUl5cUFzdWFoN1lxbElDdGx3em0ycU5JVnV1R09YJTJGUUxaZUY5blMlMkJ4NXRCOWw2QmRrJTJGNXVhTVNnYW1ZNHlzT1IwOTJyT3hjR0NYcTBSRkVRN3NhZ3ByczRmS2RWQlpQJTJGViUyQkQ1V1JvVUNGakJuTmt5RU5RNSUyQnk0ZG93ZjF4cVlPd2VjZ3ByVnRac3psZEhvQVN1N24ycHBmNUVYeTYyNEhTUTdPQ21KVlJxd2h4Vm4wM0RlVHF5MVpoT3JWSGZjRWEyJTJCQnhVcG1wWEUwNVZJUzNkRjhoQmN0MDdEJTJGbmF0dU02JTJGMVF2SiUyRnEyWlpsOXg2UmpLYzFJaG1Pd2lzc1ltc0l4WHE2elRnMkZPSXdMYVh6JTJGNWtydkslMkZDaTdoMkpySXZrQlZERnhpMXg1VUpkJTJGNEN1MExoVnZkWXdGNndqN0FBdG90dCUyQmVNVjA1TE5SRXJ3RVhubW9haWtydnhPeFdyM3lPSDBmJTJCZkwxOHkyQmZXMDh1YXlBYmV0NlQ2NjJrUVA3ZVdMWkJzdmZCdXNpN3hhc21Tdzd2TVh2RE9XVXJkWXRTNXRqZ0ppeVZPeFh1S3NqZGowR2FEVSUyRnIxM2FLdlpLTjhjOSUyRmJKV3NhVGZUS3NJdWhVNlRtZWpDVTFMMHJuTUpNMU5SeWc5TmYzeiUyRkhRcmV0SnA5djA5TVhyMlh3eUslMkJRYyUzRCUzQyUyRmRpYWdyYW0lM0UlM0MlMkZteGZpbGUlM0XH7mQ3AAAgAElEQVR4Xuy9C6xVRZb/v+yhIRKhDQ+VEB/oGAzqYKTVoCC0PyPaICgq2gIagjY9LYKCCgiCIDQqDwVpZ4gSooit4AuEtjHGAUEZtTESlUAcRTEElEdUHAg03fyzqmff/76bc+7d55z9qKr9qcTgvWfvqrU+q/ap761dteqYI0eOHBEKBCAAAQhAAAIQgICVBI5BrFkZF4yCAAQgAAEIQAAChgBijY4AAQhAAAIQgAAELCaAWLM4OJgGAQhAAAIQgAAEEGv0AQhAAAIQgAAEIGAxAcSaxcHBNAhAAAIQgAAEIIBYow9AAAIQgAAEIAABiwkg1iwODqZBAAIQgAAEIAABxBp9AAIQgAAEIAABCFhMALFmcXAwDQIQgAAEIAABCCDW6AMQgAAEIAABCEDAYgKINYuDg2kQgAAEIAABCEAAsUYfgAAEIAABCEAAAhYTQKxZHBxMgwAEIAABCEAAAog1+gAEIAABCEAAAhCwmABizeLgYBoEIAABCEAAAhBArNEHIAABCEAAAhCAgMUEEGsWBwfTIAABCEAAAhCAAGKNPgABCEAAAhCAAAQsJoBYszg4mAYBCEAAAhCAAAQQa/QBCEAAAhCAAAQgYDEBxJrFwcG0hgl8//338sUXX8hXX30l27Ztk+3bt8vOnTvlu+++k71794p+vm/fPtm/f78cPHhQDh8+XFdhkyZNpFmzZtK8eXNp0aKFHH/88dKqVSs54YQT5KSTTpL27dvLKaecIqeddpqcccYZ5nMKBCAAAQhAIA8CiLU8qNNmxQQ+/fRT2bBhg2zcuFE++eQT2bRpk/z0009GSHXo0MEIKxVYKrRUcLVu3doILBViKshUmKlAO+aYY+TIkSNGuKmAUyGngk6F3Z49e4zQU8Gnwk8F4NatW40gPO6446RTp05y7rnnSufOnaVLly5yzjnnVOwHN0AAAhCAAAQqJYBYq5QY12dCYN26dbJmzRrRf9evXy/t2rUzAum8884zgkmF08knn5yJLdrIN998YwSiCsWPP/7YCMcdO3ZI165dpVu3btKjRw/zLwUCEIAABCCQNAHEWtJEqa8qAt9++62sXLlS3njjDXnzzTflrLPOMgKoe/fucvHFF5uZMtuKzsS99957snbtWiMsN2/eLFdccYVcddVV0rt3bznxxBNtMxl7IAABCEDAQQKINQeD5ovJKnaWLl0qr7zyirz//vvSp08fI3R69eolbdu2dc7NXbt2yapVq4zgXLFihVx00UXSv39/ueGGG6wUm84BxmAIQAACBSWAWCto4PN0W2fQFi1aJK+++qoMGDBArr/+eunXr1+eJqXS9rJly+Sll16SJUuWyLXXXiuDBw82M24UCEAAAhCAQCUEEGuV0OLaqgnoZoD58+fL008/LW3atJFbbrlFBg4caBb/+150E8PixYvl2Wefld27d8ttt90mw4YNM5sWKBCAAAQgAIHGCCDWGiPE5zUR0EX4c+bMkXnz5plZtNtvv90syi9q0c0STz31lJltGz58uIwcOdJsnqBAAAIQgAAEyhFArNE3UiGg69EeffRRmT17towYMcL8d+qpp6bSlouVfv311zJ37lzz36hRo+S+++5jXZuLgcRmCEAAAhkQQKxlALloTTzyyCMydepUM4t27733MnPUQAfQmccZM2aY2bYJEybImDFjitZd8BcCEIAABBohgFijiyRG4LXXXjOCQ5PGTpw4UTp27JhY3b5XtGXLFpkyZYpJ+qtC95prrvHdZfyDAAQgAIGYBBBrMUFxWXkCumj+nnvuMclip02bxo7HGjqL7pQdP368Sf47c+ZMsxmDAgEIQAACxSaAWCt2/Gv2XvOk6Xq0oUOHmhkhSjIEdIZywYIFZk2b5mmjQAACEIBAcQkg1oob+5o914XxetqA7vTs2bNnzfVRQX0Cq1evNjtG9VQE3ahBgQAEIACBYhJArBUz7jV5rQecDxkyxByerrnTmjZtWlN93FyewKFDh0xONmW+cOFCw5wCAQhAAALFIoBYK1a8a/ZWz8HUZLZ33nmn2elJyYaA7hh94oknTHJdPS+VAgEIQAACxSGAWCtOrGv2VM/wvOmmm+T55583R0RRsiWgR1fdfPPN8sILL5gzRykQgAAEIFAMAoi1YsS5Zi+fe+45ueuuu+Tll1+WHj161FwfFVRHYM2aNXLdddfJ448/LoMGDaquEu6CAAQgAAGnCCDWnApXPsbqTJpuJnj99dflggsuyMcIWq0j8OGHH8rVV19tNh3oTBsFAhCAAAT8JoBY8zu+NXunAm3w4MFm1+eFF15Yc31UkAyBDz74wOwSXbRokRFuFAhAAAIQ8JcAYs3f2Nbs2YYNG8xi9uXLl8vll19ec31UkCyBt956S/r27Su66aNLly7JVk5tEIAABCBgDQHEmjWhsMuQH3/8Ubp27WoOGL/11lvtMg5r6gg888wz8uijj8r69eulZcuWkIEABCAAAQ8JINY8DGoSLumuzw4dOsj06dOTqI46UiQwbtw42bp1q9klSoEABCAAAf8IINb8i2nNHmk+r2XLlom+ZqO4QUBfU/fr18/kv6NAAAIQgIBfBBBrfsWzZm8+//xz6dSpkzmU/eyzz665PirIhsBnn31mDn/ftGmTnHnmmdk0SisQgAAEIJAJAcRaJpjdaUQPDdf0HLpWjeIWAV27pmk9li5d6pbhWAsBCEAAAg0SQKzRQeoIrFixQiZMmGBm1ShuEtDZtalTp0qfPn3cdACrIQABCEDgKAKINTpFHYFu3brJiBEjZMCAAVBxlMCSJUtk7ty5sm7dOkc9wGwIQAACEIgSQKzRJwwBTX77hz/8waSAoLhNQFOu3H///STLdTuMWA8BCECgjgBijc5gCPTu3dsc0q6nFVDcJqCnGmgaj5UrV7rtCNZDAAIQgIAhgFijI8iWLVukZ8+esmPHDmh4QqBdu3ayevVq6dixoyce4QYEIACB4hJArBU39nWe64L0PXv2yGOPPQYNTwjcfffd0rp1a7NhhAIBCEAAAm4TQKy5Hb9ErNdUHbNmzZJLL700kfqoJH8C77zzjowePdqk8qBAAAIQgIDbBBBrbsevZuu3b98unTt3lt27d9dcFxXYRaBNmzayceNGad++vV2GYQ0EIAABCFREALFWES7/LtZUD3/605/k1Vdf9c+5gnt07bXXym9+8xtSsRS8H+A+BCDgPgHEmvsxrMmDMWPGyC9+8QuT6oHiFwFNxfLDDz/II4884pdjeAMBCECgYAQQa54HXNei/fa3v5UWLVqU9PTqq6+W22+/Xfr27ZsKCd1p+uCDD8q8efNM/QMHDpRLLrlEHnjggbr2Fi9eLF9++aX5nV5/4403mtd3QdHXtC+++GLdzsaHHnpIJk6ceJS9zz33nFx55ZWmDU1Bov9qOXDggOiCe30dGG5XP9P2NBGwJpIN75zUNk4//XQ57bTTRJMFlypB4ln9fMqUKfXq1g0bQfvqn75mLtVOKtD/r9Lly5fLU089ZXLoUSAAAQhAwF0CiDV3YxfL8mOPPVb+/ve/m8XmOnsWFW3nnHOOycml/6ZRSom1nTt31hNfUbEWFTXvvvuu3HHHHXX3qJDSEhVegf1RAab1r1271ux2VR7h0phYCwSX3lOqXbVNhVqrVq2MINUdmFqiv89DrH366acmd57+S4EABCAAAXcJINbcjV0sy+fMmSNjx46Vf/zjH3LMMceYGaawaNNF6CpYApERq9IKLoqKteHDh8vJJ58sP/74Y514akysRYVSY2JNrw8E2u9+9zvRV73RmbNywi74fTCzFkesaRLali1bSr9+/cysYWDviSeeKP/1X/9lRFweYk1n93S2kM0jFXRYLoUABCBgIQHEmoVBSdokFWJ79+411TZt2rSeaNMZIX1N2KRJk6SbNfWVEmsqnv7zP//TvKpUcRNHrOlMlYoinR2bOXOmqbvczJp+Frz6nD9/vujr0bDoCjuaxMya2nX++efLt99+a2xSkTR+/Hjjnwq1vMTa4cOHzUzi3/72t1RiS6UQgAAEIJANgczF2q9+9SuTWZ2SL4Gf//zn5uxI3QWqs25plVJiTdew6WyPzl6pUPvLX/5Sb81aqbVdUbEWXbMWXdem/mjdM2bMqPfKNepnqTVywTVRkVfuNaiKNZ3B04X8Ksw2b94sb7/9ttmFGazXy2NmTf342c9+lmp80+o31AsBCEAAAv8/gczFmr6KO3LkCDHIkIC+6tTZHi02zKypgNHXc8GrRrUrvMGglFgLrzuLM7MWzJipiAu/ci0l1hraYBD3Nei0adOMWBs6dKhoOhTdnPDLX/4yV7HGzFqGDxlNQQACEEiRAGItRbg2VK1r1saNG2c2GdiyZi0Qa2FBpRsfgt2g5cST8tRrGluzFrwC7d69u/Tv39+s09P/L/UqNKnXoPp69pVXXpHvvvtOPvjgAyPStOQ5s8aaNRueQGyAAAQgUDsBxFrtDK2uwbbdoLrBIBBrCk5nzAYNGlSX+qKUeKp0N6iKOT2ZIdj9WU6QaftJirWPPvrIpPkYNmyYaXvbtm25ijV2g1r9aGIcBCAAgdgEEGuxUbl5oW151qJiLZoDrZY8a5pCQ18/llqnpqJQ15bpv08++aS5TmfakhRr+/fvr5fjLbxeT9esNZY/LukeRp61pIlSHwQgAIF8CCDW8uFuTaucYGBNKBI3hBMMEkdKhRCAAARyIYBYywW7PY1yNqg9sUjaEs4GTZoo9UEAAhDIhwBiLR/u1rSqa7t0xySJU60JSWKG6C5gPbZLj9miQAACEICAuwQQa+7GLjHLL7jgAtG1bZdeemlidVJRvgTeeecdc8TYhx9+mK8htA4BCEAAAjUTQKzVjND9CqZOnWrysOkORoofBDRdiZ5cMWHCBD8cwgsIQAACBSaAWCtw8APXdddiz549ZceOHdDwhEC7du3MSSGafJgCAQhAAAJuE0CsuR2/xKzv3bu33HTTTeY8S4rbBDRFyQsvvCArV6502xGshwAEIAABQwCxRkcwBF5//XXRVA/r16+HiOMEunbtKvfff785+5UCAQhAAALuE0CsuR/DxDzQ7Pt61JMeQE5xk4CmYpk7d66sW7fOTQewGgIQgAAEjiKAWKNT1BFYsWKFWZD+8ccfQ8VRAuedd57ohpE+ffo46gFmQwACEIBAlABijT5Rj8ANN9wgmsrjvvvug4xjBB599FGTqmPp0qWOWY65EIAABCDQEAHEGv2jHoHPP/9cOnXqZGbXzj77bOg4QuCzzz4TnVXbtGmTnHnmmY5YjZkQgAAEIBCHAGItDqWCXfPEE0/IsmXL5K233iqY5+66e/nll0u/fv3kzjvvdNcJLIcABCAAgZIEEGt0jJIENI1Hhw4dZPr06RCynMC4ceNk69atJl0HBQIQgAAE/COAWPMvpol49OOPP4qmgNC1a7feemsidVJJ8gSeeeYZ0bVqmnKlZcuWyTdAjRCAAAQgkDsBxFruIbDXgA0bNkj37t1l+fLloq/ZKHYR0NfUffv2lbVr10qXLl3sMg5rIAABCEAgMQKItcRQ+lmRJsvVUw3efPNNufDCC/100kGvPvjgA7niiitETysg+a2DAcRkCEAAAhUQQKxVAKuolz7//PMyatQoc8qBpvWg5EtA03OoQJs9e7bcfPPN+RpD6xCAAAQgkDoBxFrqiP1o4LnnnpO77rpLXn75ZenRo4cfTjnoxZo1a+S6666Txx9/XAYNGuSgB5gMAQhAAAKVEkCsVUqswNe/8sor5rB3nWm7/vrrC0wiH9dfeuklM5Omuz779++fjxG0CgEIQAACmRNArGWO3O0GdTH7wIEDTT6ve++9121nHLJ+xowZovnvFi9ebDZ9UCAAAQhAoDgEEGvFiXVinm7btk2GDBkip5xyisyfP1+aNm2aWN1UVJ/AoUOHZNiwYaLMFy5caJhTIAABCECgWAQQa8WKd6Le6qYD3SU6b9486dmzZ6J1U5nI6tWrZfjw4WbXp24moEAAAhCAQDEJINaKGffEvNZDw0eMGCFDhw6VqVOnJlZv0SuaMGGCLFiwQObOnSs33HBD0XHgPwQgAIFCE0CsFTr8yTi/e/duueeee8zh79OmTZPevXsnU3EBa1m5cqWMHz/eHMo+c+ZMadOmTQEp4DIEIAABCIQJINboD4kReO2110RnhDp37iwTJ06Ujh07Jla37xVt2bJFpkyZIhs3bjQzlNdcc43vLuMfBCAAAQjEJIBYiwmKy+ITeOSRR4zguP32282O0Xbt2sW/uWBX7tixQ3Sn51NPPWWE7pgxYwpGAHchAAEIQKAxAoi1xgjxeVUE9uzZYw4Y14XxuqZN/zv11FOrqsvHm77++muzHk3/040a9913n7Ru3dpHV/EJAhCAAARqJIBYqxEgtzdMQGeO5syZY3aMDhgwwMy2de3atbDY1q9fb2bRlixZYnZ6jhw5kpnHwvYGHIcABCAQjwBiLR4nrqqRwE8//WRysj399NNm0fwtt9xikus2b968xprtv33//v0mme2zzz4ruhnjtttuM7nTjjvuOPuNx0IIQAACEMidAGIt9xAUzwDd8bho0SJ59dVXzWybHl3Vr18/70AsW7ZM9IgonUW79tprZfDgweyU9S7KOAQBCEAgfQKItfQZ00IZArquTfO06Zmj77//vvTp00euuuoq6dWrl7Rt29Y5brt27ZJVq1bJG2+8IStWrJCLLrrInOGpedJYj+ZcODEYAhCAgDUEEGvWhKLYhnz77beiM24qdPRUhLPOOkt69OhhzsG8+OKLrRQ7Kjbfe+890fNS16xZI5s3bzanDajg1FxzJ554YrGDivcQgAAEIJAIAcRaIhipJGkC69atMwJI/9VF+Zr+o0uXLiZZ7LnnniudOnWSk08+Oelmy9b3zTffyKZNm+STTz4xyX83bNggunlCN0t069bNCEv9lwIBCEAAAhBImgBiLWmi1JcKgU8//dQIJE0aq4JJhZNuWjjjjDOkQ4cO5oDz9u3by0knnSQnnHCCmYk7/vjjpUWLFmYTQ7NmzaRJkyZyzDHHyJEjR+Tw4cNy8OBB0cX/+/btk++//150puy7776TnTt3yvbt283h6Vu3bpUvvvjCbAZQgahCUZP+qnA855xzUvGVSiEAAQhAAAJhAog1+oOzBFRgqZD66quvjLBSgaVCSwXX3r17jQBTIaaCTIWZCrSgqHBTAadCTgWdCrtWrVoZoaeCT4WfCsDTTjvNCEL9nAIBCEAAAhDIgwBiLQ/qtJkbgWBmLTcDaBgCEIAABCBQIQHEWoXAuNxtAog1t+OH9RCAAASKSACxVsSoF9hnxFqBg4/rEIAABBwlgFhzNHCYXR0BxFp13LgLAhCAAATyI4BYy489LedAALGWA3SahAAEIACBmggg1mrCx82uEUCsuRYx7IUABCAAAcQafaBQBBBrhQo3zkIAAhDwggBizYsw4kRcAoi1uKS4DgIQgAAEbCGAWLMlEtiRCQHEWiaYaQQCEIAABBIkgFhLECZV2U8AsWZ/jLAQAhCAAATqE0Cs0SMKRQCxVqhw4ywEIAABLwgg1rwII07EJYBYi0uK6yAAAQhAwBYCiDVbIoEdmRBArGWCmUYgAAEIQCBBAoi1BGFSlf0EEGv2xwgLIQABCECgPgHEGj2iUAQQa4UKN85CAAIQ8IIAYs2LMOJEXAKItbikuA4CEIAABGwhgFizJRLYkQkBxFommGkEAhCAAAQSJIBYSxAmVdlPALFmf4ywEAIQgAAE6hNArNEjCkUAsVaocOMsBCAAAS8IINa8CCNOxCWAWItLiusgAAEIQMAWAog1WyKBHZkQQKxlgplGIAABCEAgQQKItQRhUpX9BBBr9scICyEAAQhAoD4BxBo9olAEEGuFCjfOQgACEPCCAGLNizDiRFwCiLW4pLgOAhCAAARsIYBYsyUS2JEJAcRaJphpBAIQgAAEEiSAWEsQJlXZTwCxZn+MsBACEIAABOoTQKzRIwpFALFWqHDjLAQgAAEvCCDWvAgjTsQlgFiLS4rrIAABCEDAFgKINVsigR2ZEECsZYKZRiAAAQhAIEECiLUEYVKV/QQQa/bHCAshAAEIQKA+AcQaPaJQBBBrhQo3zkIAAhDwggBizYsw4kQ5ArNmzZIJEybIww8/LCNHjpRArM2ZM0fGjh0rU6dOldGjRwMQAhCAAAQgYC0BxJq1ocGwJAjs27dPWrduLU2aNJHmzZvLnj17pFWrVnLgwAE5fPiw+blFixZJNEUdEIAABCAAgVQIINZSwUqlNhEYN26czJ49Ww4dOlRnVtOmTWXUqFEyffp0m0zFFghAAAIQgMBRBBBrdArvCejsWtu2beXgwYN1vjZr1kx27drFrJr30cdBCEAAAu4TQKy5H0M8iEEgPLvGrFoMYFwCAQhAAALWEECsWRMKDEmTQHh2jVm1NElTNwQgAAEIJE0AsZY0UeqzloDOrunuUN39yVo1a8OEYRCAAAQgECGAWKNLFIaAzq4NGTJEFi5cyFq1wkQdRyEAAQi4TwCx5n4M8SAmgZUrV8rMmTPlnnvukd69e8e8i8sgAAEIQAAC+RJArOXLn9YzIqBCrU+fPjJp0iSZPHmyrFixAsGWEXuagQAEIACB2ggg1mrjx90OEAiEWiDQoj874AImQgACEIBAgQkg1goc/CK4Xk6YIdiKEH18hAAEIOAHAcSaH3HEixIEGhNkjX0OVAhAAAIQgIANBBBrNkQBGxInEFeIxb0ucQOpEAIQgAAEIBCTAGItJiguc4dApQKs0uvdIYGlEIAABCDgAwHEmg9RxIc6AtUKr2rvAz0EIAABCEAgbQKItbQJU39mBGoVXLXen5mjNAQBCEAAAoUigFgrVLj9dTYpoZVUPf6SxjMIQAACEMiaAGIta+K0lziBpAVW0vUl7jAVWkfgmGOOsc4mDEqWwJEjR5KtkNogUAEBxFoFsLjUPgJpCau06rWPIBYlQUDFGoN5EiTtrIP42hmXIlmFWCtStD3zNW1BlXb9noWj0O4wmPsdfuLrd3xd8A6x5kKUsPEoAlkJqazaIcRuE2Awdzt+jVlPfBsjxOdpE0CspU2Y+hMnkLWAyrq9xIFRYeoEGMxTR5xrA8Q3V/w0LiKINbqBUwTyEk55tetUcApsLIO538Envn7H1wXvEGsuRAkbDYG8BVPe7dMN7CXAYG5vbJKwjPgmQZE6aiGAWKuFHvdmRsAWoWSLHZmBp6FYBBjMY2Fy9iLi62zovDEcseZNKP11xDaBZJs9/kbeHc8YzN2JVTWWEt9qqHFPkgQQa0nSpK7ECdgqjGy1K/EAUGEsAgzmsTA5exHxdTZ03hiOWPMmlP45Yrsgst0+/3qEvR4xmNsbmyQsI75JUKSOWggg1mqhx72pEXBFCLliZ2qBomJDgMHc745AfP2OrwveIdZciFLBbHRNALlmb8G6UybuMphngjm3Rohvbuhp+P8IINboClYRcFX4uGq3VcF32BgGc4eDF8N04hsDEpekSgCxlipeKq+EgOuCx3X7K4kV19YnwGDud48gvn7H1wXvEGsuRKkANvoidHzxowBdLlEXGcwTxWldZcTXupAUziDEWuFCbp/Dvgkc3/yxr8fYZxGDuX0xSdIi4pskTeqqhgBirRpq3JMYAV+Fja9+JRZ4zypiMPcsoBF3iK/f8XXBO8SaC1Hy1EbfBY3v/nnaLatyi8G8KmzO3ER8nQmVt4Yi1rwNrd2OqZC5+uqr5fXXX5fevXvbbWwN1hXFzxoQeXFrUoP5li1b5MYbb5Q//vGPcskll9SxWbx4sQwaNKgeq2HDhsljjz0mxx57rBw4cEDuvvtu+e///m958cUXpWPHjkfd+9xzz8nAgQPloYcektNPP938v9Y7Y8aMevfs2bNHhg8fLg8++GC9erTCUnZ07tz5qDa1jYkTJxobop9r/dr2qlWrSvrz0UcfSbdu3Ur2i3Xr1hkugb/t27eXBx54oO5a5TdixAiZO3fuUbbX0tGSim8tNnBvsQkg1ood/1y8L5qAKZq/uXSqnBtNajBXkROUsAhRkbR27do6cabX6LXbt283v9OiYu377783fwSpGNKiombSpEmyceNGueWWW0qKNRWBU6ZMqRM9jYm1qB3vvvuuLFq0qJ4dYREVFaCBWFP/AkEaiK/u3bvX2R74qP+GWejPQZv6/9OmTZPWrVsbfxFrOT8INJ8aAcRaamipuBSBogqXovpdlKcgCbGmImb8+PEyatQoI7DCM1ulxFpY9Jx//vlGrOm///M//yOTJ082M24qXhYsWGDCoDNcpWbWVHx99dVXRhCpeKpUrGkbauu8efNk8+bNdcJN2w9KWNDt37/f2BEWa3qd+vjll1/WE2aBeI2KNf39ZZddJm+//XbdLCFirShPWzH9RKwVM+65eF10wVJ0/3PpdBk1moRYU0Gj4kOFiQoXLcEMWSmxFsw86SvN/v37G7F21VVXyQsvvFAn9IJ6VAQFrz6jr0H1MxU+weyYiqmGXoNGZ9bCts2cObOeeArwh2e82rRpc5RYq2RmLRC1OqO2e/duI0bD4pTXoBl1eprJlABiLVPcxW0MofLP2MPBz2cgCbEWzBbp7FYwIxaIkLhibfDgwXWzTSrgdIZu6NChsmTJkgbF2j333GPEnr6GvPLKKytas9arVy8jLvVVZFgIhiMdnq0LxFp0zVr4VWxwb6mZtbCoDV7zqo+6To/XoH4+X3glglijF6ROAIFSHzE8Uu9ymTdQq1grteg+vDC/lFgLz0YFM2sq1rToDN2AAQPqXk8++eSTDYo1nc0LXmeqQIy+hg2AlhONYXEVzOA1JtaC16ANCaxSYi28eSFoI9g8gVjLvOvTYEYEEGsZgS5qMwiT0pGHi19PRK1irZQICq/hirtmTcXaWWedZda+6UzTTz/9ZIBwnnYAACAASURBVF6rhme8Sr0GDdaEBZsWfvjhh7K7QaOvQcORDK9Nq2TNmvqnr2GDGbpyM2ulxFh4zZy+FuU1qF/PFt78kwBijZ6QGgEEScNo4ZNa10u84lmzZslvf/tbadGiRcm6axFr5dZrqfBR8aQC5i9/+Uus3aAq1oLNBvPnz5cg1UVcsRbM8O3cufOodBzqeGMza6VSaiS5G7Qx0aqvWBFriXd/KrSAAGLNgiD4aAJCJF5U4RSPU95X6SzR3//+dxk9erTcf//9R4m2WsRauVd3gXAKXm3GybOm1+qat+hMVVyxppxVJN5xxx1VibXwjFhjedaiu0FLtRt+DVpO1GqbwYzgv//7v8utt95qUpUEpVQeuEr7Uy3xrbQtrodAKQKINfpF4gT+/Oc/S58+fbxPeJsUuECwrVixQn79618nVS31JEhgzpw5MnbsWPnHP/4hOnDrYvywaGMwTxC2hVURXwuDUjCTEGsFC3ja7iLUqiOMYKuOW5Z36W7HvXv3miabNm1aT7S1bNlSjhw5kqU5tJUhAcRahrBpqiQBxBodI1ECv/rVr6RHjx5mcTKlMgLKbNmyZfLxxx9XdiNX50bg5z//ufTt21defvllxFpuUUi/YcRa+oxpoWECiDV6SKIEOLy8Opxwq45blnfp4nVdR8bMWpbU7WgLsWZHHIpsBWKtyNFPyXeER2Vg4VUZrzyu1jVr48aNM5sMWLOWRwTybROxli9/Wid1B30gJQIIkHhg4RSPU95XpbkbNEvfyp21GdgQpNkIdlOWOlUg2JWpqUGCEiSl1Z/Dec/0Zz0yS3eoRg+mj54DmiWHSttCrFVKjOuTJsDMWtJEqa+OAEKk4c4AH3celjTzrGVJoSGxVi51xvbt2+Wxxx4zB8MH6UTC4it8oHxwVFZwsHsg1qJ520od2p4lh0rbQqxVSozrkyaAWEuaKPXVI4AgKd0h4OLXg+LKYF5OrAWzZUGetiA60d+XS4obFl/RmTU9FP7kk0+WH3/8sU70Idb86v94kz4BxFr6jAvfAsKkfheAh3+PhOtiLSywNEVJuAQCL3zYu77aLFdKibUxY8bIf/7nf0o4aS+vQf17DvAoPQKItfTYUnOIAALlnzDg4Odj4bNYC2bBArEWnn0LH6o+bNgwM3O2bdu2ugPkNdo6s6avRfXczvDxWYg1P58FvEqHAGItHa7UWoJA0YVK0f33+aEokljr3r272TQQLuED3MuJNT1YPjj2Su9FrPn8ROBb0gQQa0kTpb4GCRRVsBTV76I8Dq6LtVrXrMUVa8E5qHpeZ4sWLertELW5r7gSX5sZYlttBBBrtfHj7ioIFE24FM3fKrqE87e4MpinuRv0tNNOa/A1qM6sadHXqnoofam0ILZ2BFfiays/7KqdAGKtdobUUAWBogiYovhZRRfw6hZXBvPwGrMgAGHRFCfPmt4XraehPGvBmrVArAWzeO3bt2dmzaunAGfSJIBYS5MudRf6lShCrTgPgCtirTgRSdZT4pssT2qrnABirXJm3JEgAV8Fja9+JRh6r6piMPcqnEc5Q3z9jq8L3iHWXIiS5zb6Jmx888fz7peIewzmiWC0thLia21oCmMYYq0wobbbUV8Eji9+2N1b7LOOwdy+mCRpEfFNkiZ1VUMAsVYNNe5JhYDrQsd1+1MJakEqZTD3O9DE1+/4uuAdYs2FKBXIRlcFj6t2F6hrpeoqg3mqeHOvnPjmHoLCG4BYK3wXsA+Aa8LHNXvti7j7FjGYux/Dhjwgvn7H1wXvEGsuRKmANroigFyxs4BdKFOXGcwzxZ15Y8Q3c+Q0GCGAWKNLWEvAdiFku33WBtZDwxjMPQxqyCXi63d8XfAOseZClApso62CyFa7CtxVcnWdwTxX/Kk3TnxTR0wDjRBArNFFrCdgmzCyzR7rA1gAAxnM/Q4y8fU7vi54h1hzIUrYKLYIJFvsoEvYRYDB3K54JG0N8U2aKPVVSgCxVikxrs+NQN5CKe/2cwNPw40SYDBvFJHTFxBfp8PnhfGINS/CWBwn8hJMebVbnMi67SmDudvxa8x64tsYIT5PmwBiLW3C1J84gayFU9btJQ6MClMnwGCeOuJcGyC+ueKncRFBrNENnCSQlYDKqh0ng4DRdQQYzP3uDMTX7/i64B1izYUoYWNJAmkLqbTrJ6z+EGAw9yeWpTwhvn7H1wXvEGsuRAkbyxJQQXX11VfL66+/Lr17906MVFr1JmYgFVlFgMHcqnAkbgzxTRwpFVZIALFWITAut49A0sIq6frsI4ZFSRPQwZziN4EjR4747SDeWU0AsWZ1eDAuLoGkBFZS9cS1m+sg4CIBZppcjBo2u0wAseZy9LC9HoFahVat9xMOCBSFAGKtKJHGT1sIINZsiQR2JEKgWsFV7X2JGE0lEHCMAGLNsYBhrvMEEGvOhxAHogQqFV6VXg9xCBSdAGKt6D0A/7MmgFjLmjjtZUIgrgCLe10mRtMIBBwhgFhzJFCY6Q0BxJo3ocSRSmfYEGr0GQhURwCxVh037oJAtQQQa9WS4z4nCJQTZAg1J8KHkZYSQKxZGhjM8pYAYs3b0OJYQCAQZitWrJBf//rX8uc//1n69OmTeCJdiEOgKAQQa0WJNH7aQgCxZksksCNVAoFgmzRpkkyePBmhliptKvedAGLN9wjjn20EEGu2RQR7UiOggm38+PEybdq0RI+mSs1gKoaApQQQa5YGBrO8JYBY8za0OFaKAIMM/QICtRPgOaqdITVAoBICiLVKaHGt8wQYZJwPIQ5YQIDnyIIgYEKhCCDWChVunGWQoQ9AoHYCPEe1M6QGCFRCALFWCS2udZ4Ag4zzIcQBCwjwHFkQBEwoFAHEWqHCjbMMMvQBCNROgOeodobUAIFKCCDWKqHFtc4TYJBxPoQ4YAEBniMLgoAJhSKAWCtUuHGWQYY+AIHaCfAc1c6QGiBQCQHEWiW0uNZ5AgwyzocQBywgwHNkQRAwoVAEEGuFCjfOMsjQByBQOwGeo9oZUgMEKiGAWKuEFtc6T4BBxvkQ4oAFBHiOLAgCJhSKAGKtUOHGWQYZ+gAEaifAc1Q7Q2qAQCUEEGuV0OJa5wkwyDgfQhywgADPkQVBwIRCEUCsFSrcOMsgQx+AQO0EeI5qZ0gNEKiEAGKtElpc6zwBBhnnQ4gDFhDgObIgCJhQKAKItUKFG2cZZOgDEKidAM9R7QypAQKVEECsVUKLa50nwCDjfAhxwAICPEcWBAETCkUAsVaocOMsgwx9AAK1E+A5qp0hNUCgEgKItUpoca3zBBhknA8hDlhAgOfIgiBgQqEIINYKFW6cZZChD0CgdgI8R7UzpAYIVEIAsVYJLa51ngCDjPMhxAELCPAcWRAETCgUAcRaocKNswwy9AEI1E6A56h2htQAgUoIINYqocW1zhNgkHE+hDhgAQGeIwuCgAmFIoBYK1S4cZZBhj4AgdoJ8BzVzpAaIFAJAcRaJbS41nkCDDLOhxAHLCDAc2RBEDChUAQQa4UKN84yyNAHIFA7AZ6j2hlSAwQqIYBYq4QW1zpPgEHG+RDigAUEeI4sCAImFIoAYq1Q4cZZBhn6AARqJ8BzVDtDaoBAJQQQa5XQ4lrnCTDIOB9CHLCAAM+RBUHAhEIRQKwVKtw4yyBDH4BA7QR4jmpnSA0QqIQAYq0SWlzrPAEGGedDiAMWEOA5siAImFAoAoi1QoUbZxlk6AMQqJ0Az1HtDKkBApUQQKxVQotrnSfAION8CHHAAgI8RxYEARMKRQCxVqhw4yyDDH0AArUT4DmqnSE1QKASAoi1SmhxrfMEGGScDyEOWECA58iCIGBCoQgg1goVbpxlkKEPQKB2AjxHtTOkBghUQgCxVgktrnWeAIOM8yHEAQsI8BxZEARMKBQBxFqhwo2zDDL0AQjUToDnqHaG1ACBSggg1iqhxbXOE2CQcT6EOGABAZ4jC4KACYUigFgrVLhxlkGGPgCB2gnwHNXOkBogUAkBxFoltLjWOQKzZs2SCRMmyMMPPywjR46UYJCZM2eOjB07VqZOnSqjR492zi8MhkCeBBBredKn7SISQKwVMeoF8nnfvn3SunVradKkiTRv3lz27NkjrVq1kgMHDsjhw4fNzy1atCgQEVyFQO0EEGu1M6QGCFRCALFWCS2udZLAuHHjZPbs2XLo0KE6+5s2bSqjRo2S6dOnO+kTRkMgTwKItTzp03YRCSDWihj1gvmss2tt27aVgwcP1nnerFkz2bVrF7NqBesLuJsMAcRaMhypBQJxCSDW4pLiOqcJhGfXmFVzOpQYbwEBxJoFQcCEQhFArBUq3MV1Njy7xqxacfsBnidDALGWDEdqgUBcAoi1uKS4znkCOrumu0N19ydr1ZwPJw7kSACxliN8mi4kAcRaIcNeTKd1dm3IkCGycOFC1qoVswvgdUIEEGsJgaQaCMQkgFiLCYrLIAABCEDgnwQQa/QECGRLALGWLW9agwAEIOA8AcSa8yHEAccIINYcC1jS5uqXLsVvAkeOHPHbQbzLnABiLXPkNFhwAoi1oneAY44RBnN/OwGDqr+xzdMz+lWe9Gm7iAQQa0WMeshnvnT97gDE1+/4ZuUdZ+xmRZp2IFCaAGKt4D2DwdzvDkB8/Y5vVt5xxm5WpGkHAog1+kAJAgzmfncL4ut3fLP0jjN2s6RNWxCoT4CZtYL3CAZzvzsA8fU7vll6xxm7WdKmLQgg1ugDIQIM5n53B+Lrd3yz9o4zdrMmTnsQ+CcBZtYK3hMYzP3uAMTX7/hm7R1n7GZNnPYggFijD5CJ3Ps+gFjzPsSZO8gZu5kjp0EIMLNW9D7AYO53DyC+fsc3D+84YzcP6rRZdAK8Bi14D2Aw97sDEN9s4stJINlwzrMVkofnSZ+2EWsF7wMM5n53AOKbTXzhnA3nvFohvnmRp92AAGKt4H2BLyG/OwDxzSa+cM6Gc16tEN+8yNMuYo0+YAjwJeR3RyC+2cQXztlwzqsV4psXedpFrNEHEGsF6AMMMtkEGc7ZcM6rFeKbF3naRazRBxBrBegDDDLZBBnO2XDOqxXimxd52kWs0QcQawXoAwwy2QQZztlwzqsV4psXedpFrNEHEGsF6AMMMtkEGc7ZcM6rFeKbF3naRazRBxBrBegDDDLZBBnO2XDOqxXimxd52kWs0QcSE2t79uyRgQMHygMPPCCXXHJJHdnFixfLl19+aX6vZcuWLXLjjTfKxo0bzc/Dhg2Txx57TI499tijPgsq6dWrl2g9u3fvrndv8PmUKVPq6g+HNNqWfta5c2d58cUXpWPHjuZSrXfQoEFH9QStc8CAASXb04ufe+4546+Whx56SLZv317nh/5OeQwfPlwefPBB05ZeoyXgEG4wYLdq1Srz68Df1q1bJ9JDGWQSwdhoJXBuFJHTFxBfp8PnhfHkWfMijNU7kcSXUByxFoinP/7xj3WCLix0tm3bJiNGjJC5c+fWiamo+Ip+Xq7dQBhGr3/33XfljjvuqBNsKtbWrl1bT2iVIlnuOvVJxaaWu+++u87uuGItsH/w4MF14k/bWrRokRGSSQi2JOJbfe8qzp1w9jvWxNfv+LrgHWLNhSilaGMSX0JxxJoKJRVnYRGiYicQVOpipWItmNk6/fTT68ROgCpcdzCTFlwfzHLVKtb0/qCEZxDjirVSNjYkQKvpBknEt5p2i3YPnP2OOPH1O74ueIdYcyFKKdqYxJdQHLEWXLNz5856ryIbE1cNfV7pzJrWpaJRZ650RuyVV16pembtwIEDMmnSJBk6dKi0adNGxo8fL9OmTTOzYXHFmtahM3Lz58+XdevW1XuFnFTIk4hvUrb4XA+cfY4uycP9jq4b3iHW3IhTalYmMcjEEWuBA+F1YuE1ZKXWmOk9wZq0cp+H14+FIZWbWYuKtVJr1qLCqdQMnNa/YMECmTx5sllzp7OGl112mRFcccVaYK/a1K1btzrzkxRuScQ3tc7nUcVw9iiYJVwhvn7H1wXvEGsuRClFG5P4EqpErIVdCb8a1Q0ElbwGLfVaNY5YCwuvWmbWSm1OCIRlpWItjt3VdoEk4ltt20W6D85+R5v4+h1fF7xDrLkQpRRtTOJLKHidpwvlw7tBw7sgg/VdwS5KdSksavTnSsSaXl9qJ2aAKs01a6XEadgXfS0aZzeoCs6333673i7Rciyr7QJJxLfatot0H5z9jjbx9Tu+LniHWHMhSinamNSXUFQ4RXd/lhJP4Z2Plc6sBWKvVMoQ/axUe0ntBi01qxeIrO7du8uVV14ZS6yVEn1RG2sNfVLxrdUO3++Hs98RJr5+x9cF7xBrLkQpRRuT/BJSwTZx4sQ6a6Nrr6LrzsI5xcqtSQvWtZWbeSuX6qKWPGvh/G/abnTNWrm8aYEtTzzxhOEQzrMW5qJ1hl+ZquAM8qxFc8HVGvok41urLT7fD2efo8sGA7+j64Z3iDU34pSalQwyqaG1omLim00Y4JwN57xaIb55kafdgABireB9gS8hvzsA8c0mvo1xjm5Iic46h9O4qMXRkyzKrcHUa8vN9EZPxwhIRGdvo7uRgx3WUZvCJHX2WU/k0NQ1waxwtH5duxmeNQ4+L7fbOe5GpSxPQqkbKI85Ro4cOZJNZ6IVCJQggFgreLdobJApOB7n3Se+2YSwIc7RV/VRUVLqJIvo2sVaxFr0GLgwkWg74bWX4c1A1SRwLiW+Sp1kEtgTR6xlfRIKYi2b54dWGieAWGuckddXMJh7HV4hvtnEtxzncgIkmu8vfAJGYHH4bN00xFpDwkzXW86bN6/uyLOkxJr6Vu7kkDhiLeuTUBBr2Tw/tNI4AcRa44y8voLB3OvwItYyCm+556ixfIANpWqJm4ewsdeg5WbWGhKAUWxJijWtKyoGtb04Yi3rk1AQaxk9QDTTKAHEWqOI/L7AJbEW3W2qkYm7/iY8GETX2IR3fwbrd4LdmtFXNMHMQBKHrGfRs1yKbxY80mqjIbEWHG+mJ11ES0NiLSxqGkpt05hYK9fft23bVlI0lWLUkFgrV//+/fvNmrWoWKxFrIVnHYPTR9I8CQWxltYTQ72VEkCsVUrMs+tdGszLDUrhL3AdGIPD4oOBsH379mbAKPWXe/RVkIo1FWqtWrWq9xqo3O9t7w4uxdd2lg3Zl8bMWlJizbaZtXKzjXFm1krFIO4MpN4bFZ2NzXwi1lx+Kv2yHbHmVzwr9salwbwhsRY94ik8IxacJhDsTosOXuG1QcFaopYtW0q/fv3qTmTQtk888UT5r//6r3oirmLgGd/gUnwzRpNoc5WuWQufLavHntm0Zk2fpfHjx8u0adMyXbNm40koiLVEHxMqq4EAYq0GeD7c6tJg3pBYCy/YDr9uip4sEH0tU2pmTWfnzj//fPn222/rZuR08NLjtHTRdXjhte19wKX42s6ympk1vafcblDtT9ofbdwNGsxGBz4ntWatod2g2pZtJ6Eg1lx+Kv2yHbHmVzwr9salwbzUmrUgZ1M5sRYMAKeffro5BqpU3qfw+rSgnt/97nfyyCOPGGG2efNmc4bngAEDYq/xqTgQKd3gUnxTQpBJtY1xjuZZC3KZBcbFybN24403ysaNG+v8CdZqLVmypN7JIXqB9unf//73Jfu7fh7OdRbNsxZdr6nXV7JmLaj/rLPOqijPWuCYTSehINYyeXxoJAYBxFoMSD5f0tggY5Pv1cyslRJrwWvQcueH6syavgJSsaZJP3UwVLH3y1/+ErFmU4ewyBaXniOLsDljCvF1JlTeGopY8za08Rxz6UsojTVr0VdU0fxX3333nXzwwQdGpGkplXIgHul8rnIpvvkQSqZVOCfD0dZaiK+tkSmOXYi14sS6pKcufQlltRs0SLXw0UcfSbdu3SRI7VFJqgNbupVL8bWFWTV2wLkaau7cQ3zdiZWvliLWfI1sTL9c+hJqTKypy+XOOdTPGsomf8cdd8iLL74oms8qEGtBnqhgIXi5/FAxUedymUvxzQVQQo3COSGQllZDfC0NTIHMQqwVKNilXOVLyO8OQHyziS+cs+GcVyvENy/ytBsQQKwVvC/wJeR3ByC+2cQ3S87BDHH05IDwDs/A62hi6Oiu0zCd6EkewWxzx44dS0KM7nDVi6InikTbj1YUnQnv1atXXVLrcn5G28giwlnGNwt/aMM9Aog192KWqMV8CSWK07rKiG82IcmSc6nX+eXylwUbZpRCOMmt/lzubFAVWJMmTTLgVBhpuptSpdSB7NEUOg21r/fPmDHDLD8IBGG4znLHVWUT0fqtZBnfPPyjTfsJINbsj1GqFvIllCre3CsnvtmEIEvODR3LtHbtWnnsscckSAyt6zwvu+wykydQ08+EhVc5sRacrnDzzTfX5RosdRZuKbEWXddZrv1yPoRPIil34kg2EUWs5cGZNssTQKwVvHdkOcgUHHUu7hPfbLBnybmc0IkKpfCxUbpxZsGCBTJ58uQ6IVdOrKkI06LCLhBbl1xyyVEgS4m16MxYcGxVtP04Z3KW8zObiCLW8uBMm4g1+kAZAlkOMgQhewLENxvmWXKOK9ZUEOmMmiaBDl5tapLn4JVjKbEWvS5cR5RkqTVr4TVnDbUffV0avMYNTmjQ9XflTkAIr63LJroiWcY3K59oxy0CzKy5Fa/EreVLKHGkVlVIfLMJR5acG0pBozNhKqL0tWWp49nCx1yVEmtR0aT0wgIsTLPUzFr484baLzezFj7MPRBrwYkj2USydCtZxjdPP2nbXgKINXtjk4llfAllgjm3RohvNuiz5BxnzZomcB4xYoTMnTu33kxa+ASOUmKtVC5D/V10vZtSbUislROCQft6v75mjQoxxFo2/ZVW3COAWHMvZolanOUgk6jhVBaLAPGNhanmi7LkHGc3aCkhFb0vKqjiiMBg40JjYi1O++V2gw4aNMgcNM/MWs3dkgo8IoBY8yiY1biS5SBTjX3cUxsB4lsbv7h3Z8m5sTxrwexU9+7dj0q7obNk27dvNztGo7Nv5V5NlksLUm5mLW77Kvyir13j5FnTmJTKKRc3VtVcl2V8q7GPe/wngFjzP8YNesiXkN8dgPhmE184Z8M5r1aIb17kaTcggFgreF/gS8jvDkB8s4kvnLPhnFcrxDcv8rSLWKMPGAJ8CfndEYhvNvGFczac82qF+OZFnnYRa/QBxFoB+gCDTDZBhnM2nPNqhfjmRZ52EWv0AcRaAfoAg0w2QYZzNpzzaoX45kWedhFr9AHEWgH6AINMNkGGczac82qF+OZFnnYRa/QBxFoB+gCDTDZBhnM2nPNqhfjmRZ52EWv0AcRaAfoAg0w2QYZzNpzzaoX45kWedhFr9IE6sQYKvwkcOXLEbwct8I7B3IIgpGgC8U0RLlXHIkCetViYuMgXAnzp+hJJu/ygX9kVj6StIb5JE6W+Sgkg1iolxvVOE+BL1+nwWWs8/cra0CRiGPFNBCOV1EAAsVYDPG51jwBfuu7FzAWL6VcuRKl6G4lv9ey4MxkCiLVkOFKLIwT40nUkUI6ZSb9yLGAVmkt8KwTG5YkTQKwljpQKbSbAl67N0XHXNvqVu7GLYznxjUOJa9IkgFhLky51W0eAL13rQuKFQfQrL8JY1gni63d8XfAOseZClLAxMQJ86SaGkopCBOhXfncH4ut3fF3wDrHmQpSwMTECfOkmhpKKEGuF6QN8bxQm1NY6ilizNjQYlgYBvnTToEqd9Cu/+wDx9Tu+LniHWHMhStiYGAG+dBNDSUWRmTWA+E2Ak0D8jq/t3iHWbI8Q9iVKALGWKE4qKygBnqOCBh63cyOAWMsNPQ3nQYBBJg/qtOkbAZ4j3yKKP7YTQKzZHiHsS5QAg0yiOKmsoAR4jgoaeNzOjQBiLTf0NJwHAQaZPKjTpm8EeI58iyj+2E4AsWZ7hLAvUQIMMonipLKCEuA5KmjgcTs3Aoi13NDTcB4EGGTyoE6bvhHgOfItovhjOwHEmu0Rwr5ECTDIJIqTygpKgOeooIHH7dwIINZyQ0/DeRBgkMmDOm36RoDnyLeI4o/tBBBrtkcI+xIlwCCTKE4qKygBnqOCBh63cyOAWMsNPQ3nQYBBJg/qtOkbAZ4j3yKKP7YTQKzZHiHsS5QAg0yiOKmsoAR4jgoaeNzOjQBiLTf0NJwHAQaZPKjTpm8EeI58iyj+2E4AsWZ7hLAvUQIMMonipLKCEuA5KmjgcTs3Aoi13NDTcB4EGGTyoE6bvhHgOfItovhjOwHEmu0Rwr5ECTDIJIqTygpKgOeooIHH7dwIINZyQ0/DeRBgkMmDOm36RoDnyLeI4o/tBBBrtkcI+xIlwCCTKE4qKygBnqOCBh63cyOAWMsNPQ3nQYBBJg/qtOkbAZ4j3yKKP7YTQKzZHiHsS5QAg0yiOKmsoAR4jgoaeNzOjQBiLTf0NJwHAQaZPKjTpm8EeI58iyj+2E4AsWZ7hLAvUQIMMonipLKCEuA5KmjgcTs3Aoi13NDTcB4EGGTyoE6bvhHgOfItovhjOwHEmu0Rwr5ECTDIJIqTygpKgOeooIHH7dwIINZyQ0/DeRBgkMmDOm36RoDnyLeI4o/tBBBrtkcI+xIlwCCTKE4qKygBnqOCBh63cyOAWMsNPQ3nQYBBJg/qtOkbAZ4j3yKKP7YTQKzZHiHsS5QAg0yiOKmsoAR4jgoaeNzOjQBiLTf0NJwHAQaZPKjTpm8EeI58iyj+2E4AsWZ7hLAvUQIMMonipLKCEuA5KmjgcTs3Aoi13NDTcB4EGGTyoE6bvhHgOfItovhjOwHEmu0Rwr5ECTDIJIqTygpKgOeooIHH7dwIINZyQ0/DeRBgkMmDOm26TmDWrFkyYcIEefjhh2XkyJESPEdz5syRsWPHytSpU2X06NGuu4n9ELCWAGLN2tBgWBoEEGtpUKVO3wns27dPWrduLU2aNJHmzZvLnj17pFWrVnLgwAE5fPiwNBhROgAAIABJREFU+blFixa+Y8A/CORGALGWG3oazoMAYi0P6rTpA4Fx48bJ7Nmz5dChQ3XuNG3aVEaNGiXTp0/3wUV8gIC1BBBr1oYGw9IggFhLgyp1FoGAzq61bdtWDh48WOdus2bNZNeuXcyqFaED4GOuBBBrueKn8awJINayJk57PhEIz64xq+ZTZPHFdgKINdsjhH2JEkCsJYqTygpGIDy7xqxawYKPu7kSQKzlip/GsyaAWMuaOO35RkBn13R3qO7+ZK2ab9HFH1sJINZsjQx2pUIAsZYKViotEAGdXRsyZIgsXLiQtWoFijuu5ksAsZYvf1rPmABiLWPgNOcdgZUrV8rMmTPlnnvukd69e3vnHw4lQ+D777+XL774Qr766ivZtm2bbN++XXbu3Cnfffed7N27V/RzFf779+83m1Y0BUxQNEWMvmbXNDGaEub44483qWJOOOEEOemkk6R9+/ZyyimnyGmnnSZnnHGG+dz3gljzPcL4V48AYo0OAYHqCahQ69Onj0yaNEkmT54sK1asQLBVj9ObOz/99FPZsGGDbNy4UT755BPZtGmT/PTTT0ZIdejQwQgrFVgqtFRwac4+FVgqxFSQqTBTgRZ8P6twUwGnQk4FnQo7zeWnQk8Fnwo/FYBbt241gvC4446TTp06ybnnniudO3eWLl26yDnnnOMNX3UEseZVOHGmMQKItcYI8TkEShMIhFog0KI/w604BNatWydr1qwR/Xf9+vXSrl07I5DOO+88I5hUOJ188smZAfnmm2+MQFSh+PHHHxvhuGPHDunatat069ZNevToYf51uSDWXI4etldMALFWMTJugICUE2YItmJ0jm+//db0gTfeeEPefPNNOeuss4wA6t69u1x88cVmpsy2ojNx7733nqxdu9YIy82bN8sVV1whV111lZkNPvHEE20zuUF7EGtOhQtjayWAWKuVIPcXjUBjgqyxz4vGyxd/VewsXbpUXnnlFXn//ffN628VOr169TLJkV0rmrx51apVRnDq7PBFF10k/fv3lxtuuMFKsRnli1hzrcdhb00EEGs14ePmghGIK8TiXlcwfE66q7FctGiRvPrqqzJgwAC5/vrrpV+/fk760pDRy5Ytk5deekmWLFki1157rQwePNjq9ZeINe+6IA41RACxRv+AQDwClQqwSq+PZwVXZUFANwPMnz9fnn76aWnTpo3ccsstMnDgQLP43/eimxgWL14szz77rOzevVtuu+02GTZsmNm0YFNBrNkUDWxJnQBiLXXENOABgWqFV7X3eYDMSRd0Ef6cOXNk3rx5Zhbt9ttvN4vyi1p0s8RTTz1lZtuGDx8uI0eONJsnbCiINRuigA2ZEUCsZYaahhwlUKvgqvV+R7E5ZbauR3v00Udl9uzZMmLECPPfqaee6pQPaRr79ddfy9y5c81/o0aNkvvuuy/3dW2ItTQjTt3WEUCsWRcSDLKIQFJCK6l6LELjjSmPPPKITJ061cyi3XvvvdbMHNkIWGceZ8yYYWbbJkyYIGPGjMnNTMRabuhpOA8CiLU8qNOmCwSSFlhJ1+cCQ5ttfO2114zg0KSxEydOlI4dO9psrlW2bdmyRaZMmWKS/qrQveaaazK3D7GWOXIazJMAYi1P+rRtK4G0hFVa9drK0Ua7dNG8Hg2myWKnTZtm9Y5HG/mFbdL+PH78eJP8V49c080YWRXEWlakaScXArNmzTJ/TT788MNmsWgg1nRR7dixY81fSaNHj87FNhqFgA0E0hZUaddvA0NbbdA8aboebejQoea7jpIMAR1TFixYYNa0aZ62LApiLQvKtJEbAT1XTrNr67lzug1dF9bqgcAHDhwwBwfrz3o+HQUCRSSQlZDKqp0ixrCcz7owXk8b0J2ePXv2BE3CBFavXm12jOqpCLpRI+2CWEubMPXnTmDcuHHmYTp06FCdLU2bNjW7fKZPn567fRgAgTwIZC2gsm4vD6Y2tKkHnA8ZMsQcnq650/S7jpIOAR1TNCebMl+4cKFhnlZBrKVFlnqtIaCza3o8ysGDB+tsatasmejxI8yqWRMmDMmQQF7CKa92M0Sba1N6DqYms73zzjvNTk9KNgR0x+gTTzxhkuvqealpFMRaGlSp0zoC4dk1ZtWsCw8GZUggb8GUd/sZos60KT3D86abbpLnn3/eHBFFyZaAHl118803ywsvvGDOHE26INaSJkp9VhIIz64xq2ZliDAqAwK2CCVb7MgAeSZNPPfcc3LXXXfJyy+/LD169MikTRo5msCaNWvkuuuuk8cff1wGDRqUKCLEWqI4qcxmAjq7prtDdfcna9VsjhS2pUHANoFkmz1pMM+iTp1J0/W3r7/+ulxwwQVZNEkbDRD48MMP5eqrrzbrpHWmLamCWEuKJPVYT0Bn13ThrS4EZa2a9eHCwAQJ2CqMbLUrQfSpVqUCbfDgwWbX54UXXphqW1Qen8AHH3xgdokuWrTICLckCmItCYoO16F5xyh+Ezhy5IjfDuJdgwRsF0S222dr99qwYYNZzL58+XK5/PLLbTWzsHa99dZb0rdvX9FNH126dKmZA2KtZoRuV0BGf7fj15j1xLcxQn5/7ooQcsVOW3rLjz/+KF27djUHjN966622mIUdEQLPPPOMPProo7J+/Xpp2bJlTXwQazXhc/9mBnP3Y9iQB8TX7/g25J1rAsg1e/PsWbrrs0OHDqy9zTMIMdvWtdJbt241u0RrKYi1Wuh5cC+DuQdBbMAF4ut3fMt556rwcdXuLHuZ5vNatmyZ6Gs2ihsE9DV1v379TP67agtirVpyntzHYO5JIMu4QXz9jm8p71wXPK7bn2aP+/zzz6VTp07mUPazzz47zaaoO0ECn332mTn8fdOmTXLmmWdWVTNirSps/tzEYO5PLEt5Qnz9jm/UO1+Eji9+JN379NBwTc+ha9UobhHQtWua1mPp0qVVGY5YqwqbPzcxmPsTS8Sa37FszDvfBI5v/jQWv8Y+X7FihUyYMMHMqlHcJKCza1OnTpU+ffpU7ABirWJkft2AWPMrnlFviK/f8Q2881XY+OpXNb2yW7duMmLECBkwYEA1t3OPBQSWLFkic+fOlXXr1lVsDWKtYmR+3cBg7lc8EWt+x7OUd74LGt/9i9NjNfntH/7wB5MCguI2AU25cv/991ecLBex5nbca7YesVYzQqsrIL5Wh6dm41TIaIZ0Hcx79+5dV9/ixYtLnk04ZcoUueeee+Tuu++W9u3bywMPPFB3z0MPPSTbt2+Xxx57TPRQ8OjZhp07d5YXX3xROnbsWO+eiRMnmp+jn2/ZskVuvPFG2bhxYz0/1QZt99133xWdLSpVdObhkksuqfuonJ81A3SkAo2tpuvQ0wpsK9pvgj4Q2NarVy/RPti6dWsp9Xm4r+zZs0eGDx8uDz74oOlber32jeB+rVP7kn4+b948efLJJ49qT68Jt2kbo7A9eqqBpvHQPl1JQaxVQsvDaxnMPQxqyCXi6298GxIwOtBp5nQVXscee+xREHSAHDhwoBFNKop0cNRBMhggS92v1+hAo3VqiQq+QJz98Y9/NHXqz/raTl/7BAIv2m5gmLatJSweo0YXVbApx549e8qOHTus7MylYqf958svvzTxLPd50D/3799/lFhT8aeH02sfjYo1FYBayvUlKyFFjGrXrp2sXr263h8+jdmNWGuMkOefM5j7HWDi62d8GxMujYk1pRIINBVTKqoC4aaflbo/PLuxefPmOuEWFoNhQbdt27ajxJrWrYP36aefXjcQB79rTKzp54357WO0dUG6CpNAJNvmYykxFu4HM2fOPEqIh/uSfhidWdNznHVGNhD64et9EGv6h476oRtG4hbEWlxSnl7HYO5pYP/PLeLrX3zjCJY4Yi0QSTqLEbyaDGiVuj/8Ox2Ao4IrmAEJZtP05yRn1gLb4vjvU9Q1VcesWbPk0ksvtdKtUmIt/LtqZta0b2kJZud8E2vvvPOOjB492qTyiFsQa3FJeXodg7mngUWseRnYuEKl3Jq16FqwYN1Y9Pel7o+uQyol1sLrjzQApdashV9vBUGK8xo0HNC4HFzvBLqGUNd37d6921pXSq1JGzZsWN0r+MbWtJVas6Z968orr6x7Vd+mTZu6NWs+zKxpMNUnnT3UtaNxCmItDiWPr0GseRxcESG+/sS3EoESZ2YtWPMTrFkLL+hu7P5SrzKVdFSshWfWouviwpGpVKzpvZXwcLUXaKqHP/3pT/Lqq69a60JjsQt/fuDAAbPWsXv37nWvwcuJNV2vFrxO/d3vfiePPPKI2WDgi1i79tpr5Te/+U3sVCyINWsfgWwMYzDPhnNerRDfvMgn226lwqQxsaXWNfSqqrH7w2uSKlmzFt5xGr6vsQG/HM1KuSQblfRrGzNmjPziF78wqR5sLY3FLvp5dCNKQ2ItEHctW7aUb775xiuxpqlYfvjhByNC4xTEWhxKHl/DYO5xcJlZ8yK41QiSxsSWfq47O4PZtOjOusbuDwbRcPqPtHeD+ijYdC3ab3/7W2nRokVJ9zQty+233y59+/a1ti9XKtbUkXD/KrUbNPyKPehXJ510Ur10Hi7vBlUGy5cvl6eeesqk3YlTEGtxKHl8DWLN4+Ai1pwPbjVCLRgMo3nS9Pe6lkgz4P+///f/TBb1cC4znS274447TC61v/71rw2m/gjAhtcjlcqzFt1gENgWForRWb5qglYtp2raSvIenV38+9//bhab6+xZVLSdc845JieX/mtrqUasBUJL88bp2rTobtDoesjoHxfKwnWx9umnn5rcefpvnIJYi0PJ42sQax4HF7HmdHD//Oc/mzMEowlvnXYqReMDwaZnaP76179OsaXkqp4zZ46MHTtW/vGPf5j1pbqeKyzadBG6ziwF67SSa5ma8iagYlPzD8bdPIJYyztiObefl1grtRW7VObq4K82nQ0otbMsmrW61OuZUruRFHtwr2bE1hJOyBnNA6SLXVetWlUvWsFMgn6hlvo8vCMqrzDnFd+8/PWlXYRadZF0UbCpENu7d69xuGnTpvVEW6tWrUS/05o0aVIdEO6ylsDhw4dNwuq//e1vsWxErMXC5O9FeQ3m0UWl+oU0adIks5VZ8z7p65lAeOlUuQqiUq9UopEJFj7r76dNm1bvL9JKsqeXEmvhpKHhdkvVW2rXUx69KK/45uGrT23+6le/kh49eph0BZTKCCizZcuWyccff1zZjRZd/fOf/9ysU9Njv3TWjeIngZ/97Gex44tY87MPxPYqz8E8vP1fxdGCBQvkX//1X+Xbb781s1wqgsaPH29El04VxxFrWudll10mb7/99lFJO7MUaxqA8JErsQOS8IV5xjdhVwpVHYeXVxduF7npH6L63cTMWnUxd/UuZtZcjVxOduc5mOssmIqq4FBn/X993amibfLkyfLRRx/VHWlT7uia6AxXWNwF9QQpArIUa8ys5dShPWrWReGRJ34XeematXHjxplNBqxZy7P3ZN82a9ayZ+50i3mKtfCrRl03pjNi559/vnkdOnToULMjTYuuBwu2b+tr0nAJH5MTFn/Ba1WtJ84h0vrqNVqCNW2BDdE1a8GaNN16XmrNWvQInzw6Sp7xzcNf39pMU4AEf7xE+3V0l6gyjablCP4YmT9//lHIo9nrNQt/uQPlk4pXmpySsrFUPbbvBi11kkW5tbjh3cT6nRucjlHK76CPlVpjXOr6aF8Nr1Uu14+DNcWaWLih7/e8Nm+wGzTNJ8vDuvMczANBdfPNN5sdb7///e/NGrPwq0wVcLp+TQeLxl6DltpIED7aJquZtTi2ZtWV8oxvVj763k5aQqTU8xAVZQHbYKOP/hzeiBMIuVLPptYVHD6uuxyDP5qSjldafJK2s1R9tudZK5Vvr1Ri4+C7XH1UkaR/vIZLufQeDa0xDu4Pp/kI6g2n8gj+mC63pjhaT2PXZRF3bYM8a1mR9qSdvAdzfej+93//V/7nf/7HvPrUvzT1Af7ss8/M2rVAwDUmgEp9Ht1xmpVY065RKi9QHl0m7/jm4bOPbaYhSMo9D9EBOlg7OmrUKDPrrQv4w8Kr3LOp9QQlOJA76dikwSVpG2upL+8TDEqJtXIiX5ed6B/e0WOh1P9yYq2hNcYBt1L9K2zDWWedVXeGaDhvYJS7bXnZOMGgliejgPfmPZirMHviiSdEM3UHfzUFmw3OPPNMk727ob/eg5DF+VLJUqyxZq2AD1PKLictTMo9D9E/csLLCwIBFp45KTWYhpch6AL6YC1pkq+ckuaRcviqqj7vs0HLnWQRPRs23C8CARYWTqXEWnQDWXSNcQAs/Mq91Cv6uCIs7nVVBaqKmzgbtApoRb4lb7EWN+1FuTVrOuX+zDPPyH/8x3/UOxw4iGl4yj5YWxadBi/1RRInz5q2oV8e5f6yi67hyKOf5R3fPHz2uc0kBUpcsRYefIM/pIJZ8HJ/SEWvKzWA1xKnJDnUYkfa9+p6P/2Oi5s4NWl74oi16PrgsLgPfw/r/4dfoTe2xjjqS3QNXCDcyq1Zi66ts02s6R8xugZbj2yLU0jdEYeSx9cwmHscXE4w8DK4SQmVcoOXDooqrsKzJeFNCHGOlSq1MD2pDTdJ+e9K57jgggtE17ZdeumlmZtcSqxF3xqU+kM6mqy81B/Eja0xbsjZ8GxukJS8sbVoNom1d955xxwx9uGHH8aOKWItNio/L0Ss+RnXwCvi62d8kxAscdasaVLWtWvX1tvNGc0fGH0NWqpe/V34/Mdqo5KE39W2ndd9U6dONXnYgs0aWdoRZ3lJOSEWPt8zek2cNcaBn6Vm6sIJ011cs6YbbnRJwIQJE2KHM3Oxppm5V69eHdtALkyfwJEjR9JvhBZyIYBYywV7Jo3WKlwa2w2qaXR0UOnevXu93X3hmTcdcKIDb/RzhZHEGs5a/c0kKCk0onx79uwpO3bsSKH2hqtsbDdouaUl0fuiYi2OCAwsK9VPw0tMXJxZa9eundFBleyQzlSs7du3T4YMGSILFy6UFi1aZN7xaPBoAgzmfvcK4ut3fGsRMI3lWSu3yzOaSiF6Xbmdf7XskK7FTx96QO/eveWmm24SPXovy9JYnrVSwlzti6aACfeJhoR7qbQgWl+0r4ZfxZfrx3pfeEOCLa9BFy1aJC+88IJon66kZCrWNFOzvnvXd7XTp0+vxE6uTYkAg3lKYC2plvhaEogUzfBdyPjuX5yuoXkoNdXD+vXr41zONRYT6Nq1q9x///0mA0IlJTOxprNqbdu2lYMHD0qzZs1k165dzK5VEqmUrk1zMC+Xnbrczs4ggW2cz8slyC11Hmf0r8M4GdrL2aBhUDuvvPLKo9bgRLO6RxfZqh0zZsyQF198sd6pCkms5SnXPdKMb0pdkmqrIOCroPHVrypCLN26dTOJwfVIPoqbBDQVy9y5c82MX6UlM7Gms2qzZ8+WQ4cOSdOmTUUTLDK7Vmm4kr8+zcG8XHbqckkOA9GiXkbFWHiBcqnPAzJRsRZ99dJYrjWtJ5qhvdz6irDIKpVlO5q6IxCN4V1xSS28Rqwl/2y4VqNvwsY3f2rtTytWrDAL0j/++ONaq+L+nAicd955ohtG+vTpU7EFmYi18KxaYCGzaxXHKpUb0hRr5bJTl0uiqYuZdU2GLhiNirXw7p9Sn5cSaw2lJtB1A8F5hY1laI8j1krN6KlN4d8H9Xz11VdGEGrSSMRaKt26sJX6InB88SPpjnjDDTeIpvK47777kq6a+lIm8Oijj5pUHUuXLq2qpUzEWnhWLbCS2bWq4pX4TWmJtYayU5fbth0ItFIzZ+F74s6slVv8GoXYWIb2xsTaKaecYnbNqdCMHncStuEvf/mL6LE7et5pIBZ1NxWvQRPv1oWu0HWh47r9aXa+zz//XDp16mRm184+++w0m6LuBAno8Yk6q7Zp0ybRk3mqKamLNZ1V0+3d//Iv/yLNmzeXvXv3mp91kDp8+LCZWWBnaDWhS+aetMRaQ9mpy60HC9aSxfk8zpq14DVsMINWjlhjGdprEWvhkxACsXbPPffUpUQotfYtmcj+s5a04pukjdSVPAFXBY+rdicfwfI16vF8y5Ytk7feeivLZmmrBgKXX3659OvXT+68886qa0ldrOnuT33P/vDDD8vIkSPrBo85c+bI2LFjzftb3R1KyYdAWoN5Q9mpqzmUPUynofvDrx3jzKyV2vYdzdCetFjTV6CBiNNje0odjp1Ub0grvknZRz3pEXBN+Lhmb3qRa7xmTePRoUMH1n03jir3K/TN4tatW026jlpK6mItahyDRy3hSv7eNOLRWHZqPeeu3MyYeliLmAuLtYbOPgwODY6Tob0xsaaJDeOuWdPXoMEGhiCn0A8//CAPPvhgRQkS4/aENOIbt22uy5+AKwLIFTvzj+g/Lfjxxx9FU0Do2rVbb73VFrOwI0JAz63WtWqacqVly5Y18UGs1YTP/ZvTGMwby07d0AaBJMWa1lVuN6iuL+vfv3+sDO1xxFrc3aBhsRbcs3PnznrpPJLsVWnEN0n7qCt9ArYLIdvtSz9C1bWwYcMGc7rE8uXLRV+zUewioK+p+/bta45r69KlS83GIdZqRuh2BUkP5nGyU//7v/+7+YtQ882UOm4jzszajTfeKBs3bqyDH7y6/Otf/2oW8YfTb0TzrIXzuZWa4YsKrzhiTQ2Jk2ctals0vUfSvSnp+CZtH/VlQ8BWQWSrXdlEpfZWNFmu/uH55ptvyoUXXlh7hdSQCIEPPvhArrjiCrORrNLkt+UMQKwlEhp3K2Ewdzd2cSwnvnEoFeMa24SRbfa42guef/55k7dUhZum9aDkS0DTc6hA07yyN998c2LGINYSQ+lmRQzmbsYtrtXENy6pYlxni0CyxQ5foq5vC+666y55+eWXpUePHr645Zwfa9askeuuu04ef/xxGTRoUKL2I9YSxeleZQzm7sWsEouJbyW0inFt3kIp7/Z9jbJultJdojrTdv311/vqprV+vfTSS2YmTXd96nropAtiLWmijtXHYO5YwCo0l/hWCKwgl+clmPJqtyBhNYvZBw4caPJ53XvvvUVxO3c/9cxnzX+n65t100caBbGWBlWH6mQwdyhYVZhKfKuAVpBbshZOWbdXkDAe5ea2bdtkyJAhoierzJ8/35zFTUmHgJ51PmzYMFHmCxcuNMzTKoi1tMg6Ui+DuSOBqtJM4lsluILclpWAyqqdgoQtlpu66UB3ic6bN0969uwZ6x4uik9g9erV5qhA3fWpmwnSLoi1tAlbXj+DueUBqtE84lsjwALcnraQSrv+AoSoahf10HBNTzR06FBzWhAlGQJ6KpMmVtf0UzfccEMylTZSC2ItE8z2NsJgbm9skrCM+CZB0f86VFBpugFN/9C7d+/EHE6r3sQMLEBFemKMnkesh79PmzYt0fgWAF89F7U/jx8/3hzKPnPmTNEE71kVxFpWpC1th8Hc0sAkZBbxTQhkAapJWlglXV8BQpCqi6+99po5p1sTiE+cODGV4+1SdSDHyjVR+5QpU0widp2hvOaaazK3BrGWOXK7GmQwtyseSVtDfJMm6nd9SQmspOrxm3Y+3j3yyCNGcNx+++1mx2i7du3yMcSBVnfs2CG60/Opp54yQnfMmDG5WY1Yyw29HQ0zmNsRh7SsIL5pkfW33lqFVq33+0vWHs/0SD09YFwXxuuaNv3v1FNPtcfAnC35+uuvzXo0/U83aujxiK1bt87VKsRarvjzb5zBPP8YpGkB8U2Trr91Vyu4qr3PX5J2e6YzR3PmzDE7RgcMGGBm27p27Wq30Slat379ejOLtmTJErPTc+TIkdbMPCLWUgy8C1UzmLsQpeptJL7Vsyv6nZUKr0qvLzpfm/z/6aefTE62p59+2iyav+WWW0xy3ebNm9tkZiq27N+/3ySzffbZZ0U3Y9x2220md9pxxx2XSnvVVopYq5acJ/cxmHsSyDJuEF+/45u2d3EFWNzr0raX+msnoLFctGiRvPrqq2a2TY+u6tevX+0VW1bDsmXLRI+I0lm0a6+9VgYPHmz1TlnEmmUdKGtzGMyzJp5te8Q3W94+ttaYEGvscx+ZFMEnXdemedr0zNH3339f+vTpI1dddZX06tVL2rZt6xyCXbt2yapVq+SNN96QFStWyEUXXWTO8NQ8aXmvR4sDE7EWh5LH1zCYexxcESG+fsc3K+/KCTKEWlYRyLedb7/9VjTWKnT0VISzzjpLevToYc7BvPjii60UOyo233vvPXNe6po1a2Tz5s3mtAEVnJpL8MQTT8wXaoWtI9YqBObb5QzmvkW0vj/E1+/4ZuldIMx0VuLXv/61/PnPfzazLUkn0s3SJ9qqjsC6deuMANJ/dVG+pv/o0qWLSRZ77rnnSqdOneTkk0+urvIq7vrmm29k06ZN8sknn5jkvxs2bBDdPKGbJbp162aEpf7rckGsuRy9BGxnME8AosVVEF+Lg+OgaYFgmzRpkkyePBmh5mAM0zD5008/NQJJk8aqYFLhpJsWzjjjDOnQoYM54Lx9+/Zy0kknyQknnGBm4o4//nhp0aKF2cTQrFkzadKkSd2bgMOHD8vBgwdFF//v27dPvv/+e9GZsu+++0527twp27dvN4enb926Vb744guzGUAFogpFTfqrwvGcc85Jw9Xc6kSs5YbejoZ1MKf4TeDIkSN+O4h3mRIIjtzh6KJMsTvXmAosFVJfffWVEVYqsFRoqeDau3evEWAqxFSQqTBTgRYUFW4q4FTIqaBTYdeqVSsj9FTwqfBTAXjaaacZQaif+14Qa75HGP8gAAEIJEyAGduEgVKdIUC/Kt8REGs8JBCAAAQgUBEBBtWKcHFxTAL0K8RazK7CZRCAAAQg0BgBBtXGCPF5NQToV4i1avoN90AAAhCAQAkCDKp0izQI0K8Qa2n0K+qEAAQgUEgCDKqFDHvqTtOvEGvzElk1AAAgAElEQVSpdzIagAAEIFAUAgyqRYl0tn7SrxBr2fY4WoMABCDgMQEGVY+Dm6Nr9CvEWo7dj6YhAAEI+EWAQdWveNriDf0KsWZLX8QOCEAAAs4TYFB1PoRWOkC/QqxZ2TExCgIQgICLBBhUXYya/TbTrxBr9vdSLIQABCDgCAEGVUcC5ZiZ9CvEmmNdFnMhAAEI2EuAQdXe2LhsGf0KseZy/8V2CEAAAlYRYFC1KhzeGEO/Qqx505lxBAIQgEDeBBhU846An+3TrxBrfvZsvIIABCCQAwEG1RygF6BJ+hVirQDdHBchAAEIZEOAQTUbzkVrhX6FWCtan8dfCEAAAqkRYFBNDW2hK6ZfIdYK/QDgPAQgAIEkCTCoJkmTugIC9CvEGk8DBCAAAQgkRIBBNSGQVFOPAP0KscYjAQEIQAACCRFgUE0IJNUg1mL2gWOOHDlyJOa1iVzGQ54IRiqBAAQgkBsBvsdzQ+91w/QrZta87uA4BwEIQCBLAgyqWdIuTlv0K8RacXo7nkIAAhBImQCDasqAC1o9/QqxVtCuj9sQgAAEkifAoJo8U2oUoV8h1ngOIAABCEAgIQIMqgmBpJp6BOhXiDUeCQhAAAIQSIgAg2pCIKkGsRazD7AbNCYoLoMABCAAgX8SQKzRE9IgQL9iZi2NfkWdEIAABApJgEG1kGFP3Wn6FWIt9U5GAxCAAASKQoBBtSiRztZP+hViLdseR2sQgAAEPCbAoOpxcHN0jX6FWMux+9E0BCAAAb8IMKj6FU9bvKFfIdZs6YvYAQEIQMA5ArNmzZIJEybIww8/LCNHjqzbYDBnzhwZO3asTJ06VUaPHu2cXxhsFwHEGmLNrh6JNRCAAAQcIrBv3z5p3bq1NGnSRJo3by579uyRVq1ayYEDB+Tw4cPm5xYtWjjkEabaSACxhlizsV9iEwQgAAFnCIwbN05mz54thw4dqrO5adOmMmrUKJk+fbozfmCovQQQa4g1e3snlkEAAhBwgIDOrrVt21YOHjxYZ22zZs1k165dzKo5ED8XTESsIdZc6KfYCAEIQMBqAuHZNWbVrA6Vk8Yh1hBrTnZcjIYABCBgE4Hw7BqzajZFxg9bEGuINT96Ml5AAAIQyJmAzq7p7lDd/clatZyD4VnziDXEmmddGncgAAEI5ENAZ9eGDBkiCxcuZK1aPiHwtlXEGmLN286NYxCAAARqIfD999/LF198IV999ZVs27ZNtm/fLjt37pTvvvtO9u7dK/q5CrT9+/ebzQWaqiMomspDX4dqOg9N3XH88ceblB4nnHCCnHTSSdK+fXs55ZRT5LTTTpMzzjjDfE6BQDkCiDXEGk8HBCAAgcIT+PTTT2XDhg2yceNG+eSTT2TTpk3y008/GSHVoUMHI6xUYKnQUsGludVUYKkQU0GmwkwFWjCoqnBTAadCTgWdCjvNuaZCTwWfCj8VgFu3bjWC8LjjjpNOnTrJueeeK507d5YuXbrIOeecU/i4AOCfBBBriDWeBQhAAAKFI7Bu3TpZs2aN6L/r16+Xdu3aGYF03nnnGcGkwunkk0/OjMs333xjBKIKxY8//tgIxx07dkjXrl2lW7du0qNHD/MvpZgEEGuItWL2fLyGAAQKReDbb7+VlStXyhtvvCFvvvmmnHXWWUYAde/eXS6++GIzU2Zb0Zm49957T9auXWuE5ebNm+WKK66Qq666Snr37i0nnniibSZjT0oEEGuItZS6FtVCAAIQyJeAip2lS5fKK6+8Iu+//7706dPHCJ1evXqZJLauFU2yu2rVKiM4V6xYIRdddJH0799fbrjhBivFpmt8bbYXsYZYs7l/YhsEIACBignoDNqiRYvk1VdflQEDBsj1118v/fr1q7ge229YtmyZvPTSS7JkyRK59tprZfDgwWbGjeIfAcQaYs2/Xo1HEIBA4QjoZoD58+fL008/LW3atJFbbrlFBg4caBb/+150E8PixYvl2Wefld27d8ttt90mw4YNM5sWKH4QQKwh1vzoyXgBAQgUkoAuwp8zZ47MmzfPzKLdfvvtZlF+UYtulnjqqafMbNvw4cNl5MiRZvMExW0CiDXEmts9GOshAIFCEtD1aI8++qjMnj1bRowYYf479dRTC8milNNff/21zJ071/w3atQoue+++1jX5nDvQKwh1hzuvpgOAQgUkcAjjzwiU6dONbNo9957LzNHDXQCnXmcMWOGmW2bMGGCjBkzpohdxnmfEWuINec7MQ5AAALFIPDaa68ZwaFJYydOnCgdO3YshuMJeLllyxaZMmWKSfqrQveaa65JoFaqyIoAYg2xllVfox0IQAACVRHQRfP33HOPSRY7bdo0djxWRfGfN+lO2fHjx5vkvzNnzjSbMSj2E0CsIdbs76VYCAEIFJaA5knT9WhDhw41M0KUZAjoDOWCBQvMmjbN00axmwBiDbFmdw/FOghAoLAEdGG8njagOz179uxZWA5pOb569WqzY1RPRdCNGhR7CSDWEGv29k4sgwAECklADzgfMmSIOTxdc6c1bdq0kByycPrQoUMmJ5syX7hwoWFOsY8AYg2xZl+vxCIIQKCwBPQcTE1me+edd5qdnpRsCOiO0SeeeMIk19XzUil2EUCsIdbs6pFYAwEIFJaAnuF50003yfPPP2+OiKJkS0CPrrr55pvlhRdeMGeOUuwhgFhDrNnTG7EEAhAoLIHnnntO7rrrLnn55ZelR48eheWQt+Nr1qyR6667Th5//HEZNGhQ3ubQ/v8RQKwh1ngYIAABCORKQGfSdDPB66+/LhdccEGuttC4yIcffihXX3212XSgM22U/Akg1hBr+fdCLIAABApLQAXa4MGDza7PCy+8sLAcbHP8gw8+MLtEFy1aZIQbJV8CiDXEWr49kNYhAIHCEtiwYYNZzL58+XK5/PLLC8vBVsffeust6du3r+imjy5duthqZiHsQqwh1grR0XESAhCwi8CPP/4oXbt2NQeM33rrrXYZhzV1BJ555hl59NFHZf369dKyZUvI5EQAsYZYy6nr0SwEIFBkArrrs0OHDjJ9+vQiY3DC93HjxsnWrVvNLlFKPgQQa4i1fHoerUIAAoUloPm8li1bJvqajeIGAX1N3a9fP5P/jpI9AcQaYi37XkeLEIBAYQl8/vnn0qlTJ3Mo+9lnn11YDq45/tlnn5nD3zdt2iRnnnmma+Y7by9iDbHmfCfGAQhAwB0Cemi4pufQtWoUtwjo2jVN67F06VK3DPfAWsQaYs2DbowLEICACwRWrFghEyZMMLNqFDcJ6Oza1KlTpU+fPm464KjViDXEmqNdF7MhAAHXCHTr1k1GjBghAwYMcM107P0/AkuWLJG5c+fKunXrYJIhAcQaYi3D7kZTEIBAUQlo8ts//OEPJgUExW0CmnLl/vvvJ1luhmFErCHWMuxuNAUBCBSVQO/evc0h7XpaQdyyZ88eGThwoKxatareLTqrc8kll9T73bvvvis6cxcUPWtU79Xy0EMPyemnn17385YtW+TGG2+Ue++9t97vdNZPZ4109kjrW7x4sbRu3drUofc8+OCDMm/ePPOz1v3AAw8cZUfQfkP2hA1X27Zv3y6PPfaYHHvsseajSvyOsixVX6k6e/XqVc+/uDHR6/RUA03jsXLlykpu49oaCCDWEGs1dB9uhQAEINA4ARU6PXv2lB07djR+ceiKQLSERVEgtP74xz/WCSUVVSogAnF14MABufvuu6V9+/ZGUOnvv/zyS/P/WlRITZkyRTp37iyTJ082Ikl/p3WoaJo5c6ZMnDhRwoKvErHWmD2Bi1qntqdF7e3YsWM9sdaY31GYjdWnQjkQsFEbKwqMiLRr105Wr15dZ3Ol93N9ZQQQa4i1ynoMV0MAAhCokIAuSFfhFQiTuLeXEmt6rwoNPQJJ69u/f78MHz7czHoFYkev0XuD3+vPwayYzpTp7NO//du/mdmh4D6tU4uKGf183759snHjRjPTpvXGFWvhdsvZE/w+aFPbDYvJOH4Hs3BhluXqU9uDWcOGBGHcuATiUlnqhhFK+gQQa4i19HsZLUAAAoUmoKk6Zs2aJZdeemlFHMqJlrBw2rx5c92MWFjABLNrevZo//79ZdKkSTJ06FA55ZRT6v5fX3dedtllcv7555uZLZ150terwWvTsIiKK9bCM3Tl7FFBqPYFNrVp00bGjx8v06ZNM69d4/gdvJ4NgDZUX8Bi/vz5ZmNA9BVyRUH5v4vfeecdGT16tEnlQUmfAGINsZZ+L6MFCECgsAR0PZa+bty9e3fFDOKIlnJiTRsLr1UL/v+Xv/ylLFiwwLz+/Oijj+Ttt9+W3//+9/XEUnDtlVdeWbc2TQVVnDVr5cRa1B4Vf4EdKuq0TRWOKqTi+B0Vaw3VF4CPrqOrVbgpE5191NfNlHQJINYQa+n2MGqHAAQKTUBnr/70pz/Jq6++WjGHcqJFRYeKG33tF1es6T0qzFQQffXVV0aEBQLn5ptvlueff75u/VpY5AXi63e/+5088sgjjW4wiCvW1PZBgwbVY6Lr6HSdWhy/o2KtofpKgS/1arTSAF177bXym9/8hlQslYKr4nrEGmKtim7DLRCAAATiERgzZoz84he/MKkeKi1x1m7FWbOm67S0rieffNKsRdMzLnUGS18P6mYCXb/2008/ldw9GrxCbNmypXzzzTeNirU4a9Z0Riq6mzR8X6nPlV14rV74FWspTuH6dFZThWqwwULrCvwKXv1WGhu9XlOx/PDDD0bEUtIlgFhDrKXbw6gdAhAoNIGrr75abr/9dunbt2/FHJLaDRqIE10j9uOPP9atDdPf6yYFFWqaqDdYfF8u1cdJJ51kBJOWhlJ3NLYbNDwzGMyQhdfYhV+/BuvLSu2CDYBWU5/ec8cdd8iLL75Y9Y7O5cuXy1NPPSWaQ4+SLgHEGmIt3R5G7RCAQKEJnHPOOWbXpf5baakk31icvGalZqZKCZ2oWAtmtYL0IIFYayj/W2N537SO8ExXuI0nnnhC7rzzzlj55fQ+tbeh+sICM7BZ1xHWItS0vU8//dTkztN/KekSQKwh1tLtYdQOAQgUmoC+0tNZoegaq0JD8cR5FdM6G1nN5hFPEGTmBmINsZZZZ6MhCECgeAR+/vOfm/VRTZo0KZ7znnt8+PBhk1D4b3/7m+ee5u8eYs0isfarX/3KZISmQAACEPCJwJEjR3xyB19CBH72s5/JP/7xD5ikTACxZolY0x1KQ4YMkYULF0qLFi1SDjvVQwACEMiGADNr2XDOoxVm1rKjjlizRKyNGzfOZPjWjNDTp0/PrgfQEgQgAIEUCbBmLUW4OVfNmrXsAoBYs0Cs6axa27Zt5eDBg9KsWTPZtWsXs2vZPQO0BAEIpEiglt2gKZpVcdXBztTwYejRA+PL7crUxqI7W3v16lV38HzFxlhyA7tBswsEYs0CsaazarNnz5ZDhw5J06ZNZdSoUcyuZfcM0BIEIJAigVryrKVoVlVVR7P+R1OBlBNrpYReNBdbVQblfBN51rILAGItZ7EWnlULTGF2LbsHgJYgAIF0CdRygkG6llVXeyDQ9Pgp9W3u3Ln1kulqrdH8aaWOdip3OkN1VuVzFycYZMcdsZazWAvPqgWmMLuW3QNASxCAQLoEajkbNF3Lqqs9ePU5f/58ee655+qOqNLays2she+p9fD06qxO5y7OBk2Ha6laEWs5ijWdVdNEkf/yL/8izZs3l71795qf9aw73WWjf3mxMzS7h4GWIACB5Als375dNFu+T4lTdXZtxowZR50A0NCaNSUbPdXAdeGmm0c2btwo7du3T77jUGM9Aoi1HMWa7v6cMGGCPPzwwzJy5EgJgjFnzhwZO3asTJ061ewOpUAAAhBwmcAFF1xgdrtfeumlLrthbA9eaaoA1XNG9WzR4FD1xsRa2PlSr0ZdgvPOO++Y8enDDz90yWxnbUWs5SjWok0TDGefIwyHAAQaIKB/eOqbAhU2LpfwYev9+/eXu+++W7p37173KrScWNMZtbfffrveWragLt1dGhzW7hIb9V3fBOmEAyV9AugDxFr6vYwWIACBQhPQWaSePXvKjh07nOagYkxf6wazadHZscZ2g+rGg0CYqYC74447aj5MPS+g7dq1Myfu6NmglPQJINYQa+n3MlqAAAQKT6B3795y0003ic4kuVJ0NnD48OHy4IMPyl//+teS69TCKTiefPJJmThxYj33pkyZYmbUonnW9DXqiy++6KTYWbRokbzwwguycuVKV0LpvJ2INcSa850YByAAAfsJvP7666KpHtavX2+/sVjYIIGuXbvK/fffL5pDj5INAcQaYi2bnkYrEIBA4Ql069ZNRowYIQMGDCg8C1cBaCoWzS2nO1kp2RFArCHWsutttAQBCBSawIoVK8yC9I8//rjQHFx2/rzzzjOZCvr06eOyG87ZjlhDrDnXaTEYAhBwl8ANN9wgmsrjvvvuc9eJglr+6KOPmlQdS5cuLSiB/NxGrCHW8ut9tAwBCBSOwOeffy6dOnUys2tnn3124fx31eHPPvtMdFZt06ZNcuaZZ7rqhrN2I9YQa852XgyHAATcJPDEE0/IsmXL5K233nLTgQJaffnll0u/fv3kzjvvLKD3+buMWEOs5d8LsQACECgcAU3j0aFDB5k+fXrhfHfNYT3DeuvWrSZdByUfAog1xFo+PY9WIQCBQhPQo5o0BYSuXbv11lsLzcJm55955hnRtWqacqVly5Y2m+q1bYg1xJrXHRznIAABewls2LDBHNe0fPly0ddsFLsI6Gvqvn37ytq1a6VLly52GVcwa/6/9u4n1Mo6j+P4b0AUxEA0NRFTaaGI0kJIEkHbFKGgZrYwFUTDTWhI6SJxIboIQ0raRIrgv4WYJRhSGxVEUXAhitgi1CKs1BAUQRHu8HuGGYZhBuyez5l77jmvA9Iiz9fned3vhTeH8zyPWBNrPbbyTpcAgU4SqDfLrU81+OGHH8orr7zSSYfW08dy8eLF8vrrr5f6tAI3vx34VRBrYm3gt9ARECDQ0wKHDx8uGzduLDXc6m09vAZWoN6eowbarl27yvLlywf2YPzrjYBYE2t+FQgQIDDgAgcPHiwffPBB+frrr8u8efMG/Hh69QDOnDlTli5dWj777LOyYsWKXmXouPMWa2Kt45bSAREg0JsCx44dax72Xj9pe/vtt3sTYQDP+ujRo80nafWqz7feemsAj8Q//Z8CYk2s+a0gQIBAxwjUL7O/++67zf28Pvroo445rm4/kJ07d5Z6/7tDhw41F314dZaAWBNrnbWRjoYAgZ4X+Pnnn8vq1avLiy++WL788ssydOjQnjdpF8CTJ0/KunXrSjXft29fY+7VeQJiTax13lY6IgIECJTSXHRQrxL94osvyvz585mEBU6fPl3ef//95qrPejGBV+cKiDWx1rnb6cgIEOh5gfrQ8PXr15c1a9aU7du397xHCmDLli1l7969Zffu3WXZsmWpsea0SUCsibU2rZaxBAgQyAjcvXu3fPjhh83D33fs2FEWLFiQGdyDU7777rvy8ccfNw9l//TTT8vzzz/fgwqD75TFmlgbfFvriAkQ6EmBb7/9ttRPhF5++eWydevWMnXq1J506M9J//jjj2Xbtm3l8uXLzSeUixcv7s8Y7xkgAbEm1gZo9fyzBAgQ6J/AJ5980gTHe++911wxOn78+P4N6oF33b59u9QrPb/66qsmdDdv3twDZ919pyjWxFr3bbUzIkCg6wXu3bvXPGC8fjG+fqet/pk0aVLXn/eznuCtW7ea76PVP/VCjU2bNpXRo0c/69v9vQ4TEGtircNW0uEQIEDg2QXqJ0eff/55c8XoO++803za9uqrrz77gC77m+fPn28+RTty5EhzpeeGDRt88tgFP2OxJta6YI2dAgECvS7w8OHD5p5se/bsab40v2rVqubmusOHD+96mkePHjU3s92/f3+pF2OsXbu2uXfaiBEjuv7ce+UExZpY65Vdd54ECPSIQL3i8cCBA+Wbb75pPm2rj65atGhR15398ePHS31EVP0UbcmSJWXlypWulO26n/I/TkisibUuXW2nRYBArwvU77XV+7TVZ45euHChLFy4sLz55pvljTfeKGPGjBl0PHfu3Cnff/99OXnyZDlx4kSZPXt28wzPep8030cbdD/Ov3TAYk2s/aWF8ZcJECAwGAV+//33Uj9xq6FTn4owbdq0Mm/evOY5mHPmzOnI2Kmxee7cuVKfl3rmzJly/fr15mkDNTjrvebGjRs3GH8UjrkfAmJNrPVjbbyFAAECg1vg7NmzTQDV/9Yv5dfbf8yaNau5WezMmTPL9OnTy8SJE/9vJ/nLL7+Ua9eulStXrjQ3/7106VKpF0/UiyXmzp3bhGX9r1dvCog1sdabm++sCRAg8G8CV69ebQKp3jS2BlMNp3rRwksvvVSmTJnSPOB8woQJ5YUXXihjx45tPokbOXJkee6555qLGIYNG1aGDBnyr+8WPX36tDx+/LjUL/8/ePCg3L9/v9RPyv7444/y22+/lV9//bV5ePqNGzfKTz/91FwMUAOxhmK96W8NxxkzZvgZEWgExJpY86tAgAABAv9FoAZWDambN282YVUDq4ZWDa4///yzCbAaYjXIapjVQPvnq4ZbDbgacjXoatiNGjWqCb0afDX8agBOnjy5CcL6/70I/C8BsSbW/HYQIECAQEigr6+v+RTEi0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NfRSgQAAAMgSURBV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yJteQ+mUWAAAECBAiEBcSaWAuvlHEECBAgQIBAUkCsibXkPplFgAABAgQIhAXEmlgLr5RxBAgQIECAQFJArIm15D6ZRYAAAQIECIQFxJpYC6+UcQQIECBAgEBSQKx1UKy99tpr5fTp08mfr1kECBAgQIDAIBeYP39+OXXq1CA/i/Yc/t/6+vr62jPaVAIECBAgQIAAgVYFxFqrgt5PgAABAgQIEGijgFhrI67RBAgQIECAAIFWBcRaq4LeT4AAAQIECBBoo4BYayOu0QQIECBAgACBVgXEWquC3k+AAAECBAgQaKOAWGsjrtEECBAgQIAAgVYFxFqrgt5PgAABAgQIEGijgFhrI67RBAgQIECAAIFWBcRaq4LeT4AAAQIECBBoo4BYayOu0QQIECBAgACBVgXEWquC3k+AAAECBAgQaKOAWGsjrtEECBAgQIAAgVYFxFqrgt5PgAABAgQIEGijgFhrI67RBAgQIECAAIFWBcRaq4LeT4AAAQIECBBoo4BYayOu0QQIECBAgACBVgXEWquC3k+AAAECBAgQaKPA3wEciF19jfdzr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95" y="751403"/>
            <a:ext cx="4219161" cy="39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733555"/>
            <a:ext cx="7964402" cy="188523"/>
          </a:xfrm>
        </p:spPr>
        <p:txBody>
          <a:bodyPr/>
          <a:lstStyle/>
          <a:p>
            <a:r>
              <a:rPr lang="en-IN" sz="1600" dirty="0" smtClean="0"/>
              <a:t>INDEX PAGE</a:t>
            </a:r>
            <a:endParaRPr lang="en-IN" sz="16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58432C4-F1BE-4902-B864-29D806C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r>
              <a:rPr lang="en-IN" sz="3600" b="1" dirty="0" smtClean="0"/>
              <a:t>WEBSITE</a:t>
            </a:r>
            <a:endParaRPr lang="en-IN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4" y="1008993"/>
            <a:ext cx="7330079" cy="36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71bf3f0a-df54-467d-89c2-87f8d534ba77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24781</TotalTime>
  <Words>449</Words>
  <Application>Microsoft Office PowerPoint</Application>
  <PresentationFormat>On-screen Show (16:9)</PresentationFormat>
  <Paragraphs>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Geneva</vt:lpstr>
      <vt:lpstr>STKaiti</vt:lpstr>
      <vt:lpstr>Symbol</vt:lpstr>
      <vt:lpstr>Times New Roman</vt:lpstr>
      <vt:lpstr>Wingdings</vt:lpstr>
      <vt:lpstr>ヒラギノ角ゴ Pro W3</vt:lpstr>
      <vt:lpstr>L&amp;T Infotech</vt:lpstr>
      <vt:lpstr>Custom Design</vt:lpstr>
      <vt:lpstr>WEATHER RADAR &amp;  FORECASTING APP</vt:lpstr>
      <vt:lpstr>AGENDA</vt:lpstr>
      <vt:lpstr>INTRODUCTION</vt:lpstr>
      <vt:lpstr>TECHNOLOGY STACK</vt:lpstr>
      <vt:lpstr>ARCHITECTURE</vt:lpstr>
      <vt:lpstr>AWS SERVICES USED</vt:lpstr>
      <vt:lpstr>APPLICATION DEVELOPMENT FLOW</vt:lpstr>
      <vt:lpstr>WEBSITE WORKFLOW DIAGRAM</vt:lpstr>
      <vt:lpstr>WEBSITE</vt:lpstr>
      <vt:lpstr>WEBSITE</vt:lpstr>
      <vt:lpstr>WEBSITE</vt:lpstr>
      <vt:lpstr>WEBSITE</vt:lpstr>
      <vt:lpstr>WEBSITE</vt:lpstr>
      <vt:lpstr>WEBSITE</vt:lpstr>
      <vt:lpstr>DATA ANALYSIS AND REPORTS GENERATION</vt:lpstr>
      <vt:lpstr>SAMPLE ANALYSIS OVER USER DATA</vt:lpstr>
      <vt:lpstr>FUTURE PROSPECTS</vt:lpstr>
      <vt:lpstr>THANK YOU.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AMAN GOYAL</cp:lastModifiedBy>
  <cp:revision>1913</cp:revision>
  <cp:lastPrinted>2015-11-28T12:28:20Z</cp:lastPrinted>
  <dcterms:created xsi:type="dcterms:W3CDTF">2007-05-25T22:38:05Z</dcterms:created>
  <dcterms:modified xsi:type="dcterms:W3CDTF">2021-04-05T12:26:31Z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