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140D4D0A-FB6E-4313-86F7-5652FC957BC1}" type="datetimeFigureOut">
              <a:rPr lang="es-MX" smtClean="0"/>
              <a:t>01/02/2017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238662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140D4D0A-FB6E-4313-86F7-5652FC957BC1}" type="datetimeFigureOut">
              <a:rPr lang="es-MX" smtClean="0"/>
              <a:t>01/02/2017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14742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140D4D0A-FB6E-4313-86F7-5652FC957BC1}" type="datetimeFigureOut">
              <a:rPr lang="es-MX" smtClean="0"/>
              <a:t>01/02/2017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386108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140D4D0A-FB6E-4313-86F7-5652FC957BC1}" type="datetimeFigureOut">
              <a:rPr lang="es-MX" smtClean="0"/>
              <a:t>01/02/2017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18584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40D4D0A-FB6E-4313-86F7-5652FC957BC1}" type="datetimeFigureOut">
              <a:rPr lang="es-MX" smtClean="0"/>
              <a:t>01/02/2017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3021190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140D4D0A-FB6E-4313-86F7-5652FC957BC1}" type="datetimeFigureOut">
              <a:rPr lang="es-MX" smtClean="0"/>
              <a:t>01/02/2017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71273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140D4D0A-FB6E-4313-86F7-5652FC957BC1}" type="datetimeFigureOut">
              <a:rPr lang="es-MX" smtClean="0"/>
              <a:t>01/02/2017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215185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140D4D0A-FB6E-4313-86F7-5652FC957BC1}" type="datetimeFigureOut">
              <a:rPr lang="es-MX" smtClean="0"/>
              <a:t>01/02/2017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403669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40D4D0A-FB6E-4313-86F7-5652FC957BC1}" type="datetimeFigureOut">
              <a:rPr lang="es-MX" smtClean="0"/>
              <a:t>01/02/2017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418542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40D4D0A-FB6E-4313-86F7-5652FC957BC1}" type="datetimeFigureOut">
              <a:rPr lang="es-MX" smtClean="0"/>
              <a:t>01/02/2017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204126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40D4D0A-FB6E-4313-86F7-5652FC957BC1}" type="datetimeFigureOut">
              <a:rPr lang="es-MX" smtClean="0"/>
              <a:t>01/02/2017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75916EA-F74B-4180-8BCC-8B93FB25ADB7}" type="slidenum">
              <a:rPr lang="es-MX" smtClean="0"/>
              <a:t>‹Nº›</a:t>
            </a:fld>
            <a:endParaRPr lang="es-MX"/>
          </a:p>
        </p:txBody>
      </p:sp>
    </p:spTree>
    <p:extLst>
      <p:ext uri="{BB962C8B-B14F-4D97-AF65-F5344CB8AC3E}">
        <p14:creationId xmlns:p14="http://schemas.microsoft.com/office/powerpoint/2010/main" val="94535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D4D0A-FB6E-4313-86F7-5652FC957BC1}" type="datetimeFigureOut">
              <a:rPr lang="es-MX" smtClean="0"/>
              <a:t>01/02/2017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916EA-F74B-4180-8BCC-8B93FB25ADB7}" type="slidenum">
              <a:rPr lang="es-MX" smtClean="0"/>
              <a:t>‹Nº›</a:t>
            </a:fld>
            <a:endParaRPr lang="es-MX"/>
          </a:p>
        </p:txBody>
      </p:sp>
    </p:spTree>
    <p:extLst>
      <p:ext uri="{BB962C8B-B14F-4D97-AF65-F5344CB8AC3E}">
        <p14:creationId xmlns:p14="http://schemas.microsoft.com/office/powerpoint/2010/main" val="3039565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a:t>Elementos básicos de un lenguaje Orientado Objetos</a:t>
            </a:r>
            <a:endParaRPr lang="es-MX" dirty="0"/>
          </a:p>
        </p:txBody>
      </p:sp>
      <p:sp>
        <p:nvSpPr>
          <p:cNvPr id="3" name="Subtítulo 2"/>
          <p:cNvSpPr>
            <a:spLocks noGrp="1"/>
          </p:cNvSpPr>
          <p:nvPr>
            <p:ph type="subTitle" idx="1"/>
          </p:nvPr>
        </p:nvSpPr>
        <p:spPr/>
        <p:txBody>
          <a:bodyPr/>
          <a:lstStyle/>
          <a:p>
            <a:r>
              <a:rPr lang="es-MX" dirty="0"/>
              <a:t>UACM SLT</a:t>
            </a:r>
          </a:p>
        </p:txBody>
      </p:sp>
      <p:sp>
        <p:nvSpPr>
          <p:cNvPr id="4" name="CuadroTexto 3"/>
          <p:cNvSpPr txBox="1"/>
          <p:nvPr/>
        </p:nvSpPr>
        <p:spPr>
          <a:xfrm>
            <a:off x="8759684" y="6334539"/>
            <a:ext cx="3286539" cy="369332"/>
          </a:xfrm>
          <a:prstGeom prst="rect">
            <a:avLst/>
          </a:prstGeom>
          <a:noFill/>
        </p:spPr>
        <p:txBody>
          <a:bodyPr wrap="square" rtlCol="0">
            <a:spAutoFit/>
          </a:bodyPr>
          <a:lstStyle/>
          <a:p>
            <a:r>
              <a:rPr lang="es-MX" dirty="0"/>
              <a:t>M.C. José Castillejos López</a:t>
            </a:r>
          </a:p>
        </p:txBody>
      </p:sp>
    </p:spTree>
    <p:extLst>
      <p:ext uri="{BB962C8B-B14F-4D97-AF65-F5344CB8AC3E}">
        <p14:creationId xmlns:p14="http://schemas.microsoft.com/office/powerpoint/2010/main" val="2765238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Expresiones y Operadores</a:t>
            </a:r>
            <a:endParaRPr lang="es-MX" dirty="0"/>
          </a:p>
        </p:txBody>
      </p:sp>
      <p:sp>
        <p:nvSpPr>
          <p:cNvPr id="3" name="Marcador de contenido 2"/>
          <p:cNvSpPr>
            <a:spLocks noGrp="1"/>
          </p:cNvSpPr>
          <p:nvPr>
            <p:ph idx="1"/>
          </p:nvPr>
        </p:nvSpPr>
        <p:spPr/>
        <p:txBody>
          <a:bodyPr>
            <a:normAutofit lnSpcReduction="10000"/>
          </a:bodyPr>
          <a:lstStyle/>
          <a:p>
            <a:r>
              <a:rPr lang="es-MX" dirty="0"/>
              <a:t>Expresión </a:t>
            </a:r>
          </a:p>
          <a:p>
            <a:pPr lvl="1"/>
            <a:r>
              <a:rPr lang="es-MX" dirty="0"/>
              <a:t>Una expresión es una combinación de variables, operadores y llamadas de métodos construida de acuerdo a la sintaxis del lenguaje que devuelve un valor. </a:t>
            </a:r>
          </a:p>
          <a:p>
            <a:endParaRPr lang="es-MX" dirty="0"/>
          </a:p>
          <a:p>
            <a:pPr lvl="1"/>
            <a:r>
              <a:rPr lang="es-MX" dirty="0"/>
              <a:t>El tipo de dato del valor regresado por una expresión depende de los elementos usados en la expresión. </a:t>
            </a:r>
          </a:p>
          <a:p>
            <a:endParaRPr lang="es-MX" dirty="0"/>
          </a:p>
          <a:p>
            <a:r>
              <a:rPr lang="es-MX" dirty="0"/>
              <a:t>Operadores </a:t>
            </a:r>
          </a:p>
          <a:p>
            <a:pPr lvl="1"/>
            <a:r>
              <a:rPr lang="es-MX" dirty="0"/>
              <a:t>Los operadores son símbolos especiales que por lo común se utilizan en expresiones.</a:t>
            </a:r>
            <a:endParaRPr lang="es-MX" dirty="0"/>
          </a:p>
        </p:txBody>
      </p:sp>
    </p:spTree>
    <p:extLst>
      <p:ext uri="{BB962C8B-B14F-4D97-AF65-F5344CB8AC3E}">
        <p14:creationId xmlns:p14="http://schemas.microsoft.com/office/powerpoint/2010/main" val="104250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581" y="450575"/>
            <a:ext cx="11032299" cy="2889146"/>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81" y="3339721"/>
            <a:ext cx="11032299" cy="2238375"/>
          </a:xfrm>
          <a:prstGeom prst="rect">
            <a:avLst/>
          </a:prstGeom>
        </p:spPr>
      </p:pic>
    </p:spTree>
    <p:extLst>
      <p:ext uri="{BB962C8B-B14F-4D97-AF65-F5344CB8AC3E}">
        <p14:creationId xmlns:p14="http://schemas.microsoft.com/office/powerpoint/2010/main" val="124965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916" y="3135589"/>
            <a:ext cx="9576351" cy="273367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916" y="225287"/>
            <a:ext cx="9576351" cy="2433016"/>
          </a:xfrm>
          <a:prstGeom prst="rect">
            <a:avLst/>
          </a:prstGeom>
        </p:spPr>
      </p:pic>
    </p:spTree>
    <p:extLst>
      <p:ext uri="{BB962C8B-B14F-4D97-AF65-F5344CB8AC3E}">
        <p14:creationId xmlns:p14="http://schemas.microsoft.com/office/powerpoint/2010/main" val="266245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28" y="1598130"/>
            <a:ext cx="9458325" cy="4933950"/>
          </a:xfrm>
          <a:prstGeom prst="rect">
            <a:avLst/>
          </a:prstGeom>
        </p:spPr>
      </p:pic>
      <p:sp>
        <p:nvSpPr>
          <p:cNvPr id="5" name="CuadroTexto 4"/>
          <p:cNvSpPr txBox="1"/>
          <p:nvPr/>
        </p:nvSpPr>
        <p:spPr>
          <a:xfrm>
            <a:off x="265043" y="410818"/>
            <a:ext cx="11131827" cy="646331"/>
          </a:xfrm>
          <a:prstGeom prst="rect">
            <a:avLst/>
          </a:prstGeom>
          <a:noFill/>
        </p:spPr>
        <p:txBody>
          <a:bodyPr wrap="square" rtlCol="0">
            <a:spAutoFit/>
          </a:bodyPr>
          <a:lstStyle/>
          <a:p>
            <a:r>
              <a:rPr lang="es-MX" sz="3600" dirty="0"/>
              <a:t>Precedencia de operadores </a:t>
            </a:r>
          </a:p>
        </p:txBody>
      </p:sp>
    </p:spTree>
    <p:extLst>
      <p:ext uri="{BB962C8B-B14F-4D97-AF65-F5344CB8AC3E}">
        <p14:creationId xmlns:p14="http://schemas.microsoft.com/office/powerpoint/2010/main" val="345440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Variables</a:t>
            </a:r>
          </a:p>
        </p:txBody>
      </p:sp>
      <p:sp>
        <p:nvSpPr>
          <p:cNvPr id="3" name="Marcador de contenido 2"/>
          <p:cNvSpPr>
            <a:spLocks noGrp="1"/>
          </p:cNvSpPr>
          <p:nvPr>
            <p:ph idx="1"/>
          </p:nvPr>
        </p:nvSpPr>
        <p:spPr/>
        <p:txBody>
          <a:bodyPr>
            <a:normAutofit fontScale="85000" lnSpcReduction="20000"/>
          </a:bodyPr>
          <a:lstStyle/>
          <a:p>
            <a:r>
              <a:rPr lang="es-MX" sz="2400" dirty="0"/>
              <a:t>Las variables son localidades de memoria en las que pueden almacenarse datos. Cada una tiene un nombre, un tipo y valor. Java tiene tres tipos de variables: de instancia, de clase y locales. </a:t>
            </a:r>
          </a:p>
          <a:p>
            <a:endParaRPr lang="es-MX" sz="2400" dirty="0"/>
          </a:p>
          <a:p>
            <a:r>
              <a:rPr lang="es-MX" sz="2400" dirty="0"/>
              <a:t>Variables de instancia. </a:t>
            </a:r>
          </a:p>
          <a:p>
            <a:pPr lvl="1"/>
            <a:r>
              <a:rPr lang="es-MX" sz="2000" dirty="0"/>
              <a:t>Se utilizan para definir los atributos de un objeto. </a:t>
            </a:r>
          </a:p>
          <a:p>
            <a:pPr lvl="1"/>
            <a:endParaRPr lang="es-MX" sz="2000" dirty="0"/>
          </a:p>
          <a:p>
            <a:r>
              <a:rPr lang="es-MX" sz="2400" dirty="0"/>
              <a:t>Variables de clase. </a:t>
            </a:r>
          </a:p>
          <a:p>
            <a:pPr lvl="1"/>
            <a:r>
              <a:rPr lang="es-MX" sz="2000" dirty="0"/>
              <a:t>Son similares a las variables de instancia, con la excepción de que sus valores son los mismos para todas las instancias de la clase. </a:t>
            </a:r>
          </a:p>
          <a:p>
            <a:pPr lvl="1"/>
            <a:endParaRPr lang="es-MX" sz="2000" dirty="0"/>
          </a:p>
          <a:p>
            <a:r>
              <a:rPr lang="es-MX" sz="2400" dirty="0"/>
              <a:t>Variable locales. </a:t>
            </a:r>
          </a:p>
          <a:p>
            <a:pPr lvl="1"/>
            <a:r>
              <a:rPr lang="es-MX" sz="2000" dirty="0"/>
              <a:t>Se declaran y se utilizan dentro de las definiciones de los métodos. </a:t>
            </a:r>
          </a:p>
          <a:p>
            <a:pPr lvl="1"/>
            <a:endParaRPr lang="es-MX" sz="2000" dirty="0"/>
          </a:p>
          <a:p>
            <a:pPr marL="0" indent="0">
              <a:buNone/>
            </a:pPr>
            <a:r>
              <a:rPr lang="es-MX" sz="2400" dirty="0"/>
              <a:t>* A diferencia de otros lenguajes, Java no tiene variables globales, es decir , variables que son vistas en cualquier parte del programa.</a:t>
            </a:r>
            <a:endParaRPr lang="es-MX" sz="2400" dirty="0"/>
          </a:p>
        </p:txBody>
      </p:sp>
    </p:spTree>
    <p:extLst>
      <p:ext uri="{BB962C8B-B14F-4D97-AF65-F5344CB8AC3E}">
        <p14:creationId xmlns:p14="http://schemas.microsoft.com/office/powerpoint/2010/main" val="2668135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Estructuras de Control</a:t>
            </a:r>
          </a:p>
        </p:txBody>
      </p:sp>
      <p:sp>
        <p:nvSpPr>
          <p:cNvPr id="3" name="Marcador de contenido 2"/>
          <p:cNvSpPr>
            <a:spLocks noGrp="1"/>
          </p:cNvSpPr>
          <p:nvPr>
            <p:ph idx="1"/>
          </p:nvPr>
        </p:nvSpPr>
        <p:spPr/>
        <p:txBody>
          <a:bodyPr/>
          <a:lstStyle/>
          <a:p>
            <a:pPr algn="just"/>
            <a:r>
              <a:rPr lang="es-MX" dirty="0"/>
              <a:t>Las sentencias de control de flujo se pueden utilizar para ejecutar sentencias condicionalmente, para ejecutar de manera repetida un bloque de sentencias y en general para cambiar la secuencia normal de un programa.</a:t>
            </a:r>
            <a:endParaRPr lang="es-MX" dirty="0"/>
          </a:p>
        </p:txBody>
      </p:sp>
    </p:spTree>
    <p:extLst>
      <p:ext uri="{BB962C8B-B14F-4D97-AF65-F5344CB8AC3E}">
        <p14:creationId xmlns:p14="http://schemas.microsoft.com/office/powerpoint/2010/main" val="262829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de Control </a:t>
            </a:r>
            <a:r>
              <a:rPr lang="es-MX" dirty="0" err="1"/>
              <a:t>If-else</a:t>
            </a:r>
            <a:endParaRPr lang="es-MX" dirty="0"/>
          </a:p>
        </p:txBody>
      </p:sp>
      <p:sp>
        <p:nvSpPr>
          <p:cNvPr id="3" name="Marcador de contenido 2"/>
          <p:cNvSpPr>
            <a:spLocks noGrp="1"/>
          </p:cNvSpPr>
          <p:nvPr>
            <p:ph idx="1"/>
          </p:nvPr>
        </p:nvSpPr>
        <p:spPr/>
        <p:txBody>
          <a:bodyPr/>
          <a:lstStyle/>
          <a:p>
            <a:r>
              <a:rPr lang="es-MX" b="1" dirty="0"/>
              <a:t>La sentencia </a:t>
            </a:r>
            <a:r>
              <a:rPr lang="es-MX" b="1" dirty="0" err="1"/>
              <a:t>if</a:t>
            </a:r>
            <a:r>
              <a:rPr lang="es-MX" dirty="0"/>
              <a:t> </a:t>
            </a:r>
          </a:p>
          <a:p>
            <a:r>
              <a:rPr lang="es-MX" dirty="0"/>
              <a:t>La sentencia </a:t>
            </a:r>
            <a:r>
              <a:rPr lang="es-MX" b="1" dirty="0" err="1"/>
              <a:t>if</a:t>
            </a:r>
            <a:r>
              <a:rPr lang="es-MX" dirty="0"/>
              <a:t> permite llevar a cabo la ejecución condicional de sentencias.</a:t>
            </a:r>
          </a:p>
          <a:p>
            <a:pPr marL="0" indent="0">
              <a:buNone/>
            </a:pPr>
            <a:r>
              <a:rPr lang="es-MX" dirty="0" err="1"/>
              <a:t>if</a:t>
            </a:r>
            <a:r>
              <a:rPr lang="es-MX" dirty="0"/>
              <a:t> ( </a:t>
            </a:r>
            <a:r>
              <a:rPr lang="es-MX" dirty="0" err="1"/>
              <a:t>Expresion</a:t>
            </a:r>
            <a:r>
              <a:rPr lang="es-MX" dirty="0"/>
              <a:t> )</a:t>
            </a:r>
          </a:p>
          <a:p>
            <a:pPr marL="0" indent="0">
              <a:buNone/>
            </a:pPr>
            <a:r>
              <a:rPr lang="es-MX" dirty="0"/>
              <a:t>{</a:t>
            </a:r>
          </a:p>
          <a:p>
            <a:pPr marL="0" indent="0">
              <a:buNone/>
            </a:pPr>
            <a:r>
              <a:rPr lang="es-MX" dirty="0"/>
              <a:t>   sentencias;</a:t>
            </a:r>
          </a:p>
          <a:p>
            <a:pPr marL="0" indent="0">
              <a:buNone/>
            </a:pPr>
            <a:r>
              <a:rPr lang="es-MX" dirty="0"/>
              <a:t>}</a:t>
            </a:r>
          </a:p>
          <a:p>
            <a:pPr marL="0" indent="0">
              <a:buNone/>
            </a:pPr>
            <a:r>
              <a:rPr lang="es-MX" dirty="0"/>
              <a:t>Se ejecutan las sentencias si al evaluar la expresión se obtiene un valor booleano true.</a:t>
            </a:r>
            <a:endParaRPr lang="es-MX" dirty="0"/>
          </a:p>
        </p:txBody>
      </p:sp>
    </p:spTree>
    <p:extLst>
      <p:ext uri="{BB962C8B-B14F-4D97-AF65-F5344CB8AC3E}">
        <p14:creationId xmlns:p14="http://schemas.microsoft.com/office/powerpoint/2010/main" val="17025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419442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lenguaje Java</a:t>
            </a:r>
            <a:endParaRPr lang="es-MX" dirty="0"/>
          </a:p>
        </p:txBody>
      </p:sp>
      <p:sp>
        <p:nvSpPr>
          <p:cNvPr id="3" name="Marcador de contenido 2"/>
          <p:cNvSpPr>
            <a:spLocks noGrp="1"/>
          </p:cNvSpPr>
          <p:nvPr>
            <p:ph idx="1"/>
          </p:nvPr>
        </p:nvSpPr>
        <p:spPr/>
        <p:txBody>
          <a:bodyPr/>
          <a:lstStyle/>
          <a:p>
            <a:pPr algn="just"/>
            <a:r>
              <a:rPr lang="es-MX" dirty="0"/>
              <a:t>Como cualquier lenguaje de programación, el lenguaje Java tiene su propia estructura, reglas de sintaxis y paradigma de programación. El paradigma de programación del lenguaje Java se basa en el concepto de programación orientada a objetos (POO), que las funciones del lenguaje soportan.</a:t>
            </a:r>
          </a:p>
          <a:p>
            <a:pPr algn="just"/>
            <a:r>
              <a:rPr lang="es-MX" dirty="0"/>
              <a:t>El lenguaje Java es un derivado del lenguaje C, por lo que sus reglas de sintaxis se parecen mucho a C: por ejemplo, los bloques de códigos se </a:t>
            </a:r>
            <a:r>
              <a:rPr lang="es-MX" dirty="0" err="1"/>
              <a:t>modularizan</a:t>
            </a:r>
            <a:r>
              <a:rPr lang="es-MX" dirty="0"/>
              <a:t> en métodos y se delimitan con llaves ({ y }) y las variables se declaran antes de que se usen.</a:t>
            </a:r>
            <a:endParaRPr lang="es-MX" dirty="0"/>
          </a:p>
        </p:txBody>
      </p:sp>
    </p:spTree>
    <p:extLst>
      <p:ext uri="{BB962C8B-B14F-4D97-AF65-F5344CB8AC3E}">
        <p14:creationId xmlns:p14="http://schemas.microsoft.com/office/powerpoint/2010/main" val="366037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algn="just"/>
            <a:r>
              <a:rPr lang="es-MX" dirty="0"/>
              <a:t>Estructuralmente, el lenguaje Java comienza con </a:t>
            </a:r>
            <a:r>
              <a:rPr lang="es-MX" i="1" dirty="0"/>
              <a:t>paquetes</a:t>
            </a:r>
            <a:r>
              <a:rPr lang="es-MX" dirty="0"/>
              <a:t>. Un paquete es el mecanismo de espacio de nombres del lenguaje Java. Dentro de los paquetes se encuentran las clases y dentro de las clases se encuentran métodos, variables, constantes, entre otros</a:t>
            </a:r>
            <a:endParaRPr lang="es-MX" dirty="0"/>
          </a:p>
        </p:txBody>
      </p:sp>
    </p:spTree>
    <p:extLst>
      <p:ext uri="{BB962C8B-B14F-4D97-AF65-F5344CB8AC3E}">
        <p14:creationId xmlns:p14="http://schemas.microsoft.com/office/powerpoint/2010/main" val="409868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compilador Java</a:t>
            </a:r>
            <a:endParaRPr lang="es-MX" dirty="0"/>
          </a:p>
        </p:txBody>
      </p:sp>
      <p:sp>
        <p:nvSpPr>
          <p:cNvPr id="3" name="Marcador de contenido 2"/>
          <p:cNvSpPr>
            <a:spLocks noGrp="1"/>
          </p:cNvSpPr>
          <p:nvPr>
            <p:ph idx="1"/>
          </p:nvPr>
        </p:nvSpPr>
        <p:spPr/>
        <p:txBody>
          <a:bodyPr/>
          <a:lstStyle/>
          <a:p>
            <a:pPr algn="just"/>
            <a:r>
              <a:rPr lang="es-MX" dirty="0"/>
              <a:t>Cuando usted programa para la plataforma Java, escribe el código de origen en archivos .java y luego los compila. El compilador verifica su código con las reglas de sintaxis del lenguaje, luego escribe los </a:t>
            </a:r>
            <a:r>
              <a:rPr lang="es-MX" i="1" dirty="0"/>
              <a:t>códigos byte</a:t>
            </a:r>
            <a:r>
              <a:rPr lang="es-MX" dirty="0"/>
              <a:t> en archivos .</a:t>
            </a:r>
            <a:r>
              <a:rPr lang="es-MX" dirty="0" err="1"/>
              <a:t>class</a:t>
            </a:r>
            <a:r>
              <a:rPr lang="es-MX" dirty="0"/>
              <a:t>. Los códigos byte son instrucciones estándar destinadas a ejecutarse en una Java Virtual Machine (JVM). Al agregar este nivel de abstracción, el compilador Java difiere de los otros compiladores de lenguaje, que escriben instrucciones apropiadas para el chipset de la CPU en el que el programa se ejecutará.</a:t>
            </a:r>
            <a:endParaRPr lang="es-MX" dirty="0"/>
          </a:p>
        </p:txBody>
      </p:sp>
    </p:spTree>
    <p:extLst>
      <p:ext uri="{BB962C8B-B14F-4D97-AF65-F5344CB8AC3E}">
        <p14:creationId xmlns:p14="http://schemas.microsoft.com/office/powerpoint/2010/main" val="276870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JVM( Java Virtual Machine)</a:t>
            </a:r>
            <a:endParaRPr lang="es-MX" dirty="0"/>
          </a:p>
        </p:txBody>
      </p:sp>
      <p:sp>
        <p:nvSpPr>
          <p:cNvPr id="3" name="Marcador de contenido 2"/>
          <p:cNvSpPr>
            <a:spLocks noGrp="1"/>
          </p:cNvSpPr>
          <p:nvPr>
            <p:ph idx="1"/>
          </p:nvPr>
        </p:nvSpPr>
        <p:spPr/>
        <p:txBody>
          <a:bodyPr>
            <a:normAutofit lnSpcReduction="10000"/>
          </a:bodyPr>
          <a:lstStyle/>
          <a:p>
            <a:pPr algn="just"/>
            <a:r>
              <a:rPr lang="es-MX" dirty="0"/>
              <a:t>Al momento de la ejecución, la JVM lee e interpreta archivos .</a:t>
            </a:r>
            <a:r>
              <a:rPr lang="es-MX" dirty="0" err="1"/>
              <a:t>class</a:t>
            </a:r>
            <a:r>
              <a:rPr lang="es-MX" dirty="0"/>
              <a:t> y ejecuta las instrucciones del programa en la plataforma de hardware nativo para la que se escribió la JVM. La JVM interpreta los códigos byte del mismo modo en que una CPU interpretaría las instrucciones del lenguaje del conjunto. La diferencia es que la JVM es un software escrito específicamente para una plataforma particular. La JVM es el corazón del principio "escrito una vez, ejecutado en cualquier lugar" del lenguaje Java. Su código se puede ejecutar en cualquier chipset para el cual una implementación apropiada de la JVM está disponible. Las JVM están disponibles para plataformas principales como Linux y Windows y se han implementado subconjuntos del lenguaje Java en las JVM para teléfonos móviles y aficionados de chips.</a:t>
            </a:r>
            <a:endParaRPr lang="es-MX" dirty="0"/>
          </a:p>
        </p:txBody>
      </p:sp>
    </p:spTree>
    <p:extLst>
      <p:ext uri="{BB962C8B-B14F-4D97-AF65-F5344CB8AC3E}">
        <p14:creationId xmlns:p14="http://schemas.microsoft.com/office/powerpoint/2010/main" val="245022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recolector de basura</a:t>
            </a:r>
            <a:endParaRPr lang="es-MX" dirty="0"/>
          </a:p>
        </p:txBody>
      </p:sp>
      <p:sp>
        <p:nvSpPr>
          <p:cNvPr id="3" name="Marcador de contenido 2"/>
          <p:cNvSpPr>
            <a:spLocks noGrp="1"/>
          </p:cNvSpPr>
          <p:nvPr>
            <p:ph idx="1"/>
          </p:nvPr>
        </p:nvSpPr>
        <p:spPr/>
        <p:txBody>
          <a:bodyPr>
            <a:normAutofit fontScale="92500" lnSpcReduction="10000"/>
          </a:bodyPr>
          <a:lstStyle/>
          <a:p>
            <a:pPr algn="just"/>
            <a:r>
              <a:rPr lang="es-MX" dirty="0"/>
              <a:t>En lugar de forzarlo a mantenerse a la par con la asignación de memoria (o usar una biblioteca de terceros para hacer esto), la plataforma Java proporciona una gestión de memoria lista para usar. Cuando su aplicación Java crea una instancia de objeto al momento de ejecución, la JVM asigna automáticamente espacio de memoria para ese objeto desde el </a:t>
            </a:r>
            <a:r>
              <a:rPr lang="es-MX" i="1" dirty="0"/>
              <a:t>almacenamiento dinámico</a:t>
            </a:r>
            <a:r>
              <a:rPr lang="es-MX" dirty="0"/>
              <a:t>, que es una agrupación de memoria reservada para que use su programa. El </a:t>
            </a:r>
            <a:r>
              <a:rPr lang="es-MX" i="1" dirty="0"/>
              <a:t>recolector de basura</a:t>
            </a:r>
            <a:r>
              <a:rPr lang="es-MX" dirty="0"/>
              <a:t> Java se ejecuta en segundo plano y realiza un seguimiento de cuáles son los objetos que la aplicación ya no necesita y recupera la memoria que ellos ocupan. Este abordaje al manejo de la memoria se llama </a:t>
            </a:r>
            <a:r>
              <a:rPr lang="es-MX" i="1" dirty="0"/>
              <a:t>gestión de la memoria </a:t>
            </a:r>
            <a:r>
              <a:rPr lang="es-MX" i="1" dirty="0" err="1"/>
              <a:t>implícita</a:t>
            </a:r>
            <a:r>
              <a:rPr lang="es-MX" dirty="0" err="1"/>
              <a:t>porque</a:t>
            </a:r>
            <a:r>
              <a:rPr lang="es-MX" dirty="0"/>
              <a:t> no le exige que escriba cualquier código de manejo de la memoria. La recogida de basura es una de las funciones esenciales del rendimiento de la plataforma Java.</a:t>
            </a:r>
            <a:endParaRPr lang="es-MX" dirty="0"/>
          </a:p>
        </p:txBody>
      </p:sp>
    </p:spTree>
    <p:extLst>
      <p:ext uri="{BB962C8B-B14F-4D97-AF65-F5344CB8AC3E}">
        <p14:creationId xmlns:p14="http://schemas.microsoft.com/office/powerpoint/2010/main" val="235297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kit de desarrollo de Java</a:t>
            </a:r>
            <a:endParaRPr lang="es-MX" dirty="0"/>
          </a:p>
        </p:txBody>
      </p:sp>
      <p:sp>
        <p:nvSpPr>
          <p:cNvPr id="3" name="Marcador de contenido 2"/>
          <p:cNvSpPr>
            <a:spLocks noGrp="1"/>
          </p:cNvSpPr>
          <p:nvPr>
            <p:ph idx="1"/>
          </p:nvPr>
        </p:nvSpPr>
        <p:spPr/>
        <p:txBody>
          <a:bodyPr/>
          <a:lstStyle/>
          <a:p>
            <a:pPr algn="just"/>
            <a:r>
              <a:rPr lang="es-MX" dirty="0"/>
              <a:t>Cuando usted descarga un kit de desarrollo de Java (JDK), obtiene, — además del compilador y otras herramientas, — una librería de clase completa de programas de utilidad </a:t>
            </a:r>
            <a:r>
              <a:rPr lang="es-MX" dirty="0" err="1"/>
              <a:t>preconstruidos</a:t>
            </a:r>
            <a:r>
              <a:rPr lang="es-MX" dirty="0"/>
              <a:t> que lo ayudan a cumplir cualquier tarea común al desarrollo de aplicaciones. El mejor modo para tener una idea del ámbito de los paquetes y bibliotecas JDK es verificar la documentación API JDK</a:t>
            </a:r>
            <a:endParaRPr lang="es-MX" dirty="0"/>
          </a:p>
        </p:txBody>
      </p:sp>
    </p:spTree>
    <p:extLst>
      <p:ext uri="{BB962C8B-B14F-4D97-AF65-F5344CB8AC3E}">
        <p14:creationId xmlns:p14="http://schemas.microsoft.com/office/powerpoint/2010/main" val="302493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Java </a:t>
            </a:r>
            <a:r>
              <a:rPr lang="es-MX" b="1" dirty="0" err="1"/>
              <a:t>Runtime</a:t>
            </a:r>
            <a:r>
              <a:rPr lang="es-MX" b="1" dirty="0"/>
              <a:t> </a:t>
            </a:r>
            <a:r>
              <a:rPr lang="es-MX" b="1" dirty="0" err="1"/>
              <a:t>Environment</a:t>
            </a:r>
            <a:endParaRPr lang="es-MX" dirty="0"/>
          </a:p>
        </p:txBody>
      </p:sp>
      <p:sp>
        <p:nvSpPr>
          <p:cNvPr id="3" name="Marcador de contenido 2"/>
          <p:cNvSpPr>
            <a:spLocks noGrp="1"/>
          </p:cNvSpPr>
          <p:nvPr>
            <p:ph idx="1"/>
          </p:nvPr>
        </p:nvSpPr>
        <p:spPr/>
        <p:txBody>
          <a:bodyPr/>
          <a:lstStyle/>
          <a:p>
            <a:pPr algn="just"/>
            <a:r>
              <a:rPr lang="es-MX" dirty="0"/>
              <a:t>El Java </a:t>
            </a:r>
            <a:r>
              <a:rPr lang="es-MX" dirty="0" err="1"/>
              <a:t>Runtime</a:t>
            </a:r>
            <a:r>
              <a:rPr lang="es-MX" dirty="0"/>
              <a:t> </a:t>
            </a:r>
            <a:r>
              <a:rPr lang="es-MX" dirty="0" err="1"/>
              <a:t>Environment</a:t>
            </a:r>
            <a:r>
              <a:rPr lang="es-MX" dirty="0"/>
              <a:t> (JRE, también conocido como el Java </a:t>
            </a:r>
            <a:r>
              <a:rPr lang="es-MX" dirty="0" err="1"/>
              <a:t>Runtime</a:t>
            </a:r>
            <a:r>
              <a:rPr lang="es-MX" dirty="0"/>
              <a:t>) incluye las bibliotecas de códigos de la JVM y los componentes que son necesarios para programas en ejecución escritos en el lenguaje Java. Está disponible para múltiples plataformas. Puede redistribuir libremente el JRE con sus aplicaciones, de acuerdo a los términos de la licencia del JRE, para darles a los usuarios de la aplicación una plataforma en la cual ejecutar su software. El JRE se incluye en el JDK.</a:t>
            </a:r>
            <a:endParaRPr lang="es-MX" dirty="0"/>
          </a:p>
        </p:txBody>
      </p:sp>
    </p:spTree>
    <p:extLst>
      <p:ext uri="{BB962C8B-B14F-4D97-AF65-F5344CB8AC3E}">
        <p14:creationId xmlns:p14="http://schemas.microsoft.com/office/powerpoint/2010/main" val="98541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119" y="371060"/>
            <a:ext cx="6104586" cy="6354417"/>
          </a:xfrm>
          <a:prstGeom prst="rect">
            <a:avLst/>
          </a:prstGeom>
        </p:spPr>
      </p:pic>
    </p:spTree>
    <p:extLst>
      <p:ext uri="{BB962C8B-B14F-4D97-AF65-F5344CB8AC3E}">
        <p14:creationId xmlns:p14="http://schemas.microsoft.com/office/powerpoint/2010/main" val="18727055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789</Words>
  <Application>Microsoft Office PowerPoint</Application>
  <PresentationFormat>Panorámica</PresentationFormat>
  <Paragraphs>49</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Elementos básicos de un lenguaje Orientado Objetos</vt:lpstr>
      <vt:lpstr>El lenguaje Java</vt:lpstr>
      <vt:lpstr>Presentación de PowerPoint</vt:lpstr>
      <vt:lpstr>El compilador Java</vt:lpstr>
      <vt:lpstr>La JVM( Java Virtual Machine)</vt:lpstr>
      <vt:lpstr>El recolector de basura</vt:lpstr>
      <vt:lpstr>El kit de desarrollo de Java</vt:lpstr>
      <vt:lpstr>El Java Runtime Environment</vt:lpstr>
      <vt:lpstr>Presentación de PowerPoint</vt:lpstr>
      <vt:lpstr>Expresiones y Operadores</vt:lpstr>
      <vt:lpstr>Presentación de PowerPoint</vt:lpstr>
      <vt:lpstr>Presentación de PowerPoint</vt:lpstr>
      <vt:lpstr>Presentación de PowerPoint</vt:lpstr>
      <vt:lpstr>Variables</vt:lpstr>
      <vt:lpstr>Estructuras de Control</vt:lpstr>
      <vt:lpstr>Estructura de Control If-else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básicos de un lenguaje Orientado Objetos</dc:title>
  <dc:creator>Pepe Caslop</dc:creator>
  <cp:lastModifiedBy>Pepe Caslop</cp:lastModifiedBy>
  <cp:revision>3</cp:revision>
  <dcterms:created xsi:type="dcterms:W3CDTF">2017-02-01T20:27:29Z</dcterms:created>
  <dcterms:modified xsi:type="dcterms:W3CDTF">2017-02-01T20:41:01Z</dcterms:modified>
</cp:coreProperties>
</file>