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viewProps" Target="viewProps.xml" /><Relationship Id="rId5" Type="http://schemas.openxmlformats.org/officeDocument/2006/relationships/slide" Target="slides/slide4.xml" /><Relationship Id="rId10"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9/29/2024</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85169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9/29/2024</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9301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9/29/2024</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8594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9/29/2024</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69553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9/29/2024</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18139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9/29/2024</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82701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9/29/2024</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50070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9/29/2024</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7789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9/29/2024</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99313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9/29/2024</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1782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9/29/2024</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1263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9/29/2024</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3844228584"/>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9EF30C2-29AC-4A0D-BC0A-A679CF113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EA804283-B929-4503-802F-4585376E2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48239"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A04F1504-431A-4D86-9091-AE7E4B33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19910"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AD3811F5-514E-49A4-B382-673ED228A4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229605"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266A0658-1CC4-4B0D-AAB7-A702286AF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785759"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Arc 19">
            <a:extLst>
              <a:ext uri="{FF2B5EF4-FFF2-40B4-BE49-F238E27FC236}">
                <a16:creationId xmlns:a16="http://schemas.microsoft.com/office/drawing/2014/main" id="{C36A08F5-3B56-47C5-A371-9187BE56E1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568884"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p:cNvSpPr>
            <a:spLocks noGrp="1"/>
          </p:cNvSpPr>
          <p:nvPr>
            <p:ph type="ctrTitle"/>
          </p:nvPr>
        </p:nvSpPr>
        <p:spPr>
          <a:xfrm>
            <a:off x="644561" y="2744662"/>
            <a:ext cx="6589707" cy="2387600"/>
          </a:xfrm>
        </p:spPr>
        <p:txBody>
          <a:bodyPr>
            <a:normAutofit/>
          </a:bodyPr>
          <a:lstStyle/>
          <a:p>
            <a:pPr algn="l"/>
            <a:r>
              <a:rPr lang="en-GB" sz="5100">
                <a:solidFill>
                  <a:srgbClr val="FFFFFF"/>
                </a:solidFill>
              </a:rPr>
              <a:t>CT &amp;DT –SPSU-"ANONYMOUS"- TASK#09</a:t>
            </a:r>
          </a:p>
        </p:txBody>
      </p:sp>
      <p:sp>
        <p:nvSpPr>
          <p:cNvPr id="3" name="Subtitle 2"/>
          <p:cNvSpPr>
            <a:spLocks noGrp="1"/>
          </p:cNvSpPr>
          <p:nvPr>
            <p:ph type="subTitle" idx="1"/>
          </p:nvPr>
        </p:nvSpPr>
        <p:spPr>
          <a:xfrm>
            <a:off x="644561" y="5224337"/>
            <a:ext cx="6589707" cy="995327"/>
          </a:xfrm>
        </p:spPr>
        <p:txBody>
          <a:bodyPr vert="horz" lIns="91440" tIns="45720" rIns="91440" bIns="45720" rtlCol="0">
            <a:normAutofit/>
          </a:bodyPr>
          <a:lstStyle/>
          <a:p>
            <a:pPr algn="l"/>
            <a:r>
              <a:rPr lang="en-GB">
                <a:solidFill>
                  <a:srgbClr val="FFFFFF"/>
                </a:solidFill>
              </a:rPr>
              <a:t>STAKEHOLDER  MAPPING  FOR  THE  COLD STORAGE  FACILITY  ESTABLISHMENT</a:t>
            </a:r>
          </a:p>
        </p:txBody>
      </p:sp>
      <p:sp>
        <p:nvSpPr>
          <p:cNvPr id="22" name="Freeform: Shape 21">
            <a:extLst>
              <a:ext uri="{FF2B5EF4-FFF2-40B4-BE49-F238E27FC236}">
                <a16:creationId xmlns:a16="http://schemas.microsoft.com/office/drawing/2014/main" id="{067AD921-1CEE-4C1B-9AA3-C66D908DD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49"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6A84B152-3496-4C52-AF08-97AFFC09D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3EECF1C-2487-05F3-CACF-DDBF4DFA3334}"/>
              </a:ext>
            </a:extLst>
          </p:cNvPr>
          <p:cNvSpPr>
            <a:spLocks noGrp="1"/>
          </p:cNvSpPr>
          <p:nvPr>
            <p:ph type="title"/>
          </p:nvPr>
        </p:nvSpPr>
        <p:spPr>
          <a:xfrm>
            <a:off x="838201" y="365125"/>
            <a:ext cx="5393360" cy="1325563"/>
          </a:xfrm>
        </p:spPr>
        <p:txBody>
          <a:bodyPr>
            <a:normAutofit/>
          </a:bodyPr>
          <a:lstStyle/>
          <a:p>
            <a:r>
              <a:rPr lang="en-GB" dirty="0">
                <a:cs typeface="Aharoni"/>
              </a:rPr>
              <a:t>Cold Storage Facility Establishment </a:t>
            </a:r>
            <a:endParaRPr lang="en-GB" dirty="0"/>
          </a:p>
        </p:txBody>
      </p:sp>
      <p:sp>
        <p:nvSpPr>
          <p:cNvPr id="22" name="Freeform: Shape 10">
            <a:extLst>
              <a:ext uri="{FF2B5EF4-FFF2-40B4-BE49-F238E27FC236}">
                <a16:creationId xmlns:a16="http://schemas.microsoft.com/office/drawing/2014/main" id="{6B2ADB95-0FA3-4BD7-A8AC-89D014A8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FFCE6A8-950B-4F68-58F9-7F4B4AF7C51F}"/>
              </a:ext>
            </a:extLst>
          </p:cNvPr>
          <p:cNvSpPr>
            <a:spLocks noGrp="1"/>
          </p:cNvSpPr>
          <p:nvPr>
            <p:ph idx="1"/>
          </p:nvPr>
        </p:nvSpPr>
        <p:spPr>
          <a:xfrm>
            <a:off x="838200" y="1825625"/>
            <a:ext cx="5393361" cy="4351338"/>
          </a:xfrm>
        </p:spPr>
        <p:txBody>
          <a:bodyPr vert="horz" lIns="91440" tIns="45720" rIns="91440" bIns="45720" rtlCol="0">
            <a:normAutofit/>
          </a:bodyPr>
          <a:lstStyle/>
          <a:p>
            <a:pPr marL="0" indent="0">
              <a:buNone/>
            </a:pPr>
            <a:r>
              <a:rPr lang="en-GB" sz="2600"/>
              <a:t>A stakeholder mapping for the establishment of a cold storage facility can help identify the various individuals, groups and organizations involved or affected by the project. Stakeholders can be categorized based on their influence, interest and power regarding the project. Here's a stakeholder map broken down by category:</a:t>
            </a:r>
          </a:p>
        </p:txBody>
      </p:sp>
      <p:sp>
        <p:nvSpPr>
          <p:cNvPr id="24" name="Oval 23">
            <a:extLst>
              <a:ext uri="{FF2B5EF4-FFF2-40B4-BE49-F238E27FC236}">
                <a16:creationId xmlns:a16="http://schemas.microsoft.com/office/drawing/2014/main" id="{C924DBCE-E731-4B22-8181-A39C1D862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630884" cy="630884"/>
          </a:xfrm>
          <a:prstGeom prst="ellipse">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Freeform: Shape 14">
            <a:extLst>
              <a:ext uri="{FF2B5EF4-FFF2-40B4-BE49-F238E27FC236}">
                <a16:creationId xmlns:a16="http://schemas.microsoft.com/office/drawing/2014/main" id="{4CBF9756-6AC8-4C65-84DF-56FBFFA1D8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0227"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F48A9B4F-97E1-EDA4-ECAA-1FFEB3D1C396}"/>
              </a:ext>
            </a:extLst>
          </p:cNvPr>
          <p:cNvPicPr>
            <a:picLocks noChangeAspect="1"/>
          </p:cNvPicPr>
          <p:nvPr/>
        </p:nvPicPr>
        <p:blipFill>
          <a:blip r:embed="rId2"/>
          <a:srcRect l="34708" r="9105"/>
          <a:stretch/>
        </p:blipFill>
        <p:spPr>
          <a:xfrm>
            <a:off x="7751975" y="1075239"/>
            <a:ext cx="4128603" cy="4128603"/>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26" name="Freeform: Shape 16">
            <a:extLst>
              <a:ext uri="{FF2B5EF4-FFF2-40B4-BE49-F238E27FC236}">
                <a16:creationId xmlns:a16="http://schemas.microsoft.com/office/drawing/2014/main" id="{2D385988-EAAF-4C27-AF8A-2BFBECAF3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4254"/>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19" name="Straight Connector 18">
            <a:extLst>
              <a:ext uri="{FF2B5EF4-FFF2-40B4-BE49-F238E27FC236}">
                <a16:creationId xmlns:a16="http://schemas.microsoft.com/office/drawing/2014/main" id="{43621FD4-D14D-45D5-9A57-9A2DE5EA59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B621D332-7329-4994-8836-C429A51B7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2D20F754-35A9-4508-BE3C-C59996D14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23449"/>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7853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Arc 14">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BA032A2-854D-32AD-BED8-E4B0C0874284}"/>
              </a:ext>
            </a:extLst>
          </p:cNvPr>
          <p:cNvSpPr>
            <a:spLocks noGrp="1"/>
          </p:cNvSpPr>
          <p:nvPr>
            <p:ph type="title"/>
          </p:nvPr>
        </p:nvSpPr>
        <p:spPr>
          <a:xfrm>
            <a:off x="5894962" y="479493"/>
            <a:ext cx="5458838" cy="1325563"/>
          </a:xfrm>
        </p:spPr>
        <p:txBody>
          <a:bodyPr>
            <a:normAutofit/>
          </a:bodyPr>
          <a:lstStyle/>
          <a:p>
            <a:pPr marL="742950" indent="-742950">
              <a:buAutoNum type="arabicPeriod"/>
            </a:pPr>
            <a:r>
              <a:rPr lang="en-GB">
                <a:cs typeface="Aharoni"/>
              </a:rPr>
              <a:t>Internal Stakeholders</a:t>
            </a:r>
            <a:endParaRPr lang="en-GB" dirty="0">
              <a:cs typeface="Aharoni"/>
            </a:endParaRPr>
          </a:p>
        </p:txBody>
      </p:sp>
      <p:sp>
        <p:nvSpPr>
          <p:cNvPr id="13" name="Freeform: Shape 12">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A diagram of a building&#10;&#10;Description automatically generated">
            <a:extLst>
              <a:ext uri="{FF2B5EF4-FFF2-40B4-BE49-F238E27FC236}">
                <a16:creationId xmlns:a16="http://schemas.microsoft.com/office/drawing/2014/main" id="{306AC5A4-0DAF-FFD3-A663-FF23CBB4C431}"/>
              </a:ext>
            </a:extLst>
          </p:cNvPr>
          <p:cNvPicPr>
            <a:picLocks noChangeAspect="1"/>
          </p:cNvPicPr>
          <p:nvPr/>
        </p:nvPicPr>
        <p:blipFill>
          <a:blip r:embed="rId2"/>
          <a:stretch>
            <a:fillRect/>
          </a:stretch>
        </p:blipFill>
        <p:spPr>
          <a:xfrm>
            <a:off x="703182" y="955437"/>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A6A7DDB7-34A2-5590-5105-6ECE7935C066}"/>
              </a:ext>
            </a:extLst>
          </p:cNvPr>
          <p:cNvSpPr>
            <a:spLocks noGrp="1"/>
          </p:cNvSpPr>
          <p:nvPr>
            <p:ph idx="1"/>
          </p:nvPr>
        </p:nvSpPr>
        <p:spPr>
          <a:xfrm>
            <a:off x="5894962" y="1984443"/>
            <a:ext cx="5458838" cy="4192520"/>
          </a:xfrm>
        </p:spPr>
        <p:txBody>
          <a:bodyPr vert="horz" lIns="91440" tIns="45720" rIns="91440" bIns="45720" rtlCol="0" anchor="t">
            <a:normAutofit/>
          </a:bodyPr>
          <a:lstStyle/>
          <a:p>
            <a:r>
              <a:rPr lang="en-GB" sz="1900" dirty="0"/>
              <a:t>Investors/owners: Those funding or owning the facility, such as private companies, government or joint ventures.</a:t>
            </a:r>
          </a:p>
          <a:p>
            <a:r>
              <a:rPr lang="en-GB" sz="1900" dirty="0"/>
              <a:t>Project Manager/Development Team: Responsible for planning, executing and commissioning of the facility.</a:t>
            </a:r>
          </a:p>
          <a:p>
            <a:r>
              <a:rPr lang="en-GB" sz="1900" dirty="0"/>
              <a:t>Employees: This includes the operational staff, administrative staff and technical teams who will work at the facility.</a:t>
            </a:r>
          </a:p>
          <a:p>
            <a:r>
              <a:rPr lang="en-GB" sz="1900" dirty="0"/>
              <a:t>Board of Directors: Decision-makers who oversee the business's strategic direction.</a:t>
            </a:r>
          </a:p>
          <a:p>
            <a:r>
              <a:rPr lang="en-GB" sz="1900" dirty="0"/>
              <a:t>Management Team: Responsible for day-to-day operation once the facility is running.</a:t>
            </a:r>
          </a:p>
        </p:txBody>
      </p:sp>
    </p:spTree>
    <p:extLst>
      <p:ext uri="{BB962C8B-B14F-4D97-AF65-F5344CB8AC3E}">
        <p14:creationId xmlns:p14="http://schemas.microsoft.com/office/powerpoint/2010/main" val="3124921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a:extLst>
              <a:ext uri="{FF2B5EF4-FFF2-40B4-BE49-F238E27FC236}">
                <a16:creationId xmlns:a16="http://schemas.microsoft.com/office/drawing/2014/main" id="{442D2C40-7ED8-45E4-9E7D-C3407F9CA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A diagram of a company&#10;&#10;Description automatically generated">
            <a:extLst>
              <a:ext uri="{FF2B5EF4-FFF2-40B4-BE49-F238E27FC236}">
                <a16:creationId xmlns:a16="http://schemas.microsoft.com/office/drawing/2014/main" id="{E411B863-9EB5-5E0C-4C4C-E63B2FC396DB}"/>
              </a:ext>
            </a:extLst>
          </p:cNvPr>
          <p:cNvPicPr>
            <a:picLocks noChangeAspect="1"/>
          </p:cNvPicPr>
          <p:nvPr/>
        </p:nvPicPr>
        <p:blipFill>
          <a:blip r:embed="rId2">
            <a:alphaModFix amt="35000"/>
          </a:blip>
          <a:srcRect t="8424"/>
          <a:stretch/>
        </p:blipFill>
        <p:spPr>
          <a:xfrm>
            <a:off x="20" y="-8467"/>
            <a:ext cx="12191980" cy="6866467"/>
          </a:xfrm>
          <a:prstGeom prst="rect">
            <a:avLst/>
          </a:prstGeom>
        </p:spPr>
      </p:pic>
      <p:sp>
        <p:nvSpPr>
          <p:cNvPr id="2" name="Title 1">
            <a:extLst>
              <a:ext uri="{FF2B5EF4-FFF2-40B4-BE49-F238E27FC236}">
                <a16:creationId xmlns:a16="http://schemas.microsoft.com/office/drawing/2014/main" id="{E73B3647-05D1-6E02-28A1-38CF9A0A3D7B}"/>
              </a:ext>
            </a:extLst>
          </p:cNvPr>
          <p:cNvSpPr>
            <a:spLocks noGrp="1"/>
          </p:cNvSpPr>
          <p:nvPr>
            <p:ph type="title"/>
          </p:nvPr>
        </p:nvSpPr>
        <p:spPr>
          <a:xfrm>
            <a:off x="686834" y="591344"/>
            <a:ext cx="3200400" cy="5585619"/>
          </a:xfrm>
        </p:spPr>
        <p:txBody>
          <a:bodyPr>
            <a:normAutofit/>
          </a:bodyPr>
          <a:lstStyle/>
          <a:p>
            <a:r>
              <a:rPr lang="en-GB" sz="3700">
                <a:solidFill>
                  <a:srgbClr val="FFFFFF"/>
                </a:solidFill>
                <a:cs typeface="Aharoni"/>
              </a:rPr>
              <a:t>2.  External Stakeholders</a:t>
            </a:r>
            <a:endParaRPr lang="en-GB" sz="3700">
              <a:solidFill>
                <a:srgbClr val="FFFFFF"/>
              </a:solidFill>
            </a:endParaRPr>
          </a:p>
        </p:txBody>
      </p:sp>
      <p:sp>
        <p:nvSpPr>
          <p:cNvPr id="3" name="Content Placeholder 2">
            <a:extLst>
              <a:ext uri="{FF2B5EF4-FFF2-40B4-BE49-F238E27FC236}">
                <a16:creationId xmlns:a16="http://schemas.microsoft.com/office/drawing/2014/main" id="{C1B0F31A-990F-915E-EA20-66457E7AE0E8}"/>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r>
              <a:rPr lang="en-GB">
                <a:solidFill>
                  <a:srgbClr val="FFFFFF"/>
                </a:solidFill>
              </a:rPr>
              <a:t>These are individuals, groups or organizations indirectly involved but who may influence or be affected by the facility.</a:t>
            </a:r>
          </a:p>
          <a:p>
            <a:pPr marL="514350" indent="-514350">
              <a:buAutoNum type="alphaUcPeriod"/>
            </a:pPr>
            <a:r>
              <a:rPr lang="en-GB">
                <a:solidFill>
                  <a:srgbClr val="FFFFFF"/>
                </a:solidFill>
              </a:rPr>
              <a:t>Government and Regulatory Bodies</a:t>
            </a:r>
          </a:p>
          <a:p>
            <a:pPr>
              <a:buAutoNum type="alphaUcPeriod"/>
            </a:pPr>
            <a:r>
              <a:rPr lang="en-GB">
                <a:solidFill>
                  <a:srgbClr val="FFFFFF"/>
                </a:solidFill>
              </a:rPr>
              <a:t> Customers and Clients</a:t>
            </a:r>
          </a:p>
          <a:p>
            <a:pPr>
              <a:buAutoNum type="alphaUcPeriod"/>
            </a:pPr>
            <a:r>
              <a:rPr lang="en-GB">
                <a:solidFill>
                  <a:srgbClr val="FFFFFF"/>
                </a:solidFill>
              </a:rPr>
              <a:t> Suppliers and Service Providers</a:t>
            </a:r>
          </a:p>
          <a:p>
            <a:pPr>
              <a:buAutoNum type="alphaUcPeriod"/>
            </a:pPr>
            <a:r>
              <a:rPr lang="en-GB" dirty="0">
                <a:solidFill>
                  <a:srgbClr val="FFFFFF"/>
                </a:solidFill>
              </a:rPr>
              <a:t> Local Community</a:t>
            </a:r>
          </a:p>
          <a:p>
            <a:pPr>
              <a:buAutoNum type="alphaUcPeriod"/>
            </a:pPr>
            <a:r>
              <a:rPr lang="en-GB">
                <a:solidFill>
                  <a:srgbClr val="FFFFFF"/>
                </a:solidFill>
              </a:rPr>
              <a:t> Financial Institutions</a:t>
            </a:r>
          </a:p>
        </p:txBody>
      </p:sp>
      <p:sp>
        <p:nvSpPr>
          <p:cNvPr id="18" name="Arc 1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3979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508B6D7-4EAA-5AC0-70D4-B73409281E4A}"/>
              </a:ext>
            </a:extLst>
          </p:cNvPr>
          <p:cNvSpPr>
            <a:spLocks noGrp="1"/>
          </p:cNvSpPr>
          <p:nvPr>
            <p:ph type="title"/>
          </p:nvPr>
        </p:nvSpPr>
        <p:spPr>
          <a:xfrm>
            <a:off x="686834" y="1153572"/>
            <a:ext cx="3200400" cy="4461163"/>
          </a:xfrm>
        </p:spPr>
        <p:txBody>
          <a:bodyPr>
            <a:normAutofit/>
          </a:bodyPr>
          <a:lstStyle/>
          <a:p>
            <a:r>
              <a:rPr lang="en-GB">
                <a:solidFill>
                  <a:srgbClr val="FFFFFF"/>
                </a:solidFill>
                <a:cs typeface="Aharoni"/>
              </a:rPr>
              <a:t>3. High Influence, High Interest</a:t>
            </a:r>
            <a:br>
              <a:rPr lang="en-GB">
                <a:solidFill>
                  <a:srgbClr val="FFFFFF"/>
                </a:solidFill>
                <a:cs typeface="Aharoni"/>
              </a:rPr>
            </a:br>
            <a:endParaRPr lang="en-GB">
              <a:solidFill>
                <a:srgbClr val="FFFFFF"/>
              </a:solidFill>
            </a:endParaRPr>
          </a:p>
        </p:txBody>
      </p:sp>
      <p:sp>
        <p:nvSpPr>
          <p:cNvPr id="3" name="Content Placeholder 2">
            <a:extLst>
              <a:ext uri="{FF2B5EF4-FFF2-40B4-BE49-F238E27FC236}">
                <a16:creationId xmlns:a16="http://schemas.microsoft.com/office/drawing/2014/main" id="{AAA008E3-ED2D-86D7-F4EF-F4D7B74E7891}"/>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GB" dirty="0" err="1"/>
              <a:t>Inverstors</a:t>
            </a:r>
            <a:r>
              <a:rPr lang="en-GB" dirty="0"/>
              <a:t>/Owners</a:t>
            </a:r>
          </a:p>
          <a:p>
            <a:r>
              <a:rPr lang="en-GB" dirty="0"/>
              <a:t>Regulatory Bodies (e.g., FDA, Health and Safety Authorities)</a:t>
            </a:r>
          </a:p>
          <a:p>
            <a:r>
              <a:rPr lang="en-GB" dirty="0"/>
              <a:t>Local Government </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5245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34A47A8-E595-DAF4-DF20-2ED52A0254B1}"/>
              </a:ext>
            </a:extLst>
          </p:cNvPr>
          <p:cNvSpPr>
            <a:spLocks noGrp="1"/>
          </p:cNvSpPr>
          <p:nvPr>
            <p:ph type="title"/>
          </p:nvPr>
        </p:nvSpPr>
        <p:spPr>
          <a:xfrm>
            <a:off x="838200" y="365125"/>
            <a:ext cx="5558489" cy="1325563"/>
          </a:xfrm>
        </p:spPr>
        <p:txBody>
          <a:bodyPr>
            <a:normAutofit/>
          </a:bodyPr>
          <a:lstStyle/>
          <a:p>
            <a:r>
              <a:rPr lang="en-GB" dirty="0">
                <a:cs typeface="Aharoni"/>
              </a:rPr>
              <a:t>4. High Influence, Low Interest </a:t>
            </a:r>
            <a:endParaRPr lang="en-GB" dirty="0"/>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2072D96-60BD-CC24-DACF-8385F5EBE214}"/>
              </a:ext>
            </a:extLst>
          </p:cNvPr>
          <p:cNvSpPr>
            <a:spLocks noGrp="1"/>
          </p:cNvSpPr>
          <p:nvPr>
            <p:ph idx="1"/>
          </p:nvPr>
        </p:nvSpPr>
        <p:spPr>
          <a:xfrm>
            <a:off x="838200" y="1825625"/>
            <a:ext cx="5558489" cy="4351338"/>
          </a:xfrm>
        </p:spPr>
        <p:txBody>
          <a:bodyPr vert="horz" lIns="91440" tIns="45720" rIns="91440" bIns="45720" rtlCol="0">
            <a:normAutofit/>
          </a:bodyPr>
          <a:lstStyle/>
          <a:p>
            <a:r>
              <a:rPr lang="en-GB" dirty="0"/>
              <a:t>Board of Directors </a:t>
            </a:r>
          </a:p>
          <a:p>
            <a:r>
              <a:rPr lang="en-GB" dirty="0"/>
              <a:t>Environmental Agencies</a:t>
            </a:r>
          </a:p>
          <a:p>
            <a:r>
              <a:rPr lang="en-GB" dirty="0"/>
              <a:t>Financial Institutions</a:t>
            </a:r>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3344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E9365DD-3197-2067-B95D-D640D05B2262}"/>
              </a:ext>
            </a:extLst>
          </p:cNvPr>
          <p:cNvSpPr>
            <a:spLocks noGrp="1"/>
          </p:cNvSpPr>
          <p:nvPr>
            <p:ph type="title"/>
          </p:nvPr>
        </p:nvSpPr>
        <p:spPr>
          <a:xfrm>
            <a:off x="838200" y="459863"/>
            <a:ext cx="10515600" cy="1004594"/>
          </a:xfrm>
        </p:spPr>
        <p:txBody>
          <a:bodyPr>
            <a:normAutofit/>
          </a:bodyPr>
          <a:lstStyle/>
          <a:p>
            <a:pPr algn="ctr"/>
            <a:r>
              <a:rPr lang="en-GB">
                <a:solidFill>
                  <a:srgbClr val="FFFFFF"/>
                </a:solidFill>
                <a:cs typeface="Aharoni"/>
              </a:rPr>
              <a:t>Summary of Influence/Interest Grid</a:t>
            </a:r>
            <a:endParaRPr lang="en-GB">
              <a:solidFill>
                <a:srgbClr val="FFFFFF"/>
              </a:solidFill>
            </a:endParaRPr>
          </a:p>
        </p:txBody>
      </p:sp>
      <p:sp>
        <p:nvSpPr>
          <p:cNvPr id="11"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4" name="Content Placeholder 3">
            <a:extLst>
              <a:ext uri="{FF2B5EF4-FFF2-40B4-BE49-F238E27FC236}">
                <a16:creationId xmlns:a16="http://schemas.microsoft.com/office/drawing/2014/main" id="{20AEB7CD-517C-28FB-2262-89BEB84870D1}"/>
              </a:ext>
            </a:extLst>
          </p:cNvPr>
          <p:cNvGraphicFramePr>
            <a:graphicFrameLocks noGrp="1"/>
          </p:cNvGraphicFramePr>
          <p:nvPr>
            <p:ph idx="1"/>
            <p:extLst>
              <p:ext uri="{D42A27DB-BD31-4B8C-83A1-F6EECF244321}">
                <p14:modId xmlns:p14="http://schemas.microsoft.com/office/powerpoint/2010/main" val="2671840237"/>
              </p:ext>
            </p:extLst>
          </p:nvPr>
        </p:nvGraphicFramePr>
        <p:xfrm>
          <a:off x="838200" y="2382462"/>
          <a:ext cx="10515601" cy="3188240"/>
        </p:xfrm>
        <a:graphic>
          <a:graphicData uri="http://schemas.openxmlformats.org/drawingml/2006/table">
            <a:tbl>
              <a:tblPr firstRow="1" bandRow="1">
                <a:tableStyleId>{5C22544A-7EE6-4342-B048-85BDC9FD1C3A}</a:tableStyleId>
              </a:tblPr>
              <a:tblGrid>
                <a:gridCol w="2640164">
                  <a:extLst>
                    <a:ext uri="{9D8B030D-6E8A-4147-A177-3AD203B41FA5}">
                      <a16:colId xmlns:a16="http://schemas.microsoft.com/office/drawing/2014/main" val="3370945967"/>
                    </a:ext>
                  </a:extLst>
                </a:gridCol>
                <a:gridCol w="2640164">
                  <a:extLst>
                    <a:ext uri="{9D8B030D-6E8A-4147-A177-3AD203B41FA5}">
                      <a16:colId xmlns:a16="http://schemas.microsoft.com/office/drawing/2014/main" val="2047731655"/>
                    </a:ext>
                  </a:extLst>
                </a:gridCol>
                <a:gridCol w="2640164">
                  <a:extLst>
                    <a:ext uri="{9D8B030D-6E8A-4147-A177-3AD203B41FA5}">
                      <a16:colId xmlns:a16="http://schemas.microsoft.com/office/drawing/2014/main" val="137704051"/>
                    </a:ext>
                  </a:extLst>
                </a:gridCol>
                <a:gridCol w="2595109">
                  <a:extLst>
                    <a:ext uri="{9D8B030D-6E8A-4147-A177-3AD203B41FA5}">
                      <a16:colId xmlns:a16="http://schemas.microsoft.com/office/drawing/2014/main" val="3102050928"/>
                    </a:ext>
                  </a:extLst>
                </a:gridCol>
              </a:tblGrid>
              <a:tr h="412596">
                <a:tc>
                  <a:txBody>
                    <a:bodyPr/>
                    <a:lstStyle/>
                    <a:p>
                      <a:pPr lvl="0">
                        <a:buNone/>
                      </a:pPr>
                      <a:r>
                        <a:rPr lang="en-GB" sz="1800"/>
                        <a:t>Category</a:t>
                      </a:r>
                    </a:p>
                  </a:txBody>
                  <a:tcPr marL="93772" marR="93772" marT="46886" marB="46886"/>
                </a:tc>
                <a:tc>
                  <a:txBody>
                    <a:bodyPr/>
                    <a:lstStyle/>
                    <a:p>
                      <a:r>
                        <a:rPr lang="en-GB" sz="1800"/>
                        <a:t>Examples</a:t>
                      </a:r>
                    </a:p>
                  </a:txBody>
                  <a:tcPr marL="93772" marR="93772" marT="46886" marB="46886"/>
                </a:tc>
                <a:tc>
                  <a:txBody>
                    <a:bodyPr/>
                    <a:lstStyle/>
                    <a:p>
                      <a:r>
                        <a:rPr lang="en-GB" sz="1800"/>
                        <a:t>Influence</a:t>
                      </a:r>
                    </a:p>
                  </a:txBody>
                  <a:tcPr marL="93772" marR="93772" marT="46886" marB="46886"/>
                </a:tc>
                <a:tc>
                  <a:txBody>
                    <a:bodyPr/>
                    <a:lstStyle/>
                    <a:p>
                      <a:r>
                        <a:rPr lang="en-GB" sz="1800"/>
                        <a:t>Interest</a:t>
                      </a:r>
                    </a:p>
                  </a:txBody>
                  <a:tcPr marL="93772" marR="93772" marT="46886" marB="46886"/>
                </a:tc>
                <a:extLst>
                  <a:ext uri="{0D108BD9-81ED-4DB2-BD59-A6C34878D82A}">
                    <a16:rowId xmlns:a16="http://schemas.microsoft.com/office/drawing/2014/main" val="1122671564"/>
                  </a:ext>
                </a:extLst>
              </a:tr>
              <a:tr h="693911">
                <a:tc>
                  <a:txBody>
                    <a:bodyPr/>
                    <a:lstStyle/>
                    <a:p>
                      <a:pPr lvl="0">
                        <a:buNone/>
                      </a:pPr>
                      <a:r>
                        <a:rPr lang="en-GB" sz="1800"/>
                        <a:t>High Influence, High Interest</a:t>
                      </a:r>
                    </a:p>
                  </a:txBody>
                  <a:tcPr marL="93772" marR="93772" marT="46886" marB="46886"/>
                </a:tc>
                <a:tc>
                  <a:txBody>
                    <a:bodyPr/>
                    <a:lstStyle/>
                    <a:p>
                      <a:pPr lvl="0">
                        <a:buNone/>
                      </a:pPr>
                      <a:r>
                        <a:rPr lang="en-GB" sz="1800"/>
                        <a:t>Investors, Regulatory Bodies</a:t>
                      </a:r>
                    </a:p>
                  </a:txBody>
                  <a:tcPr marL="93772" marR="93772" marT="46886" marB="46886"/>
                </a:tc>
                <a:tc>
                  <a:txBody>
                    <a:bodyPr/>
                    <a:lstStyle/>
                    <a:p>
                      <a:pPr lvl="0">
                        <a:buNone/>
                      </a:pPr>
                      <a:r>
                        <a:rPr lang="en-GB" sz="1800"/>
                        <a:t>High</a:t>
                      </a:r>
                    </a:p>
                  </a:txBody>
                  <a:tcPr marL="93772" marR="93772" marT="46886" marB="46886"/>
                </a:tc>
                <a:tc>
                  <a:txBody>
                    <a:bodyPr/>
                    <a:lstStyle/>
                    <a:p>
                      <a:pPr lvl="0">
                        <a:buNone/>
                      </a:pPr>
                      <a:r>
                        <a:rPr lang="en-GB" sz="1800"/>
                        <a:t>High</a:t>
                      </a:r>
                    </a:p>
                  </a:txBody>
                  <a:tcPr marL="93772" marR="93772" marT="46886" marB="46886"/>
                </a:tc>
                <a:extLst>
                  <a:ext uri="{0D108BD9-81ED-4DB2-BD59-A6C34878D82A}">
                    <a16:rowId xmlns:a16="http://schemas.microsoft.com/office/drawing/2014/main" val="3629732133"/>
                  </a:ext>
                </a:extLst>
              </a:tr>
              <a:tr h="693911">
                <a:tc>
                  <a:txBody>
                    <a:bodyPr/>
                    <a:lstStyle/>
                    <a:p>
                      <a:pPr lvl="0">
                        <a:buNone/>
                      </a:pPr>
                      <a:r>
                        <a:rPr lang="en-GB" sz="1800"/>
                        <a:t>High Influence, Low Interest </a:t>
                      </a:r>
                    </a:p>
                  </a:txBody>
                  <a:tcPr marL="93772" marR="93772" marT="46886" marB="46886"/>
                </a:tc>
                <a:tc>
                  <a:txBody>
                    <a:bodyPr/>
                    <a:lstStyle/>
                    <a:p>
                      <a:pPr lvl="0">
                        <a:buNone/>
                      </a:pPr>
                      <a:r>
                        <a:rPr lang="en-GB" sz="1800"/>
                        <a:t>Board of Directors, Environmental Bodies</a:t>
                      </a:r>
                    </a:p>
                  </a:txBody>
                  <a:tcPr marL="93772" marR="93772" marT="46886" marB="46886"/>
                </a:tc>
                <a:tc>
                  <a:txBody>
                    <a:bodyPr/>
                    <a:lstStyle/>
                    <a:p>
                      <a:pPr lvl="0">
                        <a:buNone/>
                      </a:pPr>
                      <a:r>
                        <a:rPr lang="en-GB" sz="1800"/>
                        <a:t>High</a:t>
                      </a:r>
                    </a:p>
                  </a:txBody>
                  <a:tcPr marL="93772" marR="93772" marT="46886" marB="46886"/>
                </a:tc>
                <a:tc>
                  <a:txBody>
                    <a:bodyPr/>
                    <a:lstStyle/>
                    <a:p>
                      <a:pPr lvl="0">
                        <a:buNone/>
                      </a:pPr>
                      <a:r>
                        <a:rPr lang="en-GB" sz="1800"/>
                        <a:t>Low</a:t>
                      </a:r>
                    </a:p>
                  </a:txBody>
                  <a:tcPr marL="93772" marR="93772" marT="46886" marB="46886"/>
                </a:tc>
                <a:extLst>
                  <a:ext uri="{0D108BD9-81ED-4DB2-BD59-A6C34878D82A}">
                    <a16:rowId xmlns:a16="http://schemas.microsoft.com/office/drawing/2014/main" val="4097371748"/>
                  </a:ext>
                </a:extLst>
              </a:tr>
              <a:tr h="693911">
                <a:tc>
                  <a:txBody>
                    <a:bodyPr/>
                    <a:lstStyle/>
                    <a:p>
                      <a:pPr lvl="0">
                        <a:buNone/>
                      </a:pPr>
                      <a:r>
                        <a:rPr lang="en-GB" sz="1800"/>
                        <a:t>Low Influence, High Interest </a:t>
                      </a:r>
                    </a:p>
                  </a:txBody>
                  <a:tcPr marL="93772" marR="93772" marT="46886" marB="46886"/>
                </a:tc>
                <a:tc>
                  <a:txBody>
                    <a:bodyPr/>
                    <a:lstStyle/>
                    <a:p>
                      <a:pPr lvl="0">
                        <a:buNone/>
                      </a:pPr>
                      <a:r>
                        <a:rPr lang="en-GB" sz="1800"/>
                        <a:t>Farmers, Employees</a:t>
                      </a:r>
                    </a:p>
                  </a:txBody>
                  <a:tcPr marL="93772" marR="93772" marT="46886" marB="46886"/>
                </a:tc>
                <a:tc>
                  <a:txBody>
                    <a:bodyPr/>
                    <a:lstStyle/>
                    <a:p>
                      <a:pPr lvl="0">
                        <a:buNone/>
                      </a:pPr>
                      <a:r>
                        <a:rPr lang="en-GB" sz="1800"/>
                        <a:t>Low</a:t>
                      </a:r>
                    </a:p>
                  </a:txBody>
                  <a:tcPr marL="93772" marR="93772" marT="46886" marB="46886"/>
                </a:tc>
                <a:tc>
                  <a:txBody>
                    <a:bodyPr/>
                    <a:lstStyle/>
                    <a:p>
                      <a:pPr lvl="0">
                        <a:buNone/>
                      </a:pPr>
                      <a:r>
                        <a:rPr lang="en-GB" sz="1800"/>
                        <a:t>High</a:t>
                      </a:r>
                    </a:p>
                  </a:txBody>
                  <a:tcPr marL="93772" marR="93772" marT="46886" marB="46886"/>
                </a:tc>
                <a:extLst>
                  <a:ext uri="{0D108BD9-81ED-4DB2-BD59-A6C34878D82A}">
                    <a16:rowId xmlns:a16="http://schemas.microsoft.com/office/drawing/2014/main" val="1226886101"/>
                  </a:ext>
                </a:extLst>
              </a:tr>
              <a:tr h="693911">
                <a:tc>
                  <a:txBody>
                    <a:bodyPr/>
                    <a:lstStyle/>
                    <a:p>
                      <a:pPr lvl="0">
                        <a:buNone/>
                      </a:pPr>
                      <a:r>
                        <a:rPr lang="en-GB" sz="1800"/>
                        <a:t>Low Influence, Low Interest</a:t>
                      </a:r>
                    </a:p>
                  </a:txBody>
                  <a:tcPr marL="93772" marR="93772" marT="46886" marB="46886"/>
                </a:tc>
                <a:tc>
                  <a:txBody>
                    <a:bodyPr/>
                    <a:lstStyle/>
                    <a:p>
                      <a:pPr lvl="0">
                        <a:buNone/>
                      </a:pPr>
                      <a:r>
                        <a:rPr lang="en-GB" sz="1800"/>
                        <a:t>Local Community, NGOs</a:t>
                      </a:r>
                    </a:p>
                  </a:txBody>
                  <a:tcPr marL="93772" marR="93772" marT="46886" marB="46886"/>
                </a:tc>
                <a:tc>
                  <a:txBody>
                    <a:bodyPr/>
                    <a:lstStyle/>
                    <a:p>
                      <a:pPr lvl="0">
                        <a:buNone/>
                      </a:pPr>
                      <a:r>
                        <a:rPr lang="en-GB" sz="1800"/>
                        <a:t>Low </a:t>
                      </a:r>
                    </a:p>
                  </a:txBody>
                  <a:tcPr marL="93772" marR="93772" marT="46886" marB="46886"/>
                </a:tc>
                <a:tc>
                  <a:txBody>
                    <a:bodyPr/>
                    <a:lstStyle/>
                    <a:p>
                      <a:pPr lvl="0">
                        <a:buNone/>
                      </a:pPr>
                      <a:r>
                        <a:rPr lang="en-GB" sz="1800"/>
                        <a:t>Low</a:t>
                      </a:r>
                    </a:p>
                  </a:txBody>
                  <a:tcPr marL="93772" marR="93772" marT="46886" marB="46886"/>
                </a:tc>
                <a:extLst>
                  <a:ext uri="{0D108BD9-81ED-4DB2-BD59-A6C34878D82A}">
                    <a16:rowId xmlns:a16="http://schemas.microsoft.com/office/drawing/2014/main" val="1465013863"/>
                  </a:ext>
                </a:extLst>
              </a:tr>
            </a:tbl>
          </a:graphicData>
        </a:graphic>
      </p:graphicFrame>
    </p:spTree>
    <p:extLst>
      <p:ext uri="{BB962C8B-B14F-4D97-AF65-F5344CB8AC3E}">
        <p14:creationId xmlns:p14="http://schemas.microsoft.com/office/powerpoint/2010/main" val="3125109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Rounded Corners 18">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E3F042-8B07-8CB7-7698-85CA90B112F4}"/>
              </a:ext>
            </a:extLst>
          </p:cNvPr>
          <p:cNvSpPr>
            <a:spLocks noGrp="1"/>
          </p:cNvSpPr>
          <p:nvPr>
            <p:ph type="title"/>
          </p:nvPr>
        </p:nvSpPr>
        <p:spPr>
          <a:xfrm>
            <a:off x="956826" y="1112969"/>
            <a:ext cx="3937298" cy="4166010"/>
          </a:xfrm>
        </p:spPr>
        <p:txBody>
          <a:bodyPr>
            <a:normAutofit/>
          </a:bodyPr>
          <a:lstStyle/>
          <a:p>
            <a:r>
              <a:rPr lang="en-GB">
                <a:solidFill>
                  <a:srgbClr val="FFFFFF"/>
                </a:solidFill>
                <a:cs typeface="Aharoni"/>
              </a:rPr>
              <a:t>TEAM MEMBERS</a:t>
            </a:r>
            <a:endParaRPr lang="en-GB">
              <a:solidFill>
                <a:srgbClr val="FFFFFF"/>
              </a:solidFill>
            </a:endParaRPr>
          </a:p>
        </p:txBody>
      </p:sp>
      <p:sp>
        <p:nvSpPr>
          <p:cNvPr id="21"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4B50083-EC77-A2EC-70C1-35B0BF6D4AE1}"/>
              </a:ext>
            </a:extLst>
          </p:cNvPr>
          <p:cNvSpPr>
            <a:spLocks noGrp="1"/>
          </p:cNvSpPr>
          <p:nvPr>
            <p:ph idx="1"/>
          </p:nvPr>
        </p:nvSpPr>
        <p:spPr>
          <a:xfrm>
            <a:off x="6096000" y="820880"/>
            <a:ext cx="5257799" cy="4889350"/>
          </a:xfrm>
        </p:spPr>
        <p:txBody>
          <a:bodyPr vert="horz" lIns="91440" tIns="45720" rIns="91440" bIns="45720" rtlCol="0" anchor="t">
            <a:normAutofit/>
          </a:bodyPr>
          <a:lstStyle/>
          <a:p>
            <a:r>
              <a:rPr lang="en-GB"/>
              <a:t>Y. DURGA PRASAD</a:t>
            </a:r>
          </a:p>
          <a:p>
            <a:r>
              <a:rPr lang="en-GB"/>
              <a:t>V. PRANAY KUMAR</a:t>
            </a:r>
          </a:p>
          <a:p>
            <a:r>
              <a:rPr lang="en-GB"/>
              <a:t>G. ABHILASH</a:t>
            </a:r>
          </a:p>
          <a:p>
            <a:r>
              <a:rPr lang="en-GB"/>
              <a:t>P. SAI</a:t>
            </a:r>
          </a:p>
          <a:p>
            <a:r>
              <a:rPr lang="en-GB" dirty="0"/>
              <a:t>P.G. VISHWA TEJA</a:t>
            </a: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5290317"/>
      </p:ext>
    </p:extLst>
  </p:cSld>
  <p:clrMapOvr>
    <a:masterClrMapping/>
  </p:clrMapOvr>
</p:sld>
</file>

<file path=ppt/theme/theme1.xml><?xml version="1.0" encoding="utf-8"?>
<a:theme xmlns:a="http://schemas.openxmlformats.org/drawingml/2006/main" name="ShapesVTI">
  <a:themeElements>
    <a:clrScheme name="Office">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Festival">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ShapesVTI</vt:lpstr>
      <vt:lpstr>CT &amp;DT –SPSU-"ANONYMOUS"- TASK#09</vt:lpstr>
      <vt:lpstr>Cold Storage Facility Establishment </vt:lpstr>
      <vt:lpstr>Internal Stakeholders</vt:lpstr>
      <vt:lpstr>2.  External Stakeholders</vt:lpstr>
      <vt:lpstr>3. High Influence, High Interest </vt:lpstr>
      <vt:lpstr>4. High Influence, Low Interest </vt:lpstr>
      <vt:lpstr>Summary of Influence/Interest Grid</vt:lpstr>
      <vt:lpstr>TEAM MEMBERS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CT &amp;DT –SPSU-"ANONYMOUS"- TASK#09</dc:title>
  <dc:creator/>
  <cp:lastModifiedBy>Durga prasad</cp:lastModifiedBy>
  <cp:revision>331</cp:revision>
  <dcterms:created xsi:type="dcterms:W3CDTF">2024-09-29T09:15:06Z</dcterms:created>
  <dcterms:modified xsi:type="dcterms:W3CDTF">2024-09-29T10:18:44Z</dcterms:modified>
</cp:coreProperties>
</file>