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64" r:id="rId4"/>
    <p:sldId id="265" r:id="rId5"/>
    <p:sldId id="266" r:id="rId6"/>
    <p:sldId id="256" r:id="rId7"/>
    <p:sldId id="262" r:id="rId8"/>
    <p:sldId id="275" r:id="rId9"/>
    <p:sldId id="267" r:id="rId10"/>
    <p:sldId id="268" r:id="rId11"/>
    <p:sldId id="269" r:id="rId12"/>
    <p:sldId id="270" r:id="rId13"/>
    <p:sldId id="271" r:id="rId14"/>
    <p:sldId id="272" r:id="rId15"/>
    <p:sldId id="273" r:id="rId16"/>
    <p:sldId id="274" r:id="rId17"/>
  </p:sldIdLst>
  <p:sldSz cx="96012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990" y="-78"/>
      </p:cViewPr>
      <p:guideLst>
        <p:guide orient="horz" pos="1872"/>
        <p:guide pos="30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1846369"/>
            <a:ext cx="8161020" cy="1274022"/>
          </a:xfrm>
        </p:spPr>
        <p:txBody>
          <a:bodyPr/>
          <a:lstStyle/>
          <a:p>
            <a:r>
              <a:rPr lang="en-US" smtClean="0"/>
              <a:t>Click to edit Master title style</a:t>
            </a:r>
            <a:endParaRPr lang="en-US"/>
          </a:p>
        </p:txBody>
      </p:sp>
      <p:sp>
        <p:nvSpPr>
          <p:cNvPr id="3" name="Subtitle 2"/>
          <p:cNvSpPr>
            <a:spLocks noGrp="1"/>
          </p:cNvSpPr>
          <p:nvPr>
            <p:ph type="subTitle" idx="1"/>
          </p:nvPr>
        </p:nvSpPr>
        <p:spPr>
          <a:xfrm>
            <a:off x="1440180" y="3368040"/>
            <a:ext cx="6720840" cy="15189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BCC764-A720-4B6B-8C73-3E07078D1B2C}"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CC764-A720-4B6B-8C73-3E07078D1B2C}"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0870" y="238021"/>
            <a:ext cx="2160270" cy="50713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0060" y="238021"/>
            <a:ext cx="6320790" cy="50713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CC764-A720-4B6B-8C73-3E07078D1B2C}"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BCC764-A720-4B6B-8C73-3E07078D1B2C}"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429" y="3819315"/>
            <a:ext cx="8161020" cy="118046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429" y="2519153"/>
            <a:ext cx="8161020" cy="130016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BCC764-A720-4B6B-8C73-3E07078D1B2C}"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0060" y="1386841"/>
            <a:ext cx="4240530" cy="39225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80610" y="1386841"/>
            <a:ext cx="4240530" cy="39225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BCC764-A720-4B6B-8C73-3E07078D1B2C}"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80061" y="1330431"/>
            <a:ext cx="4242197" cy="5544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0061" y="1884891"/>
            <a:ext cx="4242197" cy="3424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7279" y="1330431"/>
            <a:ext cx="4243864" cy="5544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7279" y="1884891"/>
            <a:ext cx="4243864" cy="3424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BCC764-A720-4B6B-8C73-3E07078D1B2C}" type="datetimeFigureOut">
              <a:rPr lang="en-US" smtClean="0"/>
              <a:pPr/>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BCC764-A720-4B6B-8C73-3E07078D1B2C}" type="datetimeFigureOut">
              <a:rPr lang="en-US" smtClean="0"/>
              <a:pPr/>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BCC764-A720-4B6B-8C73-3E07078D1B2C}" type="datetimeFigureOut">
              <a:rPr lang="en-US" smtClean="0"/>
              <a:pPr/>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062" y="236643"/>
            <a:ext cx="3158729" cy="100711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3804" y="236645"/>
            <a:ext cx="5367339" cy="50726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062" y="1243755"/>
            <a:ext cx="3158729" cy="40655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CC764-A720-4B6B-8C73-3E07078D1B2C}"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1902" y="4160522"/>
            <a:ext cx="5760720" cy="49117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1902" y="531072"/>
            <a:ext cx="5760720" cy="3566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881902" y="4651695"/>
            <a:ext cx="5760720" cy="6975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BCC764-A720-4B6B-8C73-3E07078D1B2C}"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48683F-79E8-465E-9B62-5054CDC076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60" y="238020"/>
            <a:ext cx="8641080" cy="990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80060" y="1386841"/>
            <a:ext cx="8641080" cy="39225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80060" y="5508838"/>
            <a:ext cx="2240280" cy="316442"/>
          </a:xfrm>
          <a:prstGeom prst="rect">
            <a:avLst/>
          </a:prstGeom>
        </p:spPr>
        <p:txBody>
          <a:bodyPr vert="horz" lIns="91440" tIns="45720" rIns="91440" bIns="45720" rtlCol="0" anchor="ctr"/>
          <a:lstStyle>
            <a:lvl1pPr algn="l">
              <a:defRPr sz="1200">
                <a:solidFill>
                  <a:schemeClr val="tx1">
                    <a:tint val="75000"/>
                  </a:schemeClr>
                </a:solidFill>
              </a:defRPr>
            </a:lvl1pPr>
          </a:lstStyle>
          <a:p>
            <a:fld id="{1BBCC764-A720-4B6B-8C73-3E07078D1B2C}" type="datetimeFigureOut">
              <a:rPr lang="en-US" smtClean="0"/>
              <a:pPr/>
              <a:t>3/13/2019</a:t>
            </a:fld>
            <a:endParaRPr lang="en-US"/>
          </a:p>
        </p:txBody>
      </p:sp>
      <p:sp>
        <p:nvSpPr>
          <p:cNvPr id="5" name="Footer Placeholder 4"/>
          <p:cNvSpPr>
            <a:spLocks noGrp="1"/>
          </p:cNvSpPr>
          <p:nvPr>
            <p:ph type="ftr" sz="quarter" idx="3"/>
          </p:nvPr>
        </p:nvSpPr>
        <p:spPr>
          <a:xfrm>
            <a:off x="3280410" y="5508838"/>
            <a:ext cx="3040380" cy="31644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80860" y="5508838"/>
            <a:ext cx="2240280" cy="316442"/>
          </a:xfrm>
          <a:prstGeom prst="rect">
            <a:avLst/>
          </a:prstGeom>
        </p:spPr>
        <p:txBody>
          <a:bodyPr vert="horz" lIns="91440" tIns="45720" rIns="91440" bIns="45720" rtlCol="0" anchor="ctr"/>
          <a:lstStyle>
            <a:lvl1pPr algn="r">
              <a:defRPr sz="1200">
                <a:solidFill>
                  <a:schemeClr val="tx1">
                    <a:tint val="75000"/>
                  </a:schemeClr>
                </a:solidFill>
              </a:defRPr>
            </a:lvl1pPr>
          </a:lstStyle>
          <a:p>
            <a:fld id="{1948683F-79E8-465E-9B62-5054CDC076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dirty="0" smtClean="0">
                <a:solidFill>
                  <a:schemeClr val="bg1">
                    <a:lumMod val="95000"/>
                  </a:schemeClr>
                </a:solidFill>
                <a:latin typeface="Colonna MT" pitchFamily="82" charset="0"/>
              </a:rPr>
              <a:t>.</a:t>
            </a:r>
            <a:endParaRPr lang="en-US" dirty="0">
              <a:solidFill>
                <a:schemeClr val="bg1">
                  <a:lumMod val="95000"/>
                </a:schemeClr>
              </a:solidFill>
              <a:latin typeface="Colonna MT" pitchFamily="82" charset="0"/>
            </a:endParaRPr>
          </a:p>
        </p:txBody>
      </p:sp>
      <p:sp>
        <p:nvSpPr>
          <p:cNvPr id="6" name="Content Placeholder 5"/>
          <p:cNvSpPr>
            <a:spLocks noGrp="1"/>
          </p:cNvSpPr>
          <p:nvPr>
            <p:ph idx="1"/>
          </p:nvPr>
        </p:nvSpPr>
        <p:spPr/>
        <p:txBody>
          <a:bodyPr/>
          <a:lstStyle/>
          <a:p>
            <a:pPr>
              <a:buNone/>
            </a:pPr>
            <a:r>
              <a:rPr lang="en-US" dirty="0" smtClean="0">
                <a:solidFill>
                  <a:schemeClr val="bg1">
                    <a:lumMod val="95000"/>
                  </a:schemeClr>
                </a:solidFill>
                <a:latin typeface="Algerian" pitchFamily="82" charset="0"/>
              </a:rPr>
              <a:t>                  </a:t>
            </a:r>
            <a:br>
              <a:rPr lang="en-US" dirty="0" smtClean="0">
                <a:solidFill>
                  <a:schemeClr val="bg1">
                    <a:lumMod val="95000"/>
                  </a:schemeClr>
                </a:solidFill>
                <a:latin typeface="Algerian" pitchFamily="82" charset="0"/>
              </a:rPr>
            </a:br>
            <a:endParaRPr lang="en-US" dirty="0" smtClean="0">
              <a:solidFill>
                <a:schemeClr val="bg1">
                  <a:lumMod val="95000"/>
                </a:schemeClr>
              </a:solidFill>
              <a:latin typeface="Algerian" pitchFamily="82" charset="0"/>
            </a:endParaRPr>
          </a:p>
          <a:p>
            <a:pPr>
              <a:buNone/>
            </a:pPr>
            <a:r>
              <a:rPr lang="en-US" dirty="0" smtClean="0">
                <a:solidFill>
                  <a:schemeClr val="bg1">
                    <a:lumMod val="95000"/>
                  </a:schemeClr>
                </a:solidFill>
                <a:latin typeface="Algerian" pitchFamily="82" charset="0"/>
              </a:rPr>
              <a:t>             </a:t>
            </a:r>
            <a:r>
              <a:rPr lang="en-US" sz="4800" dirty="0" smtClean="0">
                <a:latin typeface="Algerian" pitchFamily="82" charset="0"/>
              </a:rPr>
              <a:t>   Why we took IOT ?</a:t>
            </a:r>
            <a:endParaRPr lang="en-US" dirty="0">
              <a:latin typeface="Algerian" pitchFamily="82" charset="0"/>
              <a:ea typeface="Segoe UI Emoj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u="sng" dirty="0" smtClean="0">
                <a:solidFill>
                  <a:srgbClr val="FF0000"/>
                </a:solidFill>
                <a:latin typeface="Colonna MT" pitchFamily="82" charset="0"/>
              </a:rPr>
              <a:t>Sensors:</a:t>
            </a:r>
            <a:endParaRPr lang="en-US" u="sng" dirty="0">
              <a:solidFill>
                <a:srgbClr val="FF0000"/>
              </a:solidFill>
              <a:latin typeface="Colonna MT" pitchFamily="82" charset="0"/>
            </a:endParaRPr>
          </a:p>
        </p:txBody>
      </p:sp>
      <p:sp>
        <p:nvSpPr>
          <p:cNvPr id="6" name="Content Placeholder 5"/>
          <p:cNvSpPr>
            <a:spLocks noGrp="1"/>
          </p:cNvSpPr>
          <p:nvPr>
            <p:ph idx="1"/>
          </p:nvPr>
        </p:nvSpPr>
        <p:spPr/>
        <p:txBody>
          <a:bodyPr>
            <a:normAutofit/>
          </a:bodyPr>
          <a:lstStyle/>
          <a:p>
            <a:pPr>
              <a:buNone/>
            </a:pPr>
            <a:r>
              <a:rPr lang="en-US" sz="2400" dirty="0" smtClean="0">
                <a:latin typeface="Andalus" pitchFamily="18" charset="-78"/>
                <a:cs typeface="Andalus" pitchFamily="18" charset="-78"/>
              </a:rPr>
              <a:t>MQ-5 gas sensor applies SnO2 which has a lower conductivity in the clear air as a gas-sensing material. the conductivity of the gas sensor raises along with the inflammable gas concentration increases. MQ-5 plays a high performance in detecting butane, propane and methane, and can identify both propane and methane at a same time. MQ-5 is highly sensitive to natural gas. It features with the ability to detect various inflammable gases</a:t>
            </a:r>
          </a:p>
          <a:p>
            <a:pPr>
              <a:buNone/>
            </a:pPr>
            <a:r>
              <a:rPr lang="en-US" sz="2400" b="1" dirty="0" smtClean="0">
                <a:latin typeface="Californian FB" pitchFamily="18" charset="0"/>
                <a:ea typeface="Segoe UI Emoji" pitchFamily="34" charset="0"/>
              </a:rPr>
              <a:t>                                  </a:t>
            </a:r>
          </a:p>
          <a:p>
            <a:pPr>
              <a:buNone/>
            </a:pPr>
            <a:endParaRPr lang="en-US" sz="2400" b="1" dirty="0" smtClean="0">
              <a:latin typeface="Californian FB" pitchFamily="18" charset="0"/>
              <a:ea typeface="Segoe UI Emoj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u="sng" dirty="0" smtClean="0">
                <a:solidFill>
                  <a:schemeClr val="bg1">
                    <a:lumMod val="95000"/>
                  </a:schemeClr>
                </a:solidFill>
                <a:latin typeface="Algerian" pitchFamily="82" charset="0"/>
              </a:rPr>
              <a:t>Vibration sensor:</a:t>
            </a:r>
            <a:endParaRPr lang="en-US" u="sng" dirty="0">
              <a:solidFill>
                <a:srgbClr val="FF0000"/>
              </a:solidFill>
              <a:latin typeface="Colonna MT" pitchFamily="82" charset="0"/>
            </a:endParaRPr>
          </a:p>
        </p:txBody>
      </p:sp>
      <p:sp>
        <p:nvSpPr>
          <p:cNvPr id="6" name="Content Placeholder 5"/>
          <p:cNvSpPr>
            <a:spLocks noGrp="1"/>
          </p:cNvSpPr>
          <p:nvPr>
            <p:ph idx="1"/>
          </p:nvPr>
        </p:nvSpPr>
        <p:spPr/>
        <p:txBody>
          <a:bodyPr>
            <a:normAutofit/>
          </a:bodyPr>
          <a:lstStyle/>
          <a:p>
            <a:r>
              <a:rPr lang="en-US" sz="2400" b="1" dirty="0" smtClean="0">
                <a:latin typeface="Californian FB" pitchFamily="18" charset="0"/>
                <a:ea typeface="Segoe UI Emoji" pitchFamily="34" charset="0"/>
              </a:rPr>
              <a:t> </a:t>
            </a:r>
            <a:r>
              <a:rPr lang="en-US" sz="2400" dirty="0" smtClean="0">
                <a:latin typeface="Andalus" pitchFamily="18" charset="-78"/>
                <a:cs typeface="Andalus" pitchFamily="18" charset="-78"/>
              </a:rPr>
              <a:t>The Vibration module based on the vibration sensor SW-420 to detect if there is any vibration that beyond the threshold. The threshold can be adjusted by the on-board potentiometer.</a:t>
            </a:r>
          </a:p>
          <a:p>
            <a:r>
              <a:rPr lang="en-US" sz="2400" dirty="0" smtClean="0">
                <a:latin typeface="Andalus" pitchFamily="18" charset="-78"/>
                <a:cs typeface="Andalus" pitchFamily="18" charset="-78"/>
              </a:rPr>
              <a:t>When this no vibration, this module output logic LOW the signal indicate LED light , And vice versa.</a:t>
            </a:r>
          </a:p>
          <a:p>
            <a:pPr>
              <a:buNone/>
            </a:pPr>
            <a:r>
              <a:rPr lang="en-US" sz="2400" b="1" dirty="0" smtClean="0">
                <a:latin typeface="Californian FB" pitchFamily="18" charset="0"/>
                <a:ea typeface="Segoe UI Emoji" pitchFamily="34" charset="0"/>
              </a:rPr>
              <a:t>                          </a:t>
            </a:r>
          </a:p>
          <a:p>
            <a:pPr>
              <a:buNone/>
            </a:pPr>
            <a:endParaRPr lang="en-US" sz="2400" b="1" dirty="0" smtClean="0">
              <a:latin typeface="Californian FB" pitchFamily="18" charset="0"/>
              <a:ea typeface="Segoe UI Emoj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normAutofit/>
          </a:bodyPr>
          <a:lstStyle/>
          <a:p>
            <a:r>
              <a:rPr lang="en-US" sz="3600" u="sng" dirty="0" smtClean="0">
                <a:solidFill>
                  <a:schemeClr val="bg1">
                    <a:lumMod val="95000"/>
                  </a:schemeClr>
                </a:solidFill>
                <a:latin typeface="Algerian" pitchFamily="82" charset="0"/>
              </a:rPr>
              <a:t>Temperature and humidity sensor:</a:t>
            </a:r>
            <a:endParaRPr lang="en-US" sz="3600" u="sng" dirty="0">
              <a:solidFill>
                <a:srgbClr val="FF0000"/>
              </a:solidFill>
              <a:latin typeface="Colonna MT" pitchFamily="82" charset="0"/>
            </a:endParaRPr>
          </a:p>
        </p:txBody>
      </p:sp>
      <p:sp>
        <p:nvSpPr>
          <p:cNvPr id="6" name="Content Placeholder 5"/>
          <p:cNvSpPr>
            <a:spLocks noGrp="1"/>
          </p:cNvSpPr>
          <p:nvPr>
            <p:ph idx="1"/>
          </p:nvPr>
        </p:nvSpPr>
        <p:spPr/>
        <p:txBody>
          <a:bodyPr>
            <a:normAutofit/>
          </a:bodyPr>
          <a:lstStyle/>
          <a:p>
            <a:pPr>
              <a:buNone/>
            </a:pPr>
            <a:r>
              <a:rPr lang="en-US" b="1" dirty="0" smtClean="0">
                <a:latin typeface="Californian FB" pitchFamily="18" charset="0"/>
                <a:ea typeface="Segoe UI Emoji" pitchFamily="34" charset="0"/>
              </a:rPr>
              <a:t>                                  </a:t>
            </a:r>
          </a:p>
          <a:p>
            <a:pPr>
              <a:buNone/>
            </a:pPr>
            <a:r>
              <a:rPr lang="en-US" dirty="0" smtClean="0">
                <a:latin typeface="Andalus" pitchFamily="18" charset="-78"/>
                <a:cs typeface="Andalus" pitchFamily="18" charset="-78"/>
              </a:rPr>
              <a:t>   temperature and humidity sensor uses a </a:t>
            </a:r>
            <a:r>
              <a:rPr lang="en-US" dirty="0" err="1" smtClean="0">
                <a:latin typeface="Andalus" pitchFamily="18" charset="-78"/>
                <a:cs typeface="Andalus" pitchFamily="18" charset="-78"/>
              </a:rPr>
              <a:t>thermistor</a:t>
            </a:r>
            <a:r>
              <a:rPr lang="en-US" dirty="0" smtClean="0">
                <a:latin typeface="Andalus" pitchFamily="18" charset="-78"/>
                <a:cs typeface="Andalus" pitchFamily="18" charset="-78"/>
              </a:rPr>
              <a:t> to measure the surrounding air, and spits out a digital signal on the data pin. Its fairly simple to use, but requires careful timing to grab data</a:t>
            </a:r>
          </a:p>
          <a:p>
            <a:pPr>
              <a:buNone/>
            </a:pPr>
            <a:endParaRPr lang="en-US" b="1" dirty="0" smtClean="0">
              <a:latin typeface="Californian FB" pitchFamily="18" charset="0"/>
              <a:ea typeface="Segoe UI Emoj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u="sng" dirty="0" smtClean="0">
                <a:solidFill>
                  <a:srgbClr val="FF0000"/>
                </a:solidFill>
                <a:latin typeface="Colonna MT" pitchFamily="82" charset="0"/>
              </a:rPr>
              <a:t>-</a:t>
            </a:r>
            <a:endParaRPr lang="en-US" u="sng" dirty="0">
              <a:solidFill>
                <a:srgbClr val="FF0000"/>
              </a:solidFill>
              <a:latin typeface="Colonna MT" pitchFamily="82" charset="0"/>
            </a:endParaRPr>
          </a:p>
        </p:txBody>
      </p:sp>
      <p:sp>
        <p:nvSpPr>
          <p:cNvPr id="6" name="Content Placeholder 5"/>
          <p:cNvSpPr>
            <a:spLocks noGrp="1"/>
          </p:cNvSpPr>
          <p:nvPr>
            <p:ph idx="1"/>
          </p:nvPr>
        </p:nvSpPr>
        <p:spPr/>
        <p:txBody>
          <a:bodyPr>
            <a:noAutofit/>
          </a:bodyPr>
          <a:lstStyle/>
          <a:p>
            <a:pPr>
              <a:buNone/>
            </a:pPr>
            <a:r>
              <a:rPr lang="en-US" sz="6600" u="sng" dirty="0" smtClean="0">
                <a:solidFill>
                  <a:schemeClr val="bg1">
                    <a:lumMod val="95000"/>
                  </a:schemeClr>
                </a:solidFill>
                <a:latin typeface="Algerian" pitchFamily="82" charset="0"/>
              </a:rPr>
              <a:t>                                 APPLICATIONS:	</a:t>
            </a:r>
            <a:r>
              <a:rPr lang="en-US" sz="6600" dirty="0" smtClean="0">
                <a:solidFill>
                  <a:schemeClr val="bg1">
                    <a:lumMod val="95000"/>
                  </a:schemeClr>
                </a:solidFill>
                <a:latin typeface="Algerian" pitchFamily="82" charset="0"/>
              </a:rPr>
              <a:t>		</a:t>
            </a:r>
            <a:endParaRPr lang="en-US" sz="6600" b="1" dirty="0" smtClean="0">
              <a:latin typeface="Californian FB" pitchFamily="18" charset="0"/>
              <a:ea typeface="Segoe UI Emoj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u="sng" dirty="0" smtClean="0">
                <a:solidFill>
                  <a:schemeClr val="bg1">
                    <a:lumMod val="95000"/>
                  </a:schemeClr>
                </a:solidFill>
                <a:latin typeface="Algerian" pitchFamily="82" charset="0"/>
              </a:rPr>
              <a:t>advantages:</a:t>
            </a:r>
            <a:endParaRPr lang="en-US" u="sng" dirty="0">
              <a:solidFill>
                <a:srgbClr val="FF0000"/>
              </a:solidFill>
              <a:latin typeface="Colonna MT" pitchFamily="82" charset="0"/>
            </a:endParaRPr>
          </a:p>
        </p:txBody>
      </p:sp>
      <p:sp>
        <p:nvSpPr>
          <p:cNvPr id="6" name="Content Placeholder 5"/>
          <p:cNvSpPr>
            <a:spLocks noGrp="1"/>
          </p:cNvSpPr>
          <p:nvPr>
            <p:ph idx="1"/>
          </p:nvPr>
        </p:nvSpPr>
        <p:spPr/>
        <p:txBody>
          <a:bodyPr>
            <a:noAutofit/>
          </a:bodyPr>
          <a:lstStyle/>
          <a:p>
            <a:pPr>
              <a:buNone/>
            </a:pPr>
            <a:r>
              <a:rPr lang="en-US" sz="2800" b="1" dirty="0" smtClean="0">
                <a:latin typeface="Californian FB" pitchFamily="18" charset="0"/>
                <a:ea typeface="Segoe UI Emoji" pitchFamily="34" charset="0"/>
              </a:rPr>
              <a:t>                                  </a:t>
            </a:r>
          </a:p>
          <a:p>
            <a:pPr lvl="0"/>
            <a:r>
              <a:rPr lang="en-US" sz="2800" dirty="0" smtClean="0">
                <a:latin typeface="Andalus" pitchFamily="18" charset="-78"/>
                <a:cs typeface="Andalus" pitchFamily="18" charset="-78"/>
              </a:rPr>
              <a:t>Saves many life’s</a:t>
            </a:r>
          </a:p>
          <a:p>
            <a:pPr lvl="0"/>
            <a:r>
              <a:rPr lang="en-US" sz="2800" dirty="0" smtClean="0">
                <a:latin typeface="Andalus" pitchFamily="18" charset="-78"/>
                <a:cs typeface="Andalus" pitchFamily="18" charset="-78"/>
              </a:rPr>
              <a:t>Low cost</a:t>
            </a:r>
          </a:p>
          <a:p>
            <a:pPr lvl="0"/>
            <a:r>
              <a:rPr lang="en-US" sz="2800" dirty="0" smtClean="0">
                <a:latin typeface="Andalus" pitchFamily="18" charset="-78"/>
                <a:cs typeface="Andalus" pitchFamily="18" charset="-78"/>
              </a:rPr>
              <a:t>Easy to install</a:t>
            </a:r>
          </a:p>
          <a:p>
            <a:pPr lvl="0"/>
            <a:r>
              <a:rPr lang="en-US" sz="2800" dirty="0" smtClean="0">
                <a:latin typeface="Andalus" pitchFamily="18" charset="-78"/>
                <a:cs typeface="Andalus" pitchFamily="18" charset="-78"/>
              </a:rPr>
              <a:t>Easy to operate</a:t>
            </a:r>
          </a:p>
          <a:p>
            <a:pPr lvl="0"/>
            <a:r>
              <a:rPr lang="en-US" sz="2800" dirty="0" smtClean="0">
                <a:latin typeface="Andalus" pitchFamily="18" charset="-78"/>
                <a:cs typeface="Andalus" pitchFamily="18" charset="-78"/>
              </a:rPr>
              <a:t>No man power is required</a:t>
            </a:r>
          </a:p>
          <a:p>
            <a:pPr lvl="0"/>
            <a:r>
              <a:rPr lang="en-US" sz="2800" dirty="0" smtClean="0">
                <a:latin typeface="Andalus" pitchFamily="18" charset="-78"/>
                <a:cs typeface="Andalus" pitchFamily="18" charset="-78"/>
              </a:rPr>
              <a:t>Automated work</a:t>
            </a:r>
          </a:p>
          <a:p>
            <a:endParaRPr lang="en-US" sz="2800" dirty="0" smtClean="0"/>
          </a:p>
          <a:p>
            <a:pPr>
              <a:buNone/>
            </a:pPr>
            <a:endParaRPr lang="en-US" sz="2800" b="1" dirty="0" smtClean="0">
              <a:latin typeface="Californian FB" pitchFamily="18" charset="0"/>
              <a:ea typeface="Segoe UI Emoj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u="sng" dirty="0" smtClean="0">
                <a:solidFill>
                  <a:srgbClr val="FF0000"/>
                </a:solidFill>
                <a:latin typeface="Colonna MT" pitchFamily="82" charset="0"/>
              </a:rPr>
              <a:t>Conclusion :</a:t>
            </a:r>
            <a:endParaRPr lang="en-US" u="sng" dirty="0">
              <a:solidFill>
                <a:srgbClr val="FF0000"/>
              </a:solidFill>
              <a:latin typeface="Colonna MT" pitchFamily="82" charset="0"/>
            </a:endParaRPr>
          </a:p>
        </p:txBody>
      </p:sp>
      <p:sp>
        <p:nvSpPr>
          <p:cNvPr id="6" name="Content Placeholder 5"/>
          <p:cNvSpPr>
            <a:spLocks noGrp="1"/>
          </p:cNvSpPr>
          <p:nvPr>
            <p:ph idx="1"/>
          </p:nvPr>
        </p:nvSpPr>
        <p:spPr/>
        <p:txBody>
          <a:bodyPr>
            <a:noAutofit/>
          </a:bodyPr>
          <a:lstStyle/>
          <a:p>
            <a:r>
              <a:rPr lang="en-US" sz="2800" dirty="0" smtClean="0">
                <a:latin typeface="Andalus" pitchFamily="18" charset="-78"/>
                <a:cs typeface="Andalus" pitchFamily="18" charset="-78"/>
              </a:rPr>
              <a:t>An </a:t>
            </a:r>
            <a:r>
              <a:rPr lang="en-US" sz="2800" b="1" dirty="0" smtClean="0">
                <a:latin typeface="Andalus" pitchFamily="18" charset="-78"/>
                <a:cs typeface="Andalus" pitchFamily="18" charset="-78"/>
              </a:rPr>
              <a:t>IOT</a:t>
            </a:r>
            <a:r>
              <a:rPr lang="en-US" sz="2800" dirty="0" smtClean="0">
                <a:latin typeface="Andalus" pitchFamily="18" charset="-78"/>
                <a:cs typeface="Andalus" pitchFamily="18" charset="-78"/>
              </a:rPr>
              <a:t> system consists of sensors/devices which “talk” to the cloud through some kind of connectivity. Once the data gets to the cloud, software processes it and then might decide to perform an action, such as sending an alert or automatically adjusting the sensors/devices without the need for the user.</a:t>
            </a:r>
          </a:p>
          <a:p>
            <a:r>
              <a:rPr lang="en-US" sz="2800" dirty="0" smtClean="0">
                <a:latin typeface="Andalus" pitchFamily="18" charset="-78"/>
                <a:cs typeface="Andalus" pitchFamily="18" charset="-78"/>
              </a:rPr>
              <a:t>In this project we are using IOT to transfer the condition of worker to the control room and to rescue teams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Algerian" pitchFamily="82" charset="0"/>
              </a:rPr>
              <a:t>Thank you</a:t>
            </a:r>
            <a:br>
              <a:rPr lang="en-US" dirty="0" smtClean="0">
                <a:latin typeface="Algerian" pitchFamily="82" charset="0"/>
              </a:rPr>
            </a:br>
            <a:endParaRPr lang="en-US" dirty="0">
              <a:latin typeface="Algerian" pitchFamily="82" charset="0"/>
            </a:endParaRPr>
          </a:p>
        </p:txBody>
      </p:sp>
      <p:sp>
        <p:nvSpPr>
          <p:cNvPr id="3" name="Text Placeholder 2"/>
          <p:cNvSpPr>
            <a:spLocks noGrp="1"/>
          </p:cNvSpPr>
          <p:nvPr>
            <p:ph type="body" idx="1"/>
          </p:nvPr>
        </p:nvSpPr>
        <p:spPr/>
        <p:txBody>
          <a:bodyPr/>
          <a:lstStyle/>
          <a:p>
            <a:r>
              <a:rPr lang="en-US" dirty="0" smtClean="0"/>
              <a:t>…………………………………ANY DOUBTS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dirty="0" smtClean="0">
                <a:solidFill>
                  <a:srgbClr val="FF0000"/>
                </a:solidFill>
                <a:latin typeface="Colonna MT" pitchFamily="82" charset="0"/>
              </a:rPr>
              <a:t>WE HAVE…………</a:t>
            </a:r>
            <a:endParaRPr lang="en-US" dirty="0">
              <a:solidFill>
                <a:srgbClr val="FF0000"/>
              </a:solidFill>
              <a:latin typeface="Colonna MT" pitchFamily="82" charset="0"/>
            </a:endParaRPr>
          </a:p>
        </p:txBody>
      </p:sp>
      <p:sp>
        <p:nvSpPr>
          <p:cNvPr id="6" name="Content Placeholder 5"/>
          <p:cNvSpPr>
            <a:spLocks noGrp="1"/>
          </p:cNvSpPr>
          <p:nvPr>
            <p:ph idx="1"/>
          </p:nvPr>
        </p:nvSpPr>
        <p:spPr/>
        <p:txBody>
          <a:bodyPr/>
          <a:lstStyle/>
          <a:p>
            <a:pPr>
              <a:buNone/>
            </a:pPr>
            <a:r>
              <a:rPr lang="en-US" dirty="0" smtClean="0">
                <a:latin typeface="Californian FB" pitchFamily="18" charset="0"/>
                <a:ea typeface="Segoe UI Emoji" pitchFamily="34" charset="0"/>
              </a:rPr>
              <a:t>                </a:t>
            </a:r>
          </a:p>
          <a:p>
            <a:pPr>
              <a:buNone/>
            </a:pPr>
            <a:endParaRPr lang="en-US" dirty="0" smtClean="0">
              <a:latin typeface="Californian FB" pitchFamily="18" charset="0"/>
              <a:ea typeface="Segoe UI Emoji" pitchFamily="34" charset="0"/>
            </a:endParaRPr>
          </a:p>
          <a:p>
            <a:pPr>
              <a:buNone/>
            </a:pPr>
            <a:r>
              <a:rPr lang="en-US" dirty="0" smtClean="0">
                <a:latin typeface="Californian FB" pitchFamily="18" charset="0"/>
                <a:ea typeface="Segoe UI Emoji" pitchFamily="34" charset="0"/>
              </a:rPr>
              <a:t>                         </a:t>
            </a:r>
            <a:r>
              <a:rPr lang="en-US" sz="4000" b="1" dirty="0" smtClean="0">
                <a:latin typeface="Californian FB" pitchFamily="18" charset="0"/>
                <a:ea typeface="Segoe UI Emoji" pitchFamily="34" charset="0"/>
              </a:rPr>
              <a:t>RF TRX AND REX</a:t>
            </a:r>
            <a:endParaRPr lang="en-US" sz="4000" b="1" dirty="0">
              <a:latin typeface="Californian FB" pitchFamily="18" charset="0"/>
              <a:ea typeface="Segoe UI Emoji" pitchFamily="34" charset="0"/>
            </a:endParaRPr>
          </a:p>
        </p:txBody>
      </p:sp>
      <p:pic>
        <p:nvPicPr>
          <p:cNvPr id="2050" name="Picture 2" descr="C:\Users\Keerthi\Desktop\ppt 2\433mhz-rf-transmitter-module-receiver-module-500x500.png"/>
          <p:cNvPicPr>
            <a:picLocks noChangeAspect="1" noChangeArrowheads="1"/>
          </p:cNvPicPr>
          <p:nvPr/>
        </p:nvPicPr>
        <p:blipFill>
          <a:blip r:embed="rId3"/>
          <a:srcRect/>
          <a:stretch>
            <a:fillRect/>
          </a:stretch>
        </p:blipFill>
        <p:spPr bwMode="auto">
          <a:xfrm>
            <a:off x="6019800" y="3352800"/>
            <a:ext cx="3276600" cy="229912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dirty="0" smtClean="0">
                <a:solidFill>
                  <a:srgbClr val="FF0000"/>
                </a:solidFill>
                <a:latin typeface="Colonna MT" pitchFamily="82" charset="0"/>
              </a:rPr>
              <a:t>WE HAVE…………</a:t>
            </a:r>
            <a:endParaRPr lang="en-US" dirty="0">
              <a:solidFill>
                <a:srgbClr val="FF0000"/>
              </a:solidFill>
              <a:latin typeface="Colonna MT" pitchFamily="82" charset="0"/>
            </a:endParaRPr>
          </a:p>
        </p:txBody>
      </p:sp>
      <p:sp>
        <p:nvSpPr>
          <p:cNvPr id="6" name="Content Placeholder 5"/>
          <p:cNvSpPr>
            <a:spLocks noGrp="1"/>
          </p:cNvSpPr>
          <p:nvPr>
            <p:ph idx="1"/>
          </p:nvPr>
        </p:nvSpPr>
        <p:spPr/>
        <p:txBody>
          <a:bodyPr/>
          <a:lstStyle/>
          <a:p>
            <a:pPr>
              <a:buNone/>
            </a:pPr>
            <a:r>
              <a:rPr lang="en-US" dirty="0" smtClean="0">
                <a:latin typeface="Californian FB" pitchFamily="18" charset="0"/>
                <a:ea typeface="Segoe UI Emoji" pitchFamily="34" charset="0"/>
              </a:rPr>
              <a:t>                </a:t>
            </a:r>
          </a:p>
          <a:p>
            <a:pPr>
              <a:buNone/>
            </a:pPr>
            <a:endParaRPr lang="en-US" dirty="0" smtClean="0">
              <a:latin typeface="Californian FB" pitchFamily="18" charset="0"/>
              <a:ea typeface="Segoe UI Emoji" pitchFamily="34" charset="0"/>
            </a:endParaRPr>
          </a:p>
          <a:p>
            <a:pPr>
              <a:buNone/>
            </a:pPr>
            <a:r>
              <a:rPr lang="en-US" sz="4000" dirty="0" smtClean="0">
                <a:latin typeface="Californian FB" pitchFamily="18" charset="0"/>
                <a:ea typeface="Segoe UI Emoji" pitchFamily="34" charset="0"/>
              </a:rPr>
              <a:t>              </a:t>
            </a:r>
            <a:r>
              <a:rPr lang="en-US" sz="4000" b="1" dirty="0" smtClean="0">
                <a:latin typeface="Californian FB" pitchFamily="18" charset="0"/>
                <a:ea typeface="Segoe UI Emoji" pitchFamily="34" charset="0"/>
              </a:rPr>
              <a:t>X-BEE TRX AND REX</a:t>
            </a:r>
            <a:endParaRPr lang="en-US" sz="4000" b="1" dirty="0">
              <a:latin typeface="Californian FB" pitchFamily="18" charset="0"/>
              <a:ea typeface="Segoe UI Emoji" pitchFamily="34" charset="0"/>
            </a:endParaRPr>
          </a:p>
        </p:txBody>
      </p:sp>
      <p:pic>
        <p:nvPicPr>
          <p:cNvPr id="7" name="Picture 6" descr="kisspng-microcontroller-zigbee-xbee-wireless-aerials-long-range-5b2f40d678c792.3932694415298234464947.jpg"/>
          <p:cNvPicPr>
            <a:picLocks noChangeAspect="1"/>
          </p:cNvPicPr>
          <p:nvPr/>
        </p:nvPicPr>
        <p:blipFill>
          <a:blip r:embed="rId3" cstate="print"/>
          <a:stretch>
            <a:fillRect/>
          </a:stretch>
        </p:blipFill>
        <p:spPr>
          <a:xfrm>
            <a:off x="6934200" y="3276600"/>
            <a:ext cx="2133600" cy="24180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dirty="0" smtClean="0">
                <a:solidFill>
                  <a:srgbClr val="FF0000"/>
                </a:solidFill>
                <a:latin typeface="Colonna MT" pitchFamily="82" charset="0"/>
              </a:rPr>
              <a:t>WE HAVE…………</a:t>
            </a:r>
            <a:endParaRPr lang="en-US" dirty="0">
              <a:solidFill>
                <a:srgbClr val="FF0000"/>
              </a:solidFill>
              <a:latin typeface="Colonna MT" pitchFamily="82" charset="0"/>
            </a:endParaRPr>
          </a:p>
        </p:txBody>
      </p:sp>
      <p:sp>
        <p:nvSpPr>
          <p:cNvPr id="6" name="Content Placeholder 5"/>
          <p:cNvSpPr>
            <a:spLocks noGrp="1"/>
          </p:cNvSpPr>
          <p:nvPr>
            <p:ph idx="1"/>
          </p:nvPr>
        </p:nvSpPr>
        <p:spPr/>
        <p:txBody>
          <a:bodyPr/>
          <a:lstStyle/>
          <a:p>
            <a:pPr>
              <a:buNone/>
            </a:pPr>
            <a:r>
              <a:rPr lang="en-US" sz="4000" b="1" dirty="0" smtClean="0">
                <a:latin typeface="Californian FB" pitchFamily="18" charset="0"/>
                <a:ea typeface="Segoe UI Emoji" pitchFamily="34" charset="0"/>
              </a:rPr>
              <a:t>                 </a:t>
            </a:r>
          </a:p>
          <a:p>
            <a:pPr>
              <a:buNone/>
            </a:pPr>
            <a:r>
              <a:rPr lang="en-US" sz="4000" b="1" dirty="0" smtClean="0">
                <a:latin typeface="Californian FB" pitchFamily="18" charset="0"/>
                <a:ea typeface="Segoe UI Emoji" pitchFamily="34" charset="0"/>
              </a:rPr>
              <a:t>                             DTMF</a:t>
            </a:r>
          </a:p>
          <a:p>
            <a:pPr>
              <a:buNone/>
            </a:pPr>
            <a:r>
              <a:rPr lang="en-US" sz="4000" b="1" dirty="0" smtClean="0">
                <a:latin typeface="Californian FB" pitchFamily="18" charset="0"/>
                <a:ea typeface="Segoe UI Emoji" pitchFamily="34" charset="0"/>
              </a:rPr>
              <a:t>                     GPS and GSM</a:t>
            </a:r>
          </a:p>
          <a:p>
            <a:pPr>
              <a:buNone/>
            </a:pPr>
            <a:endParaRPr lang="en-US" sz="4000" b="1" dirty="0">
              <a:latin typeface="Californian FB" pitchFamily="18" charset="0"/>
              <a:ea typeface="Segoe UI Emoji" pitchFamily="34" charset="0"/>
            </a:endParaRPr>
          </a:p>
        </p:txBody>
      </p:sp>
      <p:pic>
        <p:nvPicPr>
          <p:cNvPr id="8" name="Picture 7" descr="im141125004_7_.jpg"/>
          <p:cNvPicPr>
            <a:picLocks noChangeAspect="1"/>
          </p:cNvPicPr>
          <p:nvPr/>
        </p:nvPicPr>
        <p:blipFill>
          <a:blip r:embed="rId3"/>
          <a:srcRect l="8974" t="25641" r="8974" b="25641"/>
          <a:stretch>
            <a:fillRect/>
          </a:stretch>
        </p:blipFill>
        <p:spPr>
          <a:xfrm>
            <a:off x="5410200" y="3455194"/>
            <a:ext cx="4191000" cy="248840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dirty="0" smtClean="0">
                <a:solidFill>
                  <a:srgbClr val="FF0000"/>
                </a:solidFill>
                <a:latin typeface="Colonna MT" pitchFamily="82" charset="0"/>
              </a:rPr>
              <a:t>We are using……..</a:t>
            </a:r>
            <a:endParaRPr lang="en-US" dirty="0">
              <a:solidFill>
                <a:srgbClr val="FF0000"/>
              </a:solidFill>
              <a:latin typeface="Colonna MT" pitchFamily="82" charset="0"/>
            </a:endParaRPr>
          </a:p>
        </p:txBody>
      </p:sp>
      <p:sp>
        <p:nvSpPr>
          <p:cNvPr id="6" name="Content Placeholder 5"/>
          <p:cNvSpPr>
            <a:spLocks noGrp="1"/>
          </p:cNvSpPr>
          <p:nvPr>
            <p:ph idx="1"/>
          </p:nvPr>
        </p:nvSpPr>
        <p:spPr/>
        <p:txBody>
          <a:bodyPr/>
          <a:lstStyle/>
          <a:p>
            <a:pPr>
              <a:buNone/>
            </a:pPr>
            <a:r>
              <a:rPr lang="en-US" sz="4000" b="1" dirty="0" smtClean="0">
                <a:latin typeface="Californian FB" pitchFamily="18" charset="0"/>
                <a:ea typeface="Segoe UI Emoji" pitchFamily="34" charset="0"/>
              </a:rPr>
              <a:t>                                  </a:t>
            </a:r>
          </a:p>
          <a:p>
            <a:pPr>
              <a:buNone/>
            </a:pPr>
            <a:endParaRPr lang="en-US" sz="4000" b="1" dirty="0" smtClean="0">
              <a:latin typeface="Californian FB" pitchFamily="18" charset="0"/>
              <a:ea typeface="Segoe UI Emoji" pitchFamily="34" charset="0"/>
            </a:endParaRPr>
          </a:p>
          <a:p>
            <a:pPr>
              <a:buNone/>
            </a:pPr>
            <a:r>
              <a:rPr lang="en-US" sz="4000" b="1" dirty="0" smtClean="0">
                <a:latin typeface="Californian FB" pitchFamily="18" charset="0"/>
                <a:ea typeface="Segoe UI Emoji" pitchFamily="34" charset="0"/>
              </a:rPr>
              <a:t>                                  IOT</a:t>
            </a:r>
            <a:endParaRPr lang="en-US" sz="4000" b="1" dirty="0">
              <a:latin typeface="Californian FB" pitchFamily="18" charset="0"/>
              <a:ea typeface="Segoe UI Emoj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named.jpg"/>
          <p:cNvPicPr>
            <a:picLocks noChangeAspect="1"/>
          </p:cNvPicPr>
          <p:nvPr/>
        </p:nvPicPr>
        <p:blipFill>
          <a:blip r:embed="rId2"/>
          <a:stretch>
            <a:fillRect/>
          </a:stretch>
        </p:blipFill>
        <p:spPr>
          <a:xfrm>
            <a:off x="0" y="0"/>
            <a:ext cx="9601200" cy="5943599"/>
          </a:xfrm>
          <a:prstGeom prst="rect">
            <a:avLst/>
          </a:prstGeom>
        </p:spPr>
      </p:pic>
      <p:sp>
        <p:nvSpPr>
          <p:cNvPr id="5" name="Title 4"/>
          <p:cNvSpPr>
            <a:spLocks noGrp="1"/>
          </p:cNvSpPr>
          <p:nvPr>
            <p:ph type="ctrTitle"/>
          </p:nvPr>
        </p:nvSpPr>
        <p:spPr/>
        <p:txBody>
          <a:bodyPr>
            <a:normAutofit fontScale="90000"/>
          </a:bodyPr>
          <a:lstStyle/>
          <a:p>
            <a:r>
              <a:rPr lang="en-US" dirty="0" smtClean="0">
                <a:solidFill>
                  <a:schemeClr val="tx1">
                    <a:lumMod val="95000"/>
                    <a:lumOff val="5000"/>
                  </a:schemeClr>
                </a:solidFill>
                <a:latin typeface="Colonna MT" pitchFamily="82" charset="0"/>
              </a:rPr>
              <a:t>IOT BASED SAFETY MINNING HELMAT</a:t>
            </a:r>
            <a:endParaRPr lang="en-US" dirty="0">
              <a:solidFill>
                <a:schemeClr val="tx1">
                  <a:lumMod val="95000"/>
                  <a:lumOff val="5000"/>
                </a:schemeClr>
              </a:solidFill>
              <a:latin typeface="Colonna MT" pitchFamily="82" charset="0"/>
            </a:endParaRPr>
          </a:p>
        </p:txBody>
      </p:sp>
      <p:sp>
        <p:nvSpPr>
          <p:cNvPr id="6" name="Subtitle 5"/>
          <p:cNvSpPr>
            <a:spLocks noGrp="1"/>
          </p:cNvSpPr>
          <p:nvPr>
            <p:ph type="subTitle" idx="1"/>
          </p:nvPr>
        </p:nvSpPr>
        <p:spPr>
          <a:xfrm>
            <a:off x="4800600" y="4424680"/>
            <a:ext cx="6720840" cy="1518920"/>
          </a:xfrm>
        </p:spPr>
        <p:txBody>
          <a:bodyPr/>
          <a:lstStyle/>
          <a:p>
            <a:r>
              <a:rPr lang="en-US" dirty="0" smtClean="0">
                <a:solidFill>
                  <a:schemeClr val="bg1">
                    <a:lumMod val="95000"/>
                  </a:schemeClr>
                </a:solidFill>
                <a:latin typeface="Mistral" pitchFamily="66" charset="0"/>
              </a:rPr>
              <a:t>GUID TEACHER</a:t>
            </a:r>
          </a:p>
          <a:p>
            <a:r>
              <a:rPr lang="en-US" dirty="0" smtClean="0">
                <a:solidFill>
                  <a:schemeClr val="bg1">
                    <a:lumMod val="95000"/>
                  </a:schemeClr>
                </a:solidFill>
                <a:latin typeface="Mistral" pitchFamily="66" charset="0"/>
              </a:rPr>
              <a:t> P.SHAMBABU SIR</a:t>
            </a:r>
            <a:endParaRPr lang="en-US" dirty="0">
              <a:solidFill>
                <a:schemeClr val="bg1">
                  <a:lumMod val="95000"/>
                </a:schemeClr>
              </a:solidFill>
              <a:latin typeface="Mistral"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20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dirty="0" smtClean="0">
                <a:solidFill>
                  <a:schemeClr val="bg1"/>
                </a:solidFill>
                <a:latin typeface="Colonna MT" pitchFamily="82" charset="0"/>
              </a:rPr>
              <a:t>BATCH - V</a:t>
            </a:r>
            <a:endParaRPr lang="en-US" dirty="0">
              <a:solidFill>
                <a:schemeClr val="bg1"/>
              </a:solidFill>
              <a:latin typeface="Colonna MT" pitchFamily="82" charset="0"/>
            </a:endParaRPr>
          </a:p>
        </p:txBody>
      </p:sp>
      <p:sp>
        <p:nvSpPr>
          <p:cNvPr id="6" name="Content Placeholder 5"/>
          <p:cNvSpPr>
            <a:spLocks noGrp="1"/>
          </p:cNvSpPr>
          <p:nvPr>
            <p:ph idx="1"/>
          </p:nvPr>
        </p:nvSpPr>
        <p:spPr/>
        <p:txBody>
          <a:bodyPr>
            <a:normAutofit/>
          </a:bodyPr>
          <a:lstStyle/>
          <a:p>
            <a:r>
              <a:rPr lang="en-US" sz="2800" b="1" dirty="0" smtClean="0">
                <a:latin typeface="Californian FB" pitchFamily="18" charset="0"/>
              </a:rPr>
              <a:t>BH.P.K.RAJU                                                     -17404730</a:t>
            </a:r>
          </a:p>
          <a:p>
            <a:r>
              <a:rPr lang="en-US" sz="2800" b="1" dirty="0" smtClean="0">
                <a:latin typeface="Californian FB" pitchFamily="18" charset="0"/>
              </a:rPr>
              <a:t>K. VENKATA SATYA SAI NAGENDRA – 17404738</a:t>
            </a:r>
          </a:p>
          <a:p>
            <a:r>
              <a:rPr lang="en-US" sz="2800" b="1" dirty="0" smtClean="0">
                <a:latin typeface="Californian FB" pitchFamily="18" charset="0"/>
              </a:rPr>
              <a:t>P. NAVEEN                                                       - 17404748</a:t>
            </a:r>
          </a:p>
          <a:p>
            <a:r>
              <a:rPr lang="en-US" sz="2800" b="1" dirty="0" smtClean="0">
                <a:latin typeface="Californian FB" pitchFamily="18" charset="0"/>
              </a:rPr>
              <a:t>P. JAGADHISH VARMA                              - 17404748</a:t>
            </a:r>
          </a:p>
          <a:p>
            <a:r>
              <a:rPr lang="en-US" sz="2800" b="1" dirty="0" smtClean="0">
                <a:latin typeface="Californian FB" pitchFamily="18" charset="0"/>
              </a:rPr>
              <a:t>P. DHANISTA KASI SAI SANTHOSHA ANUDEEP</a:t>
            </a:r>
          </a:p>
          <a:p>
            <a:pPr>
              <a:buNone/>
            </a:pPr>
            <a:r>
              <a:rPr lang="en-US" sz="2800" b="1" dirty="0" smtClean="0">
                <a:latin typeface="Californian FB" pitchFamily="18" charset="0"/>
              </a:rPr>
              <a:t>                                                                                    - 17404750</a:t>
            </a:r>
            <a:endParaRPr lang="en-US" sz="2800" b="1" dirty="0">
              <a:latin typeface="Californian FB"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20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dirty="0" smtClean="0">
                <a:solidFill>
                  <a:srgbClr val="FF0000"/>
                </a:solidFill>
                <a:latin typeface="Colonna MT" pitchFamily="82" charset="0"/>
              </a:rPr>
              <a:t>Block diagram:</a:t>
            </a:r>
            <a:endParaRPr lang="en-US" dirty="0">
              <a:solidFill>
                <a:srgbClr val="FF0000"/>
              </a:solidFill>
              <a:latin typeface="Colonna MT" pitchFamily="82" charset="0"/>
            </a:endParaRPr>
          </a:p>
        </p:txBody>
      </p:sp>
      <p:sp>
        <p:nvSpPr>
          <p:cNvPr id="6" name="Content Placeholder 5"/>
          <p:cNvSpPr>
            <a:spLocks noGrp="1"/>
          </p:cNvSpPr>
          <p:nvPr>
            <p:ph idx="1"/>
          </p:nvPr>
        </p:nvSpPr>
        <p:spPr/>
        <p:txBody>
          <a:bodyPr>
            <a:normAutofit/>
          </a:bodyPr>
          <a:lstStyle/>
          <a:p>
            <a:r>
              <a:rPr lang="en-US" sz="2800" b="1" dirty="0" smtClean="0">
                <a:latin typeface="Californian FB" pitchFamily="18" charset="0"/>
              </a:rPr>
              <a:t>..</a:t>
            </a:r>
          </a:p>
          <a:p>
            <a:endParaRPr lang="en-US" sz="2800" b="1" dirty="0">
              <a:latin typeface="Californian FB" pitchFamily="18" charset="0"/>
            </a:endParaRPr>
          </a:p>
        </p:txBody>
      </p:sp>
      <p:pic>
        <p:nvPicPr>
          <p:cNvPr id="7" name="Content Placeholder 4"/>
          <p:cNvPicPr>
            <a:picLocks/>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57200" y="942940"/>
            <a:ext cx="8572560" cy="5000660"/>
          </a:xfrm>
          <a:prstGeom prst="rect">
            <a:avLst/>
          </a:prstGeom>
        </p:spPr>
      </p:pic>
      <p:sp>
        <p:nvSpPr>
          <p:cNvPr id="8" name="Rectangle 7"/>
          <p:cNvSpPr/>
          <p:nvPr/>
        </p:nvSpPr>
        <p:spPr>
          <a:xfrm>
            <a:off x="4114800" y="1143000"/>
            <a:ext cx="2209800" cy="449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smtClean="0"/>
              <a:t>IOT</a:t>
            </a:r>
            <a:endParaRPr lang="en-US" dirty="0"/>
          </a:p>
        </p:txBody>
      </p:sp>
      <p:sp>
        <p:nvSpPr>
          <p:cNvPr id="9" name="Rectangle 8"/>
          <p:cNvSpPr/>
          <p:nvPr/>
        </p:nvSpPr>
        <p:spPr>
          <a:xfrm>
            <a:off x="6629400" y="1143000"/>
            <a:ext cx="2286000" cy="434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WEB PAGE</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Keerthi\Desktop\ppt 2\1949658239-iot-1000x535.png"/>
          <p:cNvPicPr>
            <a:picLocks noChangeAspect="1" noChangeArrowheads="1"/>
          </p:cNvPicPr>
          <p:nvPr/>
        </p:nvPicPr>
        <p:blipFill>
          <a:blip r:embed="rId2">
            <a:lum contrast="-61000"/>
          </a:blip>
          <a:srcRect/>
          <a:stretch>
            <a:fillRect/>
          </a:stretch>
        </p:blipFill>
        <p:spPr bwMode="auto">
          <a:xfrm>
            <a:off x="0" y="0"/>
            <a:ext cx="9601201" cy="5943600"/>
          </a:xfrm>
          <a:prstGeom prst="rect">
            <a:avLst/>
          </a:prstGeom>
          <a:noFill/>
        </p:spPr>
      </p:pic>
      <p:sp>
        <p:nvSpPr>
          <p:cNvPr id="5" name="Title 4"/>
          <p:cNvSpPr>
            <a:spLocks noGrp="1"/>
          </p:cNvSpPr>
          <p:nvPr>
            <p:ph type="title"/>
          </p:nvPr>
        </p:nvSpPr>
        <p:spPr/>
        <p:txBody>
          <a:bodyPr/>
          <a:lstStyle/>
          <a:p>
            <a:r>
              <a:rPr lang="en-US" u="sng" dirty="0" smtClean="0">
                <a:solidFill>
                  <a:srgbClr val="FF0000"/>
                </a:solidFill>
                <a:latin typeface="Colonna MT" pitchFamily="82" charset="0"/>
              </a:rPr>
              <a:t>Layout diagram :</a:t>
            </a:r>
            <a:endParaRPr lang="en-US" u="sng" dirty="0">
              <a:solidFill>
                <a:srgbClr val="FF0000"/>
              </a:solidFill>
              <a:latin typeface="Colonna MT" pitchFamily="82" charset="0"/>
            </a:endParaRPr>
          </a:p>
        </p:txBody>
      </p:sp>
      <p:sp>
        <p:nvSpPr>
          <p:cNvPr id="6" name="Content Placeholder 5"/>
          <p:cNvSpPr>
            <a:spLocks noGrp="1"/>
          </p:cNvSpPr>
          <p:nvPr>
            <p:ph idx="1"/>
          </p:nvPr>
        </p:nvSpPr>
        <p:spPr/>
        <p:txBody>
          <a:bodyPr/>
          <a:lstStyle/>
          <a:p>
            <a:pPr>
              <a:buNone/>
            </a:pPr>
            <a:r>
              <a:rPr lang="en-US" sz="4000" b="1" dirty="0" smtClean="0">
                <a:latin typeface="Californian FB" pitchFamily="18" charset="0"/>
                <a:ea typeface="Segoe UI Emoji" pitchFamily="34" charset="0"/>
              </a:rPr>
              <a:t>                                  </a:t>
            </a:r>
          </a:p>
          <a:p>
            <a:pPr>
              <a:buNone/>
            </a:pPr>
            <a:endParaRPr lang="en-US" sz="4000" b="1" dirty="0" smtClean="0">
              <a:latin typeface="Californian FB" pitchFamily="18" charset="0"/>
              <a:ea typeface="Segoe UI Emoji" pitchFamily="34" charset="0"/>
            </a:endParaRPr>
          </a:p>
        </p:txBody>
      </p:sp>
      <p:pic>
        <p:nvPicPr>
          <p:cNvPr id="7" name="Picture 6" descr="IMG_20190313_160222.jpg"/>
          <p:cNvPicPr>
            <a:picLocks noChangeAspect="1"/>
          </p:cNvPicPr>
          <p:nvPr/>
        </p:nvPicPr>
        <p:blipFill>
          <a:blip r:embed="rId3" cstate="print"/>
          <a:srcRect l="3509" t="7570" r="877"/>
          <a:stretch>
            <a:fillRect/>
          </a:stretch>
        </p:blipFill>
        <p:spPr>
          <a:xfrm>
            <a:off x="685800" y="1524000"/>
            <a:ext cx="8305800" cy="4419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306</Words>
  <Application>Microsoft Office PowerPoint</Application>
  <PresentationFormat>Custom</PresentationFormat>
  <Paragraphs>60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vt:lpstr>
      <vt:lpstr>WE HAVE…………</vt:lpstr>
      <vt:lpstr>WE HAVE…………</vt:lpstr>
      <vt:lpstr>WE HAVE…………</vt:lpstr>
      <vt:lpstr>We are using……..</vt:lpstr>
      <vt:lpstr>IOT BASED SAFETY MINNING HELMAT</vt:lpstr>
      <vt:lpstr>BATCH - V</vt:lpstr>
      <vt:lpstr>Block diagram:</vt:lpstr>
      <vt:lpstr>Layout diagram :</vt:lpstr>
      <vt:lpstr>Sensors:</vt:lpstr>
      <vt:lpstr>Vibration sensor:</vt:lpstr>
      <vt:lpstr>Temperature and humidity sensor:</vt:lpstr>
      <vt:lpstr>-</vt:lpstr>
      <vt:lpstr>advantages:</vt:lpstr>
      <vt:lpstr>Conclusion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Keerthi</dc:creator>
  <cp:lastModifiedBy>Keerthi</cp:lastModifiedBy>
  <cp:revision>14</cp:revision>
  <dcterms:created xsi:type="dcterms:W3CDTF">2019-03-12T13:57:11Z</dcterms:created>
  <dcterms:modified xsi:type="dcterms:W3CDTF">2019-03-13T11:00:36Z</dcterms:modified>
</cp:coreProperties>
</file>