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22"/>
  </p:notesMasterIdLst>
  <p:handoutMasterIdLst>
    <p:handoutMasterId r:id="rId23"/>
  </p:handoutMasterIdLst>
  <p:sldIdLst>
    <p:sldId id="256" r:id="rId2"/>
    <p:sldId id="257" r:id="rId3"/>
    <p:sldId id="451" r:id="rId4"/>
    <p:sldId id="452" r:id="rId5"/>
    <p:sldId id="474" r:id="rId6"/>
    <p:sldId id="482" r:id="rId7"/>
    <p:sldId id="492" r:id="rId8"/>
    <p:sldId id="453" r:id="rId9"/>
    <p:sldId id="494" r:id="rId10"/>
    <p:sldId id="476" r:id="rId11"/>
    <p:sldId id="493" r:id="rId12"/>
    <p:sldId id="478" r:id="rId13"/>
    <p:sldId id="458" r:id="rId14"/>
    <p:sldId id="479" r:id="rId15"/>
    <p:sldId id="487" r:id="rId16"/>
    <p:sldId id="488" r:id="rId17"/>
    <p:sldId id="489" r:id="rId18"/>
    <p:sldId id="490" r:id="rId19"/>
    <p:sldId id="491" r:id="rId20"/>
    <p:sldId id="447"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3840" userDrawn="1">
          <p15:clr>
            <a:srgbClr val="A4A3A4"/>
          </p15:clr>
        </p15:guide>
        <p15:guide id="3" orient="horz" pos="3589" userDrawn="1">
          <p15:clr>
            <a:srgbClr val="A4A3A4"/>
          </p15:clr>
        </p15:guide>
        <p15:guide id="4" orient="horz" pos="3906" userDrawn="1">
          <p15:clr>
            <a:srgbClr val="A4A3A4"/>
          </p15:clr>
        </p15:guide>
        <p15:guide id="5" pos="4543" userDrawn="1">
          <p15:clr>
            <a:srgbClr val="A4A3A4"/>
          </p15:clr>
        </p15:guide>
        <p15:guide id="6" pos="3659" userDrawn="1">
          <p15:clr>
            <a:srgbClr val="A4A3A4"/>
          </p15:clr>
        </p15:guide>
        <p15:guide id="7" orient="horz" pos="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FF66"/>
    <a:srgbClr val="CCFFFF"/>
    <a:srgbClr val="CCFF99"/>
    <a:srgbClr val="3C8684"/>
    <a:srgbClr val="FF9900"/>
    <a:srgbClr val="CC9900"/>
    <a:srgbClr val="7F7F7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8894" autoAdjust="0"/>
  </p:normalViewPr>
  <p:slideViewPr>
    <p:cSldViewPr snapToGrid="0" showGuides="1">
      <p:cViewPr varScale="1">
        <p:scale>
          <a:sx n="90" d="100"/>
          <a:sy n="90" d="100"/>
        </p:scale>
        <p:origin x="1440" y="66"/>
      </p:cViewPr>
      <p:guideLst>
        <p:guide orient="horz" pos="845"/>
        <p:guide pos="3840"/>
        <p:guide orient="horz" pos="3589"/>
        <p:guide orient="horz" pos="3906"/>
        <p:guide pos="4543"/>
        <p:guide pos="3659"/>
        <p:guide orient="horz" pos="36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E701BE-3197-4B48-BFE0-8FDEC4CEA1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A5ABA32-8BF1-476F-8C4C-C75EB0BBC3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1F270-B309-4F2B-BEBA-5AB538143F7E}" type="datetimeFigureOut">
              <a:rPr lang="zh-CN" altLang="en-US" smtClean="0"/>
              <a:t>2020/9/23</a:t>
            </a:fld>
            <a:endParaRPr lang="zh-CN" altLang="en-US"/>
          </a:p>
        </p:txBody>
      </p:sp>
      <p:sp>
        <p:nvSpPr>
          <p:cNvPr id="4" name="页脚占位符 3">
            <a:extLst>
              <a:ext uri="{FF2B5EF4-FFF2-40B4-BE49-F238E27FC236}">
                <a16:creationId xmlns:a16="http://schemas.microsoft.com/office/drawing/2014/main" id="{6F2C32A9-F076-4FCD-BB77-EE39D317AE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BA8DFA7-C30C-46D5-A5FE-96F0561542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EB6D0E-86FF-4DF7-A0FC-ABFEC093BA45}" type="slidenum">
              <a:rPr lang="zh-CN" altLang="en-US" smtClean="0"/>
              <a:t>‹#›</a:t>
            </a:fld>
            <a:endParaRPr lang="zh-CN" altLang="en-US"/>
          </a:p>
        </p:txBody>
      </p:sp>
    </p:spTree>
    <p:extLst>
      <p:ext uri="{BB962C8B-B14F-4D97-AF65-F5344CB8AC3E}">
        <p14:creationId xmlns:p14="http://schemas.microsoft.com/office/powerpoint/2010/main" val="3409591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5E8A4-1712-46CC-A4FA-762128F4DA7D}"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6229-F215-4686-9A4A-B0813F3F5CE0}" type="slidenum">
              <a:rPr lang="zh-CN" altLang="en-US" smtClean="0"/>
              <a:t>‹#›</a:t>
            </a:fld>
            <a:endParaRPr lang="zh-CN" altLang="en-US"/>
          </a:p>
        </p:txBody>
      </p:sp>
    </p:spTree>
    <p:extLst>
      <p:ext uri="{BB962C8B-B14F-4D97-AF65-F5344CB8AC3E}">
        <p14:creationId xmlns:p14="http://schemas.microsoft.com/office/powerpoint/2010/main" val="285403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各位老师上午好，我叫王瑾，我阶段报告的题目是</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pPr/>
              <a:t>1</a:t>
            </a:fld>
            <a:endParaRPr lang="zh-CN" altLang="en-US" dirty="0"/>
          </a:p>
        </p:txBody>
      </p:sp>
    </p:spTree>
    <p:extLst>
      <p:ext uri="{BB962C8B-B14F-4D97-AF65-F5344CB8AC3E}">
        <p14:creationId xmlns:p14="http://schemas.microsoft.com/office/powerpoint/2010/main" val="90649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增加，看下论文</a:t>
            </a:r>
            <a:endParaRPr lang="en-US" altLang="zh-CN" dirty="0"/>
          </a:p>
          <a:p>
            <a:r>
              <a:rPr lang="zh-CN" altLang="en-US" dirty="0"/>
              <a:t>人工标注的效果？</a:t>
            </a:r>
            <a:endParaRPr lang="en-US" altLang="zh-CN" dirty="0"/>
          </a:p>
          <a:p>
            <a:r>
              <a:rPr lang="zh-CN" altLang="en-US" dirty="0"/>
              <a:t>怎么放这几张图？</a:t>
            </a:r>
            <a:endParaRPr lang="en-US" altLang="zh-CN" dirty="0"/>
          </a:p>
          <a:p>
            <a:r>
              <a:rPr lang="zh-CN" altLang="en-US" dirty="0"/>
              <a:t>加图说明</a:t>
            </a:r>
            <a:endParaRPr lang="en-US" altLang="zh-CN" dirty="0"/>
          </a:p>
          <a:p>
            <a:r>
              <a:rPr lang="en-US" altLang="zh-CN" sz="1200" kern="100" dirty="0">
                <a:latin typeface="Times New Roman" panose="02020603050405020304" pitchFamily="18" charset="0"/>
                <a:ea typeface="宋体" panose="02010600030101010101" pitchFamily="2" charset="-122"/>
              </a:rPr>
              <a:t> [2] </a:t>
            </a:r>
            <a:r>
              <a:rPr lang="en-US" altLang="zh-CN" sz="1200" kern="100" dirty="0" err="1">
                <a:latin typeface="Times New Roman" panose="02020603050405020304" pitchFamily="18" charset="0"/>
                <a:ea typeface="宋体" panose="02010600030101010101" pitchFamily="2" charset="-122"/>
              </a:rPr>
              <a:t>Shuohang</a:t>
            </a:r>
            <a:r>
              <a:rPr lang="en-US" altLang="zh-CN" sz="1200" kern="100" dirty="0">
                <a:latin typeface="Times New Roman" panose="02020603050405020304" pitchFamily="18" charset="0"/>
                <a:ea typeface="宋体" panose="02010600030101010101" pitchFamily="2" charset="-122"/>
              </a:rPr>
              <a:t> Wang and Jing Jiang. 2016. Machine comprehension using match-</a:t>
            </a:r>
            <a:r>
              <a:rPr lang="en-US" altLang="zh-CN" sz="1200" kern="100" dirty="0" err="1">
                <a:latin typeface="Times New Roman" panose="02020603050405020304" pitchFamily="18" charset="0"/>
                <a:ea typeface="宋体" panose="02010600030101010101" pitchFamily="2" charset="-122"/>
              </a:rPr>
              <a:t>lstm</a:t>
            </a:r>
            <a:r>
              <a:rPr lang="en-US" altLang="zh-CN" sz="1200" kern="100" dirty="0">
                <a:latin typeface="Times New Roman" panose="02020603050405020304" pitchFamily="18" charset="0"/>
                <a:ea typeface="宋体" panose="02010600030101010101" pitchFamily="2" charset="-122"/>
              </a:rPr>
              <a:t> and answer pointer.</a:t>
            </a:r>
            <a:r>
              <a:rPr lang="en-US" altLang="zh-CN" sz="1200" kern="100" dirty="0">
                <a:latin typeface="宋体" panose="02010600030101010101" pitchFamily="2" charset="-122"/>
                <a:cs typeface="宋体" panose="02010600030101010101" pitchFamily="2" charset="-122"/>
              </a:rPr>
              <a:t> </a:t>
            </a:r>
            <a:r>
              <a:rPr lang="en-US" altLang="zh-CN" sz="1200" i="1" kern="100" dirty="0" err="1">
                <a:latin typeface="Times New Roman" panose="02020603050405020304" pitchFamily="18" charset="0"/>
                <a:ea typeface="宋体" panose="02010600030101010101" pitchFamily="2" charset="-122"/>
              </a:rPr>
              <a:t>arXiv</a:t>
            </a:r>
            <a:r>
              <a:rPr lang="en-US" altLang="zh-CN" sz="1200" i="1" kern="100" dirty="0">
                <a:latin typeface="Times New Roman" panose="02020603050405020304" pitchFamily="18" charset="0"/>
                <a:ea typeface="宋体" panose="02010600030101010101" pitchFamily="2" charset="-122"/>
              </a:rPr>
              <a:t> preprint arXiv:1608.07905</a:t>
            </a:r>
            <a:r>
              <a:rPr lang="en-US" altLang="zh-CN" sz="1200" kern="100" dirty="0">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Minjoon</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Seo</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Aniruddha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Kembhavi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Ali Farhadi, and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Hannaneh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Hajishirzi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2016. Bidirectional attention </a:t>
            </a:r>
            <a:r>
              <a:rPr lang="en-US" altLang="zh-CN" sz="1200" kern="100" dirty="0">
                <a:latin typeface="MS Gothic" panose="020B0609070205080204" pitchFamily="49" charset="-128"/>
                <a:ea typeface="宋体" panose="02010600030101010101" pitchFamily="2" charset="-122"/>
                <a:cs typeface="MS Gothic" panose="020B0609070205080204" pitchFamily="49" charset="-128"/>
              </a:rPr>
              <a:t>ﬂ</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ow for machine comprehension.</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err="1">
                <a:latin typeface="Times New Roman" panose="02020603050405020304" pitchFamily="18" charset="0"/>
                <a:ea typeface="宋体" panose="02010600030101010101" pitchFamily="2" charset="-122"/>
                <a:cs typeface="Times New Roman" panose="02020603050405020304" pitchFamily="18" charset="0"/>
              </a:rPr>
              <a:t>arXiv</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preprint arXiv:1611.01603</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Jacob Devlin, Ming-Wei Chang, Kenton Lee, and Kristina Toutanova. 2019. BERT: Pre-training of Deep Bidirectional Transformers for Language Understanding. In </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Annual Conference of the North American Chapter of the Association for Computational Linguistics (NAACL)</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10</a:t>
            </a:fld>
            <a:endParaRPr lang="zh-CN" altLang="en-US"/>
          </a:p>
        </p:txBody>
      </p:sp>
    </p:spTree>
    <p:extLst>
      <p:ext uri="{BB962C8B-B14F-4D97-AF65-F5344CB8AC3E}">
        <p14:creationId xmlns:p14="http://schemas.microsoft.com/office/powerpoint/2010/main" val="4207834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增加，看下论文</a:t>
            </a:r>
            <a:endParaRPr lang="en-US" altLang="zh-CN" dirty="0"/>
          </a:p>
          <a:p>
            <a:r>
              <a:rPr lang="zh-CN" altLang="en-US" dirty="0"/>
              <a:t>人工标注的效果？</a:t>
            </a:r>
            <a:endParaRPr lang="en-US" altLang="zh-CN" dirty="0"/>
          </a:p>
          <a:p>
            <a:r>
              <a:rPr lang="zh-CN" altLang="en-US" dirty="0"/>
              <a:t>怎么放这几张图？</a:t>
            </a:r>
            <a:endParaRPr lang="en-US" altLang="zh-CN" dirty="0"/>
          </a:p>
          <a:p>
            <a:r>
              <a:rPr lang="zh-CN" altLang="en-US" dirty="0"/>
              <a:t>加图说明</a:t>
            </a:r>
            <a:endParaRPr lang="en-US" altLang="zh-CN" dirty="0"/>
          </a:p>
          <a:p>
            <a:r>
              <a:rPr lang="en-US" altLang="zh-CN" sz="1200" kern="100" dirty="0">
                <a:latin typeface="Times New Roman" panose="02020603050405020304" pitchFamily="18" charset="0"/>
                <a:ea typeface="宋体" panose="02010600030101010101" pitchFamily="2" charset="-122"/>
              </a:rPr>
              <a:t> [2] </a:t>
            </a:r>
            <a:r>
              <a:rPr lang="en-US" altLang="zh-CN" sz="1200" kern="100" dirty="0" err="1">
                <a:latin typeface="Times New Roman" panose="02020603050405020304" pitchFamily="18" charset="0"/>
                <a:ea typeface="宋体" panose="02010600030101010101" pitchFamily="2" charset="-122"/>
              </a:rPr>
              <a:t>Shuohang</a:t>
            </a:r>
            <a:r>
              <a:rPr lang="en-US" altLang="zh-CN" sz="1200" kern="100" dirty="0">
                <a:latin typeface="Times New Roman" panose="02020603050405020304" pitchFamily="18" charset="0"/>
                <a:ea typeface="宋体" panose="02010600030101010101" pitchFamily="2" charset="-122"/>
              </a:rPr>
              <a:t> Wang and Jing Jiang. 2016. Machine comprehension using match-</a:t>
            </a:r>
            <a:r>
              <a:rPr lang="en-US" altLang="zh-CN" sz="1200" kern="100" dirty="0" err="1">
                <a:latin typeface="Times New Roman" panose="02020603050405020304" pitchFamily="18" charset="0"/>
                <a:ea typeface="宋体" panose="02010600030101010101" pitchFamily="2" charset="-122"/>
              </a:rPr>
              <a:t>lstm</a:t>
            </a:r>
            <a:r>
              <a:rPr lang="en-US" altLang="zh-CN" sz="1200" kern="100" dirty="0">
                <a:latin typeface="Times New Roman" panose="02020603050405020304" pitchFamily="18" charset="0"/>
                <a:ea typeface="宋体" panose="02010600030101010101" pitchFamily="2" charset="-122"/>
              </a:rPr>
              <a:t> and answer pointer.</a:t>
            </a:r>
            <a:r>
              <a:rPr lang="en-US" altLang="zh-CN" sz="1200" kern="100" dirty="0">
                <a:latin typeface="宋体" panose="02010600030101010101" pitchFamily="2" charset="-122"/>
                <a:cs typeface="宋体" panose="02010600030101010101" pitchFamily="2" charset="-122"/>
              </a:rPr>
              <a:t> </a:t>
            </a:r>
            <a:r>
              <a:rPr lang="en-US" altLang="zh-CN" sz="1200" i="1" kern="100" dirty="0" err="1">
                <a:latin typeface="Times New Roman" panose="02020603050405020304" pitchFamily="18" charset="0"/>
                <a:ea typeface="宋体" panose="02010600030101010101" pitchFamily="2" charset="-122"/>
              </a:rPr>
              <a:t>arXiv</a:t>
            </a:r>
            <a:r>
              <a:rPr lang="en-US" altLang="zh-CN" sz="1200" i="1" kern="100" dirty="0">
                <a:latin typeface="Times New Roman" panose="02020603050405020304" pitchFamily="18" charset="0"/>
                <a:ea typeface="宋体" panose="02010600030101010101" pitchFamily="2" charset="-122"/>
              </a:rPr>
              <a:t> preprint arXiv:1608.07905</a:t>
            </a:r>
            <a:r>
              <a:rPr lang="en-US" altLang="zh-CN" sz="1200" kern="100" dirty="0">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Minjoon</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Seo</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Aniruddha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Kembhavi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Ali Farhadi, and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Hannaneh</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Hajishirzi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2016. Bidirectional attention </a:t>
            </a:r>
            <a:r>
              <a:rPr lang="en-US" altLang="zh-CN" sz="1200" kern="100" dirty="0">
                <a:latin typeface="MS Gothic" panose="020B0609070205080204" pitchFamily="49" charset="-128"/>
                <a:ea typeface="宋体" panose="02010600030101010101" pitchFamily="2" charset="-122"/>
                <a:cs typeface="MS Gothic" panose="020B0609070205080204" pitchFamily="49" charset="-128"/>
              </a:rPr>
              <a:t>ﬂ</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ow for machine comprehension.</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kern="100" dirty="0" err="1">
                <a:latin typeface="Times New Roman" panose="02020603050405020304" pitchFamily="18" charset="0"/>
                <a:ea typeface="宋体" panose="02010600030101010101" pitchFamily="2" charset="-122"/>
                <a:cs typeface="Times New Roman" panose="02020603050405020304" pitchFamily="18" charset="0"/>
              </a:rPr>
              <a:t>arXiv</a:t>
            </a:r>
            <a:r>
              <a:rPr lang="en-US" altLang="zh-CN" sz="1200" i="1" kern="100" dirty="0">
                <a:latin typeface="Times New Roman" panose="02020603050405020304" pitchFamily="18" charset="0"/>
                <a:ea typeface="宋体" panose="02010600030101010101" pitchFamily="2" charset="-122"/>
                <a:cs typeface="Times New Roman" panose="02020603050405020304" pitchFamily="18" charset="0"/>
              </a:rPr>
              <a:t> preprint arXiv:1611.01603</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Jacob Devlin, Ming-Wei Chang, Kenton Lee, and Kristina Toutanova. 2019. BERT: Pre-training of Deep Bidirectional Transformers for Language Understanding. In </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Annual Conference of the North American Chapter of the Association for Computational Linguistics (NAACL)</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11</a:t>
            </a:fld>
            <a:endParaRPr lang="zh-CN" altLang="en-US"/>
          </a:p>
        </p:txBody>
      </p:sp>
    </p:spTree>
    <p:extLst>
      <p:ext uri="{BB962C8B-B14F-4D97-AF65-F5344CB8AC3E}">
        <p14:creationId xmlns:p14="http://schemas.microsoft.com/office/powerpoint/2010/main" val="132079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加一个小视频</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12</a:t>
            </a:fld>
            <a:endParaRPr lang="zh-CN" altLang="en-US"/>
          </a:p>
        </p:txBody>
      </p:sp>
    </p:spTree>
    <p:extLst>
      <p:ext uri="{BB962C8B-B14F-4D97-AF65-F5344CB8AC3E}">
        <p14:creationId xmlns:p14="http://schemas.microsoft.com/office/powerpoint/2010/main" val="356989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完成一篇学术论文，可被</a:t>
            </a:r>
            <a:r>
              <a:rPr lang="en-US" altLang="zh-CN" dirty="0" err="1"/>
              <a:t>ei</a:t>
            </a:r>
            <a:r>
              <a:rPr lang="zh-CN" altLang="en-US" dirty="0"/>
              <a:t>检索</a:t>
            </a:r>
            <a:endParaRPr lang="en-US" altLang="zh-CN" dirty="0"/>
          </a:p>
          <a:p>
            <a:r>
              <a:rPr lang="zh-CN" altLang="en-US" dirty="0"/>
              <a:t>提交了一篇专利</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13</a:t>
            </a:fld>
            <a:endParaRPr lang="zh-CN" altLang="en-US"/>
          </a:p>
        </p:txBody>
      </p:sp>
    </p:spTree>
    <p:extLst>
      <p:ext uri="{BB962C8B-B14F-4D97-AF65-F5344CB8AC3E}">
        <p14:creationId xmlns:p14="http://schemas.microsoft.com/office/powerpoint/2010/main" val="313414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下边是论文的进展情况和后期安排，对照开题报告中的计划，已经完成计划中到</a:t>
            </a:r>
            <a:r>
              <a:rPr lang="en-US" altLang="zh-CN" dirty="0"/>
              <a:t>2020.1</a:t>
            </a:r>
            <a:r>
              <a:rPr lang="zh-CN" altLang="en-US" dirty="0"/>
              <a:t>月之前的所有工作，计划中</a:t>
            </a:r>
            <a:r>
              <a:rPr lang="en-US" altLang="zh-CN" dirty="0"/>
              <a:t>2020.2</a:t>
            </a:r>
            <a:r>
              <a:rPr lang="zh-CN" altLang="en-US" dirty="0"/>
              <a:t>到</a:t>
            </a:r>
            <a:r>
              <a:rPr lang="en-US" altLang="zh-CN" dirty="0"/>
              <a:t>2020.3</a:t>
            </a:r>
            <a:r>
              <a:rPr lang="zh-CN" altLang="en-US" dirty="0"/>
              <a:t>月的工作完成</a:t>
            </a:r>
            <a:r>
              <a:rPr lang="en-US" altLang="zh-CN" dirty="0"/>
              <a:t>80%</a:t>
            </a:r>
          </a:p>
          <a:p>
            <a:r>
              <a:rPr lang="zh-CN" altLang="en-US" dirty="0"/>
              <a:t>完成开题中计划的工作内容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14</a:t>
            </a:fld>
            <a:endParaRPr lang="zh-CN" altLang="en-US"/>
          </a:p>
        </p:txBody>
      </p:sp>
    </p:spTree>
    <p:extLst>
      <p:ext uri="{BB962C8B-B14F-4D97-AF65-F5344CB8AC3E}">
        <p14:creationId xmlns:p14="http://schemas.microsoft.com/office/powerpoint/2010/main" val="1895063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后期安排是</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15</a:t>
            </a:fld>
            <a:endParaRPr lang="zh-CN" altLang="en-US"/>
          </a:p>
        </p:txBody>
      </p:sp>
    </p:spTree>
    <p:extLst>
      <p:ext uri="{BB962C8B-B14F-4D97-AF65-F5344CB8AC3E}">
        <p14:creationId xmlns:p14="http://schemas.microsoft.com/office/powerpoint/2010/main" val="350873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16</a:t>
            </a:fld>
            <a:endParaRPr lang="zh-CN" altLang="en-US"/>
          </a:p>
        </p:txBody>
      </p:sp>
    </p:spTree>
    <p:extLst>
      <p:ext uri="{BB962C8B-B14F-4D97-AF65-F5344CB8AC3E}">
        <p14:creationId xmlns:p14="http://schemas.microsoft.com/office/powerpoint/2010/main" val="227388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17</a:t>
            </a:fld>
            <a:endParaRPr lang="zh-CN" altLang="en-US"/>
          </a:p>
        </p:txBody>
      </p:sp>
    </p:spTree>
    <p:extLst>
      <p:ext uri="{BB962C8B-B14F-4D97-AF65-F5344CB8AC3E}">
        <p14:creationId xmlns:p14="http://schemas.microsoft.com/office/powerpoint/2010/main" val="2710582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18</a:t>
            </a:fld>
            <a:endParaRPr lang="zh-CN" altLang="en-US"/>
          </a:p>
        </p:txBody>
      </p:sp>
    </p:spTree>
    <p:extLst>
      <p:ext uri="{BB962C8B-B14F-4D97-AF65-F5344CB8AC3E}">
        <p14:creationId xmlns:p14="http://schemas.microsoft.com/office/powerpoint/2010/main" val="38793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E66229-F215-4686-9A4A-B0813F3F5CE0}" type="slidenum">
              <a:rPr lang="zh-CN" altLang="en-US" smtClean="0"/>
              <a:t>19</a:t>
            </a:fld>
            <a:endParaRPr lang="zh-CN" altLang="en-US"/>
          </a:p>
        </p:txBody>
      </p:sp>
    </p:spTree>
    <p:extLst>
      <p:ext uri="{BB962C8B-B14F-4D97-AF65-F5344CB8AC3E}">
        <p14:creationId xmlns:p14="http://schemas.microsoft.com/office/powerpoint/2010/main" val="16422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我的报告将分为</a:t>
            </a:r>
            <a:r>
              <a:rPr lang="en-US" altLang="zh-CN" dirty="0"/>
              <a:t>----</a:t>
            </a:r>
            <a:r>
              <a:rPr lang="zh-CN" altLang="en-US" dirty="0"/>
              <a:t>四个部分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936DE9-0668-49F0-8599-9025358A5F4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59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以上就是我阶段汇报的内容，敬请各位老师指导，谢谢！</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521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首先介绍第一部分研究背景和研究内容</a:t>
            </a:r>
            <a:r>
              <a:rPr lang="zh-CN" altLang="en-US" sz="1200" dirty="0" smtClean="0"/>
              <a:t>，关系抽取任务</a:t>
            </a:r>
            <a:r>
              <a:rPr lang="zh-CN" altLang="en-US" sz="1200" dirty="0"/>
              <a:t>是</a:t>
            </a:r>
            <a:r>
              <a:rPr lang="en-US" altLang="zh-CN" sz="1200" dirty="0"/>
              <a:t>----</a:t>
            </a:r>
            <a:r>
              <a:rPr lang="zh-CN" altLang="en-US" sz="1200" dirty="0"/>
              <a:t>本文主要研究的</a:t>
            </a:r>
            <a:r>
              <a:rPr lang="zh-CN" altLang="en-US" sz="1200" dirty="0" smtClean="0"/>
              <a:t>就是有监督的关系抽取。</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为什么</a:t>
            </a:r>
            <a:r>
              <a:rPr lang="zh-CN" altLang="en-US" sz="1200" dirty="0"/>
              <a:t>要研究多段落阅读理解呢，因为网络中非结构化的文本数量迅速增长，这为更加精准的搜索引擎提出了挑战。多段落阅读理解做为一个其中一个重要的环节，也越来越成为研究的重点和热点。</a:t>
            </a:r>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3</a:t>
            </a:fld>
            <a:endParaRPr lang="zh-CN" altLang="en-US"/>
          </a:p>
        </p:txBody>
      </p:sp>
    </p:spTree>
    <p:extLst>
      <p:ext uri="{BB962C8B-B14F-4D97-AF65-F5344CB8AC3E}">
        <p14:creationId xmlns:p14="http://schemas.microsoft.com/office/powerpoint/2010/main" val="272683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然而，当前的研究中存在以下几个问题，第一是</a:t>
            </a:r>
            <a:r>
              <a:rPr lang="en-US" altLang="zh-CN" dirty="0"/>
              <a:t>------</a:t>
            </a:r>
            <a:r>
              <a:rPr lang="zh-CN" altLang="en-US" dirty="0"/>
              <a:t>未解决这个问题，本文提出</a:t>
            </a:r>
            <a:r>
              <a:rPr lang="en-US" altLang="zh-CN" dirty="0"/>
              <a:t>-----</a:t>
            </a:r>
          </a:p>
          <a:p>
            <a:r>
              <a:rPr lang="zh-CN" altLang="en-US" dirty="0"/>
              <a:t>接下来我将对这三项工作进行详细介绍</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4</a:t>
            </a:fld>
            <a:endParaRPr lang="zh-CN" altLang="en-US"/>
          </a:p>
        </p:txBody>
      </p:sp>
    </p:spTree>
    <p:extLst>
      <p:ext uri="{BB962C8B-B14F-4D97-AF65-F5344CB8AC3E}">
        <p14:creationId xmlns:p14="http://schemas.microsoft.com/office/powerpoint/2010/main" val="14619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第一是基于</a:t>
            </a:r>
            <a:r>
              <a:rPr lang="en-US" altLang="zh-CN" dirty="0" smtClean="0"/>
              <a:t>------</a:t>
            </a:r>
            <a:r>
              <a:rPr lang="zh-CN" altLang="en-US" dirty="0" smtClean="0"/>
              <a:t>先介绍编码器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5</a:t>
            </a:fld>
            <a:endParaRPr lang="zh-CN" altLang="en-US"/>
          </a:p>
        </p:txBody>
      </p:sp>
    </p:spTree>
    <p:extLst>
      <p:ext uri="{BB962C8B-B14F-4D97-AF65-F5344CB8AC3E}">
        <p14:creationId xmlns:p14="http://schemas.microsoft.com/office/powerpoint/2010/main" val="118590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6</a:t>
            </a:fld>
            <a:endParaRPr lang="zh-CN" altLang="en-US"/>
          </a:p>
        </p:txBody>
      </p:sp>
    </p:spTree>
    <p:extLst>
      <p:ext uri="{BB962C8B-B14F-4D97-AF65-F5344CB8AC3E}">
        <p14:creationId xmlns:p14="http://schemas.microsoft.com/office/powerpoint/2010/main" val="252413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公式排列方式要改？</a:t>
            </a:r>
          </a:p>
        </p:txBody>
      </p:sp>
      <p:sp>
        <p:nvSpPr>
          <p:cNvPr id="4" name="灯片编号占位符 3"/>
          <p:cNvSpPr>
            <a:spLocks noGrp="1"/>
          </p:cNvSpPr>
          <p:nvPr>
            <p:ph type="sldNum" sz="quarter" idx="5"/>
          </p:nvPr>
        </p:nvSpPr>
        <p:spPr/>
        <p:txBody>
          <a:bodyPr/>
          <a:lstStyle/>
          <a:p>
            <a:fld id="{74E66229-F215-4686-9A4A-B0813F3F5CE0}" type="slidenum">
              <a:rPr lang="zh-CN" altLang="en-US" smtClean="0"/>
              <a:t>7</a:t>
            </a:fld>
            <a:endParaRPr lang="zh-CN" altLang="en-US"/>
          </a:p>
        </p:txBody>
      </p:sp>
    </p:spTree>
    <p:extLst>
      <p:ext uri="{BB962C8B-B14F-4D97-AF65-F5344CB8AC3E}">
        <p14:creationId xmlns:p14="http://schemas.microsoft.com/office/powerpoint/2010/main" val="161119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因此对候选答案排序性能的要求很高，且需要融合多方面特征排序。</a:t>
            </a:r>
            <a:endParaRPr lang="en-US" altLang="zh-CN" sz="1200" dirty="0"/>
          </a:p>
          <a:p>
            <a:endParaRPr lang="en-US" altLang="zh-CN" sz="1200"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8</a:t>
            </a:fld>
            <a:endParaRPr lang="zh-CN" altLang="en-US"/>
          </a:p>
        </p:txBody>
      </p:sp>
    </p:spTree>
    <p:extLst>
      <p:ext uri="{BB962C8B-B14F-4D97-AF65-F5344CB8AC3E}">
        <p14:creationId xmlns:p14="http://schemas.microsoft.com/office/powerpoint/2010/main" val="3890808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因此对候选答案排序性能的要求很高，且需要融合多方面特征排序。</a:t>
            </a:r>
            <a:endParaRPr lang="en-US" altLang="zh-CN" sz="1200" dirty="0"/>
          </a:p>
          <a:p>
            <a:endParaRPr lang="en-US" altLang="zh-CN" sz="1200" dirty="0"/>
          </a:p>
        </p:txBody>
      </p:sp>
      <p:sp>
        <p:nvSpPr>
          <p:cNvPr id="4" name="灯片编号占位符 3"/>
          <p:cNvSpPr>
            <a:spLocks noGrp="1"/>
          </p:cNvSpPr>
          <p:nvPr>
            <p:ph type="sldNum" sz="quarter" idx="5"/>
          </p:nvPr>
        </p:nvSpPr>
        <p:spPr/>
        <p:txBody>
          <a:bodyPr/>
          <a:lstStyle/>
          <a:p>
            <a:fld id="{74E66229-F215-4686-9A4A-B0813F3F5CE0}" type="slidenum">
              <a:rPr lang="zh-CN" altLang="en-US" smtClean="0"/>
              <a:t>9</a:t>
            </a:fld>
            <a:endParaRPr lang="zh-CN" altLang="en-US"/>
          </a:p>
        </p:txBody>
      </p:sp>
    </p:spTree>
    <p:extLst>
      <p:ext uri="{BB962C8B-B14F-4D97-AF65-F5344CB8AC3E}">
        <p14:creationId xmlns:p14="http://schemas.microsoft.com/office/powerpoint/2010/main" val="402678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cxnSp>
        <p:nvCxnSpPr>
          <p:cNvPr id="5" name="直接连接符 4"/>
          <p:cNvCxnSpPr/>
          <p:nvPr userDrawn="1"/>
        </p:nvCxnSpPr>
        <p:spPr>
          <a:xfrm>
            <a:off x="615182" y="800072"/>
            <a:ext cx="10961636"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a:off x="1" y="1"/>
            <a:ext cx="942727" cy="267531"/>
            <a:chOff x="90210" y="108662"/>
            <a:chExt cx="1213732" cy="344438"/>
          </a:xfrm>
        </p:grpSpPr>
        <p:sp>
          <p:nvSpPr>
            <p:cNvPr id="8" name="任意多边形 7"/>
            <p:cNvSpPr/>
            <p:nvPr/>
          </p:nvSpPr>
          <p:spPr>
            <a:xfrm>
              <a:off x="598665" y="108662"/>
              <a:ext cx="705277" cy="323935"/>
            </a:xfrm>
            <a:custGeom>
              <a:avLst/>
              <a:gdLst>
                <a:gd name="connsiteX0" fmla="*/ 0 w 705277"/>
                <a:gd name="connsiteY0" fmla="*/ 4100 h 323935"/>
                <a:gd name="connsiteX1" fmla="*/ 623268 w 705277"/>
                <a:gd name="connsiteY1" fmla="*/ 323935 h 323935"/>
                <a:gd name="connsiteX2" fmla="*/ 705277 w 705277"/>
                <a:gd name="connsiteY2" fmla="*/ 0 h 323935"/>
                <a:gd name="connsiteX3" fmla="*/ 0 w 705277"/>
                <a:gd name="connsiteY3" fmla="*/ 0 h 323935"/>
                <a:gd name="connsiteX4" fmla="*/ 0 w 705277"/>
                <a:gd name="connsiteY4" fmla="*/ 4100 h 323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77" h="323935">
                  <a:moveTo>
                    <a:pt x="0" y="4100"/>
                  </a:moveTo>
                  <a:lnTo>
                    <a:pt x="623268" y="323935"/>
                  </a:lnTo>
                  <a:lnTo>
                    <a:pt x="705277" y="0"/>
                  </a:lnTo>
                  <a:lnTo>
                    <a:pt x="0" y="0"/>
                  </a:lnTo>
                  <a:lnTo>
                    <a:pt x="0" y="41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任意多边形 8"/>
            <p:cNvSpPr/>
            <p:nvPr/>
          </p:nvSpPr>
          <p:spPr>
            <a:xfrm>
              <a:off x="90210" y="108662"/>
              <a:ext cx="840591" cy="344438"/>
            </a:xfrm>
            <a:custGeom>
              <a:avLst/>
              <a:gdLst>
                <a:gd name="connsiteX0" fmla="*/ 840591 w 840591"/>
                <a:gd name="connsiteY0" fmla="*/ 336237 h 344438"/>
                <a:gd name="connsiteX1" fmla="*/ 299332 w 840591"/>
                <a:gd name="connsiteY1" fmla="*/ 0 h 344438"/>
                <a:gd name="connsiteX2" fmla="*/ 0 w 840591"/>
                <a:gd name="connsiteY2" fmla="*/ 0 h 344438"/>
                <a:gd name="connsiteX3" fmla="*/ 0 w 840591"/>
                <a:gd name="connsiteY3" fmla="*/ 344438 h 344438"/>
                <a:gd name="connsiteX4" fmla="*/ 840591 w 840591"/>
                <a:gd name="connsiteY4" fmla="*/ 336237 h 344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591" h="344438">
                  <a:moveTo>
                    <a:pt x="840591" y="336237"/>
                  </a:moveTo>
                  <a:lnTo>
                    <a:pt x="299332" y="0"/>
                  </a:lnTo>
                  <a:lnTo>
                    <a:pt x="0" y="0"/>
                  </a:lnTo>
                  <a:lnTo>
                    <a:pt x="0" y="344438"/>
                  </a:lnTo>
                  <a:lnTo>
                    <a:pt x="840591" y="3362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rot="10800000">
            <a:off x="11159443" y="5595293"/>
            <a:ext cx="1032557" cy="126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37485" y="139768"/>
            <a:ext cx="1944915" cy="523779"/>
          </a:xfrm>
          <a:prstGeom prst="rect">
            <a:avLst/>
          </a:prstGeom>
        </p:spPr>
      </p:pic>
    </p:spTree>
    <p:extLst>
      <p:ext uri="{BB962C8B-B14F-4D97-AF65-F5344CB8AC3E}">
        <p14:creationId xmlns:p14="http://schemas.microsoft.com/office/powerpoint/2010/main" val="251732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09A47DE-B937-4CA3-9DFF-88605D2B9A34}"/>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85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AFAE82FB-03AC-4EB0-A47B-5E15083E99C0}"/>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130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灯片编号占位符 4">
            <a:extLst>
              <a:ext uri="{FF2B5EF4-FFF2-40B4-BE49-F238E27FC236}">
                <a16:creationId xmlns:a16="http://schemas.microsoft.com/office/drawing/2014/main" id="{17DDE6F3-561E-4453-8253-94C766D34FC6}"/>
              </a:ext>
            </a:extLst>
          </p:cNvPr>
          <p:cNvSpPr>
            <a:spLocks noGrp="1"/>
          </p:cNvSpPr>
          <p:nvPr>
            <p:ph type="sldNum" sz="quarter" idx="12"/>
          </p:nvPr>
        </p:nvSpPr>
        <p:spPr>
          <a:xfrm>
            <a:off x="8737600" y="6356351"/>
            <a:ext cx="2844800"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225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002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287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30ECBB-EFA0-4B67-A466-676224D8611D}" type="slidenum">
              <a:rPr lang="zh-CN" altLang="en-US" smtClean="0"/>
              <a:t>‹#›</a:t>
            </a:fld>
            <a:endParaRPr lang="zh-CN" altLang="en-US" dirty="0"/>
          </a:p>
        </p:txBody>
      </p:sp>
    </p:spTree>
    <p:extLst>
      <p:ext uri="{BB962C8B-B14F-4D97-AF65-F5344CB8AC3E}">
        <p14:creationId xmlns:p14="http://schemas.microsoft.com/office/powerpoint/2010/main" val="130392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灯片编号占位符 4">
            <a:extLst>
              <a:ext uri="{FF2B5EF4-FFF2-40B4-BE49-F238E27FC236}">
                <a16:creationId xmlns:a16="http://schemas.microsoft.com/office/drawing/2014/main" id="{57E47B53-A356-4AFC-95EC-60D3AD48CB9C}"/>
              </a:ext>
            </a:extLst>
          </p:cNvPr>
          <p:cNvSpPr txBox="1">
            <a:spLocks/>
          </p:cNvSpPr>
          <p:nvPr userDrawn="1"/>
        </p:nvSpPr>
        <p:spPr>
          <a:xfrm>
            <a:off x="8890000" y="6508751"/>
            <a:ext cx="284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C913308-F349-4B6D-A68A-DD1791B4A57B}" type="slidenum">
              <a:rPr lang="zh-CN" altLang="en-US" smtClean="0"/>
              <a:pPr algn="r"/>
              <a:t>‹#›</a:t>
            </a:fld>
            <a:endParaRPr lang="zh-CN" altLang="en-US"/>
          </a:p>
        </p:txBody>
      </p:sp>
    </p:spTree>
    <p:extLst>
      <p:ext uri="{BB962C8B-B14F-4D97-AF65-F5344CB8AC3E}">
        <p14:creationId xmlns:p14="http://schemas.microsoft.com/office/powerpoint/2010/main" val="1266472652"/>
      </p:ext>
    </p:extLst>
  </p:cSld>
  <p:clrMap bg1="lt1" tx1="dk1" bg2="lt2" tx2="dk2" accent1="accent1" accent2="accent2" accent3="accent3" accent4="accent4" accent5="accent5" accent6="accent6" hlink="hlink" folHlink="folHlink"/>
  <p:sldLayoutIdLst>
    <p:sldLayoutId id="2147483668"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2210898" y="1630478"/>
            <a:ext cx="9077182" cy="1938992"/>
          </a:xfrm>
          <a:prstGeom prst="rect">
            <a:avLst/>
          </a:prstGeom>
          <a:noFill/>
        </p:spPr>
        <p:txBody>
          <a:bodyPr wrap="square" rtlCol="0">
            <a:spAutoFit/>
          </a:bodyPr>
          <a:lstStyle/>
          <a:p>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基于生成对抗网络的实体关系抽取研究与实现</a:t>
            </a:r>
          </a:p>
        </p:txBody>
      </p:sp>
      <p:cxnSp>
        <p:nvCxnSpPr>
          <p:cNvPr id="18" name="直接连接符 17"/>
          <p:cNvCxnSpPr>
            <a:cxnSpLocks/>
          </p:cNvCxnSpPr>
          <p:nvPr/>
        </p:nvCxnSpPr>
        <p:spPr>
          <a:xfrm>
            <a:off x="2160882" y="3643206"/>
            <a:ext cx="9528198" cy="48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140108" y="4150141"/>
            <a:ext cx="4243922" cy="1015663"/>
          </a:xfrm>
          <a:prstGeom prst="rect">
            <a:avLst/>
          </a:prstGeom>
          <a:noFill/>
        </p:spPr>
        <p:txBody>
          <a:bodyPr wrap="squar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导师：于艳华</a:t>
            </a: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答辩学生</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：何康镐</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2018110744</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69" y="2235337"/>
            <a:ext cx="1689831" cy="1689831"/>
          </a:xfrm>
          <a:prstGeom prst="rect">
            <a:avLst/>
          </a:prstGeom>
        </p:spPr>
      </p:pic>
      <p:sp>
        <p:nvSpPr>
          <p:cNvPr id="5" name="矩形 4"/>
          <p:cNvSpPr/>
          <p:nvPr/>
        </p:nvSpPr>
        <p:spPr>
          <a:xfrm>
            <a:off x="2110867" y="2346902"/>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997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9F03B8B3-56B5-4410-BC18-5715C184676B}"/>
              </a:ext>
            </a:extLst>
          </p:cNvPr>
          <p:cNvSpPr/>
          <p:nvPr/>
        </p:nvSpPr>
        <p:spPr>
          <a:xfrm>
            <a:off x="505172" y="906751"/>
            <a:ext cx="4581178"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实验结果</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24" name="直接连接符 23">
            <a:extLst>
              <a:ext uri="{FF2B5EF4-FFF2-40B4-BE49-F238E27FC236}">
                <a16:creationId xmlns:a16="http://schemas.microsoft.com/office/drawing/2014/main" id="{4E5C8373-EB2C-46CD-BAC5-4BD76312D2B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5" name="图片 24">
            <a:extLst>
              <a:ext uri="{FF2B5EF4-FFF2-40B4-BE49-F238E27FC236}">
                <a16:creationId xmlns:a16="http://schemas.microsoft.com/office/drawing/2014/main" id="{4851099A-1E06-41B9-ADCB-4FFD1210D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6" name="文本框 25">
            <a:extLst>
              <a:ext uri="{FF2B5EF4-FFF2-40B4-BE49-F238E27FC236}">
                <a16:creationId xmlns:a16="http://schemas.microsoft.com/office/drawing/2014/main" id="{5F6C798D-C08F-48E4-A95E-008AB45F34F3}"/>
              </a:ext>
            </a:extLst>
          </p:cNvPr>
          <p:cNvSpPr txBox="1"/>
          <p:nvPr/>
        </p:nvSpPr>
        <p:spPr>
          <a:xfrm>
            <a:off x="0" y="7044"/>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a:t>
            </a:r>
            <a:r>
              <a:rPr lang="en-US" altLang="zh-CN" sz="2800" b="1" dirty="0">
                <a:solidFill>
                  <a:schemeClr val="accent1"/>
                </a:solidFill>
                <a:latin typeface="华文宋体" panose="02010600040101010101" pitchFamily="2" charset="-122"/>
                <a:ea typeface="华文宋体" panose="02010600040101010101" pitchFamily="2" charset="-122"/>
              </a:rPr>
              <a:t>BERT</a:t>
            </a:r>
            <a:r>
              <a:rPr lang="zh-CN" altLang="en-US" sz="2800" b="1" dirty="0">
                <a:solidFill>
                  <a:schemeClr val="accent1"/>
                </a:solidFill>
                <a:latin typeface="华文宋体" panose="02010600040101010101" pitchFamily="2" charset="-122"/>
                <a:ea typeface="华文宋体" panose="02010600040101010101" pitchFamily="2" charset="-122"/>
              </a:rPr>
              <a:t>和句法依存关系注意力机制的阅读理解模型</a:t>
            </a:r>
          </a:p>
        </p:txBody>
      </p:sp>
      <p:sp>
        <p:nvSpPr>
          <p:cNvPr id="16" name="矩形 15">
            <a:extLst>
              <a:ext uri="{FF2B5EF4-FFF2-40B4-BE49-F238E27FC236}">
                <a16:creationId xmlns:a16="http://schemas.microsoft.com/office/drawing/2014/main" id="{3D0A19AE-D40F-4622-9DCD-831CA85D9DDD}"/>
              </a:ext>
            </a:extLst>
          </p:cNvPr>
          <p:cNvSpPr/>
          <p:nvPr/>
        </p:nvSpPr>
        <p:spPr>
          <a:xfrm>
            <a:off x="1586135" y="6260010"/>
            <a:ext cx="2419252"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PCNN-AD</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模型对比实验结果</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7655442" y="3903610"/>
            <a:ext cx="3354932" cy="2255106"/>
          </a:xfrm>
          <a:prstGeom prst="rect">
            <a:avLst/>
          </a:prstGeom>
        </p:spPr>
      </p:pic>
      <p:sp>
        <p:nvSpPr>
          <p:cNvPr id="18" name="矩形 17">
            <a:extLst>
              <a:ext uri="{FF2B5EF4-FFF2-40B4-BE49-F238E27FC236}">
                <a16:creationId xmlns:a16="http://schemas.microsoft.com/office/drawing/2014/main" id="{3D0A19AE-D40F-4622-9DCD-831CA85D9DDD}"/>
              </a:ext>
            </a:extLst>
          </p:cNvPr>
          <p:cNvSpPr/>
          <p:nvPr/>
        </p:nvSpPr>
        <p:spPr>
          <a:xfrm>
            <a:off x="8194353" y="6341936"/>
            <a:ext cx="2170787" cy="307777"/>
          </a:xfrm>
          <a:prstGeom prst="rect">
            <a:avLst/>
          </a:prstGeom>
        </p:spPr>
        <p:txBody>
          <a:bodyPr wrap="none">
            <a:spAutoFit/>
          </a:bodyPr>
          <a:lstStyle/>
          <a:p>
            <a:r>
              <a:rPr lang="en-US" altLang="zh-CN" sz="1400" kern="100" dirty="0" smtClean="0">
                <a:latin typeface="Times New Roman" panose="02020603050405020304" pitchFamily="18" charset="0"/>
                <a:ea typeface="楷体" panose="02010609060101010101" pitchFamily="49" charset="-122"/>
                <a:cs typeface="Times New Roman" panose="02020603050405020304" pitchFamily="18" charset="0"/>
              </a:rPr>
              <a:t>PCNN\CNN</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模型</a:t>
            </a:r>
            <a:r>
              <a:rPr lang="en-US" altLang="zh-CN" sz="1400" kern="100" dirty="0" smtClean="0">
                <a:latin typeface="楷体" panose="02010609060101010101" pitchFamily="49" charset="-122"/>
                <a:ea typeface="楷体" panose="02010609060101010101" pitchFamily="49" charset="-122"/>
                <a:cs typeface="Times New Roman" panose="02020603050405020304" pitchFamily="18" charset="0"/>
              </a:rPr>
              <a:t>PR</a:t>
            </a:r>
            <a:r>
              <a:rPr lang="zh-CN" altLang="en-US" sz="1400" kern="100" dirty="0" smtClean="0">
                <a:latin typeface="楷体" panose="02010609060101010101" pitchFamily="49" charset="-122"/>
                <a:ea typeface="楷体" panose="02010609060101010101" pitchFamily="49" charset="-122"/>
                <a:cs typeface="Times New Roman" panose="02020603050405020304" pitchFamily="18" charset="0"/>
              </a:rPr>
              <a:t>曲线图</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388214" y="1617379"/>
            <a:ext cx="5622142" cy="4315588"/>
          </a:xfrm>
          <a:prstGeom prst="rect">
            <a:avLst/>
          </a:prstGeom>
        </p:spPr>
      </p:pic>
      <p:pic>
        <p:nvPicPr>
          <p:cNvPr id="15" name="图片 14"/>
          <p:cNvPicPr/>
          <p:nvPr/>
        </p:nvPicPr>
        <p:blipFill>
          <a:blip r:embed="rId6"/>
          <a:stretch>
            <a:fillRect/>
          </a:stretch>
        </p:blipFill>
        <p:spPr>
          <a:xfrm>
            <a:off x="7655442" y="1137583"/>
            <a:ext cx="3248611" cy="2157794"/>
          </a:xfrm>
          <a:prstGeom prst="rect">
            <a:avLst/>
          </a:prstGeom>
        </p:spPr>
      </p:pic>
      <p:sp>
        <p:nvSpPr>
          <p:cNvPr id="17" name="矩形 16">
            <a:extLst>
              <a:ext uri="{FF2B5EF4-FFF2-40B4-BE49-F238E27FC236}">
                <a16:creationId xmlns:a16="http://schemas.microsoft.com/office/drawing/2014/main" id="{3D0A19AE-D40F-4622-9DCD-831CA85D9DDD}"/>
              </a:ext>
            </a:extLst>
          </p:cNvPr>
          <p:cNvSpPr/>
          <p:nvPr/>
        </p:nvSpPr>
        <p:spPr>
          <a:xfrm>
            <a:off x="8648804" y="3389099"/>
            <a:ext cx="1261884" cy="307777"/>
          </a:xfrm>
          <a:prstGeom prst="rect">
            <a:avLst/>
          </a:prstGeom>
        </p:spPr>
        <p:txBody>
          <a:bodyPr wrap="none">
            <a:spAutoFit/>
          </a:bodyPr>
          <a:lstStyle/>
          <a:p>
            <a:r>
              <a:rPr lang="zh-CN" altLang="en-US" sz="1400" kern="100" dirty="0" smtClean="0">
                <a:latin typeface="Times New Roman" panose="02020603050405020304" pitchFamily="18" charset="0"/>
                <a:ea typeface="楷体" panose="02010609060101010101" pitchFamily="49" charset="-122"/>
                <a:cs typeface="Times New Roman" panose="02020603050405020304" pitchFamily="18" charset="0"/>
              </a:rPr>
              <a:t>模型参数设置</a:t>
            </a:r>
            <a:endParaRPr lang="zh-CN" altLang="en-US" sz="1400"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6315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D0A19AE-D40F-4622-9DCD-831CA85D9DDD}"/>
              </a:ext>
            </a:extLst>
          </p:cNvPr>
          <p:cNvSpPr/>
          <p:nvPr/>
        </p:nvSpPr>
        <p:spPr>
          <a:xfrm>
            <a:off x="7839504" y="6185032"/>
            <a:ext cx="2518638" cy="307777"/>
          </a:xfrm>
          <a:prstGeom prst="rect">
            <a:avLst/>
          </a:prstGeom>
        </p:spPr>
        <p:txBody>
          <a:bodyPr wrap="none">
            <a:spAutoFit/>
          </a:bodyPr>
          <a:lstStyle/>
          <a:p>
            <a:r>
              <a:rPr lang="zh-CN" altLang="en-US" sz="1400" kern="100" dirty="0" smtClean="0">
                <a:latin typeface="+mn-ea"/>
                <a:cs typeface="Times New Roman" panose="02020603050405020304" pitchFamily="18" charset="0"/>
              </a:rPr>
              <a:t>各关系类型数据量扩充后结果</a:t>
            </a:r>
            <a:endParaRPr lang="zh-CN" altLang="en-US" sz="1400" kern="100" dirty="0">
              <a:latin typeface="+mn-ea"/>
              <a:cs typeface="Times New Roman" panose="02020603050405020304" pitchFamily="18" charset="0"/>
            </a:endParaRPr>
          </a:p>
        </p:txBody>
      </p:sp>
      <p:sp>
        <p:nvSpPr>
          <p:cNvPr id="23" name="矩形 22">
            <a:extLst>
              <a:ext uri="{FF2B5EF4-FFF2-40B4-BE49-F238E27FC236}">
                <a16:creationId xmlns:a16="http://schemas.microsoft.com/office/drawing/2014/main" id="{9F03B8B3-56B5-4410-BC18-5715C184676B}"/>
              </a:ext>
            </a:extLst>
          </p:cNvPr>
          <p:cNvSpPr/>
          <p:nvPr/>
        </p:nvSpPr>
        <p:spPr>
          <a:xfrm>
            <a:off x="505172" y="906751"/>
            <a:ext cx="4581178"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实验结果</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24" name="直接连接符 23">
            <a:extLst>
              <a:ext uri="{FF2B5EF4-FFF2-40B4-BE49-F238E27FC236}">
                <a16:creationId xmlns:a16="http://schemas.microsoft.com/office/drawing/2014/main" id="{4E5C8373-EB2C-46CD-BAC5-4BD76312D2B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5" name="图片 24">
            <a:extLst>
              <a:ext uri="{FF2B5EF4-FFF2-40B4-BE49-F238E27FC236}">
                <a16:creationId xmlns:a16="http://schemas.microsoft.com/office/drawing/2014/main" id="{4851099A-1E06-41B9-ADCB-4FFD1210D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6" name="文本框 25">
            <a:extLst>
              <a:ext uri="{FF2B5EF4-FFF2-40B4-BE49-F238E27FC236}">
                <a16:creationId xmlns:a16="http://schemas.microsoft.com/office/drawing/2014/main" id="{5F6C798D-C08F-48E4-A95E-008AB45F34F3}"/>
              </a:ext>
            </a:extLst>
          </p:cNvPr>
          <p:cNvSpPr txBox="1"/>
          <p:nvPr/>
        </p:nvSpPr>
        <p:spPr>
          <a:xfrm>
            <a:off x="0" y="7044"/>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a:t>
            </a:r>
            <a:r>
              <a:rPr lang="en-US" altLang="zh-CN" sz="2800" b="1" dirty="0">
                <a:solidFill>
                  <a:schemeClr val="accent1"/>
                </a:solidFill>
                <a:latin typeface="华文宋体" panose="02010600040101010101" pitchFamily="2" charset="-122"/>
                <a:ea typeface="华文宋体" panose="02010600040101010101" pitchFamily="2" charset="-122"/>
              </a:rPr>
              <a:t>BERT</a:t>
            </a:r>
            <a:r>
              <a:rPr lang="zh-CN" altLang="en-US" sz="2800" b="1" dirty="0">
                <a:solidFill>
                  <a:schemeClr val="accent1"/>
                </a:solidFill>
                <a:latin typeface="华文宋体" panose="02010600040101010101" pitchFamily="2" charset="-122"/>
                <a:ea typeface="华文宋体" panose="02010600040101010101" pitchFamily="2" charset="-122"/>
              </a:rPr>
              <a:t>和句法依存关系注意力机制的阅读理解模型</a:t>
            </a:r>
          </a:p>
        </p:txBody>
      </p:sp>
      <p:pic>
        <p:nvPicPr>
          <p:cNvPr id="14" name="图片 13"/>
          <p:cNvPicPr>
            <a:picLocks noChangeAspect="1"/>
          </p:cNvPicPr>
          <p:nvPr/>
        </p:nvPicPr>
        <p:blipFill>
          <a:blip r:embed="rId4"/>
          <a:stretch>
            <a:fillRect/>
          </a:stretch>
        </p:blipFill>
        <p:spPr>
          <a:xfrm>
            <a:off x="7529697" y="3344548"/>
            <a:ext cx="3435961" cy="2687188"/>
          </a:xfrm>
          <a:prstGeom prst="rect">
            <a:avLst/>
          </a:prstGeom>
        </p:spPr>
      </p:pic>
      <p:pic>
        <p:nvPicPr>
          <p:cNvPr id="4" name="图片 3"/>
          <p:cNvPicPr>
            <a:picLocks noChangeAspect="1"/>
          </p:cNvPicPr>
          <p:nvPr/>
        </p:nvPicPr>
        <p:blipFill>
          <a:blip r:embed="rId5"/>
          <a:stretch>
            <a:fillRect/>
          </a:stretch>
        </p:blipFill>
        <p:spPr>
          <a:xfrm>
            <a:off x="948143" y="1521712"/>
            <a:ext cx="7895238" cy="1257143"/>
          </a:xfrm>
          <a:prstGeom prst="rect">
            <a:avLst/>
          </a:prstGeom>
        </p:spPr>
      </p:pic>
      <p:sp>
        <p:nvSpPr>
          <p:cNvPr id="15" name="矩形 14">
            <a:extLst>
              <a:ext uri="{FF2B5EF4-FFF2-40B4-BE49-F238E27FC236}">
                <a16:creationId xmlns:a16="http://schemas.microsoft.com/office/drawing/2014/main" id="{831F41C9-7B5D-4991-BF26-73159B42C589}"/>
              </a:ext>
            </a:extLst>
          </p:cNvPr>
          <p:cNvSpPr/>
          <p:nvPr/>
        </p:nvSpPr>
        <p:spPr>
          <a:xfrm>
            <a:off x="505172" y="3496436"/>
            <a:ext cx="6682437" cy="2031325"/>
          </a:xfrm>
          <a:prstGeom prst="rect">
            <a:avLst/>
          </a:prstGeom>
        </p:spPr>
        <p:txBody>
          <a:bodyPr wrap="square">
            <a:spAutoFit/>
          </a:bodyPr>
          <a:lstStyle/>
          <a:p>
            <a:r>
              <a:rPr lang="zh-CN" altLang="zh-CN" dirty="0">
                <a:latin typeface="宋体" panose="02010600030101010101" pitchFamily="2" charset="-122"/>
                <a:ea typeface="宋体" panose="02010600030101010101" pitchFamily="2" charset="-122"/>
              </a:rPr>
              <a:t>为了证明生成对抗网络的选择器的效果，本文将原始</a:t>
            </a:r>
            <a:r>
              <a:rPr lang="en-US" altLang="zh-CN" dirty="0">
                <a:latin typeface="宋体" panose="02010600030101010101" pitchFamily="2" charset="-122"/>
                <a:ea typeface="宋体" panose="02010600030101010101" pitchFamily="2" charset="-122"/>
              </a:rPr>
              <a:t>CNN</a:t>
            </a:r>
            <a:r>
              <a:rPr lang="zh-CN" altLang="zh-CN"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PCNN</a:t>
            </a:r>
            <a:r>
              <a:rPr lang="zh-CN" altLang="zh-CN" dirty="0">
                <a:latin typeface="宋体" panose="02010600030101010101" pitchFamily="2" charset="-122"/>
                <a:ea typeface="宋体" panose="02010600030101010101" pitchFamily="2" charset="-122"/>
              </a:rPr>
              <a:t>模型分别在噪声数据和经过筛选的数据两种情况下分别训练，得出结果如</a:t>
            </a:r>
            <a:r>
              <a:rPr lang="zh-CN" altLang="zh-CN" dirty="0" smtClean="0">
                <a:latin typeface="宋体" panose="02010600030101010101" pitchFamily="2" charset="-122"/>
                <a:ea typeface="宋体" panose="02010600030101010101" pitchFamily="2" charset="-122"/>
              </a:rPr>
              <a:t>表所</a:t>
            </a:r>
            <a:r>
              <a:rPr lang="zh-CN" altLang="zh-CN" dirty="0">
                <a:latin typeface="宋体" panose="02010600030101010101" pitchFamily="2" charset="-122"/>
                <a:ea typeface="宋体" panose="02010600030101010101" pitchFamily="2" charset="-122"/>
              </a:rPr>
              <a:t>示</a:t>
            </a:r>
            <a:r>
              <a:rPr lang="zh-CN" altLang="zh-CN"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在噪声数据的影响下原有模型的关系抽取效果有着明显的下降，因为训练集混入了大量不准确数据，而经过</a:t>
            </a:r>
            <a:r>
              <a:rPr lang="en-US" altLang="zh-CN" dirty="0">
                <a:latin typeface="宋体" panose="02010600030101010101" pitchFamily="2" charset="-122"/>
                <a:ea typeface="宋体" panose="02010600030101010101" pitchFamily="2" charset="-122"/>
              </a:rPr>
              <a:t>GAN</a:t>
            </a:r>
            <a:r>
              <a:rPr lang="zh-CN" altLang="zh-CN" dirty="0">
                <a:latin typeface="宋体" panose="02010600030101010101" pitchFamily="2" charset="-122"/>
                <a:ea typeface="宋体" panose="02010600030101010101" pitchFamily="2" charset="-122"/>
              </a:rPr>
              <a:t>网络中选择器筛选后得到的训练数据有着明显的效果提升，这说明了选择器能够有效的选择出用于训练的可靠数据。</a:t>
            </a:r>
          </a:p>
        </p:txBody>
      </p:sp>
    </p:spTree>
    <p:extLst>
      <p:ext uri="{BB962C8B-B14F-4D97-AF65-F5344CB8AC3E}">
        <p14:creationId xmlns:p14="http://schemas.microsoft.com/office/powerpoint/2010/main" val="21643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35284"/>
            <a:ext cx="11945982" cy="954107"/>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基于深度学习</a:t>
            </a:r>
            <a:r>
              <a:rPr lang="zh-CN" altLang="en-US" sz="2800" b="1" dirty="0" smtClean="0">
                <a:solidFill>
                  <a:schemeClr val="accent1"/>
                </a:solidFill>
                <a:latin typeface="华文宋体" panose="02010600040101010101" pitchFamily="2" charset="-122"/>
                <a:ea typeface="华文宋体" panose="02010600040101010101" pitchFamily="2" charset="-122"/>
              </a:rPr>
              <a:t>的实体关系抽取系统</a:t>
            </a:r>
            <a:endParaRPr lang="zh-CN" altLang="en-US" sz="2800" b="1" dirty="0">
              <a:solidFill>
                <a:schemeClr val="accent1"/>
              </a:solidFill>
              <a:latin typeface="华文宋体" panose="02010600040101010101" pitchFamily="2" charset="-122"/>
              <a:ea typeface="华文宋体" panose="02010600040101010101" pitchFamily="2" charset="-122"/>
            </a:endParaRPr>
          </a:p>
          <a:p>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3" name="文本框 2">
            <a:extLst>
              <a:ext uri="{FF2B5EF4-FFF2-40B4-BE49-F238E27FC236}">
                <a16:creationId xmlns:a16="http://schemas.microsoft.com/office/drawing/2014/main" id="{52683B6A-6A75-431E-AA93-8E1967D79EB1}"/>
              </a:ext>
            </a:extLst>
          </p:cNvPr>
          <p:cNvSpPr txBox="1"/>
          <p:nvPr/>
        </p:nvSpPr>
        <p:spPr>
          <a:xfrm>
            <a:off x="2028351"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系统架构图</a:t>
            </a:r>
          </a:p>
        </p:txBody>
      </p:sp>
      <p:sp>
        <p:nvSpPr>
          <p:cNvPr id="4" name="文本框 3">
            <a:extLst>
              <a:ext uri="{FF2B5EF4-FFF2-40B4-BE49-F238E27FC236}">
                <a16:creationId xmlns:a16="http://schemas.microsoft.com/office/drawing/2014/main" id="{8E6D508C-6FBF-464B-A079-8556DADE9958}"/>
              </a:ext>
            </a:extLst>
          </p:cNvPr>
          <p:cNvSpPr txBox="1"/>
          <p:nvPr/>
        </p:nvSpPr>
        <p:spPr>
          <a:xfrm>
            <a:off x="8148414" y="5774010"/>
            <a:ext cx="2710542" cy="400110"/>
          </a:xfrm>
          <a:prstGeom prst="rect">
            <a:avLst/>
          </a:prstGeom>
          <a:noFill/>
        </p:spPr>
        <p:txBody>
          <a:bodyPr wrap="square" rtlCol="0">
            <a:spAutoFit/>
          </a:bodyPr>
          <a:lstStyle/>
          <a:p>
            <a:r>
              <a:rPr lang="zh-CN" altLang="en-US" sz="2000" b="1" dirty="0">
                <a:solidFill>
                  <a:schemeClr val="accent1"/>
                </a:solidFill>
                <a:latin typeface="华文宋体" panose="02010600040101010101" pitchFamily="2" charset="-122"/>
                <a:ea typeface="华文宋体" panose="02010600040101010101" pitchFamily="2" charset="-122"/>
              </a:rPr>
              <a:t>处理流程图</a:t>
            </a:r>
          </a:p>
        </p:txBody>
      </p:sp>
      <p:grpSp>
        <p:nvGrpSpPr>
          <p:cNvPr id="138" name="组合 137">
            <a:extLst>
              <a:ext uri="{FF2B5EF4-FFF2-40B4-BE49-F238E27FC236}">
                <a16:creationId xmlns:a16="http://schemas.microsoft.com/office/drawing/2014/main" id="{73C0C998-D1E4-4655-B9B2-7286967BB9C2}"/>
              </a:ext>
            </a:extLst>
          </p:cNvPr>
          <p:cNvGrpSpPr/>
          <p:nvPr/>
        </p:nvGrpSpPr>
        <p:grpSpPr>
          <a:xfrm>
            <a:off x="6241277" y="1211253"/>
            <a:ext cx="5337547" cy="4435493"/>
            <a:chOff x="6105177" y="1598665"/>
            <a:chExt cx="5337547" cy="4435493"/>
          </a:xfrm>
        </p:grpSpPr>
        <p:grpSp>
          <p:nvGrpSpPr>
            <p:cNvPr id="124" name="组合 123">
              <a:extLst>
                <a:ext uri="{FF2B5EF4-FFF2-40B4-BE49-F238E27FC236}">
                  <a16:creationId xmlns:a16="http://schemas.microsoft.com/office/drawing/2014/main" id="{4356A061-92C2-4E2F-AD18-5F136FACF947}"/>
                </a:ext>
              </a:extLst>
            </p:cNvPr>
            <p:cNvGrpSpPr/>
            <p:nvPr/>
          </p:nvGrpSpPr>
          <p:grpSpPr>
            <a:xfrm>
              <a:off x="6105177" y="1598665"/>
              <a:ext cx="5337547" cy="4435493"/>
              <a:chOff x="6262567" y="2187528"/>
              <a:chExt cx="5337547" cy="4435493"/>
            </a:xfrm>
          </p:grpSpPr>
          <p:sp>
            <p:nvSpPr>
              <p:cNvPr id="7" name="矩形: 圆角 6">
                <a:extLst>
                  <a:ext uri="{FF2B5EF4-FFF2-40B4-BE49-F238E27FC236}">
                    <a16:creationId xmlns:a16="http://schemas.microsoft.com/office/drawing/2014/main" id="{AE721AE9-646E-4E0B-B51D-236CF5321F9A}"/>
                  </a:ext>
                </a:extLst>
              </p:cNvPr>
              <p:cNvSpPr/>
              <p:nvPr/>
            </p:nvSpPr>
            <p:spPr>
              <a:xfrm>
                <a:off x="6262567" y="4013796"/>
                <a:ext cx="5337547" cy="2609225"/>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a:extLst>
                  <a:ext uri="{FF2B5EF4-FFF2-40B4-BE49-F238E27FC236}">
                    <a16:creationId xmlns:a16="http://schemas.microsoft.com/office/drawing/2014/main" id="{DCD4EEF3-9061-4364-8539-5F7E5F4EDF46}"/>
                  </a:ext>
                </a:extLst>
              </p:cNvPr>
              <p:cNvSpPr/>
              <p:nvPr/>
            </p:nvSpPr>
            <p:spPr>
              <a:xfrm>
                <a:off x="7138346"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024B51C8-34AA-468B-BDB1-76E52391A778}"/>
                  </a:ext>
                </a:extLst>
              </p:cNvPr>
              <p:cNvSpPr txBox="1"/>
              <p:nvPr/>
            </p:nvSpPr>
            <p:spPr>
              <a:xfrm>
                <a:off x="7277817" y="6118136"/>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训练数据</a:t>
                </a:r>
              </a:p>
            </p:txBody>
          </p:sp>
          <p:sp>
            <p:nvSpPr>
              <p:cNvPr id="42" name="流程图: 磁盘 41">
                <a:extLst>
                  <a:ext uri="{FF2B5EF4-FFF2-40B4-BE49-F238E27FC236}">
                    <a16:creationId xmlns:a16="http://schemas.microsoft.com/office/drawing/2014/main" id="{6D00E4A9-AE15-4CB7-8156-A6279CFAF5F9}"/>
                  </a:ext>
                </a:extLst>
              </p:cNvPr>
              <p:cNvSpPr/>
              <p:nvPr/>
            </p:nvSpPr>
            <p:spPr>
              <a:xfrm>
                <a:off x="9995797" y="5921718"/>
                <a:ext cx="1031358" cy="52252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6CE3FFD-1722-4EB4-AD71-C98A64C7787A}"/>
                  </a:ext>
                </a:extLst>
              </p:cNvPr>
              <p:cNvSpPr txBox="1"/>
              <p:nvPr/>
            </p:nvSpPr>
            <p:spPr>
              <a:xfrm>
                <a:off x="10123388" y="6108404"/>
                <a:ext cx="103135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测试数据</a:t>
                </a:r>
              </a:p>
            </p:txBody>
          </p:sp>
          <p:sp>
            <p:nvSpPr>
              <p:cNvPr id="20" name="矩形 19">
                <a:extLst>
                  <a:ext uri="{FF2B5EF4-FFF2-40B4-BE49-F238E27FC236}">
                    <a16:creationId xmlns:a16="http://schemas.microsoft.com/office/drawing/2014/main" id="{F4F69DBB-FCF5-426A-A4E4-AB2F40C10A43}"/>
                  </a:ext>
                </a:extLst>
              </p:cNvPr>
              <p:cNvSpPr/>
              <p:nvPr/>
            </p:nvSpPr>
            <p:spPr>
              <a:xfrm>
                <a:off x="7018606" y="5142849"/>
                <a:ext cx="4028622" cy="35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0D266D4-B582-4113-AACD-CD691C6DD693}"/>
                  </a:ext>
                </a:extLst>
              </p:cNvPr>
              <p:cNvSpPr txBox="1"/>
              <p:nvPr/>
            </p:nvSpPr>
            <p:spPr>
              <a:xfrm>
                <a:off x="8172727" y="5182149"/>
                <a:ext cx="1267629" cy="276999"/>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p:txBody>
          </p:sp>
          <p:sp>
            <p:nvSpPr>
              <p:cNvPr id="24" name="文本框 23">
                <a:extLst>
                  <a:ext uri="{FF2B5EF4-FFF2-40B4-BE49-F238E27FC236}">
                    <a16:creationId xmlns:a16="http://schemas.microsoft.com/office/drawing/2014/main" id="{03AB4344-45F9-4412-8570-05196E2D8827}"/>
                  </a:ext>
                </a:extLst>
              </p:cNvPr>
              <p:cNvSpPr txBox="1"/>
              <p:nvPr/>
            </p:nvSpPr>
            <p:spPr>
              <a:xfrm>
                <a:off x="6375212" y="4948195"/>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离线训练</a:t>
                </a:r>
              </a:p>
            </p:txBody>
          </p:sp>
          <p:cxnSp>
            <p:nvCxnSpPr>
              <p:cNvPr id="46" name="直接箭头连接符 45">
                <a:extLst>
                  <a:ext uri="{FF2B5EF4-FFF2-40B4-BE49-F238E27FC236}">
                    <a16:creationId xmlns:a16="http://schemas.microsoft.com/office/drawing/2014/main" id="{EA7033CE-B65D-4E9D-8F67-C67E8361C6F7}"/>
                  </a:ext>
                </a:extLst>
              </p:cNvPr>
              <p:cNvCxnSpPr>
                <a:cxnSpLocks/>
                <a:stCxn id="9" idx="1"/>
              </p:cNvCxnSpPr>
              <p:nvPr/>
            </p:nvCxnSpPr>
            <p:spPr>
              <a:xfrm flipV="1">
                <a:off x="7654025"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DD4A6A94-A291-431C-82FD-36B83200FAC5}"/>
                  </a:ext>
                </a:extLst>
              </p:cNvPr>
              <p:cNvCxnSpPr>
                <a:cxnSpLocks/>
              </p:cNvCxnSpPr>
              <p:nvPr/>
            </p:nvCxnSpPr>
            <p:spPr>
              <a:xfrm flipV="1">
                <a:off x="10506158" y="5498448"/>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F96E637-8BEA-4311-AFAD-42ED5584CF65}"/>
                  </a:ext>
                </a:extLst>
              </p:cNvPr>
              <p:cNvCxnSpPr>
                <a:cxnSpLocks/>
              </p:cNvCxnSpPr>
              <p:nvPr/>
            </p:nvCxnSpPr>
            <p:spPr>
              <a:xfrm flipV="1">
                <a:off x="7303402" y="4719579"/>
                <a:ext cx="0" cy="42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2EC7A35-BB06-4010-A6BB-179F4F060D44}"/>
                  </a:ext>
                </a:extLst>
              </p:cNvPr>
              <p:cNvSpPr/>
              <p:nvPr/>
            </p:nvSpPr>
            <p:spPr>
              <a:xfrm>
                <a:off x="6941636" y="4285691"/>
                <a:ext cx="738544" cy="47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关系</a:t>
                </a:r>
                <a:r>
                  <a:rPr lang="zh-CN" altLang="en-US" sz="1200" dirty="0" smtClean="0">
                    <a:solidFill>
                      <a:schemeClr val="tx1">
                        <a:lumMod val="95000"/>
                        <a:lumOff val="5000"/>
                      </a:schemeClr>
                    </a:solidFill>
                  </a:rPr>
                  <a:t>抽取模块</a:t>
                </a:r>
                <a:endParaRPr lang="zh-CN" altLang="en-US" sz="1200" dirty="0">
                  <a:solidFill>
                    <a:schemeClr val="tx1">
                      <a:lumMod val="95000"/>
                      <a:lumOff val="5000"/>
                    </a:schemeClr>
                  </a:solidFill>
                </a:endParaRPr>
              </a:p>
            </p:txBody>
          </p:sp>
          <p:cxnSp>
            <p:nvCxnSpPr>
              <p:cNvPr id="53" name="直接箭头连接符 52">
                <a:extLst>
                  <a:ext uri="{FF2B5EF4-FFF2-40B4-BE49-F238E27FC236}">
                    <a16:creationId xmlns:a16="http://schemas.microsoft.com/office/drawing/2014/main" id="{5AACE46D-E757-409E-A594-B40F0A93D829}"/>
                  </a:ext>
                </a:extLst>
              </p:cNvPr>
              <p:cNvCxnSpPr>
                <a:stCxn id="49" idx="3"/>
                <a:endCxn id="54" idx="1"/>
              </p:cNvCxnSpPr>
              <p:nvPr/>
            </p:nvCxnSpPr>
            <p:spPr>
              <a:xfrm>
                <a:off x="7680180" y="4521681"/>
                <a:ext cx="721944" cy="8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4BCAB0E1-B120-4611-B85D-B1ABADD4617B}"/>
                  </a:ext>
                </a:extLst>
              </p:cNvPr>
              <p:cNvSpPr/>
              <p:nvPr/>
            </p:nvSpPr>
            <p:spPr>
              <a:xfrm>
                <a:off x="8402124" y="4287417"/>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tx1">
                        <a:lumMod val="95000"/>
                        <a:lumOff val="5000"/>
                      </a:schemeClr>
                    </a:solidFill>
                  </a:rPr>
                  <a:t>数据处理</a:t>
                </a:r>
              </a:p>
            </p:txBody>
          </p:sp>
          <p:cxnSp>
            <p:nvCxnSpPr>
              <p:cNvPr id="56" name="直接箭头连接符 55">
                <a:extLst>
                  <a:ext uri="{FF2B5EF4-FFF2-40B4-BE49-F238E27FC236}">
                    <a16:creationId xmlns:a16="http://schemas.microsoft.com/office/drawing/2014/main" id="{7BB5889B-D68D-48BD-9FBE-04525745113F}"/>
                  </a:ext>
                </a:extLst>
              </p:cNvPr>
              <p:cNvCxnSpPr>
                <a:stCxn id="54" idx="3"/>
                <a:endCxn id="57" idx="1"/>
              </p:cNvCxnSpPr>
              <p:nvPr/>
            </p:nvCxnSpPr>
            <p:spPr>
              <a:xfrm>
                <a:off x="9236356" y="4529802"/>
                <a:ext cx="579649" cy="1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090AF5EC-16C8-48D9-B348-099CF6226B9E}"/>
                  </a:ext>
                </a:extLst>
              </p:cNvPr>
              <p:cNvSpPr/>
              <p:nvPr/>
            </p:nvSpPr>
            <p:spPr>
              <a:xfrm>
                <a:off x="9816005" y="4297720"/>
                <a:ext cx="834232" cy="484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smtClean="0">
                    <a:solidFill>
                      <a:schemeClr val="tx1">
                        <a:lumMod val="95000"/>
                        <a:lumOff val="5000"/>
                      </a:schemeClr>
                    </a:solidFill>
                  </a:rPr>
                  <a:t>预测关系</a:t>
                </a:r>
                <a:endParaRPr lang="zh-CN" altLang="en-US" sz="1200" dirty="0">
                  <a:solidFill>
                    <a:schemeClr val="tx1">
                      <a:lumMod val="95000"/>
                      <a:lumOff val="5000"/>
                    </a:schemeClr>
                  </a:solidFill>
                </a:endParaRPr>
              </a:p>
            </p:txBody>
          </p:sp>
          <p:sp>
            <p:nvSpPr>
              <p:cNvPr id="88" name="矩形: 圆角 87">
                <a:extLst>
                  <a:ext uri="{FF2B5EF4-FFF2-40B4-BE49-F238E27FC236}">
                    <a16:creationId xmlns:a16="http://schemas.microsoft.com/office/drawing/2014/main" id="{B6BC074C-A289-4573-8F79-0AA1ACFC7740}"/>
                  </a:ext>
                </a:extLst>
              </p:cNvPr>
              <p:cNvSpPr/>
              <p:nvPr/>
            </p:nvSpPr>
            <p:spPr>
              <a:xfrm>
                <a:off x="6262567" y="2187528"/>
                <a:ext cx="5337544" cy="1711503"/>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a:extLst>
                  <a:ext uri="{FF2B5EF4-FFF2-40B4-BE49-F238E27FC236}">
                    <a16:creationId xmlns:a16="http://schemas.microsoft.com/office/drawing/2014/main" id="{7F4B83AB-0BB5-4729-9F46-8EC46BE82480}"/>
                  </a:ext>
                </a:extLst>
              </p:cNvPr>
              <p:cNvCxnSpPr>
                <a:cxnSpLocks/>
                <a:endCxn id="49" idx="0"/>
              </p:cNvCxnSpPr>
              <p:nvPr/>
            </p:nvCxnSpPr>
            <p:spPr>
              <a:xfrm>
                <a:off x="7310908" y="3587045"/>
                <a:ext cx="0" cy="698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F09D380F-499D-4B75-9DE5-FCB731D90140}"/>
                  </a:ext>
                </a:extLst>
              </p:cNvPr>
              <p:cNvCxnSpPr>
                <a:cxnSpLocks/>
              </p:cNvCxnSpPr>
              <p:nvPr/>
            </p:nvCxnSpPr>
            <p:spPr>
              <a:xfrm>
                <a:off x="10258302" y="3604130"/>
                <a:ext cx="0" cy="70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85CCE726-ABCE-468B-9119-005C8C613695}"/>
                  </a:ext>
                </a:extLst>
              </p:cNvPr>
              <p:cNvCxnSpPr>
                <a:cxnSpLocks/>
              </p:cNvCxnSpPr>
              <p:nvPr/>
            </p:nvCxnSpPr>
            <p:spPr>
              <a:xfrm>
                <a:off x="7310908" y="3581263"/>
                <a:ext cx="652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1F8C51A-6B0B-4A65-8D8F-88A9597CF923}"/>
                  </a:ext>
                </a:extLst>
              </p:cNvPr>
              <p:cNvCxnSpPr/>
              <p:nvPr/>
            </p:nvCxnSpPr>
            <p:spPr>
              <a:xfrm flipH="1" flipV="1">
                <a:off x="9311004" y="3596950"/>
                <a:ext cx="947298" cy="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云形 101">
                <a:extLst>
                  <a:ext uri="{FF2B5EF4-FFF2-40B4-BE49-F238E27FC236}">
                    <a16:creationId xmlns:a16="http://schemas.microsoft.com/office/drawing/2014/main" id="{321465E0-44BF-40A9-A27D-9AEC5299883C}"/>
                  </a:ext>
                </a:extLst>
              </p:cNvPr>
              <p:cNvSpPr/>
              <p:nvPr/>
            </p:nvSpPr>
            <p:spPr>
              <a:xfrm>
                <a:off x="7963108" y="3396597"/>
                <a:ext cx="1375811" cy="43253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smtClean="0">
                    <a:solidFill>
                      <a:schemeClr val="tx1">
                        <a:lumMod val="95000"/>
                        <a:lumOff val="5000"/>
                      </a:schemeClr>
                    </a:solidFill>
                    <a:latin typeface="Times New Roman" panose="02020603050405020304" pitchFamily="18" charset="0"/>
                    <a:cs typeface="Times New Roman" panose="02020603050405020304" pitchFamily="18" charset="0"/>
                  </a:rPr>
                  <a:t>后台服务</a:t>
                </a:r>
                <a:endParaRPr lang="zh-CN" altLang="en-US" sz="11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7028447D-E368-48EE-B087-40A02762BCFD}"/>
                  </a:ext>
                </a:extLst>
              </p:cNvPr>
              <p:cNvSpPr/>
              <p:nvPr/>
            </p:nvSpPr>
            <p:spPr>
              <a:xfrm>
                <a:off x="6756490" y="4150280"/>
                <a:ext cx="4535273" cy="170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A6D4E48-8360-4386-B768-9070F2BF5197}"/>
                  </a:ext>
                </a:extLst>
              </p:cNvPr>
              <p:cNvSpPr txBox="1"/>
              <p:nvPr/>
            </p:nvSpPr>
            <p:spPr>
              <a:xfrm>
                <a:off x="6337803" y="2631486"/>
                <a:ext cx="381285" cy="830997"/>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实时分析</a:t>
                </a:r>
              </a:p>
            </p:txBody>
          </p:sp>
          <p:sp>
            <p:nvSpPr>
              <p:cNvPr id="105" name="椭圆 104">
                <a:extLst>
                  <a:ext uri="{FF2B5EF4-FFF2-40B4-BE49-F238E27FC236}">
                    <a16:creationId xmlns:a16="http://schemas.microsoft.com/office/drawing/2014/main" id="{11D10ED7-F816-4A25-B647-5BA5F4A446D1}"/>
                  </a:ext>
                </a:extLst>
              </p:cNvPr>
              <p:cNvSpPr/>
              <p:nvPr/>
            </p:nvSpPr>
            <p:spPr>
              <a:xfrm>
                <a:off x="6767092" y="2459840"/>
                <a:ext cx="890051" cy="4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输入</a:t>
                </a:r>
                <a:r>
                  <a:rPr lang="zh-CN" altLang="en-US" sz="1200" dirty="0">
                    <a:solidFill>
                      <a:schemeClr val="tx1">
                        <a:lumMod val="95000"/>
                        <a:lumOff val="5000"/>
                      </a:schemeClr>
                    </a:solidFill>
                  </a:rPr>
                  <a:t>句子</a:t>
                </a:r>
              </a:p>
            </p:txBody>
          </p:sp>
          <p:cxnSp>
            <p:nvCxnSpPr>
              <p:cNvPr id="107" name="直接箭头连接符 106">
                <a:extLst>
                  <a:ext uri="{FF2B5EF4-FFF2-40B4-BE49-F238E27FC236}">
                    <a16:creationId xmlns:a16="http://schemas.microsoft.com/office/drawing/2014/main" id="{A780E572-10CA-45C2-BB93-227E45F657E4}"/>
                  </a:ext>
                </a:extLst>
              </p:cNvPr>
              <p:cNvCxnSpPr>
                <a:cxnSpLocks/>
                <a:stCxn id="105" idx="6"/>
              </p:cNvCxnSpPr>
              <p:nvPr/>
            </p:nvCxnSpPr>
            <p:spPr>
              <a:xfrm>
                <a:off x="7657143" y="2694375"/>
                <a:ext cx="655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矩形 108">
                <a:extLst>
                  <a:ext uri="{FF2B5EF4-FFF2-40B4-BE49-F238E27FC236}">
                    <a16:creationId xmlns:a16="http://schemas.microsoft.com/office/drawing/2014/main" id="{D9BBB5C1-1A86-4B6C-A307-C5B4682BBC83}"/>
                  </a:ext>
                </a:extLst>
              </p:cNvPr>
              <p:cNvSpPr/>
              <p:nvPr/>
            </p:nvSpPr>
            <p:spPr>
              <a:xfrm>
                <a:off x="8313567" y="2490883"/>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加载模型</a:t>
                </a:r>
              </a:p>
            </p:txBody>
          </p:sp>
          <p:cxnSp>
            <p:nvCxnSpPr>
              <p:cNvPr id="111" name="直接箭头连接符 110">
                <a:extLst>
                  <a:ext uri="{FF2B5EF4-FFF2-40B4-BE49-F238E27FC236}">
                    <a16:creationId xmlns:a16="http://schemas.microsoft.com/office/drawing/2014/main" id="{5F58EAB4-F7AA-40ED-831F-CEE598482DE4}"/>
                  </a:ext>
                </a:extLst>
              </p:cNvPr>
              <p:cNvCxnSpPr>
                <a:cxnSpLocks/>
                <a:stCxn id="102" idx="3"/>
              </p:cNvCxnSpPr>
              <p:nvPr/>
            </p:nvCxnSpPr>
            <p:spPr>
              <a:xfrm flipH="1" flipV="1">
                <a:off x="8646143" y="2899967"/>
                <a:ext cx="4871" cy="52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0B13B51B-16C9-4D23-A160-0F4E89F7EEBF}"/>
                  </a:ext>
                </a:extLst>
              </p:cNvPr>
              <p:cNvCxnSpPr>
                <a:cxnSpLocks/>
              </p:cNvCxnSpPr>
              <p:nvPr/>
            </p:nvCxnSpPr>
            <p:spPr>
              <a:xfrm>
                <a:off x="9213459" y="2688534"/>
                <a:ext cx="578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矩形 114">
                <a:extLst>
                  <a:ext uri="{FF2B5EF4-FFF2-40B4-BE49-F238E27FC236}">
                    <a16:creationId xmlns:a16="http://schemas.microsoft.com/office/drawing/2014/main" id="{FDC79142-BD19-4D6B-85A3-10DE7C387013}"/>
                  </a:ext>
                </a:extLst>
              </p:cNvPr>
              <p:cNvSpPr/>
              <p:nvPr/>
            </p:nvSpPr>
            <p:spPr>
              <a:xfrm>
                <a:off x="9802668" y="2484916"/>
                <a:ext cx="911268" cy="406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模型预测</a:t>
                </a:r>
              </a:p>
            </p:txBody>
          </p:sp>
          <p:cxnSp>
            <p:nvCxnSpPr>
              <p:cNvPr id="117" name="直接连接符 116">
                <a:extLst>
                  <a:ext uri="{FF2B5EF4-FFF2-40B4-BE49-F238E27FC236}">
                    <a16:creationId xmlns:a16="http://schemas.microsoft.com/office/drawing/2014/main" id="{FADAB7CD-F282-41E3-9A64-5D1B8A75ABEB}"/>
                  </a:ext>
                </a:extLst>
              </p:cNvPr>
              <p:cNvCxnSpPr>
                <a:cxnSpLocks/>
                <a:stCxn id="109" idx="2"/>
              </p:cNvCxnSpPr>
              <p:nvPr/>
            </p:nvCxnSpPr>
            <p:spPr>
              <a:xfrm>
                <a:off x="8769201" y="2896960"/>
                <a:ext cx="0" cy="33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8BADB69-8A3D-4995-BD7B-B4631EA6FBE2}"/>
                  </a:ext>
                </a:extLst>
              </p:cNvPr>
              <p:cNvCxnSpPr/>
              <p:nvPr/>
            </p:nvCxnSpPr>
            <p:spPr>
              <a:xfrm>
                <a:off x="8769201" y="3231527"/>
                <a:ext cx="744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流程图: 决策 119">
                <a:extLst>
                  <a:ext uri="{FF2B5EF4-FFF2-40B4-BE49-F238E27FC236}">
                    <a16:creationId xmlns:a16="http://schemas.microsoft.com/office/drawing/2014/main" id="{B5D5F2A5-052C-4927-AD24-EE6BC0091F39}"/>
                  </a:ext>
                </a:extLst>
              </p:cNvPr>
              <p:cNvSpPr/>
              <p:nvPr/>
            </p:nvSpPr>
            <p:spPr>
              <a:xfrm>
                <a:off x="9514181" y="2974788"/>
                <a:ext cx="1124511" cy="52136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rPr>
                  <a:t>模型选择</a:t>
                </a:r>
              </a:p>
            </p:txBody>
          </p:sp>
        </p:grpSp>
        <p:cxnSp>
          <p:nvCxnSpPr>
            <p:cNvPr id="127" name="直接连接符 126">
              <a:extLst>
                <a:ext uri="{FF2B5EF4-FFF2-40B4-BE49-F238E27FC236}">
                  <a16:creationId xmlns:a16="http://schemas.microsoft.com/office/drawing/2014/main" id="{3CDBE7B0-D919-44D5-9F2B-8C788DAFCCA0}"/>
                </a:ext>
              </a:extLst>
            </p:cNvPr>
            <p:cNvCxnSpPr>
              <a:cxnSpLocks/>
              <a:stCxn id="105" idx="3"/>
            </p:cNvCxnSpPr>
            <p:nvPr/>
          </p:nvCxnSpPr>
          <p:spPr>
            <a:xfrm>
              <a:off x="6740047" y="2271353"/>
              <a:ext cx="4871" cy="37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ACA00AFB-A7FC-44DC-B438-56FE8E46F1D2}"/>
                </a:ext>
              </a:extLst>
            </p:cNvPr>
            <p:cNvCxnSpPr>
              <a:cxnSpLocks/>
            </p:cNvCxnSpPr>
            <p:nvPr/>
          </p:nvCxnSpPr>
          <p:spPr>
            <a:xfrm>
              <a:off x="6740047" y="2637821"/>
              <a:ext cx="521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矩形 133">
              <a:extLst>
                <a:ext uri="{FF2B5EF4-FFF2-40B4-BE49-F238E27FC236}">
                  <a16:creationId xmlns:a16="http://schemas.microsoft.com/office/drawing/2014/main" id="{EDA8090D-ECBA-4861-A3C1-43F5B12DD3C1}"/>
                </a:ext>
              </a:extLst>
            </p:cNvPr>
            <p:cNvSpPr/>
            <p:nvPr/>
          </p:nvSpPr>
          <p:spPr>
            <a:xfrm>
              <a:off x="7244733" y="2350604"/>
              <a:ext cx="556115" cy="5566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95000"/>
                      <a:lumOff val="5000"/>
                    </a:schemeClr>
                  </a:solidFill>
                </a:rPr>
                <a:t>数据处理</a:t>
              </a:r>
              <a:endParaRPr lang="zh-CN" altLang="en-US" sz="1200" dirty="0">
                <a:solidFill>
                  <a:schemeClr val="tx1">
                    <a:lumMod val="95000"/>
                    <a:lumOff val="5000"/>
                  </a:schemeClr>
                </a:solidFill>
              </a:endParaRPr>
            </a:p>
          </p:txBody>
        </p:sp>
        <p:cxnSp>
          <p:nvCxnSpPr>
            <p:cNvPr id="137" name="连接符: 肘形 136">
              <a:extLst>
                <a:ext uri="{FF2B5EF4-FFF2-40B4-BE49-F238E27FC236}">
                  <a16:creationId xmlns:a16="http://schemas.microsoft.com/office/drawing/2014/main" id="{7C88B5A5-52C4-4356-93DB-15C6CB5BC173}"/>
                </a:ext>
              </a:extLst>
            </p:cNvPr>
            <p:cNvCxnSpPr>
              <a:stCxn id="134" idx="3"/>
            </p:cNvCxnSpPr>
            <p:nvPr/>
          </p:nvCxnSpPr>
          <p:spPr>
            <a:xfrm flipV="1">
              <a:off x="7800848" y="2099671"/>
              <a:ext cx="133139" cy="529273"/>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D364A29-45B8-4970-BCDE-8C040BC882C7}"/>
              </a:ext>
            </a:extLst>
          </p:cNvPr>
          <p:cNvGrpSpPr/>
          <p:nvPr/>
        </p:nvGrpSpPr>
        <p:grpSpPr>
          <a:xfrm>
            <a:off x="162948" y="1324805"/>
            <a:ext cx="5557334" cy="4354784"/>
            <a:chOff x="359879" y="1793192"/>
            <a:chExt cx="5498626" cy="4282135"/>
          </a:xfrm>
        </p:grpSpPr>
        <p:sp>
          <p:nvSpPr>
            <p:cNvPr id="47" name="矩形 46">
              <a:extLst>
                <a:ext uri="{FF2B5EF4-FFF2-40B4-BE49-F238E27FC236}">
                  <a16:creationId xmlns:a16="http://schemas.microsoft.com/office/drawing/2014/main" id="{F019E4D9-49F1-4C1A-ADEE-71D6A5CB70D2}"/>
                </a:ext>
              </a:extLst>
            </p:cNvPr>
            <p:cNvSpPr/>
            <p:nvPr/>
          </p:nvSpPr>
          <p:spPr>
            <a:xfrm>
              <a:off x="1096280" y="5136984"/>
              <a:ext cx="4762225" cy="9225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F916CF07-EF80-46BE-A58B-75A2C1334761}"/>
                </a:ext>
              </a:extLst>
            </p:cNvPr>
            <p:cNvSpPr/>
            <p:nvPr/>
          </p:nvSpPr>
          <p:spPr>
            <a:xfrm>
              <a:off x="359879" y="5121220"/>
              <a:ext cx="692131"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t>基础支撑层</a:t>
              </a:r>
            </a:p>
          </p:txBody>
        </p:sp>
        <p:sp>
          <p:nvSpPr>
            <p:cNvPr id="52" name="矩形: 圆角 51">
              <a:extLst>
                <a:ext uri="{FF2B5EF4-FFF2-40B4-BE49-F238E27FC236}">
                  <a16:creationId xmlns:a16="http://schemas.microsoft.com/office/drawing/2014/main" id="{F08B310F-39F3-41B7-A25D-D0B3440988FF}"/>
                </a:ext>
              </a:extLst>
            </p:cNvPr>
            <p:cNvSpPr/>
            <p:nvPr/>
          </p:nvSpPr>
          <p:spPr>
            <a:xfrm>
              <a:off x="1182763" y="5360304"/>
              <a:ext cx="943633"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noisy data</a:t>
              </a:r>
              <a:endParaRPr lang="zh-CN" altLang="en-US" sz="1600" b="1" dirty="0">
                <a:solidFill>
                  <a:schemeClr val="tx1"/>
                </a:solidFill>
              </a:endParaRPr>
            </a:p>
          </p:txBody>
        </p:sp>
        <p:sp>
          <p:nvSpPr>
            <p:cNvPr id="92" name="矩形: 圆角 91">
              <a:extLst>
                <a:ext uri="{FF2B5EF4-FFF2-40B4-BE49-F238E27FC236}">
                  <a16:creationId xmlns:a16="http://schemas.microsoft.com/office/drawing/2014/main" id="{02F16D2E-A4C0-4534-A837-8B8AC5A93147}"/>
                </a:ext>
              </a:extLst>
            </p:cNvPr>
            <p:cNvSpPr/>
            <p:nvPr/>
          </p:nvSpPr>
          <p:spPr>
            <a:xfrm>
              <a:off x="2174805" y="5360303"/>
              <a:ext cx="1598023" cy="41815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supervised</a:t>
              </a:r>
            </a:p>
            <a:p>
              <a:pPr algn="ctr"/>
              <a:r>
                <a:rPr lang="en-US" altLang="zh-CN" sz="1600" b="1" dirty="0" smtClean="0">
                  <a:solidFill>
                    <a:schemeClr val="tx1"/>
                  </a:solidFill>
                </a:rPr>
                <a:t>data</a:t>
              </a:r>
              <a:endParaRPr lang="zh-CN" altLang="en-US" sz="1600" b="1" dirty="0">
                <a:solidFill>
                  <a:schemeClr val="tx1"/>
                </a:solidFill>
              </a:endParaRPr>
            </a:p>
          </p:txBody>
        </p:sp>
        <p:sp>
          <p:nvSpPr>
            <p:cNvPr id="93" name="矩形: 圆角 92">
              <a:extLst>
                <a:ext uri="{FF2B5EF4-FFF2-40B4-BE49-F238E27FC236}">
                  <a16:creationId xmlns:a16="http://schemas.microsoft.com/office/drawing/2014/main" id="{92607355-79B3-41A4-B19E-ED16E8F67B9B}"/>
                </a:ext>
              </a:extLst>
            </p:cNvPr>
            <p:cNvSpPr/>
            <p:nvPr/>
          </p:nvSpPr>
          <p:spPr>
            <a:xfrm>
              <a:off x="3848340" y="5366779"/>
              <a:ext cx="1255576"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solidFill>
                    <a:schemeClr val="tx1"/>
                  </a:solidFill>
                </a:rPr>
                <a:t>Pytorch</a:t>
              </a:r>
              <a:endParaRPr lang="zh-CN" altLang="en-US" sz="1400" b="1" dirty="0">
                <a:solidFill>
                  <a:schemeClr val="tx1"/>
                </a:solidFill>
              </a:endParaRPr>
            </a:p>
          </p:txBody>
        </p:sp>
        <p:sp>
          <p:nvSpPr>
            <p:cNvPr id="96" name="矩形: 圆角 95">
              <a:extLst>
                <a:ext uri="{FF2B5EF4-FFF2-40B4-BE49-F238E27FC236}">
                  <a16:creationId xmlns:a16="http://schemas.microsoft.com/office/drawing/2014/main" id="{5DF7808D-D725-4E91-96C9-EA8AFD67C251}"/>
                </a:ext>
              </a:extLst>
            </p:cNvPr>
            <p:cNvSpPr/>
            <p:nvPr/>
          </p:nvSpPr>
          <p:spPr>
            <a:xfrm>
              <a:off x="5179428" y="5360304"/>
              <a:ext cx="627662" cy="401768"/>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GPU</a:t>
              </a:r>
              <a:endParaRPr lang="zh-CN" altLang="en-US" sz="1400" b="1" dirty="0">
                <a:solidFill>
                  <a:schemeClr val="tx1"/>
                </a:solidFill>
              </a:endParaRPr>
            </a:p>
          </p:txBody>
        </p:sp>
        <p:sp>
          <p:nvSpPr>
            <p:cNvPr id="59" name="矩形 58">
              <a:extLst>
                <a:ext uri="{FF2B5EF4-FFF2-40B4-BE49-F238E27FC236}">
                  <a16:creationId xmlns:a16="http://schemas.microsoft.com/office/drawing/2014/main" id="{F857A96D-3B7E-4651-B06D-35869364A26B}"/>
                </a:ext>
              </a:extLst>
            </p:cNvPr>
            <p:cNvSpPr/>
            <p:nvPr/>
          </p:nvSpPr>
          <p:spPr>
            <a:xfrm>
              <a:off x="1086478" y="4396145"/>
              <a:ext cx="4746391" cy="6447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51D33D9D-E536-4E7B-BE9C-2CF50D407BD6}"/>
                </a:ext>
              </a:extLst>
            </p:cNvPr>
            <p:cNvSpPr/>
            <p:nvPr/>
          </p:nvSpPr>
          <p:spPr>
            <a:xfrm>
              <a:off x="359879" y="4396145"/>
              <a:ext cx="686885" cy="623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预处理</a:t>
              </a:r>
              <a:r>
                <a:rPr lang="zh-CN" altLang="en-US" sz="1600" b="1" dirty="0"/>
                <a:t>层</a:t>
              </a:r>
            </a:p>
          </p:txBody>
        </p:sp>
        <p:sp>
          <p:nvSpPr>
            <p:cNvPr id="99" name="矩形: 圆角 98">
              <a:extLst>
                <a:ext uri="{FF2B5EF4-FFF2-40B4-BE49-F238E27FC236}">
                  <a16:creationId xmlns:a16="http://schemas.microsoft.com/office/drawing/2014/main" id="{9217BECE-9524-4422-B431-DF9AFBF5FD1D}"/>
                </a:ext>
              </a:extLst>
            </p:cNvPr>
            <p:cNvSpPr/>
            <p:nvPr/>
          </p:nvSpPr>
          <p:spPr>
            <a:xfrm>
              <a:off x="3358535" y="4565681"/>
              <a:ext cx="212741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位置特征获取</a:t>
              </a:r>
              <a:endParaRPr lang="zh-CN" altLang="en-US" sz="1600" b="1" dirty="0">
                <a:solidFill>
                  <a:schemeClr val="tx1"/>
                </a:solidFill>
              </a:endParaRPr>
            </a:p>
          </p:txBody>
        </p:sp>
        <p:sp>
          <p:nvSpPr>
            <p:cNvPr id="101" name="矩形: 圆角 100">
              <a:extLst>
                <a:ext uri="{FF2B5EF4-FFF2-40B4-BE49-F238E27FC236}">
                  <a16:creationId xmlns:a16="http://schemas.microsoft.com/office/drawing/2014/main" id="{5932493F-4E5C-424B-9FFD-BE2354498A41}"/>
                </a:ext>
              </a:extLst>
            </p:cNvPr>
            <p:cNvSpPr/>
            <p:nvPr/>
          </p:nvSpPr>
          <p:spPr>
            <a:xfrm>
              <a:off x="1249430" y="4565681"/>
              <a:ext cx="1420292"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数据预处理</a:t>
              </a:r>
            </a:p>
          </p:txBody>
        </p:sp>
        <p:sp>
          <p:nvSpPr>
            <p:cNvPr id="60" name="矩形 59">
              <a:extLst>
                <a:ext uri="{FF2B5EF4-FFF2-40B4-BE49-F238E27FC236}">
                  <a16:creationId xmlns:a16="http://schemas.microsoft.com/office/drawing/2014/main" id="{956E4B4F-D166-420D-9B6F-45B402F83596}"/>
                </a:ext>
              </a:extLst>
            </p:cNvPr>
            <p:cNvSpPr/>
            <p:nvPr/>
          </p:nvSpPr>
          <p:spPr>
            <a:xfrm>
              <a:off x="1106740" y="2694530"/>
              <a:ext cx="4733414" cy="1599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8998CFB-BCEF-42BA-BD04-F6C02C19CA91}"/>
                </a:ext>
              </a:extLst>
            </p:cNvPr>
            <p:cNvSpPr/>
            <p:nvPr/>
          </p:nvSpPr>
          <p:spPr>
            <a:xfrm>
              <a:off x="1524949" y="2962717"/>
              <a:ext cx="1405504"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Generator</a:t>
              </a:r>
              <a:endParaRPr lang="zh-CN" altLang="en-US" sz="1600" b="1" dirty="0">
                <a:solidFill>
                  <a:schemeClr val="tx1"/>
                </a:solidFill>
              </a:endParaRPr>
            </a:p>
          </p:txBody>
        </p:sp>
        <p:sp>
          <p:nvSpPr>
            <p:cNvPr id="108" name="矩形: 圆角 107">
              <a:extLst>
                <a:ext uri="{FF2B5EF4-FFF2-40B4-BE49-F238E27FC236}">
                  <a16:creationId xmlns:a16="http://schemas.microsoft.com/office/drawing/2014/main" id="{6332916D-E05A-40B1-8349-6CD27AD38552}"/>
                </a:ext>
              </a:extLst>
            </p:cNvPr>
            <p:cNvSpPr/>
            <p:nvPr/>
          </p:nvSpPr>
          <p:spPr>
            <a:xfrm>
              <a:off x="3411531" y="2957343"/>
              <a:ext cx="1275149"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Selector</a:t>
              </a:r>
              <a:endParaRPr lang="zh-CN" altLang="en-US" sz="1600" b="1" dirty="0">
                <a:solidFill>
                  <a:schemeClr val="tx1"/>
                </a:solidFill>
              </a:endParaRPr>
            </a:p>
          </p:txBody>
        </p:sp>
        <p:sp>
          <p:nvSpPr>
            <p:cNvPr id="116" name="矩形 115">
              <a:extLst>
                <a:ext uri="{FF2B5EF4-FFF2-40B4-BE49-F238E27FC236}">
                  <a16:creationId xmlns:a16="http://schemas.microsoft.com/office/drawing/2014/main" id="{0BE84982-676D-49DE-8DB8-A7FF14D4DD00}"/>
                </a:ext>
              </a:extLst>
            </p:cNvPr>
            <p:cNvSpPr/>
            <p:nvPr/>
          </p:nvSpPr>
          <p:spPr>
            <a:xfrm>
              <a:off x="359879" y="2694530"/>
              <a:ext cx="692131" cy="158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算</a:t>
              </a:r>
              <a:endParaRPr lang="en-US" altLang="zh-CN" sz="1600" b="1" dirty="0" smtClean="0"/>
            </a:p>
            <a:p>
              <a:r>
                <a:rPr lang="zh-CN" altLang="en-US" sz="1600" b="1" dirty="0" smtClean="0"/>
                <a:t>法</a:t>
              </a:r>
              <a:endParaRPr lang="en-US" altLang="zh-CN" sz="1600" b="1" dirty="0" smtClean="0"/>
            </a:p>
            <a:p>
              <a:r>
                <a:rPr lang="zh-CN" altLang="en-US" sz="1600" b="1" dirty="0" smtClean="0"/>
                <a:t>层</a:t>
              </a:r>
              <a:endParaRPr lang="zh-CN" altLang="en-US" sz="1600" b="1" dirty="0"/>
            </a:p>
          </p:txBody>
        </p:sp>
        <p:sp>
          <p:nvSpPr>
            <p:cNvPr id="118" name="矩形 117">
              <a:extLst>
                <a:ext uri="{FF2B5EF4-FFF2-40B4-BE49-F238E27FC236}">
                  <a16:creationId xmlns:a16="http://schemas.microsoft.com/office/drawing/2014/main" id="{54E1440C-85E3-4252-BF45-4B3FC80B2A39}"/>
                </a:ext>
              </a:extLst>
            </p:cNvPr>
            <p:cNvSpPr/>
            <p:nvPr/>
          </p:nvSpPr>
          <p:spPr>
            <a:xfrm>
              <a:off x="1109135" y="1793192"/>
              <a:ext cx="4703104" cy="808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2B5228D1-2770-4884-B7F6-865E8D62E186}"/>
                </a:ext>
              </a:extLst>
            </p:cNvPr>
            <p:cNvSpPr/>
            <p:nvPr/>
          </p:nvSpPr>
          <p:spPr>
            <a:xfrm>
              <a:off x="385921" y="1809369"/>
              <a:ext cx="678345" cy="78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t>Web</a:t>
              </a:r>
              <a:r>
                <a:rPr lang="zh-CN" altLang="en-US" sz="1600" b="1" dirty="0"/>
                <a:t>展示层</a:t>
              </a:r>
            </a:p>
          </p:txBody>
        </p:sp>
        <p:sp>
          <p:nvSpPr>
            <p:cNvPr id="122" name="矩形: 圆角 121">
              <a:extLst>
                <a:ext uri="{FF2B5EF4-FFF2-40B4-BE49-F238E27FC236}">
                  <a16:creationId xmlns:a16="http://schemas.microsoft.com/office/drawing/2014/main" id="{F4BE72B0-52B1-4893-84CF-70BC95FC6B98}"/>
                </a:ext>
              </a:extLst>
            </p:cNvPr>
            <p:cNvSpPr/>
            <p:nvPr/>
          </p:nvSpPr>
          <p:spPr>
            <a:xfrm>
              <a:off x="163923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API</a:t>
              </a:r>
              <a:r>
                <a:rPr lang="zh-CN" altLang="en-US" sz="1600" b="1" dirty="0">
                  <a:solidFill>
                    <a:schemeClr val="tx1"/>
                  </a:solidFill>
                </a:rPr>
                <a:t>接口</a:t>
              </a:r>
            </a:p>
          </p:txBody>
        </p:sp>
        <p:sp>
          <p:nvSpPr>
            <p:cNvPr id="123" name="矩形: 圆角 122">
              <a:extLst>
                <a:ext uri="{FF2B5EF4-FFF2-40B4-BE49-F238E27FC236}">
                  <a16:creationId xmlns:a16="http://schemas.microsoft.com/office/drawing/2014/main" id="{23DEC4FB-6767-47EB-B8ED-E21C9BC567B7}"/>
                </a:ext>
              </a:extLst>
            </p:cNvPr>
            <p:cNvSpPr/>
            <p:nvPr/>
          </p:nvSpPr>
          <p:spPr>
            <a:xfrm>
              <a:off x="3848340" y="1955987"/>
              <a:ext cx="1164335" cy="401767"/>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django</a:t>
              </a:r>
              <a:endParaRPr lang="zh-CN" altLang="en-US" sz="1600" b="1" dirty="0">
                <a:solidFill>
                  <a:schemeClr val="tx1"/>
                </a:solidFill>
              </a:endParaRPr>
            </a:p>
          </p:txBody>
        </p:sp>
      </p:grpSp>
      <p:cxnSp>
        <p:nvCxnSpPr>
          <p:cNvPr id="77" name="直接连接符 76">
            <a:extLst>
              <a:ext uri="{FF2B5EF4-FFF2-40B4-BE49-F238E27FC236}">
                <a16:creationId xmlns:a16="http://schemas.microsoft.com/office/drawing/2014/main" id="{69602F07-3758-4F45-966F-1F0D76669390}"/>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78" name="图片 77">
            <a:extLst>
              <a:ext uri="{FF2B5EF4-FFF2-40B4-BE49-F238E27FC236}">
                <a16:creationId xmlns:a16="http://schemas.microsoft.com/office/drawing/2014/main" id="{DFC0E074-BDE6-4757-B4DE-D08CC1F53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79" name="直接连接符 78">
            <a:extLst>
              <a:ext uri="{FF2B5EF4-FFF2-40B4-BE49-F238E27FC236}">
                <a16:creationId xmlns:a16="http://schemas.microsoft.com/office/drawing/2014/main" id="{EA5FD0AE-4337-4B28-A473-78D768381D14}"/>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28" name="矩形: 圆角 122">
            <a:extLst>
              <a:ext uri="{FF2B5EF4-FFF2-40B4-BE49-F238E27FC236}">
                <a16:creationId xmlns:a16="http://schemas.microsoft.com/office/drawing/2014/main" id="{23DEC4FB-6767-47EB-B8ED-E21C9BC567B7}"/>
              </a:ext>
            </a:extLst>
          </p:cNvPr>
          <p:cNvSpPr/>
          <p:nvPr/>
        </p:nvSpPr>
        <p:spPr>
          <a:xfrm>
            <a:off x="1361618" y="3220451"/>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BERT</a:t>
            </a:r>
            <a:endParaRPr lang="zh-CN" altLang="en-US" sz="1600" b="1" dirty="0">
              <a:solidFill>
                <a:schemeClr val="tx1"/>
              </a:solidFill>
            </a:endParaRPr>
          </a:p>
        </p:txBody>
      </p:sp>
      <p:sp>
        <p:nvSpPr>
          <p:cNvPr id="130" name="矩形: 圆角 122">
            <a:extLst>
              <a:ext uri="{FF2B5EF4-FFF2-40B4-BE49-F238E27FC236}">
                <a16:creationId xmlns:a16="http://schemas.microsoft.com/office/drawing/2014/main" id="{23DEC4FB-6767-47EB-B8ED-E21C9BC567B7}"/>
              </a:ext>
            </a:extLst>
          </p:cNvPr>
          <p:cNvSpPr/>
          <p:nvPr/>
        </p:nvSpPr>
        <p:spPr>
          <a:xfrm>
            <a:off x="3219639" y="3244158"/>
            <a:ext cx="1031961" cy="319671"/>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PCNN</a:t>
            </a:r>
            <a:endParaRPr lang="zh-CN" altLang="en-US" sz="1600" b="1" dirty="0">
              <a:solidFill>
                <a:schemeClr val="tx1"/>
              </a:solidFill>
            </a:endParaRPr>
          </a:p>
        </p:txBody>
      </p:sp>
    </p:spTree>
    <p:extLst>
      <p:ext uri="{BB962C8B-B14F-4D97-AF65-F5344CB8AC3E}">
        <p14:creationId xmlns:p14="http://schemas.microsoft.com/office/powerpoint/2010/main" val="1287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1" y="0"/>
            <a:ext cx="3344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1219170" fontAlgn="base">
              <a:spcBef>
                <a:spcPct val="0"/>
              </a:spcBef>
              <a:spcAft>
                <a:spcPct val="0"/>
              </a:spcAft>
              <a:defRPr/>
            </a:pPr>
            <a:r>
              <a:rPr lang="zh-CN" altLang="en-US" sz="4000" b="1" kern="0" dirty="0">
                <a:solidFill>
                  <a:schemeClr val="accent1"/>
                </a:solidFill>
                <a:latin typeface="Arial"/>
                <a:sym typeface="Arial" panose="020B0604020202020204" pitchFamily="34" charset="0"/>
              </a:rPr>
              <a:t>三、研究成果</a:t>
            </a:r>
            <a:endParaRPr lang="en-US" altLang="zh-CN" sz="4000" b="1" kern="0" dirty="0">
              <a:solidFill>
                <a:schemeClr val="accent1"/>
              </a:solidFill>
              <a:latin typeface="Arial"/>
              <a:sym typeface="Arial" panose="020B0604020202020204" pitchFamily="34" charset="0"/>
            </a:endParaRPr>
          </a:p>
        </p:txBody>
      </p:sp>
      <p:sp>
        <p:nvSpPr>
          <p:cNvPr id="4" name="文本框 3">
            <a:extLst>
              <a:ext uri="{FF2B5EF4-FFF2-40B4-BE49-F238E27FC236}">
                <a16:creationId xmlns:a16="http://schemas.microsoft.com/office/drawing/2014/main" id="{88EB9776-533B-4001-ACA7-D60013E8936D}"/>
              </a:ext>
            </a:extLst>
          </p:cNvPr>
          <p:cNvSpPr txBox="1"/>
          <p:nvPr/>
        </p:nvSpPr>
        <p:spPr>
          <a:xfrm>
            <a:off x="941299" y="1538584"/>
            <a:ext cx="10753395" cy="795667"/>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kern="100" dirty="0" err="1">
                <a:latin typeface="Times New Roman" panose="02020603050405020304" pitchFamily="18" charset="0"/>
                <a:ea typeface="宋体" panose="02010600030101010101" pitchFamily="2" charset="-122"/>
              </a:rPr>
              <a:t>Yanhua</a:t>
            </a:r>
            <a:r>
              <a:rPr lang="en-US" altLang="zh-CN" sz="2000" kern="100" dirty="0">
                <a:latin typeface="Times New Roman" panose="02020603050405020304" pitchFamily="18" charset="0"/>
                <a:ea typeface="宋体" panose="02010600030101010101" pitchFamily="2" charset="-122"/>
              </a:rPr>
              <a:t> Yu, </a:t>
            </a:r>
            <a:r>
              <a:rPr lang="en-US" altLang="zh-CN" sz="2000" kern="100" dirty="0" err="1">
                <a:latin typeface="Times New Roman" panose="02020603050405020304" pitchFamily="18" charset="0"/>
                <a:ea typeface="宋体" panose="02010600030101010101" pitchFamily="2" charset="-122"/>
              </a:rPr>
              <a:t>Kanghao</a:t>
            </a:r>
            <a:r>
              <a:rPr lang="en-US" altLang="zh-CN" sz="2000" kern="100" dirty="0">
                <a:latin typeface="Times New Roman" panose="02020603050405020304" pitchFamily="18" charset="0"/>
                <a:ea typeface="宋体" panose="02010600030101010101" pitchFamily="2" charset="-122"/>
              </a:rPr>
              <a:t> He, </a:t>
            </a:r>
            <a:r>
              <a:rPr lang="en-US" altLang="zh-CN" sz="2000" kern="100" dirty="0" err="1">
                <a:latin typeface="Times New Roman" panose="02020603050405020304" pitchFamily="18" charset="0"/>
                <a:ea typeface="宋体" panose="02010600030101010101" pitchFamily="2" charset="-122"/>
              </a:rPr>
              <a:t>Jie</a:t>
            </a:r>
            <a:r>
              <a:rPr lang="en-US" altLang="zh-CN" sz="2000" kern="100" dirty="0">
                <a:latin typeface="Times New Roman" panose="02020603050405020304" pitchFamily="18" charset="0"/>
                <a:ea typeface="宋体" panose="02010600030101010101" pitchFamily="2" charset="-122"/>
              </a:rPr>
              <a:t> </a:t>
            </a:r>
            <a:r>
              <a:rPr lang="en-US" altLang="zh-CN" sz="2000" kern="100" dirty="0" smtClean="0">
                <a:latin typeface="Times New Roman" panose="02020603050405020304" pitchFamily="18" charset="0"/>
                <a:ea typeface="宋体" panose="02010600030101010101" pitchFamily="2" charset="-122"/>
              </a:rPr>
              <a:t>Li.2020. </a:t>
            </a:r>
            <a:r>
              <a:rPr lang="en-US" altLang="zh-CN" sz="2000" kern="100" dirty="0">
                <a:latin typeface="Times New Roman" panose="02020603050405020304" pitchFamily="18" charset="0"/>
                <a:ea typeface="宋体" panose="02010600030101010101" pitchFamily="2" charset="-122"/>
              </a:rPr>
              <a:t>Adversarial Training for Supervised Relation Extraction. Tsinghua Science and Technology.</a:t>
            </a:r>
            <a:r>
              <a:rPr lang="zh-CN" altLang="zh-CN" sz="2000" kern="100" dirty="0">
                <a:latin typeface="Times New Roman" panose="02020603050405020304" pitchFamily="18" charset="0"/>
                <a:ea typeface="宋体" panose="02010600030101010101" pitchFamily="2" charset="-122"/>
              </a:rPr>
              <a:t>（在投）。</a:t>
            </a:r>
            <a:endParaRPr lang="zh-CN" altLang="zh-CN" sz="2000" kern="100" dirty="0">
              <a:effectLst/>
              <a:latin typeface="Times New Roman" panose="02020603050405020304" pitchFamily="18" charset="0"/>
              <a:ea typeface="宋体" panose="02010600030101010101" pitchFamily="2" charset="-122"/>
            </a:endParaRPr>
          </a:p>
        </p:txBody>
      </p:sp>
      <p:cxnSp>
        <p:nvCxnSpPr>
          <p:cNvPr id="9" name="直接连接符 8">
            <a:extLst>
              <a:ext uri="{FF2B5EF4-FFF2-40B4-BE49-F238E27FC236}">
                <a16:creationId xmlns:a16="http://schemas.microsoft.com/office/drawing/2014/main" id="{E43DD701-14CD-452A-9E63-AAEA206E2F05}"/>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DCF78F0-4CCC-4469-A371-6B129DDB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extLst>
      <p:ext uri="{BB962C8B-B14F-4D97-AF65-F5344CB8AC3E}">
        <p14:creationId xmlns:p14="http://schemas.microsoft.com/office/powerpoint/2010/main" val="28992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graphicFrame>
        <p:nvGraphicFramePr>
          <p:cNvPr id="2" name="表格 1">
            <a:extLst>
              <a:ext uri="{FF2B5EF4-FFF2-40B4-BE49-F238E27FC236}">
                <a16:creationId xmlns:a16="http://schemas.microsoft.com/office/drawing/2014/main" id="{D8483924-74F2-4B32-A7C3-94ECD1BC5FE9}"/>
              </a:ext>
            </a:extLst>
          </p:cNvPr>
          <p:cNvGraphicFramePr>
            <a:graphicFrameLocks noGrp="1"/>
          </p:cNvGraphicFramePr>
          <p:nvPr>
            <p:extLst>
              <p:ext uri="{D42A27DB-BD31-4B8C-83A1-F6EECF244321}">
                <p14:modId xmlns:p14="http://schemas.microsoft.com/office/powerpoint/2010/main" val="604779162"/>
              </p:ext>
            </p:extLst>
          </p:nvPr>
        </p:nvGraphicFramePr>
        <p:xfrm>
          <a:off x="1010093" y="1574800"/>
          <a:ext cx="10483704" cy="4179920"/>
        </p:xfrm>
        <a:graphic>
          <a:graphicData uri="http://schemas.openxmlformats.org/drawingml/2006/table">
            <a:tbl>
              <a:tblPr>
                <a:tableStyleId>{5C22544A-7EE6-4342-B048-85BDC9FD1C3A}</a:tableStyleId>
              </a:tblPr>
              <a:tblGrid>
                <a:gridCol w="1796902">
                  <a:extLst>
                    <a:ext uri="{9D8B030D-6E8A-4147-A177-3AD203B41FA5}">
                      <a16:colId xmlns:a16="http://schemas.microsoft.com/office/drawing/2014/main" val="2401289060"/>
                    </a:ext>
                  </a:extLst>
                </a:gridCol>
                <a:gridCol w="2424224">
                  <a:extLst>
                    <a:ext uri="{9D8B030D-6E8A-4147-A177-3AD203B41FA5}">
                      <a16:colId xmlns:a16="http://schemas.microsoft.com/office/drawing/2014/main" val="1160342832"/>
                    </a:ext>
                  </a:extLst>
                </a:gridCol>
                <a:gridCol w="4413055">
                  <a:extLst>
                    <a:ext uri="{9D8B030D-6E8A-4147-A177-3AD203B41FA5}">
                      <a16:colId xmlns:a16="http://schemas.microsoft.com/office/drawing/2014/main" val="4227475143"/>
                    </a:ext>
                  </a:extLst>
                </a:gridCol>
                <a:gridCol w="1849523">
                  <a:extLst>
                    <a:ext uri="{9D8B030D-6E8A-4147-A177-3AD203B41FA5}">
                      <a16:colId xmlns:a16="http://schemas.microsoft.com/office/drawing/2014/main" val="3362368445"/>
                    </a:ext>
                  </a:extLst>
                </a:gridCol>
              </a:tblGrid>
              <a:tr h="372909">
                <a:tc>
                  <a:txBody>
                    <a:bodyPr/>
                    <a:lstStyle/>
                    <a:p>
                      <a:pPr algn="l">
                        <a:spcAft>
                          <a:spcPts val="0"/>
                        </a:spcAft>
                      </a:pPr>
                      <a:r>
                        <a:rPr lang="zh-CN" sz="1600" b="1" kern="100" dirty="0">
                          <a:effectLst/>
                          <a:latin typeface="+mn-lt"/>
                        </a:rPr>
                        <a:t>时间</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研究内容</a:t>
                      </a:r>
                      <a:endParaRPr lang="zh-CN" sz="1800" b="1" kern="100" dirty="0">
                        <a:effectLst/>
                        <a:latin typeface="+mn-lt"/>
                        <a:ea typeface="宋体" panose="02010600030101010101" pitchFamily="2" charset="-122"/>
                      </a:endParaRPr>
                    </a:p>
                  </a:txBody>
                  <a:tcPr marL="68580" marR="68580" marT="0" marB="0" anchor="ctr"/>
                </a:tc>
                <a:tc>
                  <a:txBody>
                    <a:bodyPr/>
                    <a:lstStyle/>
                    <a:p>
                      <a:pPr algn="ctr">
                        <a:spcAft>
                          <a:spcPts val="0"/>
                        </a:spcAft>
                      </a:pPr>
                      <a:r>
                        <a:rPr lang="zh-CN" sz="1600" b="1" kern="100" dirty="0">
                          <a:effectLst/>
                          <a:latin typeface="+mn-lt"/>
                        </a:rPr>
                        <a:t>预期效果</a:t>
                      </a:r>
                      <a:endParaRPr lang="zh-CN" sz="1800" b="1" kern="100" dirty="0">
                        <a:effectLst/>
                        <a:latin typeface="+mn-lt"/>
                        <a:ea typeface="宋体" panose="02010600030101010101" pitchFamily="2" charset="-122"/>
                      </a:endParaRPr>
                    </a:p>
                  </a:txBody>
                  <a:tcPr marL="68580" marR="68580" marT="0" marB="0" anchor="ctr"/>
                </a:tc>
                <a:tc>
                  <a:txBody>
                    <a:bodyPr/>
                    <a:lstStyle/>
                    <a:p>
                      <a:pPr marL="0" algn="ctr" defTabSz="1219170" rtl="0" eaLnBrk="1" latinLnBrk="0" hangingPunct="1">
                        <a:spcAft>
                          <a:spcPts val="0"/>
                        </a:spcAft>
                      </a:pPr>
                      <a:r>
                        <a:rPr lang="zh-CN" altLang="en-US" sz="1600" b="1" kern="100" dirty="0">
                          <a:solidFill>
                            <a:schemeClr val="dk1"/>
                          </a:solidFill>
                          <a:effectLst/>
                          <a:latin typeface="+mn-lt"/>
                          <a:ea typeface="+mn-ea"/>
                          <a:cs typeface="+mn-cs"/>
                        </a:rPr>
                        <a:t>完成情况</a:t>
                      </a:r>
                    </a:p>
                  </a:txBody>
                  <a:tcPr marL="68580" marR="68580" marT="0" marB="0" anchor="ctr"/>
                </a:tc>
                <a:extLst>
                  <a:ext uri="{0D108BD9-81ED-4DB2-BD59-A6C34878D82A}">
                    <a16:rowId xmlns:a16="http://schemas.microsoft.com/office/drawing/2014/main" val="2987141213"/>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2019.9</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2019.12</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阅读文献，进行前期调研，论文开题</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提出并确定研究方向</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2193355836"/>
                  </a:ext>
                </a:extLst>
              </a:tr>
              <a:tr h="731381">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2020.1</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2020.3</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筛选出值得借鉴的论文并对相关模型进行复现</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复现模型，验证效果，发现不足</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1358399110"/>
                  </a:ext>
                </a:extLst>
              </a:tr>
              <a:tr h="565589">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2020.4</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2020.6</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对抗训练模型设计，并验证效果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完成对抗训练相关实验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439295597"/>
                  </a:ext>
                </a:extLst>
              </a:tr>
              <a:tr h="377060">
                <a:tc>
                  <a:txBody>
                    <a:bodyPr/>
                    <a:lstStyle/>
                    <a:p>
                      <a:pPr algn="ctr">
                        <a:spcAft>
                          <a:spcPts val="0"/>
                        </a:spcAft>
                      </a:pPr>
                      <a:r>
                        <a:rPr lang="en-US" sz="1600" kern="100">
                          <a:effectLst/>
                          <a:latin typeface="宋体" panose="02010600030101010101" pitchFamily="2" charset="-122"/>
                          <a:ea typeface="宋体" panose="02010600030101010101" pitchFamily="2" charset="-122"/>
                          <a:cs typeface="Times New Roman" panose="02020603050405020304" pitchFamily="18" charset="0"/>
                        </a:rPr>
                        <a:t>2020.7</a:t>
                      </a:r>
                      <a:r>
                        <a:rPr lang="zh-CN" sz="1600" kern="100">
                          <a:effectLst/>
                          <a:latin typeface="宋体" panose="02010600030101010101" pitchFamily="2" charset="-122"/>
                          <a:ea typeface="宋体" panose="02010600030101010101" pitchFamily="2" charset="-122"/>
                          <a:cs typeface="Times New Roman" panose="02020603050405020304" pitchFamily="18" charset="0"/>
                        </a:rPr>
                        <a:t>－</a:t>
                      </a:r>
                      <a:r>
                        <a:rPr lang="en-US" sz="1600" kern="100">
                          <a:effectLst/>
                          <a:latin typeface="宋体" panose="02010600030101010101" pitchFamily="2" charset="-122"/>
                          <a:ea typeface="宋体" panose="02010600030101010101" pitchFamily="2" charset="-122"/>
                          <a:cs typeface="Times New Roman" panose="02020603050405020304" pitchFamily="18" charset="0"/>
                        </a:rPr>
                        <a:t>2020.9</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实体关系抽取模型设计，并验证效果</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完成实体关系抽相关实验</a:t>
                      </a:r>
                    </a:p>
                  </a:txBody>
                  <a:tcPr marL="68580" marR="68580" marT="0" marB="0" anchor="ctr"/>
                </a:tc>
                <a:tc>
                  <a:txBody>
                    <a:bodyPr/>
                    <a:lstStyle/>
                    <a:p>
                      <a:pPr algn="l">
                        <a:spcAft>
                          <a:spcPts val="0"/>
                        </a:spcAft>
                      </a:pPr>
                      <a:r>
                        <a:rPr lang="en-US" altLang="zh-CN" sz="1600" b="0" kern="100" dirty="0">
                          <a:solidFill>
                            <a:schemeClr val="dk1"/>
                          </a:solidFill>
                          <a:effectLst/>
                          <a:latin typeface="+mn-lt"/>
                          <a:ea typeface="+mn-ea"/>
                          <a:cs typeface="+mn-cs"/>
                        </a:rPr>
                        <a:t>100%</a:t>
                      </a:r>
                      <a:r>
                        <a:rPr lang="zh-CN" altLang="en-US" sz="1600" b="0" kern="100" dirty="0">
                          <a:solidFill>
                            <a:schemeClr val="dk1"/>
                          </a:solidFill>
                          <a:effectLst/>
                          <a:latin typeface="+mn-lt"/>
                          <a:ea typeface="+mn-ea"/>
                          <a:cs typeface="+mn-cs"/>
                        </a:rPr>
                        <a:t>完成</a:t>
                      </a:r>
                    </a:p>
                  </a:txBody>
                  <a:tcPr marL="68580" marR="68580" marT="0" marB="0" anchor="ctr"/>
                </a:tc>
                <a:extLst>
                  <a:ext uri="{0D108BD9-81ED-4DB2-BD59-A6C34878D82A}">
                    <a16:rowId xmlns:a16="http://schemas.microsoft.com/office/drawing/2014/main" val="33887300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整理实验数据，原型系统设计</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发表一篇学术论文</a:t>
                      </a:r>
                    </a:p>
                  </a:txBody>
                  <a:tcPr marL="68580" marR="68580" marT="0" marB="0" anchor="ctr"/>
                </a:tc>
                <a:tc>
                  <a:txBody>
                    <a:bodyPr/>
                    <a:lstStyle/>
                    <a:p>
                      <a:pPr algn="l">
                        <a:spcAft>
                          <a:spcPts val="0"/>
                        </a:spcAft>
                      </a:pPr>
                      <a:r>
                        <a:rPr lang="en-US" altLang="zh-CN" sz="1600" b="0" kern="100" dirty="0" smtClean="0">
                          <a:solidFill>
                            <a:schemeClr val="dk1"/>
                          </a:solidFill>
                          <a:effectLst/>
                          <a:latin typeface="+mn-lt"/>
                          <a:ea typeface="+mn-ea"/>
                          <a:cs typeface="+mn-cs"/>
                        </a:rPr>
                        <a:t>70</a:t>
                      </a:r>
                      <a:r>
                        <a:rPr lang="en-US" altLang="zh-CN" sz="1600" b="0" kern="100" dirty="0">
                          <a:solidFill>
                            <a:schemeClr val="dk1"/>
                          </a:solidFill>
                          <a:effectLst/>
                          <a:latin typeface="+mn-lt"/>
                          <a:ea typeface="+mn-ea"/>
                          <a:cs typeface="+mn-cs"/>
                        </a:rPr>
                        <a:t>%</a:t>
                      </a:r>
                      <a:r>
                        <a:rPr lang="zh-CN" altLang="en-US" sz="1600" b="0" kern="100" dirty="0">
                          <a:solidFill>
                            <a:schemeClr val="dk1"/>
                          </a:solidFill>
                          <a:effectLst/>
                          <a:latin typeface="+mn-lt"/>
                          <a:ea typeface="+mn-ea"/>
                          <a:cs typeface="+mn-cs"/>
                        </a:rPr>
                        <a:t>完成</a:t>
                      </a:r>
                      <a:r>
                        <a:rPr lang="zh-CN" altLang="en-US" sz="1600" b="0" kern="100" dirty="0" smtClean="0">
                          <a:solidFill>
                            <a:schemeClr val="dk1"/>
                          </a:solidFill>
                          <a:effectLst/>
                          <a:latin typeface="+mn-lt"/>
                          <a:ea typeface="+mn-ea"/>
                          <a:cs typeface="+mn-cs"/>
                        </a:rPr>
                        <a:t>（投稿一篇</a:t>
                      </a:r>
                      <a:r>
                        <a:rPr lang="en-US" altLang="zh-CN" sz="1600" b="0" kern="100" dirty="0" smtClean="0">
                          <a:solidFill>
                            <a:schemeClr val="dk1"/>
                          </a:solidFill>
                          <a:effectLst/>
                          <a:latin typeface="+mn-lt"/>
                          <a:ea typeface="+mn-ea"/>
                          <a:cs typeface="+mn-cs"/>
                        </a:rPr>
                        <a:t>SCI</a:t>
                      </a:r>
                      <a:r>
                        <a:rPr lang="zh-CN" altLang="en-US" sz="1600" b="0" kern="100" dirty="0" smtClean="0">
                          <a:solidFill>
                            <a:schemeClr val="dk1"/>
                          </a:solidFill>
                          <a:effectLst/>
                          <a:latin typeface="+mn-lt"/>
                          <a:ea typeface="+mn-ea"/>
                          <a:cs typeface="+mn-cs"/>
                        </a:rPr>
                        <a:t>论文）</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313785950"/>
                  </a:ext>
                </a:extLst>
              </a:tr>
              <a:tr h="565589">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原型系统实现和论文初稿撰写</a:t>
                      </a: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完成原型系统部署和论文初稿撰写</a:t>
                      </a:r>
                    </a:p>
                  </a:txBody>
                  <a:tcPr marL="68580" marR="68580" marT="0" marB="0" anchor="ctr"/>
                </a:tc>
                <a:tc>
                  <a:txBody>
                    <a:bodyPr/>
                    <a:lstStyle/>
                    <a:p>
                      <a:pPr algn="l">
                        <a:spcAft>
                          <a:spcPts val="0"/>
                        </a:spcAft>
                      </a:pPr>
                      <a:r>
                        <a:rPr lang="zh-CN" altLang="en-US" sz="1600" b="0" kern="100" dirty="0" smtClean="0">
                          <a:solidFill>
                            <a:schemeClr val="dk1"/>
                          </a:solidFill>
                          <a:effectLst/>
                          <a:latin typeface="+mn-lt"/>
                          <a:ea typeface="+mn-ea"/>
                          <a:cs typeface="+mn-cs"/>
                        </a:rPr>
                        <a:t>未完成</a:t>
                      </a:r>
                      <a:endParaRPr lang="zh-CN" altLang="en-US" sz="1600" b="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231283909"/>
                  </a:ext>
                </a:extLst>
              </a:tr>
              <a:tr h="325594">
                <a:tc>
                  <a:txBody>
                    <a:bodyPr/>
                    <a:lstStyle/>
                    <a:p>
                      <a:pPr algn="ctr">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latin typeface="宋体" panose="02010600030101010101" pitchFamily="2" charset="-122"/>
                          <a:ea typeface="宋体" panose="02010600030101010101" pitchFamily="2" charset="-122"/>
                          <a:cs typeface="Times New Roman" panose="02020603050405020304" pitchFamily="18" charset="0"/>
                        </a:rPr>
                        <a:t>论文撰写</a:t>
                      </a: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完成毕业论文撰写</a:t>
                      </a:r>
                    </a:p>
                  </a:txBody>
                  <a:tcPr marL="68580" marR="68580" marT="0" marB="0" anchor="ctr"/>
                </a:tc>
                <a:tc>
                  <a:txBody>
                    <a:bodyPr/>
                    <a:lstStyle/>
                    <a:p>
                      <a:pPr algn="l">
                        <a:spcAft>
                          <a:spcPts val="0"/>
                        </a:spcAft>
                      </a:pPr>
                      <a:r>
                        <a:rPr lang="zh-CN" altLang="en-US" sz="1600" b="0" kern="100" dirty="0">
                          <a:solidFill>
                            <a:schemeClr val="dk1"/>
                          </a:solidFill>
                          <a:effectLst/>
                          <a:latin typeface="+mn-lt"/>
                          <a:ea typeface="+mn-ea"/>
                          <a:cs typeface="+mn-cs"/>
                        </a:rPr>
                        <a:t>未完成</a:t>
                      </a:r>
                    </a:p>
                  </a:txBody>
                  <a:tcPr marL="68580" marR="68580" marT="0" marB="0" anchor="ctr"/>
                </a:tc>
                <a:extLst>
                  <a:ext uri="{0D108BD9-81ED-4DB2-BD59-A6C34878D82A}">
                    <a16:rowId xmlns:a16="http://schemas.microsoft.com/office/drawing/2014/main" val="3392589170"/>
                  </a:ext>
                </a:extLst>
              </a:tr>
            </a:tbl>
          </a:graphicData>
        </a:graphic>
      </p:graphicFrame>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9532CC4C-8338-4AFA-920E-8F63DC93CA8C}"/>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进展情况</a:t>
            </a:r>
          </a:p>
        </p:txBody>
      </p:sp>
    </p:spTree>
    <p:extLst>
      <p:ext uri="{BB962C8B-B14F-4D97-AF65-F5344CB8AC3E}">
        <p14:creationId xmlns:p14="http://schemas.microsoft.com/office/powerpoint/2010/main" val="205352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四、进展情况及后期安排</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文本框 5">
            <a:extLst>
              <a:ext uri="{FF2B5EF4-FFF2-40B4-BE49-F238E27FC236}">
                <a16:creationId xmlns:a16="http://schemas.microsoft.com/office/drawing/2014/main" id="{6DBE9F65-997B-4A0F-906D-317F87BCBB85}"/>
              </a:ext>
            </a:extLst>
          </p:cNvPr>
          <p:cNvSpPr txBox="1"/>
          <p:nvPr/>
        </p:nvSpPr>
        <p:spPr>
          <a:xfrm>
            <a:off x="483331" y="940086"/>
            <a:ext cx="180050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后期安排</a:t>
            </a:r>
          </a:p>
        </p:txBody>
      </p:sp>
      <p:graphicFrame>
        <p:nvGraphicFramePr>
          <p:cNvPr id="3" name="表格 2">
            <a:extLst>
              <a:ext uri="{FF2B5EF4-FFF2-40B4-BE49-F238E27FC236}">
                <a16:creationId xmlns:a16="http://schemas.microsoft.com/office/drawing/2014/main" id="{CC7D37A6-E8ED-40F2-8102-299FA6D1E71E}"/>
              </a:ext>
            </a:extLst>
          </p:cNvPr>
          <p:cNvGraphicFramePr>
            <a:graphicFrameLocks noGrp="1"/>
          </p:cNvGraphicFramePr>
          <p:nvPr>
            <p:extLst>
              <p:ext uri="{D42A27DB-BD31-4B8C-83A1-F6EECF244321}">
                <p14:modId xmlns:p14="http://schemas.microsoft.com/office/powerpoint/2010/main" val="806911626"/>
              </p:ext>
            </p:extLst>
          </p:nvPr>
        </p:nvGraphicFramePr>
        <p:xfrm>
          <a:off x="857670" y="1537707"/>
          <a:ext cx="10701336" cy="3479461"/>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047146723"/>
                    </a:ext>
                  </a:extLst>
                </a:gridCol>
                <a:gridCol w="4440236">
                  <a:extLst>
                    <a:ext uri="{9D8B030D-6E8A-4147-A177-3AD203B41FA5}">
                      <a16:colId xmlns:a16="http://schemas.microsoft.com/office/drawing/2014/main" val="4257011171"/>
                    </a:ext>
                  </a:extLst>
                </a:gridCol>
                <a:gridCol w="3517900">
                  <a:extLst>
                    <a:ext uri="{9D8B030D-6E8A-4147-A177-3AD203B41FA5}">
                      <a16:colId xmlns:a16="http://schemas.microsoft.com/office/drawing/2014/main" val="4228879663"/>
                    </a:ext>
                  </a:extLst>
                </a:gridCol>
              </a:tblGrid>
              <a:tr h="404014">
                <a:tc>
                  <a:txBody>
                    <a:bodyPr/>
                    <a:lstStyle/>
                    <a:p>
                      <a:pPr algn="ctr">
                        <a:lnSpc>
                          <a:spcPct val="115000"/>
                        </a:lnSpc>
                        <a:spcAft>
                          <a:spcPts val="0"/>
                        </a:spcAft>
                      </a:pPr>
                      <a:r>
                        <a:rPr lang="zh-CN" sz="1800" kern="100" dirty="0">
                          <a:effectLst/>
                        </a:rPr>
                        <a:t>时间</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研究内容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a:effectLst/>
                        </a:rPr>
                        <a:t>预期效果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14520"/>
                  </a:ext>
                </a:extLst>
              </a:tr>
              <a:tr h="861637">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论文发表和原型系统设计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rPr>
                        <a:t>发表一篇学术论文，设计系统原型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4789665"/>
                  </a:ext>
                </a:extLst>
              </a:tr>
              <a:tr h="664408">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2021.2</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altLang="en-US" sz="1800" kern="100" dirty="0" smtClean="0">
                          <a:effectLst/>
                          <a:latin typeface="+mn-lt"/>
                          <a:ea typeface="+mn-ea"/>
                          <a:cs typeface="+mn-cs"/>
                        </a:rPr>
                        <a:t>实现关系抽取系统</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完成系统搭建所有工作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2860186"/>
                  </a:ext>
                </a:extLst>
              </a:tr>
              <a:tr h="707192">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2021.4</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2021.6</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论文初稿撰写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撰写至少</a:t>
                      </a:r>
                      <a:r>
                        <a:rPr lang="en-US" sz="1800" kern="100" dirty="0">
                          <a:effectLst/>
                        </a:rPr>
                        <a:t>3</a:t>
                      </a:r>
                      <a:r>
                        <a:rPr lang="zh-CN" sz="1800" kern="100" dirty="0">
                          <a:effectLst/>
                        </a:rPr>
                        <a:t>万字的</a:t>
                      </a:r>
                      <a:r>
                        <a:rPr lang="zh-CN" altLang="en-US" sz="1800" kern="100" dirty="0">
                          <a:effectLst/>
                        </a:rPr>
                        <a:t>学位</a:t>
                      </a:r>
                      <a:r>
                        <a:rPr lang="zh-CN" sz="1800" kern="100" dirty="0">
                          <a:effectLst/>
                        </a:rPr>
                        <a:t>论文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5418560"/>
                  </a:ext>
                </a:extLst>
              </a:tr>
              <a:tr h="842210">
                <a:tc>
                  <a:txBody>
                    <a:bodyPr/>
                    <a:lstStyle/>
                    <a:p>
                      <a:pPr algn="ctr">
                        <a:spcAft>
                          <a:spcPts val="0"/>
                        </a:spcAf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2020.10</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2021.1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R="133350" algn="ctr">
                        <a:lnSpc>
                          <a:spcPct val="115000"/>
                        </a:lnSpc>
                        <a:spcAft>
                          <a:spcPts val="0"/>
                        </a:spcAft>
                      </a:pPr>
                      <a:r>
                        <a:rPr lang="zh-CN" sz="1800" kern="100" dirty="0">
                          <a:effectLst/>
                        </a:rPr>
                        <a:t>优化论文细节，准备答辩所需材料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1800" kern="100" dirty="0">
                          <a:effectLst/>
                        </a:rPr>
                        <a:t>完成</a:t>
                      </a:r>
                      <a:r>
                        <a:rPr lang="zh-CN" altLang="en-US" sz="1800" kern="100" dirty="0">
                          <a:effectLst/>
                        </a:rPr>
                        <a:t>学位</a:t>
                      </a:r>
                      <a:r>
                        <a:rPr lang="zh-CN" sz="1800" kern="100" dirty="0">
                          <a:effectLst/>
                        </a:rPr>
                        <a:t>论文</a:t>
                      </a:r>
                      <a:r>
                        <a:rPr lang="zh-CN" altLang="en-US" sz="1800" kern="100" dirty="0">
                          <a:effectLst/>
                        </a:rPr>
                        <a:t>全部工作</a:t>
                      </a:r>
                      <a:r>
                        <a:rPr lang="zh-CN" sz="1800" kern="100" dirty="0">
                          <a:effectLst/>
                        </a:rPr>
                        <a:t>，准备好答辩材料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72289316"/>
                  </a:ext>
                </a:extLst>
              </a:tr>
            </a:tbl>
          </a:graphicData>
        </a:graphic>
      </p:graphicFrame>
    </p:spTree>
    <p:extLst>
      <p:ext uri="{BB962C8B-B14F-4D97-AF65-F5344CB8AC3E}">
        <p14:creationId xmlns:p14="http://schemas.microsoft.com/office/powerpoint/2010/main" val="797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7" name="文本框 6">
            <a:extLst>
              <a:ext uri="{FF2B5EF4-FFF2-40B4-BE49-F238E27FC236}">
                <a16:creationId xmlns:a16="http://schemas.microsoft.com/office/drawing/2014/main" id="{A6205AD2-8913-4955-9D2E-8EDA023F44EB}"/>
              </a:ext>
            </a:extLst>
          </p:cNvPr>
          <p:cNvSpPr txBox="1"/>
          <p:nvPr/>
        </p:nvSpPr>
        <p:spPr>
          <a:xfrm>
            <a:off x="600891" y="894170"/>
            <a:ext cx="11451409" cy="5281446"/>
          </a:xfrm>
          <a:prstGeom prst="rect">
            <a:avLst/>
          </a:prstGeom>
          <a:noFill/>
        </p:spPr>
        <p:txBody>
          <a:bodyPr wrap="square" rtlCol="0">
            <a:spAutoFit/>
          </a:bodyPr>
          <a:lstStyle/>
          <a:p>
            <a:pPr marL="304800" marR="266700" indent="228600" algn="just">
              <a:lnSpc>
                <a:spcPct val="120000"/>
              </a:lnSpc>
              <a:spcBef>
                <a:spcPts val="600"/>
              </a:spcBef>
              <a:spcAft>
                <a:spcPts val="0"/>
              </a:spcAft>
            </a:pPr>
            <a:r>
              <a:rPr lang="en-US" altLang="zh-CN" sz="1600" kern="100" dirty="0">
                <a:latin typeface="Times New Roman" panose="02020603050405020304" pitchFamily="18" charset="0"/>
                <a:ea typeface="宋体" panose="02010600030101010101" pitchFamily="2" charset="-122"/>
              </a:rPr>
              <a:t>[</a:t>
            </a:r>
            <a:r>
              <a:rPr lang="en-US" altLang="zh-CN" sz="1600" kern="100" dirty="0" smtClean="0">
                <a:latin typeface="Times New Roman" panose="02020603050405020304" pitchFamily="18" charset="0"/>
                <a:ea typeface="宋体" panose="02010600030101010101" pitchFamily="2" charset="-122"/>
              </a:rPr>
              <a:t>1].</a:t>
            </a:r>
            <a:r>
              <a:rPr lang="en-US" altLang="zh-CN" sz="1600" kern="100" dirty="0" err="1" smtClean="0">
                <a:latin typeface="Times New Roman" panose="02020603050405020304" pitchFamily="18" charset="0"/>
                <a:ea typeface="宋体" panose="02010600030101010101" pitchFamily="2" charset="-122"/>
              </a:rPr>
              <a:t>Sundheim</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B </a:t>
            </a:r>
            <a:r>
              <a:rPr lang="en-US" altLang="zh-CN" sz="1600" kern="100" dirty="0" err="1">
                <a:latin typeface="Times New Roman" panose="02020603050405020304" pitchFamily="18" charset="0"/>
                <a:ea typeface="宋体" panose="02010600030101010101" pitchFamily="2" charset="-122"/>
              </a:rPr>
              <a:t>M,Chinchor</a:t>
            </a:r>
            <a:r>
              <a:rPr lang="en-US" altLang="zh-CN" sz="1600" kern="100" dirty="0">
                <a:latin typeface="Times New Roman" panose="02020603050405020304" pitchFamily="18" charset="0"/>
                <a:ea typeface="宋体" panose="02010600030101010101" pitchFamily="2" charset="-122"/>
              </a:rPr>
              <a:t> N A.1993.Survey of the message understanding conferences[A].//Proceedings of the workshop on Human Language Technology[C].pages:56-60.</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 </a:t>
            </a:r>
            <a:r>
              <a:rPr lang="en-US" altLang="zh-CN" sz="1600" kern="100" dirty="0">
                <a:latin typeface="Times New Roman" panose="02020603050405020304" pitchFamily="18" charset="0"/>
                <a:ea typeface="宋体" panose="02010600030101010101" pitchFamily="2" charset="-122"/>
              </a:rPr>
              <a:t>Christopher Walker, Stephanie Strassel, Julie </a:t>
            </a:r>
            <a:r>
              <a:rPr lang="en-US" altLang="zh-CN" sz="1600" kern="100" dirty="0" err="1">
                <a:latin typeface="Times New Roman" panose="02020603050405020304" pitchFamily="18" charset="0"/>
                <a:ea typeface="宋体" panose="02010600030101010101" pitchFamily="2" charset="-122"/>
              </a:rPr>
              <a:t>Medero</a:t>
            </a:r>
            <a:r>
              <a:rPr lang="en-US" altLang="zh-CN" sz="1600" kern="100" dirty="0">
                <a:latin typeface="Times New Roman" panose="02020603050405020304" pitchFamily="18" charset="0"/>
                <a:ea typeface="宋体" panose="02010600030101010101" pitchFamily="2" charset="-122"/>
              </a:rPr>
              <a:t>, and Kazuaki Maeda.2006.ACE 2005 multilingual training corpus. Linguistic Data Consortium, Philadelphia.pages:57.</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 </a:t>
            </a:r>
            <a:r>
              <a:rPr lang="en-US" altLang="zh-CN" sz="1600" kern="100" dirty="0">
                <a:latin typeface="Times New Roman" panose="02020603050405020304" pitchFamily="18" charset="0"/>
                <a:ea typeface="宋体" panose="02010600030101010101" pitchFamily="2" charset="-122"/>
              </a:rPr>
              <a:t>Iris </a:t>
            </a:r>
            <a:r>
              <a:rPr lang="en-US" altLang="zh-CN" sz="1600" kern="100" dirty="0" err="1">
                <a:latin typeface="Times New Roman" panose="02020603050405020304" pitchFamily="18" charset="0"/>
                <a:ea typeface="宋体" panose="02010600030101010101" pitchFamily="2" charset="-122"/>
              </a:rPr>
              <a:t>Hendrickx</a:t>
            </a:r>
            <a:r>
              <a:rPr lang="en-US" altLang="zh-CN" sz="1600" kern="100" dirty="0">
                <a:latin typeface="Times New Roman" panose="02020603050405020304" pitchFamily="18" charset="0"/>
                <a:ea typeface="宋体" panose="02010600030101010101" pitchFamily="2" charset="-122"/>
              </a:rPr>
              <a:t>, Su Nam Kim, </a:t>
            </a:r>
            <a:r>
              <a:rPr lang="en-US" altLang="zh-CN" sz="1600" kern="100" dirty="0" err="1">
                <a:latin typeface="Times New Roman" panose="02020603050405020304" pitchFamily="18" charset="0"/>
                <a:ea typeface="宋体" panose="02010600030101010101" pitchFamily="2" charset="-122"/>
              </a:rPr>
              <a:t>Zornitsa</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Kozareva,et</a:t>
            </a:r>
            <a:r>
              <a:rPr lang="en-US" altLang="zh-CN" sz="1600" kern="100" dirty="0">
                <a:latin typeface="Times New Roman" panose="02020603050405020304" pitchFamily="18" charset="0"/>
                <a:ea typeface="宋体" panose="02010600030101010101" pitchFamily="2" charset="-122"/>
              </a:rPr>
              <a:t> al.2009.Semeval-2010 task 8: Multi-way classification of semantic relations between pairs of </a:t>
            </a:r>
            <a:r>
              <a:rPr lang="en-US" altLang="zh-CN" sz="1600" kern="100" dirty="0" err="1">
                <a:latin typeface="Times New Roman" panose="02020603050405020304" pitchFamily="18" charset="0"/>
                <a:ea typeface="宋体" panose="02010600030101010101" pitchFamily="2" charset="-122"/>
              </a:rPr>
              <a:t>nominals</a:t>
            </a:r>
            <a:r>
              <a:rPr lang="en-US" altLang="zh-CN" sz="1600" kern="100" dirty="0">
                <a:latin typeface="Times New Roman" panose="02020603050405020304" pitchFamily="18" charset="0"/>
                <a:ea typeface="宋体" panose="02010600030101010101" pitchFamily="2" charset="-122"/>
              </a:rPr>
              <a:t>. In Proceedings of the 5th International Workshop on Semantic Evaluation, pages 33–38.</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[4]. </a:t>
            </a:r>
            <a:r>
              <a:rPr lang="en-US" altLang="zh-CN" sz="1600" kern="100" dirty="0">
                <a:latin typeface="Times New Roman" panose="02020603050405020304" pitchFamily="18" charset="0"/>
                <a:ea typeface="宋体" panose="02010600030101010101" pitchFamily="2" charset="-122"/>
              </a:rPr>
              <a:t>Mike </a:t>
            </a:r>
            <a:r>
              <a:rPr lang="en-US" altLang="zh-CN" sz="1600" kern="100" dirty="0" err="1">
                <a:latin typeface="Times New Roman" panose="02020603050405020304" pitchFamily="18" charset="0"/>
                <a:ea typeface="宋体" panose="02010600030101010101" pitchFamily="2" charset="-122"/>
              </a:rPr>
              <a:t>Mintz</a:t>
            </a:r>
            <a:r>
              <a:rPr lang="en-US" altLang="zh-CN" sz="1600" kern="100" dirty="0">
                <a:latin typeface="Times New Roman" panose="02020603050405020304" pitchFamily="18" charset="0"/>
                <a:ea typeface="宋体" panose="02010600030101010101" pitchFamily="2" charset="-122"/>
              </a:rPr>
              <a:t>, Steven Bills, </a:t>
            </a:r>
            <a:r>
              <a:rPr lang="en-US" altLang="zh-CN" sz="1600" kern="100" dirty="0" err="1">
                <a:latin typeface="Times New Roman" panose="02020603050405020304" pitchFamily="18" charset="0"/>
                <a:ea typeface="宋体" panose="02010600030101010101" pitchFamily="2" charset="-122"/>
              </a:rPr>
              <a:t>Rion</a:t>
            </a:r>
            <a:r>
              <a:rPr lang="en-US" altLang="zh-CN" sz="1600" kern="100" dirty="0">
                <a:latin typeface="Times New Roman" panose="02020603050405020304" pitchFamily="18" charset="0"/>
                <a:ea typeface="宋体" panose="02010600030101010101" pitchFamily="2" charset="-122"/>
              </a:rPr>
              <a:t> Snow, and Dan </a:t>
            </a:r>
            <a:r>
              <a:rPr lang="en-US" altLang="zh-CN" sz="1600" kern="100" dirty="0" err="1">
                <a:latin typeface="Times New Roman" panose="02020603050405020304" pitchFamily="18" charset="0"/>
                <a:ea typeface="宋体" panose="02010600030101010101" pitchFamily="2" charset="-122"/>
              </a:rPr>
              <a:t>Jurafsky</a:t>
            </a:r>
            <a:r>
              <a:rPr lang="en-US" altLang="zh-CN" sz="1600" kern="100" dirty="0">
                <a:latin typeface="Times New Roman" panose="02020603050405020304" pitchFamily="18" charset="0"/>
                <a:ea typeface="宋体" panose="02010600030101010101" pitchFamily="2" charset="-122"/>
              </a:rPr>
              <a:t>. 2009. Distant supervision for relation extraction without labeled data. In Proceedings of ACL-IJCNLP. pages 1003–1011.</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[5]. </a:t>
            </a:r>
            <a:r>
              <a:rPr lang="en-US" altLang="zh-CN" sz="1600" kern="100" dirty="0">
                <a:latin typeface="Times New Roman" panose="02020603050405020304" pitchFamily="18" charset="0"/>
                <a:ea typeface="宋体" panose="02010600030101010101" pitchFamily="2" charset="-122"/>
              </a:rPr>
              <a:t>Sebastian Riedel, </a:t>
            </a:r>
            <a:r>
              <a:rPr lang="en-US" altLang="zh-CN" sz="1600" kern="100" dirty="0" err="1">
                <a:latin typeface="Times New Roman" panose="02020603050405020304" pitchFamily="18" charset="0"/>
                <a:ea typeface="宋体" panose="02010600030101010101" pitchFamily="2" charset="-122"/>
              </a:rPr>
              <a:t>Limin</a:t>
            </a:r>
            <a:r>
              <a:rPr lang="en-US" altLang="zh-CN" sz="1600" kern="100" dirty="0">
                <a:latin typeface="Times New Roman" panose="02020603050405020304" pitchFamily="18" charset="0"/>
                <a:ea typeface="宋体" panose="02010600030101010101" pitchFamily="2" charset="-122"/>
              </a:rPr>
              <a:t> Yao, and Andrew McCallum. 2010. Modeling relations and their mentions without labeled text. Machine learning and knowledge discovery in databases, pages 148–163.</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[6].</a:t>
            </a:r>
            <a:r>
              <a:rPr lang="en-US" altLang="zh-CN" sz="1600" kern="100" dirty="0" smtClean="0">
                <a:solidFill>
                  <a:srgbClr val="FF0000"/>
                </a:solidFill>
                <a:latin typeface="Times New Roman" panose="02020603050405020304" pitchFamily="18" charset="0"/>
                <a:ea typeface="宋体" panose="02010600030101010101" pitchFamily="2" charset="-122"/>
              </a:rPr>
              <a:t> </a:t>
            </a:r>
            <a:r>
              <a:rPr lang="en-US" altLang="zh-CN" sz="1600" kern="100" dirty="0">
                <a:latin typeface="Times New Roman" panose="02020603050405020304" pitchFamily="18" charset="0"/>
                <a:ea typeface="宋体" panose="02010600030101010101" pitchFamily="2" charset="-122"/>
              </a:rPr>
              <a:t>Nanda </a:t>
            </a:r>
            <a:r>
              <a:rPr lang="en-US" altLang="zh-CN" sz="1600" kern="100" dirty="0" err="1">
                <a:latin typeface="Times New Roman" panose="02020603050405020304" pitchFamily="18" charset="0"/>
                <a:ea typeface="宋体" panose="02010600030101010101" pitchFamily="2" charset="-122"/>
              </a:rPr>
              <a:t>Kambhatla</a:t>
            </a:r>
            <a:r>
              <a:rPr lang="en-US" altLang="zh-CN" sz="1600" kern="100" dirty="0">
                <a:latin typeface="Times New Roman" panose="02020603050405020304" pitchFamily="18" charset="0"/>
                <a:ea typeface="宋体" panose="02010600030101010101" pitchFamily="2" charset="-122"/>
              </a:rPr>
              <a:t>. 2004. Combining lexical, syntactic, and semantic features with maximum entropy models for extracting relations. In Proceedings of the 42nd Annual Meeting on Association for Computational Linguistics on Interactive poster and demonstration sessions.</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[7]. </a:t>
            </a:r>
            <a:r>
              <a:rPr lang="en-US" altLang="zh-CN" sz="1600" kern="100" dirty="0">
                <a:latin typeface="Times New Roman" panose="02020603050405020304" pitchFamily="18" charset="0"/>
                <a:ea typeface="宋体" panose="02010600030101010101" pitchFamily="2" charset="-122"/>
              </a:rPr>
              <a:t>Fabian M. </a:t>
            </a:r>
            <a:r>
              <a:rPr lang="en-US" altLang="zh-CN" sz="1600" kern="100" dirty="0" err="1">
                <a:latin typeface="Times New Roman" panose="02020603050405020304" pitchFamily="18" charset="0"/>
                <a:ea typeface="宋体" panose="02010600030101010101" pitchFamily="2" charset="-122"/>
              </a:rPr>
              <a:t>Suchanek</a:t>
            </a:r>
            <a:r>
              <a:rPr lang="en-US" altLang="zh-CN" sz="1600" kern="100" dirty="0">
                <a:latin typeface="Times New Roman" panose="02020603050405020304" pitchFamily="18" charset="0"/>
                <a:ea typeface="宋体" panose="02010600030101010101" pitchFamily="2" charset="-122"/>
              </a:rPr>
              <a:t>, Georgiana </a:t>
            </a:r>
            <a:r>
              <a:rPr lang="en-US" altLang="zh-CN" sz="1600" kern="100" dirty="0" err="1">
                <a:latin typeface="Times New Roman" panose="02020603050405020304" pitchFamily="18" charset="0"/>
                <a:ea typeface="宋体" panose="02010600030101010101" pitchFamily="2" charset="-122"/>
              </a:rPr>
              <a:t>Ifrim</a:t>
            </a:r>
            <a:r>
              <a:rPr lang="en-US" altLang="zh-CN" sz="1600" kern="100" dirty="0">
                <a:latin typeface="Times New Roman" panose="02020603050405020304" pitchFamily="18" charset="0"/>
                <a:ea typeface="宋体" panose="02010600030101010101" pitchFamily="2" charset="-122"/>
              </a:rPr>
              <a:t>, and Gerhard </a:t>
            </a:r>
            <a:r>
              <a:rPr lang="en-US" altLang="zh-CN" sz="1600" kern="100" dirty="0" err="1">
                <a:latin typeface="Times New Roman" panose="02020603050405020304" pitchFamily="18" charset="0"/>
                <a:ea typeface="宋体" panose="02010600030101010101" pitchFamily="2" charset="-122"/>
              </a:rPr>
              <a:t>Weikum</a:t>
            </a:r>
            <a:r>
              <a:rPr lang="en-US" altLang="zh-CN" sz="1600" kern="100" dirty="0">
                <a:latin typeface="Times New Roman" panose="02020603050405020304" pitchFamily="18" charset="0"/>
                <a:ea typeface="宋体" panose="02010600030101010101" pitchFamily="2" charset="-122"/>
              </a:rPr>
              <a:t>. 2006. Combining linguistic and statistical analysis to extract relations from web documents. In Proceedings of the 12th ACM SIGKDD international conference on Knowledge discovery and data mining, pages 712–717</a:t>
            </a:r>
            <a:r>
              <a:rPr lang="en-US" altLang="zh-CN" sz="1600" kern="100" dirty="0" smtClean="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760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6" name="矩形 5">
            <a:extLst>
              <a:ext uri="{FF2B5EF4-FFF2-40B4-BE49-F238E27FC236}">
                <a16:creationId xmlns:a16="http://schemas.microsoft.com/office/drawing/2014/main" id="{BFB63849-EB79-4B70-B564-FA58CF8F35C0}"/>
              </a:ext>
            </a:extLst>
          </p:cNvPr>
          <p:cNvSpPr/>
          <p:nvPr/>
        </p:nvSpPr>
        <p:spPr>
          <a:xfrm>
            <a:off x="450850" y="939443"/>
            <a:ext cx="11290300" cy="5949321"/>
          </a:xfrm>
          <a:prstGeom prst="rect">
            <a:avLst/>
          </a:prstGeom>
        </p:spPr>
        <p:txBody>
          <a:bodyPr wrap="square">
            <a:spAutoFit/>
          </a:bodyPr>
          <a:lstStyle/>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[8]. </a:t>
            </a:r>
            <a:r>
              <a:rPr lang="en-US" altLang="zh-CN" sz="1600" kern="100" dirty="0" err="1">
                <a:latin typeface="Times New Roman" panose="02020603050405020304" pitchFamily="18" charset="0"/>
                <a:ea typeface="宋体" panose="02010600030101010101" pitchFamily="2" charset="-122"/>
              </a:rPr>
              <a:t>Longhua</a:t>
            </a:r>
            <a:r>
              <a:rPr lang="en-US" altLang="zh-CN" sz="1600" kern="100" dirty="0">
                <a:latin typeface="Times New Roman" panose="02020603050405020304" pitchFamily="18" charset="0"/>
                <a:ea typeface="宋体" panose="02010600030101010101" pitchFamily="2" charset="-122"/>
              </a:rPr>
              <a:t> Qian, </a:t>
            </a:r>
            <a:r>
              <a:rPr lang="en-US" altLang="zh-CN" sz="1600" kern="100" dirty="0" err="1">
                <a:latin typeface="Times New Roman" panose="02020603050405020304" pitchFamily="18" charset="0"/>
                <a:ea typeface="宋体" panose="02010600030101010101" pitchFamily="2" charset="-122"/>
              </a:rPr>
              <a:t>Guodong</a:t>
            </a:r>
            <a:r>
              <a:rPr lang="en-US" altLang="zh-CN" sz="1600" kern="100" dirty="0">
                <a:latin typeface="Times New Roman" panose="02020603050405020304" pitchFamily="18" charset="0"/>
                <a:ea typeface="宋体" panose="02010600030101010101" pitchFamily="2" charset="-122"/>
              </a:rPr>
              <a:t> Zhou, Fang Kong, </a:t>
            </a:r>
            <a:r>
              <a:rPr lang="en-US" altLang="zh-CN" sz="1600" kern="100" dirty="0" err="1">
                <a:latin typeface="Times New Roman" panose="02020603050405020304" pitchFamily="18" charset="0"/>
                <a:ea typeface="宋体" panose="02010600030101010101" pitchFamily="2" charset="-122"/>
              </a:rPr>
              <a:t>Qiaoming</a:t>
            </a:r>
            <a:r>
              <a:rPr lang="en-US" altLang="zh-CN" sz="1600" kern="100" dirty="0">
                <a:latin typeface="Times New Roman" panose="02020603050405020304" pitchFamily="18" charset="0"/>
                <a:ea typeface="宋体" panose="02010600030101010101" pitchFamily="2" charset="-122"/>
              </a:rPr>
              <a:t> Zhu, and </a:t>
            </a:r>
            <a:r>
              <a:rPr lang="en-US" altLang="zh-CN" sz="1600" kern="100" dirty="0" err="1">
                <a:latin typeface="Times New Roman" panose="02020603050405020304" pitchFamily="18" charset="0"/>
                <a:ea typeface="宋体" panose="02010600030101010101" pitchFamily="2" charset="-122"/>
              </a:rPr>
              <a:t>Peide</a:t>
            </a:r>
            <a:r>
              <a:rPr lang="en-US" altLang="zh-CN" sz="1600" kern="100" dirty="0">
                <a:latin typeface="Times New Roman" panose="02020603050405020304" pitchFamily="18" charset="0"/>
                <a:ea typeface="宋体" panose="02010600030101010101" pitchFamily="2" charset="-122"/>
              </a:rPr>
              <a:t> Qian. 2008. Exploiting constituent dependencies for tree kernel-based semantic relation extraction. In Proceedings of the 22nd International Conference on Computational Linguistics, pages 697–704</a:t>
            </a:r>
            <a:r>
              <a:rPr lang="en-US" altLang="zh-CN" sz="1600" kern="100" dirty="0" smtClean="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[9]. </a:t>
            </a:r>
            <a:r>
              <a:rPr lang="en-US" altLang="zh-CN" sz="1600" kern="100" dirty="0">
                <a:latin typeface="Times New Roman" panose="02020603050405020304" pitchFamily="18" charset="0"/>
                <a:ea typeface="宋体" panose="02010600030101010101" pitchFamily="2" charset="-122"/>
              </a:rPr>
              <a:t>Giuliano </a:t>
            </a:r>
            <a:r>
              <a:rPr lang="en-US" altLang="zh-CN" sz="1600" kern="100" dirty="0" err="1">
                <a:latin typeface="Times New Roman" panose="02020603050405020304" pitchFamily="18" charset="0"/>
                <a:ea typeface="宋体" panose="02010600030101010101" pitchFamily="2" charset="-122"/>
              </a:rPr>
              <a:t>C,Lavelli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A,Pighin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D,et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al.FBK-IRST:Kernel</a:t>
            </a:r>
            <a:r>
              <a:rPr lang="en-US" altLang="zh-CN" sz="1600" kern="100" dirty="0">
                <a:latin typeface="Times New Roman" panose="02020603050405020304" pitchFamily="18" charset="0"/>
                <a:ea typeface="宋体" panose="02010600030101010101" pitchFamily="2" charset="-122"/>
              </a:rPr>
              <a:t> methods for semantic relation extraction[A].2007.//Proceedings of the 4th International Workshop on Semantic Evaluations[C].pages:141-144.</a:t>
            </a:r>
            <a:endParaRPr lang="zh-CN" altLang="zh-CN" sz="1600" kern="100" dirty="0">
              <a:latin typeface="Times New Roman" panose="02020603050405020304" pitchFamily="18" charset="0"/>
              <a:ea typeface="宋体" panose="02010600030101010101" pitchFamily="2" charset="-122"/>
            </a:endParaRP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[10]. </a:t>
            </a:r>
            <a:r>
              <a:rPr lang="en-US" altLang="zh-CN" sz="1600" kern="100" dirty="0" err="1">
                <a:latin typeface="Times New Roman" panose="02020603050405020304" pitchFamily="18" charset="0"/>
                <a:ea typeface="宋体" panose="02010600030101010101" pitchFamily="2" charset="-122"/>
              </a:rPr>
              <a:t>Brin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S.Extracting</a:t>
            </a:r>
            <a:r>
              <a:rPr lang="en-US" altLang="zh-CN" sz="1600" kern="100" dirty="0">
                <a:latin typeface="Times New Roman" panose="02020603050405020304" pitchFamily="18" charset="0"/>
                <a:ea typeface="宋体" panose="02010600030101010101" pitchFamily="2" charset="-122"/>
              </a:rPr>
              <a:t> patterns and relations from the world wide web</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M</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.1999.Berlin: Springer Heidelberg,pages:172-183</a:t>
            </a:r>
            <a:r>
              <a:rPr lang="zh-CN" altLang="zh-CN" sz="1600" kern="100" dirty="0">
                <a:latin typeface="Times New Roman" panose="02020603050405020304" pitchFamily="18" charset="0"/>
                <a:ea typeface="宋体" panose="02010600030101010101" pitchFamily="2" charset="-122"/>
              </a:rPr>
              <a:t>．</a:t>
            </a:r>
          </a:p>
          <a:p>
            <a:pPr marL="304800" marR="266700" indent="2286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[11]. </a:t>
            </a:r>
            <a:r>
              <a:rPr lang="en-US" altLang="zh-CN" sz="1600" kern="100" dirty="0">
                <a:latin typeface="Times New Roman" panose="02020603050405020304" pitchFamily="18" charset="0"/>
                <a:ea typeface="宋体" panose="02010600030101010101" pitchFamily="2" charset="-122"/>
              </a:rPr>
              <a:t>Liu </a:t>
            </a:r>
            <a:r>
              <a:rPr lang="en-US" altLang="zh-CN" sz="1600" kern="100" dirty="0" err="1">
                <a:latin typeface="Times New Roman" panose="02020603050405020304" pitchFamily="18" charset="0"/>
                <a:ea typeface="宋体" panose="02010600030101010101" pitchFamily="2" charset="-122"/>
              </a:rPr>
              <a:t>CY,Sun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WB,Chao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WH,et</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al.Convolution</a:t>
            </a:r>
            <a:r>
              <a:rPr lang="en-US" altLang="zh-CN" sz="1600" kern="100" dirty="0">
                <a:latin typeface="Times New Roman" panose="02020603050405020304" pitchFamily="18" charset="0"/>
                <a:ea typeface="宋体" panose="02010600030101010101" pitchFamily="2" charset="-122"/>
              </a:rPr>
              <a:t> Neural Network for Relation Extraction[C].2013.International Conference on Advanced Data Mining and Applications. Springer, Berlin, Heidelberg, pages:132-140.</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[12].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Zeng,Kang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Liu,Siwei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Lai,Guangyou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Zhou,Jun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Zhao,et</a:t>
            </a:r>
            <a:r>
              <a:rPr lang="en-US" altLang="zh-CN" sz="1600" kern="100" dirty="0">
                <a:latin typeface="Times New Roman" panose="02020603050405020304" pitchFamily="18" charset="0"/>
                <a:ea typeface="宋体" panose="02010600030101010101" pitchFamily="2" charset="-122"/>
              </a:rPr>
              <a:t> al.2014.Relation classification via convolutional deep neural network. In Proceedings of COLING, pages 2335–2344.</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[13]. </a:t>
            </a:r>
            <a:r>
              <a:rPr lang="en-US" altLang="zh-CN" sz="1600" kern="100" dirty="0">
                <a:latin typeface="Times New Roman" panose="02020603050405020304" pitchFamily="18" charset="0"/>
                <a:ea typeface="宋体" panose="02010600030101010101" pitchFamily="2" charset="-122"/>
              </a:rPr>
              <a:t>Santos </a:t>
            </a:r>
            <a:r>
              <a:rPr lang="en-US" altLang="zh-CN" sz="1600" kern="100" dirty="0" err="1">
                <a:latin typeface="Times New Roman" panose="02020603050405020304" pitchFamily="18" charset="0"/>
                <a:ea typeface="宋体" panose="02010600030101010101" pitchFamily="2" charset="-122"/>
              </a:rPr>
              <a:t>CND,Xiang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B,Zhou</a:t>
            </a:r>
            <a:r>
              <a:rPr lang="en-US" altLang="zh-CN" sz="1600" kern="100" dirty="0">
                <a:latin typeface="Times New Roman" panose="02020603050405020304" pitchFamily="18" charset="0"/>
                <a:ea typeface="宋体" panose="02010600030101010101" pitchFamily="2" charset="-122"/>
              </a:rPr>
              <a:t> B.2015.Classifying Relations by Ranking with Convolutional Neural Networks[J]. Computer Science, pages:132-137.</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[14]. </a:t>
            </a:r>
            <a:r>
              <a:rPr lang="en-US" altLang="zh-CN" sz="1600" kern="100" dirty="0" err="1">
                <a:latin typeface="Times New Roman" panose="02020603050405020304" pitchFamily="18" charset="0"/>
                <a:ea typeface="宋体" panose="02010600030101010101" pitchFamily="2" charset="-122"/>
              </a:rPr>
              <a:t>Dongxu</a:t>
            </a:r>
            <a:r>
              <a:rPr lang="en-US" altLang="zh-CN" sz="1600" kern="100" dirty="0">
                <a:latin typeface="Times New Roman" panose="02020603050405020304" pitchFamily="18" charset="0"/>
                <a:ea typeface="宋体" panose="02010600030101010101" pitchFamily="2" charset="-122"/>
              </a:rPr>
              <a:t> Zhang and Dong Wang. 2015. Relation classification via recurrent neural network.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arXiv:1508.01006.</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[15]. </a:t>
            </a:r>
            <a:r>
              <a:rPr lang="en-US" altLang="zh-CN" sz="1600" kern="100" dirty="0">
                <a:latin typeface="Times New Roman" panose="02020603050405020304" pitchFamily="18" charset="0"/>
                <a:ea typeface="宋体" panose="02010600030101010101" pitchFamily="2" charset="-122"/>
              </a:rPr>
              <a:t>Peng Zhou, Wei Shi, Jun Tian, </a:t>
            </a:r>
            <a:r>
              <a:rPr lang="en-US" altLang="zh-CN" sz="1600" kern="100" dirty="0" err="1">
                <a:latin typeface="Times New Roman" panose="02020603050405020304" pitchFamily="18" charset="0"/>
                <a:ea typeface="宋体" panose="02010600030101010101" pitchFamily="2" charset="-122"/>
              </a:rPr>
              <a:t>Zhenyu</a:t>
            </a:r>
            <a:r>
              <a:rPr lang="en-US" altLang="zh-CN" sz="1600" kern="100" dirty="0">
                <a:latin typeface="Times New Roman" panose="02020603050405020304" pitchFamily="18" charset="0"/>
                <a:ea typeface="宋体" panose="02010600030101010101" pitchFamily="2" charset="-122"/>
              </a:rPr>
              <a:t> Qi, </a:t>
            </a:r>
            <a:r>
              <a:rPr lang="en-US" altLang="zh-CN" sz="1600" kern="100" dirty="0" err="1">
                <a:latin typeface="Times New Roman" panose="02020603050405020304" pitchFamily="18" charset="0"/>
                <a:ea typeface="宋体" panose="02010600030101010101" pitchFamily="2" charset="-122"/>
              </a:rPr>
              <a:t>Bingchen</a:t>
            </a:r>
            <a:r>
              <a:rPr lang="en-US" altLang="zh-CN" sz="1600" kern="100" dirty="0">
                <a:latin typeface="Times New Roman" panose="02020603050405020304" pitchFamily="18" charset="0"/>
                <a:ea typeface="宋体" panose="02010600030101010101" pitchFamily="2" charset="-122"/>
              </a:rPr>
              <a:t> Li, </a:t>
            </a:r>
            <a:r>
              <a:rPr lang="en-US" altLang="zh-CN" sz="1600" kern="100" dirty="0" err="1">
                <a:latin typeface="Times New Roman" panose="02020603050405020304" pitchFamily="18" charset="0"/>
                <a:ea typeface="宋体" panose="02010600030101010101" pitchFamily="2" charset="-122"/>
              </a:rPr>
              <a:t>Hongwei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Hao</a:t>
            </a:r>
            <a:r>
              <a:rPr lang="en-US" altLang="zh-CN" sz="1600" kern="100" dirty="0">
                <a:latin typeface="Times New Roman" panose="02020603050405020304" pitchFamily="18" charset="0"/>
                <a:ea typeface="宋体" panose="02010600030101010101" pitchFamily="2" charset="-122"/>
              </a:rPr>
              <a:t>, and Bo Xu. 2016. </a:t>
            </a:r>
            <a:r>
              <a:rPr lang="en-US" altLang="zh-CN" sz="1600" kern="100" dirty="0" err="1">
                <a:latin typeface="Times New Roman" panose="02020603050405020304" pitchFamily="18" charset="0"/>
                <a:ea typeface="宋体" panose="02010600030101010101" pitchFamily="2" charset="-122"/>
              </a:rPr>
              <a:t>Attentionbased</a:t>
            </a:r>
            <a:r>
              <a:rPr lang="en-US" altLang="zh-CN" sz="1600" kern="100" dirty="0">
                <a:latin typeface="Times New Roman" panose="02020603050405020304" pitchFamily="18" charset="0"/>
                <a:ea typeface="宋体" panose="02010600030101010101" pitchFamily="2" charset="-122"/>
              </a:rPr>
              <a:t> bidirectional long short-term memory networks for relation classification. In Proceedings of The 54th Annual Meeting of the Association for Computational Linguistics, page </a:t>
            </a:r>
            <a:r>
              <a:rPr lang="en-US" altLang="zh-CN" sz="1600" kern="100" dirty="0" smtClean="0">
                <a:latin typeface="Times New Roman" panose="02020603050405020304" pitchFamily="18" charset="0"/>
                <a:ea typeface="宋体" panose="02010600030101010101" pitchFamily="2" charset="-122"/>
              </a:rPr>
              <a:t>207.</a:t>
            </a:r>
          </a:p>
        </p:txBody>
      </p:sp>
    </p:spTree>
    <p:extLst>
      <p:ext uri="{BB962C8B-B14F-4D97-AF65-F5344CB8AC3E}">
        <p14:creationId xmlns:p14="http://schemas.microsoft.com/office/powerpoint/2010/main" val="348651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文本框 1">
            <a:extLst>
              <a:ext uri="{FF2B5EF4-FFF2-40B4-BE49-F238E27FC236}">
                <a16:creationId xmlns:a16="http://schemas.microsoft.com/office/drawing/2014/main" id="{61564BF1-31ED-4DC9-BCB4-9CED26AC07B1}"/>
              </a:ext>
            </a:extLst>
          </p:cNvPr>
          <p:cNvSpPr txBox="1"/>
          <p:nvPr/>
        </p:nvSpPr>
        <p:spPr>
          <a:xfrm>
            <a:off x="433137" y="961666"/>
            <a:ext cx="11514221" cy="5576911"/>
          </a:xfrm>
          <a:prstGeom prst="rect">
            <a:avLst/>
          </a:prstGeom>
          <a:noFill/>
        </p:spPr>
        <p:txBody>
          <a:bodyPr wrap="square" rtlCol="0">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[16]. </a:t>
            </a:r>
            <a:r>
              <a:rPr lang="en-US" altLang="zh-CN" sz="1600" kern="100" dirty="0" err="1">
                <a:latin typeface="Times New Roman" panose="02020603050405020304" pitchFamily="18" charset="0"/>
                <a:ea typeface="宋体" panose="02010600030101010101" pitchFamily="2" charset="-122"/>
              </a:rPr>
              <a:t>Linlin</a:t>
            </a:r>
            <a:r>
              <a:rPr lang="en-US" altLang="zh-CN" sz="1600" kern="100" dirty="0">
                <a:latin typeface="Times New Roman" panose="02020603050405020304" pitchFamily="18" charset="0"/>
                <a:ea typeface="宋体" panose="02010600030101010101" pitchFamily="2" charset="-122"/>
              </a:rPr>
              <a:t> Wang, Zhu Cao, Gerard de </a:t>
            </a:r>
            <a:r>
              <a:rPr lang="en-US" altLang="zh-CN" sz="1600" kern="100" dirty="0" err="1">
                <a:latin typeface="Times New Roman" panose="02020603050405020304" pitchFamily="18" charset="0"/>
                <a:ea typeface="宋体" panose="02010600030101010101" pitchFamily="2" charset="-122"/>
              </a:rPr>
              <a:t>Melo</a:t>
            </a:r>
            <a:r>
              <a:rPr lang="en-US" altLang="zh-CN" sz="1600" kern="100" dirty="0">
                <a:latin typeface="Times New Roman" panose="02020603050405020304" pitchFamily="18" charset="0"/>
                <a:ea typeface="宋体" panose="02010600030101010101" pitchFamily="2" charset="-122"/>
              </a:rPr>
              <a:t>, and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2016. Relation classification via multi-level attention </a:t>
            </a:r>
            <a:r>
              <a:rPr lang="en-US" altLang="zh-CN" sz="1600" kern="100" dirty="0" err="1">
                <a:latin typeface="Times New Roman" panose="02020603050405020304" pitchFamily="18" charset="0"/>
                <a:ea typeface="宋体" panose="02010600030101010101" pitchFamily="2" charset="-122"/>
              </a:rPr>
              <a:t>cnns</a:t>
            </a:r>
            <a:r>
              <a:rPr lang="en-US" altLang="zh-CN" sz="1600" kern="100" dirty="0">
                <a:latin typeface="Times New Roman" panose="02020603050405020304" pitchFamily="18" charset="0"/>
                <a:ea typeface="宋体" panose="02010600030101010101" pitchFamily="2" charset="-122"/>
              </a:rPr>
              <a:t>. In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[17]. </a:t>
            </a:r>
            <a:r>
              <a:rPr lang="en-US" altLang="zh-CN" sz="1600" kern="100" dirty="0" err="1">
                <a:latin typeface="Times New Roman" panose="02020603050405020304" pitchFamily="18" charset="0"/>
                <a:ea typeface="宋体" panose="02010600030101010101" pitchFamily="2" charset="-122"/>
              </a:rPr>
              <a:t>Rui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Cai</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Xiaodong</a:t>
            </a:r>
            <a:r>
              <a:rPr lang="en-US" altLang="zh-CN" sz="1600" kern="100" dirty="0">
                <a:latin typeface="Times New Roman" panose="02020603050405020304" pitchFamily="18" charset="0"/>
                <a:ea typeface="宋体" panose="02010600030101010101" pitchFamily="2" charset="-122"/>
              </a:rPr>
              <a:t> Zhang, and </a:t>
            </a:r>
            <a:r>
              <a:rPr lang="en-US" altLang="zh-CN" sz="1600" kern="100" dirty="0" err="1">
                <a:latin typeface="Times New Roman" panose="02020603050405020304" pitchFamily="18" charset="0"/>
                <a:ea typeface="宋体" panose="02010600030101010101" pitchFamily="2" charset="-122"/>
              </a:rPr>
              <a:t>Houfeng</a:t>
            </a:r>
            <a:r>
              <a:rPr lang="en-US" altLang="zh-CN" sz="1600" kern="100" dirty="0">
                <a:latin typeface="Times New Roman" panose="02020603050405020304" pitchFamily="18" charset="0"/>
                <a:ea typeface="宋体" panose="02010600030101010101" pitchFamily="2" charset="-122"/>
              </a:rPr>
              <a:t> Wang. 2016. Bidirectional recurrent convolutional neural network for relation classification. Proceedings of the 54th Annual Meeting of the Association for Computational Linguistics. Association for Computational Linguistics.</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[18]. </a:t>
            </a:r>
            <a:r>
              <a:rPr lang="en-US" altLang="zh-CN" sz="1600" kern="100" dirty="0" err="1">
                <a:latin typeface="Times New Roman" panose="02020603050405020304" pitchFamily="18" charset="0"/>
                <a:ea typeface="宋体" panose="02010600030101010101" pitchFamily="2" charset="-122"/>
              </a:rPr>
              <a:t>Daojian</a:t>
            </a:r>
            <a:r>
              <a:rPr lang="en-US" altLang="zh-CN" sz="1600" kern="100" dirty="0">
                <a:latin typeface="Times New Roman" panose="02020603050405020304" pitchFamily="18" charset="0"/>
                <a:ea typeface="宋体" panose="02010600030101010101" pitchFamily="2" charset="-122"/>
              </a:rPr>
              <a:t> Zeng, Kang Liu, </a:t>
            </a:r>
            <a:r>
              <a:rPr lang="en-US" altLang="zh-CN" sz="1600" kern="100" dirty="0" err="1">
                <a:latin typeface="Times New Roman" panose="02020603050405020304" pitchFamily="18" charset="0"/>
                <a:ea typeface="宋体" panose="02010600030101010101" pitchFamily="2" charset="-122"/>
              </a:rPr>
              <a:t>Yubo</a:t>
            </a:r>
            <a:r>
              <a:rPr lang="en-US" altLang="zh-CN" sz="1600" kern="100" dirty="0">
                <a:latin typeface="Times New Roman" panose="02020603050405020304" pitchFamily="18" charset="0"/>
                <a:ea typeface="宋体" panose="02010600030101010101" pitchFamily="2" charset="-122"/>
              </a:rPr>
              <a:t> Chen, and Jun Zhao. 2015. Distant supervision for relation extraction via piecewise convolutional neural networks. In Proceedings of EMNLP, pages 1753–1762.</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[19].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Shiqi</a:t>
            </a:r>
            <a:r>
              <a:rPr lang="en-US" altLang="zh-CN" sz="1600" kern="100" dirty="0">
                <a:latin typeface="Times New Roman" panose="02020603050405020304" pitchFamily="18" charset="0"/>
                <a:ea typeface="宋体" panose="02010600030101010101" pitchFamily="2" charset="-122"/>
              </a:rPr>
              <a:t> Shen,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t>
            </a:r>
            <a:r>
              <a:rPr lang="en-US" altLang="zh-CN" sz="1600" kern="100" dirty="0" err="1">
                <a:latin typeface="Times New Roman" panose="02020603050405020304" pitchFamily="18" charset="0"/>
                <a:ea typeface="宋体" panose="02010600030101010101" pitchFamily="2" charset="-122"/>
              </a:rPr>
              <a:t>Huanbo</a:t>
            </a:r>
            <a:r>
              <a:rPr lang="en-US" altLang="zh-CN" sz="1600" kern="100" dirty="0">
                <a:latin typeface="Times New Roman" panose="02020603050405020304" pitchFamily="18" charset="0"/>
                <a:ea typeface="宋体" panose="02010600030101010101" pitchFamily="2" charset="-122"/>
              </a:rPr>
              <a:t> Luan,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2016. Neural relation extraction with selective attention over instances. In Proceedings of ACL, volume 1, pages 2124–2133.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[20].</a:t>
            </a:r>
            <a:r>
              <a:rPr lang="en-US" altLang="zh-CN" sz="1600" kern="100" dirty="0" smtClean="0">
                <a:latin typeface="Segoe UI" panose="020B0502040204020203" pitchFamily="34"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Yankai</a:t>
            </a:r>
            <a:r>
              <a:rPr lang="en-US" altLang="zh-CN" sz="1600" kern="100" dirty="0">
                <a:latin typeface="Times New Roman" panose="02020603050405020304" pitchFamily="18" charset="0"/>
                <a:ea typeface="宋体" panose="02010600030101010101" pitchFamily="2" charset="-122"/>
              </a:rPr>
              <a:t> Lin,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Sun.2017.Neural Relation Extraction with Multi-lingual Attention. In Proceedings of ACL.</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[21]. </a:t>
            </a:r>
            <a:r>
              <a:rPr lang="en-US" altLang="zh-CN" sz="1600" kern="100" dirty="0" err="1">
                <a:latin typeface="Times New Roman" panose="02020603050405020304" pitchFamily="18" charset="0"/>
                <a:ea typeface="宋体" panose="02010600030101010101" pitchFamily="2" charset="-122"/>
              </a:rPr>
              <a:t>Wenhan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Xiong</a:t>
            </a:r>
            <a:r>
              <a:rPr lang="en-US" altLang="zh-CN" sz="1600" kern="100" dirty="0">
                <a:latin typeface="Times New Roman" panose="02020603050405020304" pitchFamily="18" charset="0"/>
                <a:ea typeface="宋体" panose="02010600030101010101" pitchFamily="2" charset="-122"/>
              </a:rPr>
              <a:t>, Mo Yu, </a:t>
            </a:r>
            <a:r>
              <a:rPr lang="en-US" altLang="zh-CN" sz="1600" kern="100" dirty="0" err="1">
                <a:latin typeface="Times New Roman" panose="02020603050405020304" pitchFamily="18" charset="0"/>
                <a:ea typeface="宋体" panose="02010600030101010101" pitchFamily="2" charset="-122"/>
              </a:rPr>
              <a:t>Shiyu</a:t>
            </a:r>
            <a:r>
              <a:rPr lang="en-US" altLang="zh-CN" sz="1600" kern="100" dirty="0">
                <a:latin typeface="Times New Roman" panose="02020603050405020304" pitchFamily="18" charset="0"/>
                <a:ea typeface="宋体" panose="02010600030101010101" pitchFamily="2" charset="-122"/>
              </a:rPr>
              <a:t> Chang, </a:t>
            </a:r>
            <a:r>
              <a:rPr lang="en-US" altLang="zh-CN" sz="1600" kern="100" dirty="0" err="1">
                <a:latin typeface="Times New Roman" panose="02020603050405020304" pitchFamily="18" charset="0"/>
                <a:ea typeface="宋体" panose="02010600030101010101" pitchFamily="2" charset="-122"/>
              </a:rPr>
              <a:t>Xiaoxiao</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Guo</a:t>
            </a:r>
            <a:r>
              <a:rPr lang="en-US" altLang="zh-CN" sz="1600" kern="100" dirty="0">
                <a:latin typeface="Times New Roman" panose="02020603050405020304" pitchFamily="18" charset="0"/>
                <a:ea typeface="宋体" panose="02010600030101010101" pitchFamily="2" charset="-122"/>
              </a:rPr>
              <a:t>, and William Yang Wang. 2018. One-shot relational learning for knowledge graphs. In Proceedings of the 2018 Conference on Empirical Methods in Natural Language Processing, pages:1980-1.</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[22]. </a:t>
            </a:r>
            <a:r>
              <a:rPr lang="en-US" altLang="zh-CN" sz="1600" kern="100" dirty="0" err="1" smtClean="0">
                <a:latin typeface="Times New Roman" panose="02020603050405020304" pitchFamily="18" charset="0"/>
                <a:ea typeface="宋体" panose="02010600030101010101" pitchFamily="2" charset="-122"/>
              </a:rPr>
              <a:t>Goodfellow</a:t>
            </a:r>
            <a:r>
              <a:rPr lang="en-US" altLang="zh-CN" sz="1600" kern="100" dirty="0" smtClean="0">
                <a:latin typeface="Times New Roman" panose="02020603050405020304" pitchFamily="18" charset="0"/>
                <a:ea typeface="宋体" panose="02010600030101010101" pitchFamily="2" charset="-122"/>
              </a:rPr>
              <a:t>, Ian, </a:t>
            </a:r>
            <a:r>
              <a:rPr lang="en-US" altLang="zh-CN" sz="1600" kern="100" dirty="0" err="1" smtClean="0">
                <a:latin typeface="Times New Roman" panose="02020603050405020304" pitchFamily="18" charset="0"/>
                <a:ea typeface="宋体" panose="02010600030101010101" pitchFamily="2" charset="-122"/>
              </a:rPr>
              <a:t>Pouget-Abadie</a:t>
            </a:r>
            <a:r>
              <a:rPr lang="en-US" altLang="zh-CN" sz="1600" kern="100" dirty="0" smtClean="0">
                <a:latin typeface="Times New Roman" panose="02020603050405020304" pitchFamily="18" charset="0"/>
                <a:ea typeface="宋体" panose="02010600030101010101" pitchFamily="2" charset="-122"/>
              </a:rPr>
              <a:t>, Jean, Mirza, Mehdi, Xu, Bing, </a:t>
            </a:r>
            <a:r>
              <a:rPr lang="en-US" altLang="zh-CN" sz="1600" kern="100" dirty="0" err="1" smtClean="0">
                <a:latin typeface="Times New Roman" panose="02020603050405020304" pitchFamily="18" charset="0"/>
                <a:ea typeface="宋体" panose="02010600030101010101" pitchFamily="2" charset="-122"/>
              </a:rPr>
              <a:t>Warde</a:t>
            </a:r>
            <a:r>
              <a:rPr lang="en-US" altLang="zh-CN" sz="1600" kern="100" dirty="0" smtClean="0">
                <a:latin typeface="Times New Roman" panose="02020603050405020304" pitchFamily="18" charset="0"/>
                <a:ea typeface="宋体" panose="02010600030101010101" pitchFamily="2" charset="-122"/>
              </a:rPr>
              <a:t>-Farley, David, </a:t>
            </a:r>
            <a:r>
              <a:rPr lang="en-US" altLang="zh-CN" sz="1600" kern="100" dirty="0" err="1" smtClean="0">
                <a:latin typeface="Times New Roman" panose="02020603050405020304" pitchFamily="18" charset="0"/>
                <a:ea typeface="宋体" panose="02010600030101010101" pitchFamily="2" charset="-122"/>
              </a:rPr>
              <a:t>Ozair</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Sherjil</a:t>
            </a:r>
            <a:r>
              <a:rPr lang="en-US" altLang="zh-CN" sz="1600" kern="100" dirty="0" smtClean="0">
                <a:latin typeface="Times New Roman" panose="02020603050405020304" pitchFamily="18" charset="0"/>
                <a:ea typeface="宋体" panose="02010600030101010101" pitchFamily="2" charset="-122"/>
              </a:rPr>
              <a:t>, </a:t>
            </a:r>
            <a:r>
              <a:rPr lang="en-US" altLang="zh-CN" sz="1600" kern="100" dirty="0" err="1" smtClean="0">
                <a:latin typeface="Times New Roman" panose="02020603050405020304" pitchFamily="18" charset="0"/>
                <a:ea typeface="宋体" panose="02010600030101010101" pitchFamily="2" charset="-122"/>
              </a:rPr>
              <a:t>Courville</a:t>
            </a:r>
            <a:r>
              <a:rPr lang="en-US" altLang="zh-CN" sz="1600" kern="100" dirty="0" smtClean="0">
                <a:latin typeface="Times New Roman" panose="02020603050405020304" pitchFamily="18" charset="0"/>
                <a:ea typeface="宋体" panose="02010600030101010101" pitchFamily="2" charset="-122"/>
              </a:rPr>
              <a:t>, Aaron, and </a:t>
            </a:r>
            <a:r>
              <a:rPr lang="en-US" altLang="zh-CN" sz="1600" kern="100" dirty="0" err="1" smtClean="0">
                <a:latin typeface="Times New Roman" panose="02020603050405020304" pitchFamily="18" charset="0"/>
                <a:ea typeface="宋体" panose="02010600030101010101" pitchFamily="2" charset="-122"/>
              </a:rPr>
              <a:t>Bengio</a:t>
            </a:r>
            <a:r>
              <a:rPr lang="en-US" altLang="zh-CN" sz="1600" kern="100" dirty="0" smtClean="0">
                <a:latin typeface="Times New Roman" panose="02020603050405020304" pitchFamily="18" charset="0"/>
                <a:ea typeface="宋体" panose="02010600030101010101" pitchFamily="2" charset="-122"/>
              </a:rPr>
              <a:t>, Yoshua.2014.Generative adversarial nets. In Advances in Neural Information Processing Systems (NIPS) 27. Curran Associates.</a:t>
            </a:r>
            <a:endParaRPr lang="zh-CN" altLang="zh-CN" sz="1600" kern="100"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816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a:extLst>
              <a:ext uri="{FF2B5EF4-FFF2-40B4-BE49-F238E27FC236}">
                <a16:creationId xmlns:a16="http://schemas.microsoft.com/office/drawing/2014/main" id="{C8693B39-5660-465C-996E-A65129FFC579}"/>
              </a:ext>
            </a:extLst>
          </p:cNvPr>
          <p:cNvSpPr txBox="1">
            <a:spLocks noChangeArrowheads="1"/>
          </p:cNvSpPr>
          <p:nvPr/>
        </p:nvSpPr>
        <p:spPr bwMode="auto">
          <a:xfrm>
            <a:off x="0" y="-46633"/>
            <a:ext cx="60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defRPr/>
            </a:pPr>
            <a:r>
              <a:rPr lang="zh-CN" altLang="en-US" sz="4000" b="1" kern="0" dirty="0">
                <a:solidFill>
                  <a:schemeClr val="accent1"/>
                </a:solidFill>
                <a:latin typeface="Arial"/>
                <a:sym typeface="+mn-ea"/>
              </a:rPr>
              <a:t>四、参考文献</a:t>
            </a:r>
          </a:p>
        </p:txBody>
      </p:sp>
      <p:cxnSp>
        <p:nvCxnSpPr>
          <p:cNvPr id="9" name="直接连接符 8">
            <a:extLst>
              <a:ext uri="{FF2B5EF4-FFF2-40B4-BE49-F238E27FC236}">
                <a16:creationId xmlns:a16="http://schemas.microsoft.com/office/drawing/2014/main" id="{2D80AB75-07CA-4D61-B6F2-D62043FD5C9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0AC34787-E5E9-4780-8456-6064CDFE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2" name="矩形 1">
            <a:extLst>
              <a:ext uri="{FF2B5EF4-FFF2-40B4-BE49-F238E27FC236}">
                <a16:creationId xmlns:a16="http://schemas.microsoft.com/office/drawing/2014/main" id="{8129477B-7D93-43E6-B81B-EEDEA89A72D2}"/>
              </a:ext>
            </a:extLst>
          </p:cNvPr>
          <p:cNvSpPr/>
          <p:nvPr/>
        </p:nvSpPr>
        <p:spPr>
          <a:xfrm>
            <a:off x="142874" y="842592"/>
            <a:ext cx="11486148" cy="6475619"/>
          </a:xfrm>
          <a:prstGeom prst="rect">
            <a:avLst/>
          </a:prstGeom>
        </p:spPr>
        <p:txBody>
          <a:bodyPr wrap="square">
            <a:spAutoFit/>
          </a:bodyPr>
          <a:lstStyle/>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[23]. </a:t>
            </a:r>
            <a:r>
              <a:rPr lang="en-US" altLang="zh-CN" sz="1600" kern="100" dirty="0" err="1">
                <a:latin typeface="Times New Roman" panose="02020603050405020304" pitchFamily="18" charset="0"/>
                <a:ea typeface="宋体" panose="02010600030101010101" pitchFamily="2" charset="-122"/>
              </a:rPr>
              <a:t>Takeru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Miyato</a:t>
            </a:r>
            <a:r>
              <a:rPr lang="en-US" altLang="zh-CN" sz="1600" kern="100" dirty="0">
                <a:latin typeface="Times New Roman" panose="02020603050405020304" pitchFamily="18" charset="0"/>
                <a:ea typeface="宋体" panose="02010600030101010101" pitchFamily="2" charset="-122"/>
              </a:rPr>
              <a:t>, Andrew M Dai, and Ian </a:t>
            </a:r>
            <a:r>
              <a:rPr lang="en-US" altLang="zh-CN" sz="1600" kern="100" dirty="0" err="1">
                <a:latin typeface="Times New Roman" panose="02020603050405020304" pitchFamily="18" charset="0"/>
                <a:ea typeface="宋体" panose="02010600030101010101" pitchFamily="2" charset="-122"/>
              </a:rPr>
              <a:t>Goodfellow</a:t>
            </a:r>
            <a:r>
              <a:rPr lang="en-US" altLang="zh-CN" sz="1600" kern="100" dirty="0">
                <a:latin typeface="Times New Roman" panose="02020603050405020304" pitchFamily="18" charset="0"/>
                <a:ea typeface="宋体" panose="02010600030101010101" pitchFamily="2" charset="-122"/>
              </a:rPr>
              <a:t>. 2016. Adversarial training methods for semi-supervised text classification.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arXiv:1605.07725</a:t>
            </a:r>
            <a:r>
              <a:rPr lang="en-US" altLang="zh-CN" sz="1600" kern="100" dirty="0" smtClean="0">
                <a:latin typeface="Times New Roman" panose="02020603050405020304" pitchFamily="18" charset="0"/>
                <a:ea typeface="宋体" panose="02010600030101010101" pitchFamily="2" charset="-122"/>
              </a:rPr>
              <a:t>.</a:t>
            </a: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[24].</a:t>
            </a:r>
            <a:r>
              <a:rPr lang="en-US" altLang="zh-CN" sz="1600" kern="100" dirty="0" smtClean="0">
                <a:solidFill>
                  <a:srgbClr val="000000"/>
                </a:solidFill>
                <a:latin typeface="Times New Roman" panose="02020603050405020304" pitchFamily="18" charset="0"/>
                <a:ea typeface="微软雅黑" panose="020B0503020204020204" pitchFamily="34" charset="-122"/>
              </a:rPr>
              <a:t> </a:t>
            </a:r>
            <a:r>
              <a:rPr lang="en-US" altLang="zh-CN" sz="1600" kern="100" dirty="0">
                <a:latin typeface="Times New Roman" panose="02020603050405020304" pitchFamily="18" charset="0"/>
                <a:ea typeface="宋体" panose="02010600030101010101" pitchFamily="2" charset="-122"/>
              </a:rPr>
              <a:t>Yu L , Zhang W , Wang J , et al. 2016.SeqGAN: Sequence Generative Adversarial Nets with Policy Gradient[J]. </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[25]. </a:t>
            </a:r>
            <a:r>
              <a:rPr lang="en-US" altLang="zh-CN" sz="1600" kern="100" dirty="0">
                <a:latin typeface="Times New Roman" panose="02020603050405020304" pitchFamily="18" charset="0"/>
                <a:ea typeface="宋体" panose="02010600030101010101" pitchFamily="2" charset="-122"/>
              </a:rPr>
              <a:t>Yi Wu, David </a:t>
            </a:r>
            <a:r>
              <a:rPr lang="en-US" altLang="zh-CN" sz="1600" kern="100" dirty="0" err="1">
                <a:latin typeface="Times New Roman" panose="02020603050405020304" pitchFamily="18" charset="0"/>
                <a:ea typeface="宋体" panose="02010600030101010101" pitchFamily="2" charset="-122"/>
              </a:rPr>
              <a:t>Bamman</a:t>
            </a:r>
            <a:r>
              <a:rPr lang="en-US" altLang="zh-CN" sz="1600" kern="100" dirty="0">
                <a:latin typeface="Times New Roman" panose="02020603050405020304" pitchFamily="18" charset="0"/>
                <a:ea typeface="宋体" panose="02010600030101010101" pitchFamily="2" charset="-122"/>
              </a:rPr>
              <a:t>, and Stuart Russell. 2017. Adversarial training for relation extraction. In Proceedings of EMNLP, pages 1778–1783.</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[26]. </a:t>
            </a:r>
            <a:r>
              <a:rPr lang="zh-CN" altLang="zh-CN" sz="1600" kern="100" dirty="0">
                <a:latin typeface="Times New Roman" panose="02020603050405020304" pitchFamily="18" charset="0"/>
                <a:ea typeface="宋体" panose="02010600030101010101" pitchFamily="2" charset="-122"/>
              </a:rPr>
              <a:t>冯冲</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康丽琪</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石戈</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黄河燕</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融合对抗学习的因果关系抽取</a:t>
            </a:r>
            <a:r>
              <a:rPr lang="en-US"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自动化学报</a:t>
            </a:r>
            <a:r>
              <a:rPr lang="en-US" altLang="zh-CN" sz="1600" kern="100" dirty="0">
                <a:latin typeface="Times New Roman" panose="02020603050405020304" pitchFamily="18" charset="0"/>
                <a:ea typeface="宋体" panose="02010600030101010101" pitchFamily="2" charset="-122"/>
              </a:rPr>
              <a:t>, 2018, 44(5): 811−818.</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[27]. </a:t>
            </a:r>
            <a:r>
              <a:rPr lang="en-US" altLang="zh-CN" sz="1600" kern="100" dirty="0" err="1">
                <a:latin typeface="Times New Roman" panose="02020603050405020304" pitchFamily="18" charset="0"/>
                <a:ea typeface="宋体" panose="02010600030101010101" pitchFamily="2" charset="-122"/>
              </a:rPr>
              <a:t>Pengda</a:t>
            </a:r>
            <a:r>
              <a:rPr lang="en-US" altLang="zh-CN" sz="1600" kern="100" dirty="0">
                <a:latin typeface="Times New Roman" panose="02020603050405020304" pitchFamily="18" charset="0"/>
                <a:ea typeface="宋体" panose="02010600030101010101" pitchFamily="2" charset="-122"/>
              </a:rPr>
              <a:t> Qin, </a:t>
            </a:r>
            <a:r>
              <a:rPr lang="en-US" altLang="zh-CN" sz="1600" kern="100" dirty="0" err="1">
                <a:latin typeface="Times New Roman" panose="02020603050405020304" pitchFamily="18" charset="0"/>
                <a:ea typeface="宋体" panose="02010600030101010101" pitchFamily="2" charset="-122"/>
              </a:rPr>
              <a:t>Weiran</a:t>
            </a:r>
            <a:r>
              <a:rPr lang="en-US" altLang="zh-CN" sz="1600" kern="100" dirty="0">
                <a:latin typeface="Times New Roman" panose="02020603050405020304" pitchFamily="18" charset="0"/>
                <a:ea typeface="宋体" panose="02010600030101010101" pitchFamily="2" charset="-122"/>
              </a:rPr>
              <a:t> Xu, and William Yang Wang. 2018. DSGAN: Generative adversarial training for distant supervision relation extraction. In Proceedings of ACL, pages 496–505.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[28]. </a:t>
            </a:r>
            <a:r>
              <a:rPr lang="en-US" altLang="zh-CN" sz="1600" kern="100" dirty="0">
                <a:latin typeface="Times New Roman" panose="02020603050405020304" pitchFamily="18" charset="0"/>
                <a:ea typeface="宋体" panose="02010600030101010101" pitchFamily="2" charset="-122"/>
              </a:rPr>
              <a:t>Xu Han, </a:t>
            </a:r>
            <a:r>
              <a:rPr lang="en-US" altLang="zh-CN" sz="1600" kern="100" dirty="0" err="1">
                <a:latin typeface="Times New Roman" panose="02020603050405020304" pitchFamily="18" charset="0"/>
                <a:ea typeface="宋体" panose="02010600030101010101" pitchFamily="2" charset="-122"/>
              </a:rPr>
              <a:t>Zhiyuan</a:t>
            </a:r>
            <a:r>
              <a:rPr lang="en-US" altLang="zh-CN" sz="1600" kern="100" dirty="0">
                <a:latin typeface="Times New Roman" panose="02020603050405020304" pitchFamily="18" charset="0"/>
                <a:ea typeface="宋体" panose="02010600030101010101" pitchFamily="2" charset="-122"/>
              </a:rPr>
              <a:t> Liu, and </a:t>
            </a:r>
            <a:r>
              <a:rPr lang="en-US" altLang="zh-CN" sz="1600" kern="100" dirty="0" err="1">
                <a:latin typeface="Times New Roman" panose="02020603050405020304" pitchFamily="18" charset="0"/>
                <a:ea typeface="宋体" panose="02010600030101010101" pitchFamily="2" charset="-122"/>
              </a:rPr>
              <a:t>Maosong</a:t>
            </a:r>
            <a:r>
              <a:rPr lang="en-US" altLang="zh-CN" sz="1600" kern="100" dirty="0">
                <a:latin typeface="Times New Roman" panose="02020603050405020304" pitchFamily="18" charset="0"/>
                <a:ea typeface="宋体" panose="02010600030101010101" pitchFamily="2" charset="-122"/>
              </a:rPr>
              <a:t> Sun. 2018. </a:t>
            </a:r>
            <a:r>
              <a:rPr lang="en-US" altLang="zh-CN" sz="1600" kern="100" dirty="0" err="1">
                <a:latin typeface="Times New Roman" panose="02020603050405020304" pitchFamily="18" charset="0"/>
                <a:ea typeface="宋体" panose="02010600030101010101" pitchFamily="2" charset="-122"/>
              </a:rPr>
              <a:t>Denoising</a:t>
            </a:r>
            <a:r>
              <a:rPr lang="en-US" altLang="zh-CN" sz="1600" kern="100" dirty="0">
                <a:latin typeface="Times New Roman" panose="02020603050405020304" pitchFamily="18" charset="0"/>
                <a:ea typeface="宋体" panose="02010600030101010101" pitchFamily="2" charset="-122"/>
              </a:rPr>
              <a:t> distant supervision for relation extraction via instance-level adversarial training.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arXiv:1805.10959.</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[29]. </a:t>
            </a:r>
            <a:r>
              <a:rPr lang="en-US" altLang="zh-CN" sz="1600" kern="100" dirty="0" err="1">
                <a:latin typeface="Times New Roman" panose="02020603050405020304" pitchFamily="18" charset="0"/>
                <a:ea typeface="宋体" panose="02010600030101010101" pitchFamily="2" charset="-122"/>
              </a:rPr>
              <a:t>Xiaozhi,Wang,Xu</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Han,Zhiyuan</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Liu,Maosong</a:t>
            </a:r>
            <a:r>
              <a:rPr lang="en-US" altLang="zh-CN" sz="1600" kern="100" dirty="0">
                <a:latin typeface="Times New Roman" panose="02020603050405020304" pitchFamily="18" charset="0"/>
                <a:ea typeface="宋体" panose="02010600030101010101" pitchFamily="2" charset="-122"/>
              </a:rPr>
              <a:t> </a:t>
            </a:r>
            <a:r>
              <a:rPr lang="en-US" altLang="zh-CN" sz="1600" kern="100" dirty="0" err="1">
                <a:latin typeface="Times New Roman" panose="02020603050405020304" pitchFamily="18" charset="0"/>
                <a:ea typeface="宋体" panose="02010600030101010101" pitchFamily="2" charset="-122"/>
              </a:rPr>
              <a:t>Sun,Peng</a:t>
            </a:r>
            <a:r>
              <a:rPr lang="en-US" altLang="zh-CN" sz="1600" kern="100" dirty="0">
                <a:latin typeface="Times New Roman" panose="02020603050405020304" pitchFamily="18" charset="0"/>
                <a:ea typeface="宋体" panose="02010600030101010101" pitchFamily="2" charset="-122"/>
              </a:rPr>
              <a:t> Li.2019.Adversarial Training for Weakly Supervised Event Detection. 998-1008. 10.18653/v1/N19-1105.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[30]. </a:t>
            </a:r>
            <a:r>
              <a:rPr lang="en-US" altLang="zh-CN" sz="1600" kern="100" dirty="0" err="1">
                <a:latin typeface="Times New Roman" panose="02020603050405020304" pitchFamily="18" charset="0"/>
                <a:ea typeface="宋体" panose="02010600030101010101" pitchFamily="2" charset="-122"/>
              </a:rPr>
              <a:t>Springenberg</a:t>
            </a:r>
            <a:r>
              <a:rPr lang="en-US" altLang="zh-CN" sz="1600" kern="100" dirty="0">
                <a:latin typeface="Times New Roman" panose="02020603050405020304" pitchFamily="18" charset="0"/>
                <a:ea typeface="宋体" panose="02010600030101010101" pitchFamily="2" charset="-122"/>
              </a:rPr>
              <a:t> J T. 2015.Unsupervised and Semi-supervised Learning with Categorical Generative Adversarial Networks[J]. Computer Science.</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[31]. </a:t>
            </a:r>
            <a:r>
              <a:rPr lang="en-US" altLang="zh-CN" sz="1600" kern="100" dirty="0">
                <a:latin typeface="Times New Roman" panose="02020603050405020304" pitchFamily="18" charset="0"/>
                <a:ea typeface="宋体" panose="02010600030101010101" pitchFamily="2" charset="-122"/>
              </a:rPr>
              <a:t>Peters, M. E.; Neumann, M.; </a:t>
            </a:r>
            <a:r>
              <a:rPr lang="en-US" altLang="zh-CN" sz="1600" kern="100" dirty="0" err="1">
                <a:latin typeface="Times New Roman" panose="02020603050405020304" pitchFamily="18" charset="0"/>
                <a:ea typeface="宋体" panose="02010600030101010101" pitchFamily="2" charset="-122"/>
              </a:rPr>
              <a:t>Iyyer</a:t>
            </a:r>
            <a:r>
              <a:rPr lang="en-US" altLang="zh-CN" sz="1600" kern="100" dirty="0">
                <a:latin typeface="Times New Roman" panose="02020603050405020304" pitchFamily="18" charset="0"/>
                <a:ea typeface="宋体" panose="02010600030101010101" pitchFamily="2" charset="-122"/>
              </a:rPr>
              <a:t>, M.; Gardner, M.; Clark, C.; Lee, K.; and </a:t>
            </a:r>
            <a:r>
              <a:rPr lang="en-US" altLang="zh-CN" sz="1600" kern="100" dirty="0" err="1">
                <a:latin typeface="Times New Roman" panose="02020603050405020304" pitchFamily="18" charset="0"/>
                <a:ea typeface="宋体" panose="02010600030101010101" pitchFamily="2" charset="-122"/>
              </a:rPr>
              <a:t>Zettlemoyer</a:t>
            </a:r>
            <a:r>
              <a:rPr lang="en-US" altLang="zh-CN" sz="1600" kern="100" dirty="0">
                <a:latin typeface="Times New Roman" panose="02020603050405020304" pitchFamily="18" charset="0"/>
                <a:ea typeface="宋体" panose="02010600030101010101" pitchFamily="2" charset="-122"/>
              </a:rPr>
              <a:t>, L. 2018. Deep contextualized word representations. </a:t>
            </a:r>
            <a:r>
              <a:rPr lang="en-US" altLang="zh-CN" sz="1600" kern="100" dirty="0" err="1">
                <a:latin typeface="Times New Roman" panose="02020603050405020304" pitchFamily="18" charset="0"/>
                <a:ea typeface="宋体" panose="02010600030101010101" pitchFamily="2" charset="-122"/>
              </a:rPr>
              <a:t>arXiv</a:t>
            </a:r>
            <a:r>
              <a:rPr lang="en-US" altLang="zh-CN" sz="1600" kern="100" dirty="0">
                <a:latin typeface="Times New Roman" panose="02020603050405020304" pitchFamily="18" charset="0"/>
                <a:ea typeface="宋体" panose="02010600030101010101" pitchFamily="2" charset="-122"/>
              </a:rPr>
              <a:t> preprint arXiv:1802.05365.</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r>
              <a:rPr lang="en-US" altLang="zh-CN" sz="1600" kern="100" dirty="0" smtClean="0">
                <a:latin typeface="Times New Roman" panose="02020603050405020304" pitchFamily="18" charset="0"/>
                <a:ea typeface="宋体" panose="02010600030101010101" pitchFamily="2" charset="-122"/>
              </a:rPr>
              <a:t>[32]. </a:t>
            </a:r>
            <a:r>
              <a:rPr lang="en-US" altLang="zh-CN" sz="1600" kern="100" dirty="0">
                <a:latin typeface="Times New Roman" panose="02020603050405020304" pitchFamily="18" charset="0"/>
                <a:ea typeface="宋体" panose="02010600030101010101" pitchFamily="2" charset="-122"/>
              </a:rPr>
              <a:t>Devlin, J.; Chang, M.-W.; Lee, K.; and </a:t>
            </a:r>
            <a:r>
              <a:rPr lang="en-US" altLang="zh-CN" sz="1600" kern="100" dirty="0" err="1">
                <a:latin typeface="Times New Roman" panose="02020603050405020304" pitchFamily="18" charset="0"/>
                <a:ea typeface="宋体" panose="02010600030101010101" pitchFamily="2" charset="-122"/>
              </a:rPr>
              <a:t>Toutanova</a:t>
            </a:r>
            <a:r>
              <a:rPr lang="en-US" altLang="zh-CN" sz="1600" kern="100" dirty="0">
                <a:latin typeface="Times New Roman" panose="02020603050405020304" pitchFamily="18" charset="0"/>
                <a:ea typeface="宋体" panose="02010600030101010101" pitchFamily="2" charset="-122"/>
              </a:rPr>
              <a:t>, K. 2019. BERT: Pre-training of deep bidirectional transformers for language understanding. In Proc. NAACL-HLT.</a:t>
            </a:r>
            <a:endParaRPr lang="zh-CN" altLang="zh-CN" sz="1600" kern="100" dirty="0">
              <a:latin typeface="Times New Roman" panose="02020603050405020304" pitchFamily="18" charset="0"/>
              <a:ea typeface="宋体" panose="02010600030101010101" pitchFamily="2" charset="-122"/>
            </a:endParaRPr>
          </a:p>
          <a:p>
            <a:pPr marL="266700" marR="266700" indent="266700" algn="just">
              <a:lnSpc>
                <a:spcPct val="120000"/>
              </a:lnSpc>
              <a:spcBef>
                <a:spcPts val="600"/>
              </a:spcBef>
              <a:spcAft>
                <a:spcPts val="0"/>
              </a:spcAft>
            </a:pP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804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3409A12-4A3D-4CB6-82E0-78EC69260704}"/>
              </a:ext>
            </a:extLst>
          </p:cNvPr>
          <p:cNvGrpSpPr/>
          <p:nvPr/>
        </p:nvGrpSpPr>
        <p:grpSpPr>
          <a:xfrm>
            <a:off x="0" y="-32166"/>
            <a:ext cx="3970655" cy="836295"/>
            <a:chOff x="0" y="452755"/>
            <a:chExt cx="3970655" cy="836295"/>
          </a:xfrm>
        </p:grpSpPr>
        <p:sp>
          <p:nvSpPr>
            <p:cNvPr id="29" name="矩形 28"/>
            <p:cNvSpPr/>
            <p:nvPr/>
          </p:nvSpPr>
          <p:spPr>
            <a:xfrm>
              <a:off x="0" y="452755"/>
              <a:ext cx="3970655" cy="8362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30" name="文本框 29"/>
            <p:cNvSpPr txBox="1"/>
            <p:nvPr/>
          </p:nvSpPr>
          <p:spPr>
            <a:xfrm>
              <a:off x="144204" y="523354"/>
              <a:ext cx="33401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目 录 </a:t>
              </a:r>
              <a:r>
                <a:rPr kumimoji="0" lang="en-US" altLang="zh-CN" sz="36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 </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方正清刻本悦宋简体" panose="02000000000000000000" charset="-122"/>
                  <a:cs typeface="+mn-cs"/>
                </a:rPr>
                <a:t>CONTENTS</a:t>
              </a:r>
            </a:p>
          </p:txBody>
        </p:sp>
      </p:grpSp>
      <p:grpSp>
        <p:nvGrpSpPr>
          <p:cNvPr id="3" name="组合 2">
            <a:extLst>
              <a:ext uri="{FF2B5EF4-FFF2-40B4-BE49-F238E27FC236}">
                <a16:creationId xmlns:a16="http://schemas.microsoft.com/office/drawing/2014/main" id="{7CFB17F4-1F8D-4B03-A4C7-967F443750AE}"/>
              </a:ext>
            </a:extLst>
          </p:cNvPr>
          <p:cNvGrpSpPr/>
          <p:nvPr/>
        </p:nvGrpSpPr>
        <p:grpSpPr>
          <a:xfrm>
            <a:off x="615182" y="1528894"/>
            <a:ext cx="7362958" cy="3728945"/>
            <a:chOff x="978683" y="2054448"/>
            <a:chExt cx="4951728" cy="3728945"/>
          </a:xfrm>
        </p:grpSpPr>
        <p:sp>
          <p:nvSpPr>
            <p:cNvPr id="32" name="文本框 31"/>
            <p:cNvSpPr txBox="1"/>
            <p:nvPr/>
          </p:nvSpPr>
          <p:spPr>
            <a:xfrm>
              <a:off x="1959757" y="2054448"/>
              <a:ext cx="397065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研究背景和研究内容</a:t>
              </a:r>
            </a:p>
          </p:txBody>
        </p:sp>
        <p:grpSp>
          <p:nvGrpSpPr>
            <p:cNvPr id="2" name="组合 1">
              <a:extLst>
                <a:ext uri="{FF2B5EF4-FFF2-40B4-BE49-F238E27FC236}">
                  <a16:creationId xmlns:a16="http://schemas.microsoft.com/office/drawing/2014/main" id="{4518BA11-721A-4DA4-A02B-F97BA10E0C56}"/>
                </a:ext>
              </a:extLst>
            </p:cNvPr>
            <p:cNvGrpSpPr/>
            <p:nvPr/>
          </p:nvGrpSpPr>
          <p:grpSpPr>
            <a:xfrm>
              <a:off x="978683" y="2058582"/>
              <a:ext cx="4231269" cy="3724811"/>
              <a:chOff x="5975985" y="2260600"/>
              <a:chExt cx="4231269" cy="3724811"/>
            </a:xfrm>
          </p:grpSpPr>
          <p:sp>
            <p:nvSpPr>
              <p:cNvPr id="31" name="文本框 30"/>
              <p:cNvSpPr txBox="1"/>
              <p:nvPr/>
            </p:nvSpPr>
            <p:spPr>
              <a:xfrm>
                <a:off x="5975985" y="226060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Arial" panose="020B0604020202020204" pitchFamily="34" charset="0"/>
                    <a:ea typeface="微软雅黑"/>
                    <a:cs typeface="+mn-cs"/>
                  </a:rPr>
                  <a:t>01</a:t>
                </a:r>
              </a:p>
            </p:txBody>
          </p:sp>
          <p:sp>
            <p:nvSpPr>
              <p:cNvPr id="34" name="文本框 33"/>
              <p:cNvSpPr txBox="1"/>
              <p:nvPr/>
            </p:nvSpPr>
            <p:spPr>
              <a:xfrm>
                <a:off x="5975985" y="3293745"/>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02</a:t>
                </a:r>
              </a:p>
            </p:txBody>
          </p:sp>
          <p:sp>
            <p:nvSpPr>
              <p:cNvPr id="35" name="文本框 34"/>
              <p:cNvSpPr txBox="1"/>
              <p:nvPr/>
            </p:nvSpPr>
            <p:spPr>
              <a:xfrm>
                <a:off x="6957059" y="3403745"/>
                <a:ext cx="32501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论文关键点研究方案</a:t>
                </a:r>
              </a:p>
            </p:txBody>
          </p:sp>
          <p:sp>
            <p:nvSpPr>
              <p:cNvPr id="37" name="文本框 36"/>
              <p:cNvSpPr txBox="1"/>
              <p:nvPr/>
            </p:nvSpPr>
            <p:spPr>
              <a:xfrm>
                <a:off x="5975985" y="4323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03</a:t>
                </a:r>
              </a:p>
            </p:txBody>
          </p:sp>
          <p:sp>
            <p:nvSpPr>
              <p:cNvPr id="38" name="文本框 37"/>
              <p:cNvSpPr txBox="1"/>
              <p:nvPr/>
            </p:nvSpPr>
            <p:spPr>
              <a:xfrm>
                <a:off x="6982629" y="4430712"/>
                <a:ext cx="2490470" cy="523220"/>
              </a:xfrm>
              <a:prstGeom prst="rect">
                <a:avLst/>
              </a:prstGeom>
              <a:noFill/>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sz="2400" b="1">
                    <a:solidFill>
                      <a:srgbClr val="0070C0"/>
                    </a:solidFill>
                    <a:latin typeface="微软雅黑" panose="020B0503020204020204" charset="-122"/>
                    <a:ea typeface="微软雅黑" panose="020B0503020204020204" charset="-122"/>
                  </a:defRPr>
                </a:lvl1pPr>
              </a:lstStyle>
              <a:p>
                <a:r>
                  <a:rPr lang="zh-CN" altLang="en-US" sz="2800" dirty="0">
                    <a:sym typeface="+mn-ea"/>
                  </a:rPr>
                  <a:t>研究成果</a:t>
                </a:r>
              </a:p>
            </p:txBody>
          </p:sp>
          <p:sp>
            <p:nvSpPr>
              <p:cNvPr id="40" name="文本框 39"/>
              <p:cNvSpPr txBox="1"/>
              <p:nvPr/>
            </p:nvSpPr>
            <p:spPr>
              <a:xfrm>
                <a:off x="5975985" y="5339080"/>
                <a:ext cx="730250" cy="646331"/>
              </a:xfrm>
              <a:prstGeom prst="rect">
                <a:avLst/>
              </a:prstGeom>
              <a:solidFill>
                <a:srgbClr val="0070C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Arial" panose="020B0604020202020204" pitchFamily="34" charset="0"/>
                    <a:ea typeface="微软雅黑"/>
                    <a:cs typeface="+mn-cs"/>
                  </a:rPr>
                  <a:t>04</a:t>
                </a:r>
              </a:p>
            </p:txBody>
          </p:sp>
          <p:sp>
            <p:nvSpPr>
              <p:cNvPr id="41" name="文本框 40"/>
              <p:cNvSpPr txBox="1"/>
              <p:nvPr/>
            </p:nvSpPr>
            <p:spPr>
              <a:xfrm>
                <a:off x="6982629" y="5400029"/>
                <a:ext cx="249047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0070C0"/>
                    </a:solidFill>
                    <a:latin typeface="微软雅黑" panose="020B0503020204020204" charset="-122"/>
                    <a:ea typeface="微软雅黑" panose="020B0503020204020204" charset="-122"/>
                    <a:sym typeface="+mn-ea"/>
                  </a:rPr>
                  <a:t>进展情况及后期安排</a:t>
                </a:r>
              </a:p>
            </p:txBody>
          </p:sp>
        </p:grpSp>
      </p:grpSp>
      <p:cxnSp>
        <p:nvCxnSpPr>
          <p:cNvPr id="21" name="直接连接符 20">
            <a:extLst>
              <a:ext uri="{FF2B5EF4-FFF2-40B4-BE49-F238E27FC236}">
                <a16:creationId xmlns:a16="http://schemas.microsoft.com/office/drawing/2014/main" id="{B3847DA7-F6BF-4664-BC31-ECF21991B68A}"/>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4C53FB0E-A8B7-42F6-9E32-6DE100344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8BEAD35-CCF1-4AE9-A8F7-A17F28D16F3A}"/>
              </a:ext>
            </a:extLst>
          </p:cNvPr>
          <p:cNvSpPr/>
          <p:nvPr/>
        </p:nvSpPr>
        <p:spPr>
          <a:xfrm>
            <a:off x="4324030" y="3148563"/>
            <a:ext cx="6839038"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400" normalizeH="0" baseline="0" noProof="0" dirty="0">
                <a:ln>
                  <a:noFill/>
                </a:ln>
                <a:solidFill>
                  <a:srgbClr val="000000">
                    <a:lumMod val="65000"/>
                    <a:lumOff val="35000"/>
                  </a:srgbClr>
                </a:solidFill>
                <a:effectLst/>
                <a:uLnTx/>
                <a:uFillTx/>
                <a:latin typeface="微软雅黑"/>
                <a:ea typeface="微软雅黑"/>
                <a:cs typeface="+mn-ea"/>
                <a:sym typeface="+mn-lt"/>
              </a:rPr>
              <a:t>敬请老师指导！</a:t>
            </a:r>
          </a:p>
        </p:txBody>
      </p:sp>
      <p:sp>
        <p:nvSpPr>
          <p:cNvPr id="14" name="任意多边形: 形状 13">
            <a:extLst>
              <a:ext uri="{FF2B5EF4-FFF2-40B4-BE49-F238E27FC236}">
                <a16:creationId xmlns:a16="http://schemas.microsoft.com/office/drawing/2014/main" id="{E9812351-1D8B-4096-B067-C1161FBF2107}"/>
              </a:ext>
            </a:extLst>
          </p:cNvPr>
          <p:cNvSpPr/>
          <p:nvPr/>
        </p:nvSpPr>
        <p:spPr>
          <a:xfrm rot="18932100">
            <a:off x="6751304" y="-4162026"/>
            <a:ext cx="5051305" cy="505130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6" name="任意多边形: 形状 15">
            <a:extLst>
              <a:ext uri="{FF2B5EF4-FFF2-40B4-BE49-F238E27FC236}">
                <a16:creationId xmlns:a16="http://schemas.microsoft.com/office/drawing/2014/main" id="{2E98E0E8-560D-4C7C-B4C7-601F790AC01C}"/>
              </a:ext>
            </a:extLst>
          </p:cNvPr>
          <p:cNvSpPr/>
          <p:nvPr/>
        </p:nvSpPr>
        <p:spPr>
          <a:xfrm rot="18958199">
            <a:off x="11237929" y="4241739"/>
            <a:ext cx="2416461" cy="241646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7" name="任意多边形: 形状 16">
            <a:extLst>
              <a:ext uri="{FF2B5EF4-FFF2-40B4-BE49-F238E27FC236}">
                <a16:creationId xmlns:a16="http://schemas.microsoft.com/office/drawing/2014/main" id="{CA0532D0-C157-4B54-A4F4-C7746F4FEED9}"/>
              </a:ext>
            </a:extLst>
          </p:cNvPr>
          <p:cNvSpPr/>
          <p:nvPr/>
        </p:nvSpPr>
        <p:spPr>
          <a:xfrm rot="18958199">
            <a:off x="9817483" y="3499372"/>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9" name="任意多边形: 形状 18">
            <a:extLst>
              <a:ext uri="{FF2B5EF4-FFF2-40B4-BE49-F238E27FC236}">
                <a16:creationId xmlns:a16="http://schemas.microsoft.com/office/drawing/2014/main" id="{DCDC5953-4481-488D-B130-6C383D6F3DB9}"/>
              </a:ext>
            </a:extLst>
          </p:cNvPr>
          <p:cNvSpPr/>
          <p:nvPr/>
        </p:nvSpPr>
        <p:spPr>
          <a:xfrm rot="18958199">
            <a:off x="11173417" y="2529773"/>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0" name="任意多边形: 形状 19">
            <a:extLst>
              <a:ext uri="{FF2B5EF4-FFF2-40B4-BE49-F238E27FC236}">
                <a16:creationId xmlns:a16="http://schemas.microsoft.com/office/drawing/2014/main" id="{591E0EB6-FC66-4DB0-A4E7-52899D503FAD}"/>
              </a:ext>
            </a:extLst>
          </p:cNvPr>
          <p:cNvSpPr/>
          <p:nvPr/>
        </p:nvSpPr>
        <p:spPr>
          <a:xfrm rot="18932100">
            <a:off x="101519" y="5737496"/>
            <a:ext cx="5748920" cy="574892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1" name="任意多边形: 形状 20">
            <a:extLst>
              <a:ext uri="{FF2B5EF4-FFF2-40B4-BE49-F238E27FC236}">
                <a16:creationId xmlns:a16="http://schemas.microsoft.com/office/drawing/2014/main" id="{999ED593-7DE7-41AB-83AB-C67C840702B5}"/>
              </a:ext>
            </a:extLst>
          </p:cNvPr>
          <p:cNvSpPr/>
          <p:nvPr/>
        </p:nvSpPr>
        <p:spPr>
          <a:xfrm rot="18958199">
            <a:off x="6615054" y="5064631"/>
            <a:ext cx="1542281" cy="1542281"/>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22" name="任意多边形: 形状 21">
            <a:extLst>
              <a:ext uri="{FF2B5EF4-FFF2-40B4-BE49-F238E27FC236}">
                <a16:creationId xmlns:a16="http://schemas.microsoft.com/office/drawing/2014/main" id="{7E9A17F5-5639-42CA-8230-4924A1FC5289}"/>
              </a:ext>
            </a:extLst>
          </p:cNvPr>
          <p:cNvSpPr/>
          <p:nvPr/>
        </p:nvSpPr>
        <p:spPr>
          <a:xfrm rot="18958199">
            <a:off x="8971049" y="5273828"/>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FFFFFF"/>
              </a:solidFill>
              <a:effectLst/>
              <a:uLnTx/>
              <a:uFillTx/>
              <a:latin typeface="微软雅黑"/>
              <a:ea typeface="微软雅黑"/>
              <a:cs typeface="+mn-cs"/>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6698" y="1654901"/>
            <a:ext cx="3206851" cy="863627"/>
          </a:xfrm>
          <a:prstGeom prst="rect">
            <a:avLst/>
          </a:prstGeom>
        </p:spPr>
      </p:pic>
    </p:spTree>
    <p:extLst>
      <p:ext uri="{BB962C8B-B14F-4D97-AF65-F5344CB8AC3E}">
        <p14:creationId xmlns:p14="http://schemas.microsoft.com/office/powerpoint/2010/main" val="5384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14:presetBounceEnd="34000">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14:bounceEnd="34000">
                                          <p:cBhvr additive="base">
                                            <p:cTn id="24" dur="1000" fill="hold"/>
                                            <p:tgtEl>
                                              <p:spTgt spid="16"/>
                                            </p:tgtEl>
                                            <p:attrNameLst>
                                              <p:attrName>ppt_x</p:attrName>
                                            </p:attrNameLst>
                                          </p:cBhvr>
                                          <p:tavLst>
                                            <p:tav tm="0">
                                              <p:val>
                                                <p:strVal val="1+#ppt_w/2"/>
                                              </p:val>
                                            </p:tav>
                                            <p:tav tm="100000">
                                              <p:val>
                                                <p:strVal val="#ppt_x"/>
                                              </p:val>
                                            </p:tav>
                                          </p:tavLst>
                                        </p:anim>
                                        <p:anim calcmode="lin" valueType="num" p14:bounceEnd="34000">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14:presetBounceEnd="34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34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34000">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14:presetBounceEnd="34000">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14:bounceEnd="34000">
                                          <p:cBhvr additive="base">
                                            <p:cTn id="32" dur="1000" fill="hold"/>
                                            <p:tgtEl>
                                              <p:spTgt spid="21"/>
                                            </p:tgtEl>
                                            <p:attrNameLst>
                                              <p:attrName>ppt_x</p:attrName>
                                            </p:attrNameLst>
                                          </p:cBhvr>
                                          <p:tavLst>
                                            <p:tav tm="0">
                                              <p:val>
                                                <p:strVal val="1+#ppt_w/2"/>
                                              </p:val>
                                            </p:tav>
                                            <p:tav tm="100000">
                                              <p:val>
                                                <p:strVal val="#ppt_x"/>
                                              </p:val>
                                            </p:tav>
                                          </p:tavLst>
                                        </p:anim>
                                        <p:anim calcmode="lin" valueType="num" p14:bounceEnd="34000">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14:presetBounceEnd="34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4000">
                                          <p:cBhvr additive="base">
                                            <p:cTn id="36" dur="10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14:presetBounceEnd="34000">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14:bounceEnd="34000">
                                          <p:cBhvr additive="base">
                                            <p:cTn id="40" dur="1000" fill="hold"/>
                                            <p:tgtEl>
                                              <p:spTgt spid="22"/>
                                            </p:tgtEl>
                                            <p:attrNameLst>
                                              <p:attrName>ppt_x</p:attrName>
                                            </p:attrNameLst>
                                          </p:cBhvr>
                                          <p:tavLst>
                                            <p:tav tm="0">
                                              <p:val>
                                                <p:strVal val="1+#ppt_w/2"/>
                                              </p:val>
                                            </p:tav>
                                            <p:tav tm="100000">
                                              <p:val>
                                                <p:strVal val="#ppt_x"/>
                                              </p:val>
                                            </p:tav>
                                          </p:tavLst>
                                        </p:anim>
                                        <p:anim calcmode="lin" valueType="num" p14:bounceEnd="34000">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750" fill="hold"/>
                                            <p:tgtEl>
                                              <p:spTgt spid="14"/>
                                            </p:tgtEl>
                                            <p:attrNameLst>
                                              <p:attrName>ppt_w</p:attrName>
                                            </p:attrNameLst>
                                          </p:cBhvr>
                                          <p:tavLst>
                                            <p:tav tm="0">
                                              <p:val>
                                                <p:fltVal val="0"/>
                                              </p:val>
                                            </p:tav>
                                            <p:tav tm="100000">
                                              <p:val>
                                                <p:strVal val="#ppt_w"/>
                                              </p:val>
                                            </p:tav>
                                          </p:tavLst>
                                        </p:anim>
                                        <p:anim calcmode="lin" valueType="num">
                                          <p:cBhvr>
                                            <p:cTn id="8" dur="750" fill="hold"/>
                                            <p:tgtEl>
                                              <p:spTgt spid="14"/>
                                            </p:tgtEl>
                                            <p:attrNameLst>
                                              <p:attrName>ppt_h</p:attrName>
                                            </p:attrNameLst>
                                          </p:cBhvr>
                                          <p:tavLst>
                                            <p:tav tm="0">
                                              <p:val>
                                                <p:fltVal val="0"/>
                                              </p:val>
                                            </p:tav>
                                            <p:tav tm="100000">
                                              <p:val>
                                                <p:strVal val="#ppt_h"/>
                                              </p:val>
                                            </p:tav>
                                          </p:tavLst>
                                        </p:anim>
                                        <p:anim calcmode="lin" valueType="num">
                                          <p:cBhvr>
                                            <p:cTn id="9" dur="750" fill="hold"/>
                                            <p:tgtEl>
                                              <p:spTgt spid="14"/>
                                            </p:tgtEl>
                                            <p:attrNameLst>
                                              <p:attrName>style.rotation</p:attrName>
                                            </p:attrNameLst>
                                          </p:cBhvr>
                                          <p:tavLst>
                                            <p:tav tm="0">
                                              <p:val>
                                                <p:fltVal val="90"/>
                                              </p:val>
                                            </p:tav>
                                            <p:tav tm="100000">
                                              <p:val>
                                                <p:fltVal val="0"/>
                                              </p:val>
                                            </p:tav>
                                          </p:tavLst>
                                        </p:anim>
                                        <p:animEffect transition="in" filter="fade">
                                          <p:cBhvr>
                                            <p:cTn id="10" dur="750"/>
                                            <p:tgtEl>
                                              <p:spTgt spid="1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750" fill="hold"/>
                                            <p:tgtEl>
                                              <p:spTgt spid="20"/>
                                            </p:tgtEl>
                                            <p:attrNameLst>
                                              <p:attrName>ppt_w</p:attrName>
                                            </p:attrNameLst>
                                          </p:cBhvr>
                                          <p:tavLst>
                                            <p:tav tm="0">
                                              <p:val>
                                                <p:fltVal val="0"/>
                                              </p:val>
                                            </p:tav>
                                            <p:tav tm="100000">
                                              <p:val>
                                                <p:strVal val="#ppt_w"/>
                                              </p:val>
                                            </p:tav>
                                          </p:tavLst>
                                        </p:anim>
                                        <p:anim calcmode="lin" valueType="num">
                                          <p:cBhvr>
                                            <p:cTn id="14" dur="750" fill="hold"/>
                                            <p:tgtEl>
                                              <p:spTgt spid="20"/>
                                            </p:tgtEl>
                                            <p:attrNameLst>
                                              <p:attrName>ppt_h</p:attrName>
                                            </p:attrNameLst>
                                          </p:cBhvr>
                                          <p:tavLst>
                                            <p:tav tm="0">
                                              <p:val>
                                                <p:fltVal val="0"/>
                                              </p:val>
                                            </p:tav>
                                            <p:tav tm="100000">
                                              <p:val>
                                                <p:strVal val="#ppt_h"/>
                                              </p:val>
                                            </p:tav>
                                          </p:tavLst>
                                        </p:anim>
                                        <p:anim calcmode="lin" valueType="num">
                                          <p:cBhvr>
                                            <p:cTn id="15" dur="750" fill="hold"/>
                                            <p:tgtEl>
                                              <p:spTgt spid="20"/>
                                            </p:tgtEl>
                                            <p:attrNameLst>
                                              <p:attrName>style.rotation</p:attrName>
                                            </p:attrNameLst>
                                          </p:cBhvr>
                                          <p:tavLst>
                                            <p:tav tm="0">
                                              <p:val>
                                                <p:fltVal val="90"/>
                                              </p:val>
                                            </p:tav>
                                            <p:tav tm="100000">
                                              <p:val>
                                                <p:fltVal val="0"/>
                                              </p:val>
                                            </p:tav>
                                          </p:tavLst>
                                        </p:anim>
                                        <p:animEffect transition="in" filter="fade">
                                          <p:cBhvr>
                                            <p:cTn id="16" dur="750"/>
                                            <p:tgtEl>
                                              <p:spTgt spid="20"/>
                                            </p:tgtEl>
                                          </p:cBhvr>
                                        </p:animEffect>
                                      </p:childTnLst>
                                    </p:cTn>
                                  </p:par>
                                </p:childTnLst>
                              </p:cTn>
                            </p:par>
                            <p:par>
                              <p:cTn id="17" fill="hold">
                                <p:stCondLst>
                                  <p:cond delay="75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250"/>
                                </p:stCondLst>
                                <p:childTnLst>
                                  <p:par>
                                    <p:cTn id="22" presetID="2" presetClass="entr" presetSubtype="3"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1+#ppt_w/2"/>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0-#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1000" fill="hold"/>
                                            <p:tgtEl>
                                              <p:spTgt spid="19"/>
                                            </p:tgtEl>
                                            <p:attrNameLst>
                                              <p:attrName>ppt_x</p:attrName>
                                            </p:attrNameLst>
                                          </p:cBhvr>
                                          <p:tavLst>
                                            <p:tav tm="0">
                                              <p:val>
                                                <p:strVal val="1+#ppt_w/2"/>
                                              </p:val>
                                            </p:tav>
                                            <p:tav tm="100000">
                                              <p:val>
                                                <p:strVal val="#ppt_x"/>
                                              </p:val>
                                            </p:tav>
                                          </p:tavLst>
                                        </p:anim>
                                        <p:anim calcmode="lin" valueType="num">
                                          <p:cBhvr additive="base">
                                            <p:cTn id="37" dur="1000" fill="hold"/>
                                            <p:tgtEl>
                                              <p:spTgt spid="19"/>
                                            </p:tgtEl>
                                            <p:attrNameLst>
                                              <p:attrName>ppt_y</p:attrName>
                                            </p:attrNameLst>
                                          </p:cBhvr>
                                          <p:tavLst>
                                            <p:tav tm="0">
                                              <p:val>
                                                <p:strVal val="0-#ppt_h/2"/>
                                              </p:val>
                                            </p:tav>
                                            <p:tav tm="100000">
                                              <p:val>
                                                <p:strVal val="#ppt_y"/>
                                              </p:val>
                                            </p:tav>
                                          </p:tavLst>
                                        </p:anim>
                                      </p:childTnLst>
                                    </p:cTn>
                                  </p:par>
                                  <p:par>
                                    <p:cTn id="38" presetID="2" presetClass="entr" presetSubtype="3"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1000" fill="hold"/>
                                            <p:tgtEl>
                                              <p:spTgt spid="22"/>
                                            </p:tgtEl>
                                            <p:attrNameLst>
                                              <p:attrName>ppt_x</p:attrName>
                                            </p:attrNameLst>
                                          </p:cBhvr>
                                          <p:tavLst>
                                            <p:tav tm="0">
                                              <p:val>
                                                <p:strVal val="1+#ppt_w/2"/>
                                              </p:val>
                                            </p:tav>
                                            <p:tav tm="100000">
                                              <p:val>
                                                <p:strVal val="#ppt_x"/>
                                              </p:val>
                                            </p:tav>
                                          </p:tavLst>
                                        </p:anim>
                                        <p:anim calcmode="lin" valueType="num">
                                          <p:cBhvr additive="base">
                                            <p:cTn id="41"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6" grpId="0" animBg="1"/>
          <p:bldP spid="17" grpId="0" animBg="1"/>
          <p:bldP spid="19" grpId="0" animBg="1"/>
          <p:bldP spid="20" grpId="0" animBg="1"/>
          <p:bldP spid="21" grpId="0" animBg="1"/>
          <p:bldP spid="22"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1">
            <a:extLst>
              <a:ext uri="{FF2B5EF4-FFF2-40B4-BE49-F238E27FC236}">
                <a16:creationId xmlns:a16="http://schemas.microsoft.com/office/drawing/2014/main" id="{076E77B1-E913-41DD-9008-152DA30F2B17}"/>
              </a:ext>
            </a:extLst>
          </p:cNvPr>
          <p:cNvSpPr txBox="1"/>
          <p:nvPr/>
        </p:nvSpPr>
        <p:spPr>
          <a:xfrm>
            <a:off x="89118" y="-60116"/>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2D67A88-25A4-43EA-BC6F-938DD8308C5C}"/>
                  </a:ext>
                </a:extLst>
              </p:cNvPr>
              <p:cNvSpPr txBox="1"/>
              <p:nvPr/>
            </p:nvSpPr>
            <p:spPr>
              <a:xfrm>
                <a:off x="203717" y="1070480"/>
                <a:ext cx="11353822" cy="1478803"/>
              </a:xfrm>
              <a:prstGeom prst="rect">
                <a:avLst/>
              </a:prstGeom>
              <a:noFill/>
            </p:spPr>
            <p:txBody>
              <a:bodyPr wrap="square" rtlCol="0">
                <a:spAutoFit/>
              </a:bodyPr>
              <a:lstStyle/>
              <a:p>
                <a:pPr>
                  <a:lnSpc>
                    <a:spcPct val="15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b="1" dirty="0" smtClean="0"/>
                  <a:t>关系抽取任务：</a:t>
                </a:r>
                <a:r>
                  <a:rPr lang="zh-CN" altLang="en-US" sz="2000" dirty="0" smtClean="0"/>
                  <a:t>给定一个包含两个实体的句子，</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s</m:t>
                            </m:r>
                          </m:e>
                          <m:sub>
                            <m:r>
                              <a:rPr lang="en-US" altLang="zh-CN" sz="2000" dirty="0">
                                <a:latin typeface="Cambria Math" panose="02040503050406030204" pitchFamily="18" charset="0"/>
                              </a:rPr>
                              <m:t>𝑖</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1</m:t>
                            </m:r>
                          </m:sub>
                        </m:sSub>
                        <m:r>
                          <a:rPr lang="en-US" altLang="zh-CN"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𝑒</m:t>
                            </m:r>
                          </m:e>
                          <m:sub>
                            <m:r>
                              <a:rPr lang="en-US" altLang="zh-CN" sz="2000" b="0" i="1" dirty="0" smtClean="0">
                                <a:latin typeface="Cambria Math" panose="02040503050406030204" pitchFamily="18" charset="0"/>
                              </a:rPr>
                              <m:t>2</m:t>
                            </m:r>
                          </m:sub>
                        </m:sSub>
                        <m:r>
                          <a:rPr lang="en-US" altLang="zh-CN" sz="2000" b="0" i="0" dirty="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𝑟</m:t>
                            </m:r>
                          </m:e>
                          <m:sub>
                            <m:r>
                              <a:rPr lang="en-US" altLang="zh-CN" sz="2000" b="0" i="1" dirty="0" smtClean="0">
                                <a:latin typeface="Cambria Math" panose="02040503050406030204" pitchFamily="18" charset="0"/>
                              </a:rPr>
                              <m:t> </m:t>
                            </m:r>
                          </m:sub>
                        </m:sSub>
                        <m:r>
                          <a:rPr lang="en-US" altLang="zh-CN" sz="2000" dirty="0">
                            <a:latin typeface="Cambria Math" panose="02040503050406030204" pitchFamily="18" charset="0"/>
                          </a:rPr>
                          <m:t>)}</m:t>
                        </m:r>
                      </m:e>
                      <m:sub>
                        <m:r>
                          <a:rPr lang="en-US" altLang="zh-CN" sz="2000" dirty="0">
                            <a:latin typeface="Cambria Math" panose="02040503050406030204" pitchFamily="18" charset="0"/>
                          </a:rPr>
                          <m:t>𝑖</m:t>
                        </m:r>
                        <m:r>
                          <a:rPr lang="en-US" altLang="zh-CN" sz="2000" dirty="0">
                            <a:latin typeface="Cambria Math" panose="02040503050406030204" pitchFamily="18" charset="0"/>
                          </a:rPr>
                          <m:t>=1</m:t>
                        </m:r>
                      </m:sub>
                      <m:sup>
                        <m:r>
                          <a:rPr lang="en-US" altLang="zh-CN" sz="2000" dirty="0">
                            <a:latin typeface="Cambria Math" panose="02040503050406030204" pitchFamily="18" charset="0"/>
                          </a:rPr>
                          <m:t>𝑛</m:t>
                        </m:r>
                      </m:sup>
                    </m:sSubSup>
                  </m:oMath>
                </a14:m>
                <a:r>
                  <a:rPr lang="zh-CN" altLang="en-US" sz="2000" dirty="0"/>
                  <a:t>，目标是学习一个预测模型</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 </m:t>
                    </m:r>
                  </m:oMath>
                </a14:m>
                <a:r>
                  <a:rPr lang="zh-CN" altLang="en-US" sz="2000" dirty="0"/>
                  <a:t>，</a:t>
                </a:r>
                <a14:m>
                  <m:oMath xmlns:m="http://schemas.openxmlformats.org/officeDocument/2006/math">
                    <m:r>
                      <a:rPr lang="en-US" altLang="zh-CN" sz="2000">
                        <a:latin typeface="Cambria Math" panose="02040503050406030204" pitchFamily="18" charset="0"/>
                      </a:rPr>
                      <m:t>𝑓</m:t>
                    </m:r>
                    <m:r>
                      <a:rPr lang="en-US" altLang="zh-CN" sz="200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a:latin typeface="Cambria Math" panose="02040503050406030204" pitchFamily="18" charset="0"/>
                          </a:rPr>
                          <m:t>𝑝</m:t>
                        </m:r>
                        <m:r>
                          <a:rPr lang="en-US" altLang="zh-CN" sz="2000">
                            <a:latin typeface="Cambria Math" panose="02040503050406030204" pitchFamily="18" charset="0"/>
                          </a:rPr>
                          <m:t>,</m:t>
                        </m:r>
                        <m:r>
                          <a:rPr lang="en-US" altLang="zh-CN" sz="2000">
                            <a:latin typeface="Cambria Math" panose="02040503050406030204" pitchFamily="18" charset="0"/>
                          </a:rPr>
                          <m:t>𝑞</m:t>
                        </m:r>
                      </m:e>
                    </m:d>
                    <m:r>
                      <a:rPr lang="en-US" altLang="zh-CN" sz="2000">
                        <a:latin typeface="Cambria Math" panose="02040503050406030204" pitchFamily="18" charset="0"/>
                      </a:rPr>
                      <m:t>→</m:t>
                    </m:r>
                    <m:r>
                      <a:rPr lang="en-US" altLang="zh-CN" sz="2000" i="1" dirty="0">
                        <a:latin typeface="Cambria Math" panose="02040503050406030204" pitchFamily="18" charset="0"/>
                      </a:rPr>
                      <m:t>𝑟</m:t>
                    </m:r>
                    <m:r>
                      <a:rPr lang="zh-CN" altLang="en-US" sz="2000" i="1" dirty="0" smtClean="0">
                        <a:latin typeface="Cambria Math" panose="02040503050406030204" pitchFamily="18" charset="0"/>
                      </a:rPr>
                      <m:t>，</m:t>
                    </m:r>
                  </m:oMath>
                </a14:m>
                <a:r>
                  <a:rPr lang="zh-CN" altLang="en-US" sz="2000" dirty="0" smtClean="0"/>
                  <a:t>对句子中的两个实体的关系进行抽取。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a:p>
            </p:txBody>
          </p:sp>
        </mc:Choice>
        <mc:Fallback xmlns="">
          <p:sp>
            <p:nvSpPr>
              <p:cNvPr id="19" name="文本框 18">
                <a:extLst>
                  <a:ext uri="{FF2B5EF4-FFF2-40B4-BE49-F238E27FC236}">
                    <a16:creationId xmlns:a16="http://schemas.microsoft.com/office/drawing/2014/main" id="{22D67A88-25A4-43EA-BC6F-938DD8308C5C}"/>
                  </a:ext>
                </a:extLst>
              </p:cNvPr>
              <p:cNvSpPr txBox="1">
                <a:spLocks noRot="1" noChangeAspect="1" noMove="1" noResize="1" noEditPoints="1" noAdjustHandles="1" noChangeArrowheads="1" noChangeShapeType="1" noTextEdit="1"/>
              </p:cNvSpPr>
              <p:nvPr/>
            </p:nvSpPr>
            <p:spPr>
              <a:xfrm>
                <a:off x="203717" y="1070480"/>
                <a:ext cx="11353822" cy="1478803"/>
              </a:xfrm>
              <a:prstGeom prst="rect">
                <a:avLst/>
              </a:prstGeom>
              <a:blipFill>
                <a:blip r:embed="rId3"/>
                <a:stretch>
                  <a:fillRect l="-215"/>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BD48099C-E3AA-4119-95FC-43A5EE1AA98B}"/>
              </a:ext>
            </a:extLst>
          </p:cNvPr>
          <p:cNvGrpSpPr/>
          <p:nvPr/>
        </p:nvGrpSpPr>
        <p:grpSpPr>
          <a:xfrm>
            <a:off x="892639" y="2309491"/>
            <a:ext cx="10596435" cy="3183871"/>
            <a:chOff x="634460" y="2374204"/>
            <a:chExt cx="10596435" cy="3183871"/>
          </a:xfrm>
        </p:grpSpPr>
        <p:grpSp>
          <p:nvGrpSpPr>
            <p:cNvPr id="6" name="组合 5">
              <a:extLst>
                <a:ext uri="{FF2B5EF4-FFF2-40B4-BE49-F238E27FC236}">
                  <a16:creationId xmlns:a16="http://schemas.microsoft.com/office/drawing/2014/main" id="{C0F3F535-3229-41B2-9C42-225ABAA8E75E}"/>
                </a:ext>
              </a:extLst>
            </p:cNvPr>
            <p:cNvGrpSpPr/>
            <p:nvPr/>
          </p:nvGrpSpPr>
          <p:grpSpPr>
            <a:xfrm>
              <a:off x="634460" y="2581772"/>
              <a:ext cx="4044273" cy="1915052"/>
              <a:chOff x="715595" y="2936011"/>
              <a:chExt cx="5219260" cy="2597826"/>
            </a:xfrm>
          </p:grpSpPr>
          <p:sp>
            <p:nvSpPr>
              <p:cNvPr id="21" name="object 3">
                <a:extLst>
                  <a:ext uri="{FF2B5EF4-FFF2-40B4-BE49-F238E27FC236}">
                    <a16:creationId xmlns:a16="http://schemas.microsoft.com/office/drawing/2014/main" id="{65ABD1B8-EF2F-4CD2-A36F-53DA9D4ADC01}"/>
                  </a:ext>
                </a:extLst>
              </p:cNvPr>
              <p:cNvSpPr txBox="1"/>
              <p:nvPr/>
            </p:nvSpPr>
            <p:spPr>
              <a:xfrm>
                <a:off x="715595" y="2936011"/>
                <a:ext cx="5219260" cy="434905"/>
              </a:xfrm>
              <a:prstGeom prst="rect">
                <a:avLst/>
              </a:prstGeom>
            </p:spPr>
            <p:txBody>
              <a:bodyPr vert="horz" wrap="square" lIns="0" tIns="12700" rIns="0" bIns="0" rtlCol="0">
                <a:spAutoFit/>
              </a:bodyPr>
              <a:lstStyle/>
              <a:p>
                <a:pPr marL="12700">
                  <a:lnSpc>
                    <a:spcPct val="100000"/>
                  </a:lnSpc>
                  <a:spcBef>
                    <a:spcPts val="100"/>
                  </a:spcBef>
                </a:pPr>
                <a:r>
                  <a:rPr lang="zh-CN" altLang="en-US" sz="2000" dirty="0" smtClean="0"/>
                  <a:t>短文</a:t>
                </a:r>
                <a:r>
                  <a:rPr lang="zh-CN" altLang="en-US" sz="2000" dirty="0"/>
                  <a:t>本</a:t>
                </a:r>
                <a:r>
                  <a:rPr sz="2000" dirty="0" smtClean="0"/>
                  <a:t>: “</a:t>
                </a:r>
                <a:r>
                  <a:rPr lang="zh-CN" altLang="en-US" sz="2000" dirty="0" smtClean="0"/>
                  <a:t>乔布斯创办了苹果公司</a:t>
                </a:r>
                <a:r>
                  <a:rPr sz="2000" dirty="0" smtClean="0"/>
                  <a:t>”</a:t>
                </a:r>
                <a:endParaRPr sz="2000" dirty="0"/>
              </a:p>
            </p:txBody>
          </p:sp>
          <p:sp>
            <p:nvSpPr>
              <p:cNvPr id="22" name="object 4">
                <a:extLst>
                  <a:ext uri="{FF2B5EF4-FFF2-40B4-BE49-F238E27FC236}">
                    <a16:creationId xmlns:a16="http://schemas.microsoft.com/office/drawing/2014/main" id="{1B0A2D20-4A62-487E-BE51-CD12ECCF374F}"/>
                  </a:ext>
                </a:extLst>
              </p:cNvPr>
              <p:cNvSpPr/>
              <p:nvPr/>
            </p:nvSpPr>
            <p:spPr>
              <a:xfrm rot="21375178">
                <a:off x="2336208" y="3804670"/>
                <a:ext cx="99629" cy="535203"/>
              </a:xfrm>
              <a:custGeom>
                <a:avLst/>
                <a:gdLst/>
                <a:ahLst/>
                <a:cxnLst/>
                <a:rect l="l" t="t" r="r" b="b"/>
                <a:pathLst>
                  <a:path w="76200" h="572135">
                    <a:moveTo>
                      <a:pt x="0" y="494284"/>
                    </a:moveTo>
                    <a:lnTo>
                      <a:pt x="35534" y="571715"/>
                    </a:lnTo>
                    <a:lnTo>
                      <a:pt x="76149" y="496824"/>
                    </a:lnTo>
                    <a:lnTo>
                      <a:pt x="44424" y="495769"/>
                    </a:lnTo>
                    <a:lnTo>
                      <a:pt x="44438" y="495350"/>
                    </a:lnTo>
                    <a:lnTo>
                      <a:pt x="31724" y="495350"/>
                    </a:lnTo>
                    <a:lnTo>
                      <a:pt x="0" y="494284"/>
                    </a:lnTo>
                    <a:close/>
                  </a:path>
                  <a:path w="76200" h="572135">
                    <a:moveTo>
                      <a:pt x="48234" y="0"/>
                    </a:moveTo>
                    <a:lnTo>
                      <a:pt x="31724" y="495350"/>
                    </a:lnTo>
                    <a:lnTo>
                      <a:pt x="44438" y="495350"/>
                    </a:lnTo>
                    <a:lnTo>
                      <a:pt x="60934" y="431"/>
                    </a:lnTo>
                    <a:lnTo>
                      <a:pt x="48234" y="0"/>
                    </a:lnTo>
                    <a:close/>
                  </a:path>
                </a:pathLst>
              </a:custGeom>
              <a:solidFill>
                <a:srgbClr val="000000"/>
              </a:solidFill>
            </p:spPr>
            <p:txBody>
              <a:bodyPr wrap="square" lIns="0" tIns="0" rIns="0" bIns="0" rtlCol="0"/>
              <a:lstStyle/>
              <a:p>
                <a:endParaRPr/>
              </a:p>
            </p:txBody>
          </p:sp>
          <p:sp>
            <p:nvSpPr>
              <p:cNvPr id="23" name="object 5">
                <a:extLst>
                  <a:ext uri="{FF2B5EF4-FFF2-40B4-BE49-F238E27FC236}">
                    <a16:creationId xmlns:a16="http://schemas.microsoft.com/office/drawing/2014/main" id="{ED9FEF94-7E46-4BD9-BE1B-3C084AA5FF53}"/>
                  </a:ext>
                </a:extLst>
              </p:cNvPr>
              <p:cNvSpPr/>
              <p:nvPr/>
            </p:nvSpPr>
            <p:spPr>
              <a:xfrm>
                <a:off x="1840793" y="4339872"/>
                <a:ext cx="1050961" cy="850056"/>
              </a:xfrm>
              <a:prstGeom prst="rect">
                <a:avLst/>
              </a:prstGeom>
              <a:blipFill>
                <a:blip r:embed="rId4" cstate="print"/>
                <a:stretch>
                  <a:fillRect/>
                </a:stretch>
              </a:blipFill>
            </p:spPr>
            <p:txBody>
              <a:bodyPr wrap="square" lIns="0" tIns="0" rIns="0" bIns="0" rtlCol="0"/>
              <a:lstStyle/>
              <a:p>
                <a:endParaRPr dirty="0"/>
              </a:p>
            </p:txBody>
          </p:sp>
          <p:sp>
            <p:nvSpPr>
              <p:cNvPr id="24" name="object 6">
                <a:extLst>
                  <a:ext uri="{FF2B5EF4-FFF2-40B4-BE49-F238E27FC236}">
                    <a16:creationId xmlns:a16="http://schemas.microsoft.com/office/drawing/2014/main" id="{EBB3D7D5-3E36-47AC-84BE-9103E979B409}"/>
                  </a:ext>
                </a:extLst>
              </p:cNvPr>
              <p:cNvSpPr/>
              <p:nvPr/>
            </p:nvSpPr>
            <p:spPr>
              <a:xfrm>
                <a:off x="2902730" y="4813947"/>
                <a:ext cx="504866" cy="66937"/>
              </a:xfrm>
              <a:custGeom>
                <a:avLst/>
                <a:gdLst/>
                <a:ahLst/>
                <a:cxnLst/>
                <a:rect l="l" t="t" r="r" b="b"/>
                <a:pathLst>
                  <a:path w="561339"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25" name="object 7">
                <a:extLst>
                  <a:ext uri="{FF2B5EF4-FFF2-40B4-BE49-F238E27FC236}">
                    <a16:creationId xmlns:a16="http://schemas.microsoft.com/office/drawing/2014/main" id="{951E1E2E-E788-4F9C-8026-8FF145B0B14F}"/>
                  </a:ext>
                </a:extLst>
              </p:cNvPr>
              <p:cNvSpPr/>
              <p:nvPr/>
            </p:nvSpPr>
            <p:spPr>
              <a:xfrm>
                <a:off x="3426873" y="4415994"/>
                <a:ext cx="682647" cy="697815"/>
              </a:xfrm>
              <a:prstGeom prst="rect">
                <a:avLst/>
              </a:prstGeom>
              <a:blipFill>
                <a:blip r:embed="rId5" cstate="print"/>
                <a:stretch>
                  <a:fillRect/>
                </a:stretch>
              </a:blipFill>
            </p:spPr>
            <p:txBody>
              <a:bodyPr wrap="square" lIns="0" tIns="0" rIns="0" bIns="0" rtlCol="0"/>
              <a:lstStyle/>
              <a:p>
                <a:endParaRPr/>
              </a:p>
            </p:txBody>
          </p:sp>
          <p:sp>
            <p:nvSpPr>
              <p:cNvPr id="38" name="object 20">
                <a:extLst>
                  <a:ext uri="{FF2B5EF4-FFF2-40B4-BE49-F238E27FC236}">
                    <a16:creationId xmlns:a16="http://schemas.microsoft.com/office/drawing/2014/main" id="{86272CAC-2507-4371-8F38-89330844D222}"/>
                  </a:ext>
                </a:extLst>
              </p:cNvPr>
              <p:cNvSpPr txBox="1"/>
              <p:nvPr/>
            </p:nvSpPr>
            <p:spPr>
              <a:xfrm>
                <a:off x="1589730" y="5270552"/>
                <a:ext cx="1692214" cy="26328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Trebuchet MS"/>
                    <a:cs typeface="Trebuchet MS"/>
                  </a:rPr>
                  <a:t>Document</a:t>
                </a:r>
                <a:r>
                  <a:rPr sz="1800" spc="-25" dirty="0">
                    <a:latin typeface="Trebuchet MS"/>
                    <a:cs typeface="Trebuchet MS"/>
                  </a:rPr>
                  <a:t> </a:t>
                </a:r>
                <a:r>
                  <a:rPr sz="1800" spc="-90" dirty="0">
                    <a:latin typeface="Trebuchet MS"/>
                    <a:cs typeface="Trebuchet MS"/>
                  </a:rPr>
                  <a:t>Retrieval</a:t>
                </a:r>
                <a:endParaRPr sz="1800" dirty="0">
                  <a:latin typeface="Trebuchet MS"/>
                  <a:cs typeface="Trebuchet MS"/>
                </a:endParaRPr>
              </a:p>
            </p:txBody>
          </p:sp>
          <p:sp>
            <p:nvSpPr>
              <p:cNvPr id="39" name="object 21">
                <a:extLst>
                  <a:ext uri="{FF2B5EF4-FFF2-40B4-BE49-F238E27FC236}">
                    <a16:creationId xmlns:a16="http://schemas.microsoft.com/office/drawing/2014/main" id="{5F833E12-F28D-43EC-8FC0-64288663B2FC}"/>
                  </a:ext>
                </a:extLst>
              </p:cNvPr>
              <p:cNvSpPr txBox="1"/>
              <p:nvPr/>
            </p:nvSpPr>
            <p:spPr>
              <a:xfrm>
                <a:off x="3407962" y="5270552"/>
                <a:ext cx="1130808" cy="263285"/>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Relevant</a:t>
                </a:r>
                <a:r>
                  <a:rPr sz="1800" spc="-285" dirty="0">
                    <a:latin typeface="Trebuchet MS"/>
                    <a:cs typeface="Trebuchet MS"/>
                  </a:rPr>
                  <a:t> </a:t>
                </a:r>
                <a:r>
                  <a:rPr sz="1800" spc="-165" dirty="0">
                    <a:latin typeface="Trebuchet MS"/>
                    <a:cs typeface="Trebuchet MS"/>
                  </a:rPr>
                  <a:t>Text</a:t>
                </a:r>
                <a:endParaRPr sz="1800" dirty="0">
                  <a:latin typeface="Trebuchet MS"/>
                  <a:cs typeface="Trebuchet MS"/>
                </a:endParaRPr>
              </a:p>
            </p:txBody>
          </p:sp>
        </p:grpSp>
        <p:grpSp>
          <p:nvGrpSpPr>
            <p:cNvPr id="8" name="组合 7">
              <a:extLst>
                <a:ext uri="{FF2B5EF4-FFF2-40B4-BE49-F238E27FC236}">
                  <a16:creationId xmlns:a16="http://schemas.microsoft.com/office/drawing/2014/main" id="{CDCCD32B-60A2-45F5-A44A-EC8E0E6BF761}"/>
                </a:ext>
              </a:extLst>
            </p:cNvPr>
            <p:cNvGrpSpPr/>
            <p:nvPr/>
          </p:nvGrpSpPr>
          <p:grpSpPr>
            <a:xfrm>
              <a:off x="4730579" y="2374204"/>
              <a:ext cx="6500316" cy="3183871"/>
              <a:chOff x="5333598" y="3231844"/>
              <a:chExt cx="5686025" cy="2864672"/>
            </a:xfrm>
          </p:grpSpPr>
          <p:grpSp>
            <p:nvGrpSpPr>
              <p:cNvPr id="7" name="组合 6">
                <a:extLst>
                  <a:ext uri="{FF2B5EF4-FFF2-40B4-BE49-F238E27FC236}">
                    <a16:creationId xmlns:a16="http://schemas.microsoft.com/office/drawing/2014/main" id="{2B2EB28F-2554-47D7-9903-3739E2970C8E}"/>
                  </a:ext>
                </a:extLst>
              </p:cNvPr>
              <p:cNvGrpSpPr/>
              <p:nvPr/>
            </p:nvGrpSpPr>
            <p:grpSpPr>
              <a:xfrm>
                <a:off x="5419605" y="3719851"/>
                <a:ext cx="2498058" cy="1957954"/>
                <a:chOff x="5419605" y="3719851"/>
                <a:chExt cx="2498058" cy="1957954"/>
              </a:xfrm>
            </p:grpSpPr>
            <p:sp>
              <p:nvSpPr>
                <p:cNvPr id="37" name="object 19">
                  <a:extLst>
                    <a:ext uri="{FF2B5EF4-FFF2-40B4-BE49-F238E27FC236}">
                      <a16:creationId xmlns:a16="http://schemas.microsoft.com/office/drawing/2014/main" id="{9557A445-F702-4F4C-B767-0AC7E6643597}"/>
                    </a:ext>
                  </a:extLst>
                </p:cNvPr>
                <p:cNvSpPr/>
                <p:nvPr/>
              </p:nvSpPr>
              <p:spPr>
                <a:xfrm>
                  <a:off x="7412797" y="4506358"/>
                  <a:ext cx="504866" cy="66937"/>
                </a:xfrm>
                <a:custGeom>
                  <a:avLst/>
                  <a:gdLst/>
                  <a:ahLst/>
                  <a:cxnLst/>
                  <a:rect l="l" t="t" r="r" b="b"/>
                  <a:pathLst>
                    <a:path w="561340" h="76200">
                      <a:moveTo>
                        <a:pt x="484797" y="0"/>
                      </a:moveTo>
                      <a:lnTo>
                        <a:pt x="484797" y="31750"/>
                      </a:lnTo>
                      <a:lnTo>
                        <a:pt x="0" y="31750"/>
                      </a:lnTo>
                      <a:lnTo>
                        <a:pt x="0" y="44450"/>
                      </a:lnTo>
                      <a:lnTo>
                        <a:pt x="484797" y="44450"/>
                      </a:lnTo>
                      <a:lnTo>
                        <a:pt x="484797" y="76200"/>
                      </a:lnTo>
                      <a:lnTo>
                        <a:pt x="560997" y="38100"/>
                      </a:lnTo>
                      <a:lnTo>
                        <a:pt x="484797" y="0"/>
                      </a:lnTo>
                      <a:close/>
                    </a:path>
                  </a:pathLst>
                </a:custGeom>
                <a:solidFill>
                  <a:srgbClr val="000000"/>
                </a:solidFill>
              </p:spPr>
              <p:txBody>
                <a:bodyPr wrap="square" lIns="0" tIns="0" rIns="0" bIns="0" rtlCol="0"/>
                <a:lstStyle/>
                <a:p>
                  <a:endParaRPr/>
                </a:p>
              </p:txBody>
            </p:sp>
            <p:sp>
              <p:nvSpPr>
                <p:cNvPr id="41" name="object 23">
                  <a:extLst>
                    <a:ext uri="{FF2B5EF4-FFF2-40B4-BE49-F238E27FC236}">
                      <a16:creationId xmlns:a16="http://schemas.microsoft.com/office/drawing/2014/main" id="{401DC2B4-690C-4BE1-9991-CC9950C37331}"/>
                    </a:ext>
                  </a:extLst>
                </p:cNvPr>
                <p:cNvSpPr txBox="1"/>
                <p:nvPr/>
              </p:nvSpPr>
              <p:spPr>
                <a:xfrm>
                  <a:off x="6073543" y="5387982"/>
                  <a:ext cx="1101681" cy="289823"/>
                </a:xfrm>
                <a:prstGeom prst="rect">
                  <a:avLst/>
                </a:prstGeom>
              </p:spPr>
              <p:txBody>
                <a:bodyPr vert="horz" wrap="square" lIns="0" tIns="12700" rIns="0" bIns="0" rtlCol="0">
                  <a:spAutoFit/>
                </a:bodyPr>
                <a:lstStyle/>
                <a:p>
                  <a:pPr marL="12700">
                    <a:lnSpc>
                      <a:spcPct val="100000"/>
                    </a:lnSpc>
                    <a:spcBef>
                      <a:spcPts val="100"/>
                    </a:spcBef>
                  </a:pPr>
                  <a:r>
                    <a:rPr sz="1800" spc="95" dirty="0">
                      <a:latin typeface="Trebuchet MS"/>
                      <a:cs typeface="Trebuchet MS"/>
                    </a:rPr>
                    <a:t>M</a:t>
                  </a:r>
                  <a:r>
                    <a:rPr sz="1800" spc="55" dirty="0">
                      <a:latin typeface="Trebuchet MS"/>
                      <a:cs typeface="Trebuchet MS"/>
                    </a:rPr>
                    <a:t>o</a:t>
                  </a:r>
                  <a:r>
                    <a:rPr sz="1800" spc="-110" dirty="0">
                      <a:latin typeface="Trebuchet MS"/>
                      <a:cs typeface="Trebuchet MS"/>
                    </a:rPr>
                    <a:t>d</a:t>
                  </a:r>
                  <a:r>
                    <a:rPr sz="1800" spc="-90" dirty="0">
                      <a:latin typeface="Trebuchet MS"/>
                      <a:cs typeface="Trebuchet MS"/>
                    </a:rPr>
                    <a:t>e</a:t>
                  </a:r>
                  <a:r>
                    <a:rPr sz="1800" spc="-120" dirty="0">
                      <a:latin typeface="Trebuchet MS"/>
                      <a:cs typeface="Trebuchet MS"/>
                    </a:rPr>
                    <a:t>l</a:t>
                  </a:r>
                  <a:endParaRPr sz="1800" dirty="0">
                    <a:latin typeface="Trebuchet MS"/>
                    <a:cs typeface="Trebuchet MS"/>
                  </a:endParaRPr>
                </a:p>
              </p:txBody>
            </p:sp>
            <p:sp>
              <p:nvSpPr>
                <p:cNvPr id="42" name="object 24">
                  <a:extLst>
                    <a:ext uri="{FF2B5EF4-FFF2-40B4-BE49-F238E27FC236}">
                      <a16:creationId xmlns:a16="http://schemas.microsoft.com/office/drawing/2014/main" id="{B9AEF8A7-581B-4CFD-BE57-AC45F973662D}"/>
                    </a:ext>
                  </a:extLst>
                </p:cNvPr>
                <p:cNvSpPr/>
                <p:nvPr/>
              </p:nvSpPr>
              <p:spPr>
                <a:xfrm>
                  <a:off x="5419605" y="3719851"/>
                  <a:ext cx="1861835" cy="1427984"/>
                </a:xfrm>
                <a:prstGeom prst="rect">
                  <a:avLst/>
                </a:prstGeom>
                <a:blipFill>
                  <a:blip r:embed="rId6" cstate="print"/>
                  <a:stretch>
                    <a:fillRect/>
                  </a:stretch>
                </a:blipFill>
              </p:spPr>
              <p:txBody>
                <a:bodyPr wrap="square" lIns="0" tIns="0" rIns="0" bIns="0" rtlCol="0"/>
                <a:lstStyle/>
                <a:p>
                  <a:endParaRPr/>
                </a:p>
              </p:txBody>
            </p:sp>
          </p:grpSp>
          <p:sp>
            <p:nvSpPr>
              <p:cNvPr id="43" name="矩形 42">
                <a:extLst>
                  <a:ext uri="{FF2B5EF4-FFF2-40B4-BE49-F238E27FC236}">
                    <a16:creationId xmlns:a16="http://schemas.microsoft.com/office/drawing/2014/main" id="{4384B91E-6454-4235-B7A3-48E2BD722D96}"/>
                  </a:ext>
                </a:extLst>
              </p:cNvPr>
              <p:cNvSpPr/>
              <p:nvPr/>
            </p:nvSpPr>
            <p:spPr>
              <a:xfrm>
                <a:off x="5333598" y="3231844"/>
                <a:ext cx="5686025" cy="28646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箭头: 右 2">
              <a:extLst>
                <a:ext uri="{FF2B5EF4-FFF2-40B4-BE49-F238E27FC236}">
                  <a16:creationId xmlns:a16="http://schemas.microsoft.com/office/drawing/2014/main" id="{240A9289-36DC-4A1F-8975-B2B8BB48C2A8}"/>
                </a:ext>
              </a:extLst>
            </p:cNvPr>
            <p:cNvSpPr/>
            <p:nvPr/>
          </p:nvSpPr>
          <p:spPr>
            <a:xfrm>
              <a:off x="3526821" y="3722500"/>
              <a:ext cx="1064896" cy="4149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7E9A0053-2955-46DD-8C53-F051B59B73F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46" name="图片 45">
            <a:extLst>
              <a:ext uri="{FF2B5EF4-FFF2-40B4-BE49-F238E27FC236}">
                <a16:creationId xmlns:a16="http://schemas.microsoft.com/office/drawing/2014/main" id="{C2611EF2-7256-4651-9E4F-160F0DAD9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47" name="直接连接符 46">
            <a:extLst>
              <a:ext uri="{FF2B5EF4-FFF2-40B4-BE49-F238E27FC236}">
                <a16:creationId xmlns:a16="http://schemas.microsoft.com/office/drawing/2014/main" id="{3CB5DA37-5D42-4AAC-8CFC-25D7B0258B2D}"/>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44" name="矩形 43"/>
          <p:cNvSpPr/>
          <p:nvPr/>
        </p:nvSpPr>
        <p:spPr>
          <a:xfrm>
            <a:off x="8093054" y="3625991"/>
            <a:ext cx="679345"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乔布斯</a:t>
            </a:r>
            <a:endParaRPr lang="zh-CN" altLang="en-US" sz="1200" dirty="0">
              <a:solidFill>
                <a:schemeClr val="tx1"/>
              </a:solidFill>
            </a:endParaRPr>
          </a:p>
        </p:txBody>
      </p:sp>
      <p:sp>
        <p:nvSpPr>
          <p:cNvPr id="45" name="矩形 44"/>
          <p:cNvSpPr/>
          <p:nvPr/>
        </p:nvSpPr>
        <p:spPr>
          <a:xfrm>
            <a:off x="9906036" y="3625991"/>
            <a:ext cx="652094" cy="324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苹果</a:t>
            </a:r>
          </a:p>
        </p:txBody>
      </p:sp>
      <p:cxnSp>
        <p:nvCxnSpPr>
          <p:cNvPr id="48" name="直接连接符 47"/>
          <p:cNvCxnSpPr>
            <a:stCxn id="44" idx="3"/>
            <a:endCxn id="45" idx="1"/>
          </p:cNvCxnSpPr>
          <p:nvPr/>
        </p:nvCxnSpPr>
        <p:spPr>
          <a:xfrm>
            <a:off x="8772399" y="3788381"/>
            <a:ext cx="11336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8582895" y="3504905"/>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创始人</a:t>
            </a:r>
            <a:endParaRPr lang="zh-CN" altLang="en-US" sz="1200" dirty="0">
              <a:solidFill>
                <a:schemeClr val="tx1"/>
              </a:solidFill>
            </a:endParaRPr>
          </a:p>
        </p:txBody>
      </p:sp>
      <p:sp>
        <p:nvSpPr>
          <p:cNvPr id="50" name="矩形 49"/>
          <p:cNvSpPr/>
          <p:nvPr/>
        </p:nvSpPr>
        <p:spPr>
          <a:xfrm>
            <a:off x="7694051" y="3244138"/>
            <a:ext cx="1477350" cy="324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8190801" y="3201658"/>
                <a:ext cx="4626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i="1">
                              <a:latin typeface="Cambria Math" panose="02040503050406030204" pitchFamily="18" charset="0"/>
                            </a:rPr>
                            <m:t>1</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8190801" y="3201658"/>
                <a:ext cx="46269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9965886" y="3182618"/>
                <a:ext cx="468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9965886" y="3182618"/>
                <a:ext cx="468013" cy="36933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181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FC129F0-1793-4C2E-9717-9C3F35FDD26D}"/>
              </a:ext>
            </a:extLst>
          </p:cNvPr>
          <p:cNvSpPr txBox="1"/>
          <p:nvPr/>
        </p:nvSpPr>
        <p:spPr>
          <a:xfrm>
            <a:off x="7140575" y="1099237"/>
            <a:ext cx="2710542" cy="461665"/>
          </a:xfrm>
          <a:prstGeom prst="rect">
            <a:avLst/>
          </a:prstGeom>
          <a:noFill/>
        </p:spPr>
        <p:txBody>
          <a:bodyPr wrap="square" rtlCol="0">
            <a:spAutoFit/>
          </a:bodyPr>
          <a:lstStyle>
            <a:defPPr>
              <a:defRPr lang="zh-CN"/>
            </a:defPPr>
            <a:lvl1pPr>
              <a:defRPr sz="2400" b="1">
                <a:solidFill>
                  <a:schemeClr val="accent1"/>
                </a:solidFill>
                <a:latin typeface="华文宋体" panose="02010600040101010101" pitchFamily="2" charset="-122"/>
                <a:ea typeface="华文宋体" panose="02010600040101010101" pitchFamily="2" charset="-122"/>
              </a:defRPr>
            </a:lvl1pPr>
          </a:lstStyle>
          <a:p>
            <a:pPr marL="342900" indent="-342900">
              <a:buFont typeface="Wingdings" panose="05000000000000000000" pitchFamily="2" charset="2"/>
              <a:buChar char="p"/>
            </a:pPr>
            <a:r>
              <a:rPr lang="zh-CN" altLang="en-US" dirty="0"/>
              <a:t>本文主要工作</a:t>
            </a:r>
          </a:p>
        </p:txBody>
      </p:sp>
      <p:sp>
        <p:nvSpPr>
          <p:cNvPr id="46" name="文本框 45">
            <a:extLst>
              <a:ext uri="{FF2B5EF4-FFF2-40B4-BE49-F238E27FC236}">
                <a16:creationId xmlns:a16="http://schemas.microsoft.com/office/drawing/2014/main" id="{9CD585F3-9385-4892-9EC7-A340EC39B2F3}"/>
              </a:ext>
            </a:extLst>
          </p:cNvPr>
          <p:cNvSpPr txBox="1"/>
          <p:nvPr/>
        </p:nvSpPr>
        <p:spPr>
          <a:xfrm>
            <a:off x="146722" y="1090915"/>
            <a:ext cx="3304902"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当前研究存在的问题</a:t>
            </a:r>
          </a:p>
        </p:txBody>
      </p:sp>
      <p:grpSp>
        <p:nvGrpSpPr>
          <p:cNvPr id="17" name="组合 16">
            <a:extLst>
              <a:ext uri="{FF2B5EF4-FFF2-40B4-BE49-F238E27FC236}">
                <a16:creationId xmlns:a16="http://schemas.microsoft.com/office/drawing/2014/main" id="{6052CF9A-3FC1-415F-A42A-BB7FA5399B66}"/>
              </a:ext>
            </a:extLst>
          </p:cNvPr>
          <p:cNvGrpSpPr/>
          <p:nvPr/>
        </p:nvGrpSpPr>
        <p:grpSpPr>
          <a:xfrm>
            <a:off x="146722" y="1651349"/>
            <a:ext cx="11017213" cy="4830053"/>
            <a:chOff x="253521" y="1279534"/>
            <a:chExt cx="11017213" cy="4830053"/>
          </a:xfrm>
        </p:grpSpPr>
        <p:sp>
          <p:nvSpPr>
            <p:cNvPr id="18" name="文本框 17">
              <a:extLst>
                <a:ext uri="{FF2B5EF4-FFF2-40B4-BE49-F238E27FC236}">
                  <a16:creationId xmlns:a16="http://schemas.microsoft.com/office/drawing/2014/main" id="{C6A85D2C-F606-4797-8864-10EB97B7AB39}"/>
                </a:ext>
              </a:extLst>
            </p:cNvPr>
            <p:cNvSpPr txBox="1"/>
            <p:nvPr/>
          </p:nvSpPr>
          <p:spPr>
            <a:xfrm>
              <a:off x="253521" y="1279534"/>
              <a:ext cx="5810231"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smtClean="0">
                  <a:sym typeface="+mn-ea"/>
                </a:rPr>
                <a:t>文本特征提取不充分，没有利用文本中实体、特征词、距离等信息，词向量表示使用的</a:t>
              </a:r>
              <a:r>
                <a:rPr lang="en-US" altLang="zh-CN" sz="2000" dirty="0" smtClean="0">
                  <a:sym typeface="+mn-ea"/>
                </a:rPr>
                <a:t>word2vec</a:t>
              </a:r>
              <a:r>
                <a:rPr lang="zh-CN" altLang="en-US" sz="2000" dirty="0" smtClean="0">
                  <a:sym typeface="+mn-ea"/>
                </a:rPr>
                <a:t>方法无法解决一词多义的问题。</a:t>
              </a:r>
              <a:endParaRPr lang="en-US" altLang="zh-CN" sz="2000" dirty="0" smtClean="0">
                <a:sym typeface="+mn-ea"/>
              </a:endParaRPr>
            </a:p>
            <a:p>
              <a:pPr>
                <a:lnSpc>
                  <a:spcPct val="150000"/>
                </a:lnSpc>
              </a:pPr>
              <a:endParaRPr lang="zh-CN" altLang="en-US" sz="2000" dirty="0">
                <a:sym typeface="+mn-ea"/>
              </a:endParaRPr>
            </a:p>
            <a:p>
              <a:pPr marL="342900" indent="-342900">
                <a:lnSpc>
                  <a:spcPct val="150000"/>
                </a:lnSpc>
                <a:buFont typeface="Wingdings" panose="05000000000000000000" pitchFamily="2" charset="2"/>
                <a:buChar char="n"/>
              </a:pPr>
              <a:r>
                <a:rPr lang="zh-CN" altLang="en-US" sz="2000" dirty="0" smtClean="0"/>
                <a:t>对抗训练方法仅仅是在词嵌入曾添加随机噪声，没有利用真实数据。</a:t>
              </a:r>
              <a:endParaRPr lang="en-US" altLang="zh-CN" sz="2000" dirty="0" smtClean="0"/>
            </a:p>
            <a:p>
              <a:pPr marL="342900" indent="-342900">
                <a:lnSpc>
                  <a:spcPct val="150000"/>
                </a:lnSpc>
                <a:buFont typeface="Wingdings" panose="05000000000000000000" pitchFamily="2" charset="2"/>
                <a:buChar char="n"/>
              </a:pPr>
              <a:endParaRPr lang="zh-CN" altLang="en-US" sz="2000" dirty="0"/>
            </a:p>
            <a:p>
              <a:pPr marL="342900" indent="-342900">
                <a:lnSpc>
                  <a:spcPct val="150000"/>
                </a:lnSpc>
                <a:buFont typeface="Wingdings" panose="05000000000000000000" pitchFamily="2" charset="2"/>
                <a:buChar char="n"/>
              </a:pPr>
              <a:r>
                <a:rPr lang="zh-CN" altLang="en-US" sz="2000" dirty="0"/>
                <a:t>生成</a:t>
              </a:r>
              <a:r>
                <a:rPr lang="zh-CN" altLang="en-US" sz="2000" dirty="0" smtClean="0"/>
                <a:t>网络不可靠，无法实现对数据源的扩充。</a:t>
              </a:r>
              <a:endParaRPr lang="zh-CN" altLang="en-US" sz="2000" dirty="0"/>
            </a:p>
          </p:txBody>
        </p:sp>
        <p:sp>
          <p:nvSpPr>
            <p:cNvPr id="19" name="右箭头 21">
              <a:extLst>
                <a:ext uri="{FF2B5EF4-FFF2-40B4-BE49-F238E27FC236}">
                  <a16:creationId xmlns:a16="http://schemas.microsoft.com/office/drawing/2014/main" id="{1474827C-7A9C-47ED-B97C-2B773AE071A6}"/>
                </a:ext>
              </a:extLst>
            </p:cNvPr>
            <p:cNvSpPr/>
            <p:nvPr/>
          </p:nvSpPr>
          <p:spPr>
            <a:xfrm>
              <a:off x="5920208" y="1764641"/>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59CA003B-A872-4139-9CA1-70489463B915}"/>
                </a:ext>
              </a:extLst>
            </p:cNvPr>
            <p:cNvSpPr/>
            <p:nvPr/>
          </p:nvSpPr>
          <p:spPr>
            <a:xfrm>
              <a:off x="7247374" y="1620017"/>
              <a:ext cx="4023360" cy="1323439"/>
            </a:xfrm>
            <a:prstGeom prst="rect">
              <a:avLst/>
            </a:prstGeom>
          </p:spPr>
          <p:txBody>
            <a:bodyPr wrap="square">
              <a:spAutoFit/>
            </a:bodyPr>
            <a:lstStyle/>
            <a:p>
              <a:r>
                <a:rPr lang="zh-CN" altLang="en-US" sz="2000" b="1" dirty="0" smtClean="0">
                  <a:solidFill>
                    <a:srgbClr val="FF0000"/>
                  </a:solidFill>
                </a:rPr>
                <a:t>基于</a:t>
              </a:r>
              <a:r>
                <a:rPr lang="en-US" altLang="zh-CN" sz="2000" b="1" dirty="0" smtClean="0">
                  <a:solidFill>
                    <a:srgbClr val="FF0000"/>
                  </a:solidFill>
                </a:rPr>
                <a:t>BERT+PCNN</a:t>
              </a:r>
              <a:r>
                <a:rPr lang="zh-CN" altLang="en-US" sz="2000" b="1" dirty="0" smtClean="0">
                  <a:solidFill>
                    <a:srgbClr val="FF0000"/>
                  </a:solidFill>
                </a:rPr>
                <a:t>网络进行文本特征提取，利用文本中实体、相对位置、特征词等特征充分挖掘文本语义信息。</a:t>
              </a:r>
              <a:endParaRPr lang="zh-CN" altLang="en-US" sz="2000" b="1" dirty="0">
                <a:solidFill>
                  <a:srgbClr val="FF0000"/>
                </a:solidFill>
              </a:endParaRPr>
            </a:p>
          </p:txBody>
        </p:sp>
        <p:sp>
          <p:nvSpPr>
            <p:cNvPr id="21" name="右箭头 21">
              <a:extLst>
                <a:ext uri="{FF2B5EF4-FFF2-40B4-BE49-F238E27FC236}">
                  <a16:creationId xmlns:a16="http://schemas.microsoft.com/office/drawing/2014/main" id="{36F7E906-A019-437F-82CD-0725B4316211}"/>
                </a:ext>
              </a:extLst>
            </p:cNvPr>
            <p:cNvSpPr/>
            <p:nvPr/>
          </p:nvSpPr>
          <p:spPr>
            <a:xfrm>
              <a:off x="5921922" y="3370543"/>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a:extLst>
                <a:ext uri="{FF2B5EF4-FFF2-40B4-BE49-F238E27FC236}">
                  <a16:creationId xmlns:a16="http://schemas.microsoft.com/office/drawing/2014/main" id="{7BC22052-B9B0-469B-BB57-1340E3E43010}"/>
                </a:ext>
              </a:extLst>
            </p:cNvPr>
            <p:cNvSpPr/>
            <p:nvPr/>
          </p:nvSpPr>
          <p:spPr>
            <a:xfrm>
              <a:off x="5920208" y="4600419"/>
              <a:ext cx="843280" cy="29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CBE8C67-1EFA-4021-9E2B-CC40E28E1003}"/>
                </a:ext>
              </a:extLst>
            </p:cNvPr>
            <p:cNvSpPr/>
            <p:nvPr/>
          </p:nvSpPr>
          <p:spPr>
            <a:xfrm>
              <a:off x="7283559" y="3306725"/>
              <a:ext cx="3803669" cy="707886"/>
            </a:xfrm>
            <a:prstGeom prst="rect">
              <a:avLst/>
            </a:prstGeom>
          </p:spPr>
          <p:txBody>
            <a:bodyPr wrap="square">
              <a:spAutoFit/>
            </a:bodyPr>
            <a:lstStyle/>
            <a:p>
              <a:r>
                <a:rPr lang="zh-CN" altLang="en-US" sz="2000" b="1" dirty="0" smtClean="0">
                  <a:solidFill>
                    <a:srgbClr val="FF0000"/>
                  </a:solidFill>
                </a:rPr>
                <a:t>利用启发式算法发现大量噪声文本数据。</a:t>
              </a:r>
              <a:endParaRPr lang="zh-CN" altLang="en-US" sz="2000" b="1" dirty="0">
                <a:solidFill>
                  <a:srgbClr val="FF0000"/>
                </a:solidFill>
              </a:endParaRPr>
            </a:p>
          </p:txBody>
        </p:sp>
        <p:sp>
          <p:nvSpPr>
            <p:cNvPr id="24" name="矩形 23">
              <a:extLst>
                <a:ext uri="{FF2B5EF4-FFF2-40B4-BE49-F238E27FC236}">
                  <a16:creationId xmlns:a16="http://schemas.microsoft.com/office/drawing/2014/main" id="{FCE91223-B4FF-4E8F-8B5D-9CACFCC3D02A}"/>
                </a:ext>
              </a:extLst>
            </p:cNvPr>
            <p:cNvSpPr/>
            <p:nvPr/>
          </p:nvSpPr>
          <p:spPr>
            <a:xfrm>
              <a:off x="7247374" y="4478371"/>
              <a:ext cx="3839854" cy="1631216"/>
            </a:xfrm>
            <a:prstGeom prst="rect">
              <a:avLst/>
            </a:prstGeom>
          </p:spPr>
          <p:txBody>
            <a:bodyPr wrap="square">
              <a:spAutoFit/>
            </a:bodyPr>
            <a:lstStyle/>
            <a:p>
              <a:r>
                <a:rPr lang="zh-CN" altLang="en-US" sz="2000" b="1" dirty="0" smtClean="0">
                  <a:solidFill>
                    <a:srgbClr val="FF0000"/>
                  </a:solidFill>
                </a:rPr>
                <a:t>生成对抗网络获得的生成器能够有效筛选出可靠的训练数据。</a:t>
              </a:r>
              <a:endParaRPr lang="en-US" altLang="zh-CN" sz="2000" b="1" dirty="0" smtClean="0">
                <a:solidFill>
                  <a:srgbClr val="FF0000"/>
                </a:solidFill>
              </a:endParaRPr>
            </a:p>
            <a:p>
              <a:endParaRPr lang="en-US" altLang="zh-CN" sz="2000" b="1" dirty="0">
                <a:solidFill>
                  <a:srgbClr val="FF0000"/>
                </a:solidFill>
              </a:endParaRPr>
            </a:p>
            <a:p>
              <a:endParaRPr lang="en-US" altLang="zh-CN" sz="2000" b="1" dirty="0" smtClean="0">
                <a:solidFill>
                  <a:srgbClr val="FF0000"/>
                </a:solidFill>
              </a:endParaRPr>
            </a:p>
            <a:p>
              <a:endParaRPr lang="zh-CN" altLang="en-US" sz="2000" b="1" dirty="0">
                <a:solidFill>
                  <a:srgbClr val="FF0000"/>
                </a:solidFill>
              </a:endParaRPr>
            </a:p>
          </p:txBody>
        </p:sp>
      </p:grpSp>
      <p:cxnSp>
        <p:nvCxnSpPr>
          <p:cNvPr id="25" name="直接连接符 24">
            <a:extLst>
              <a:ext uri="{FF2B5EF4-FFF2-40B4-BE49-F238E27FC236}">
                <a16:creationId xmlns:a16="http://schemas.microsoft.com/office/drawing/2014/main" id="{FC22A9DA-9ECD-469E-8875-40305A1EB212}"/>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6" name="图片 25">
            <a:extLst>
              <a:ext uri="{FF2B5EF4-FFF2-40B4-BE49-F238E27FC236}">
                <a16:creationId xmlns:a16="http://schemas.microsoft.com/office/drawing/2014/main" id="{C37B07E4-93F1-49A3-8B00-4B6FC9A2A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27" name="直接连接符 26">
            <a:extLst>
              <a:ext uri="{FF2B5EF4-FFF2-40B4-BE49-F238E27FC236}">
                <a16:creationId xmlns:a16="http://schemas.microsoft.com/office/drawing/2014/main" id="{5DC626C9-576F-47E6-A453-D2F55201C9D8}"/>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8" name="TextBox 71">
            <a:extLst>
              <a:ext uri="{FF2B5EF4-FFF2-40B4-BE49-F238E27FC236}">
                <a16:creationId xmlns:a16="http://schemas.microsoft.com/office/drawing/2014/main" id="{4F879B9B-D7B4-4672-B530-53CCE01502DF}"/>
              </a:ext>
            </a:extLst>
          </p:cNvPr>
          <p:cNvSpPr txBox="1"/>
          <p:nvPr/>
        </p:nvSpPr>
        <p:spPr>
          <a:xfrm>
            <a:off x="0" y="-38923"/>
            <a:ext cx="5387761" cy="646331"/>
          </a:xfrm>
          <a:prstGeom prst="rect">
            <a:avLst/>
          </a:prstGeom>
          <a:noFill/>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一、研究背景和研究内容</a:t>
            </a:r>
          </a:p>
        </p:txBody>
      </p:sp>
    </p:spTree>
    <p:extLst>
      <p:ext uri="{BB962C8B-B14F-4D97-AF65-F5344CB8AC3E}">
        <p14:creationId xmlns:p14="http://schemas.microsoft.com/office/powerpoint/2010/main" val="127062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889169" y="1038567"/>
            <a:ext cx="1078774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smtClean="0">
                <a:solidFill>
                  <a:schemeClr val="accent1"/>
                </a:solidFill>
                <a:latin typeface="华文宋体" panose="02010600040101010101" pitchFamily="2" charset="-122"/>
                <a:ea typeface="华文宋体" panose="02010600040101010101" pitchFamily="2" charset="-122"/>
              </a:rPr>
              <a:t>编码器结构</a:t>
            </a:r>
            <a:endParaRPr lang="zh-CN" altLang="en-US" sz="2800" b="1" dirty="0">
              <a:solidFill>
                <a:schemeClr val="accent1"/>
              </a:solidFill>
              <a:latin typeface="华文宋体" panose="02010600040101010101" pitchFamily="2" charset="-122"/>
              <a:ea typeface="华文宋体" panose="02010600040101010101" pitchFamily="2" charset="-122"/>
            </a:endParaRPr>
          </a:p>
        </p:txBody>
      </p:sp>
      <p:sp>
        <p:nvSpPr>
          <p:cNvPr id="8" name="矩形 7">
            <a:extLst>
              <a:ext uri="{FF2B5EF4-FFF2-40B4-BE49-F238E27FC236}">
                <a16:creationId xmlns:a16="http://schemas.microsoft.com/office/drawing/2014/main" id="{831F41C9-7B5D-4991-BF26-73159B42C589}"/>
              </a:ext>
            </a:extLst>
          </p:cNvPr>
          <p:cNvSpPr/>
          <p:nvPr/>
        </p:nvSpPr>
        <p:spPr>
          <a:xfrm>
            <a:off x="933619" y="1739111"/>
            <a:ext cx="1762021" cy="461665"/>
          </a:xfrm>
          <a:prstGeom prst="rect">
            <a:avLst/>
          </a:prstGeom>
        </p:spPr>
        <p:txBody>
          <a:bodyPr wrap="non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id="{2F252BD2-8C4C-4AF1-9028-683E698C6D75}"/>
              </a:ext>
            </a:extLst>
          </p:cNvPr>
          <p:cNvSpPr txBox="1"/>
          <p:nvPr/>
        </p:nvSpPr>
        <p:spPr>
          <a:xfrm>
            <a:off x="933619" y="2116541"/>
            <a:ext cx="4662340" cy="2092881"/>
          </a:xfrm>
          <a:prstGeom prst="rect">
            <a:avLst/>
          </a:prstGeom>
          <a:noFill/>
        </p:spPr>
        <p:txBody>
          <a:bodyPr wrap="square" rtlCol="0">
            <a:spAutoFit/>
          </a:bodyPr>
          <a:lstStyle/>
          <a:p>
            <a:r>
              <a:rPr lang="zh-CN" altLang="en-US" sz="2000" dirty="0">
                <a:solidFill>
                  <a:srgbClr val="FF0000"/>
                </a:solidFill>
              </a:rPr>
              <a:t>嵌入层：</a:t>
            </a:r>
            <a:r>
              <a:rPr lang="zh-CN" altLang="en-US" sz="2000" dirty="0"/>
              <a:t>主要包括词嵌入和位置嵌入，对每个词计算其相对两个实体的位置。</a:t>
            </a:r>
            <a:endParaRPr lang="en-US" altLang="zh-CN" sz="2000" dirty="0"/>
          </a:p>
          <a:p>
            <a:endParaRPr lang="en-US" altLang="zh-CN" sz="2000" dirty="0"/>
          </a:p>
          <a:p>
            <a:r>
              <a:rPr lang="zh-CN" altLang="en-US" sz="2000" dirty="0" smtClean="0">
                <a:solidFill>
                  <a:srgbClr val="FF0000"/>
                </a:solidFill>
              </a:rPr>
              <a:t>分段卷积</a:t>
            </a:r>
            <a:r>
              <a:rPr lang="zh-CN" altLang="en-US" sz="2000" dirty="0">
                <a:solidFill>
                  <a:srgbClr val="FF0000"/>
                </a:solidFill>
              </a:rPr>
              <a:t>层：</a:t>
            </a:r>
            <a:r>
              <a:rPr lang="zh-CN" altLang="en-US" sz="2000" dirty="0"/>
              <a:t>对嵌入得到的向量</a:t>
            </a:r>
            <a:r>
              <a:rPr lang="zh-CN" altLang="en-US" sz="2000" dirty="0" smtClean="0"/>
              <a:t>进行分段卷积</a:t>
            </a:r>
            <a:r>
              <a:rPr lang="zh-CN" altLang="en-US" sz="2000" dirty="0"/>
              <a:t>运算，得到其特征表示。</a:t>
            </a:r>
            <a:endParaRPr lang="en-US" altLang="zh-CN" sz="2000" dirty="0"/>
          </a:p>
          <a:p>
            <a:pPr>
              <a:lnSpc>
                <a:spcPct val="150000"/>
              </a:lnSpc>
            </a:pPr>
            <a:endParaRPr lang="zh-CN" altLang="en-US" sz="2000" dirty="0"/>
          </a:p>
        </p:txBody>
      </p:sp>
      <p:cxnSp>
        <p:nvCxnSpPr>
          <p:cNvPr id="17" name="直接连接符 16">
            <a:extLst>
              <a:ext uri="{FF2B5EF4-FFF2-40B4-BE49-F238E27FC236}">
                <a16:creationId xmlns:a16="http://schemas.microsoft.com/office/drawing/2014/main" id="{F6BA5092-A9F0-43CF-BA7D-D9E868C86CE1}"/>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29C88C04-D713-4829-8A49-E5BFD94C8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 name="矩形 2">
            <a:extLst>
              <a:ext uri="{FF2B5EF4-FFF2-40B4-BE49-F238E27FC236}">
                <a16:creationId xmlns:a16="http://schemas.microsoft.com/office/drawing/2014/main" id="{35B3397C-CFFA-4B47-BAF4-AC932E3A47CC}"/>
              </a:ext>
            </a:extLst>
          </p:cNvPr>
          <p:cNvSpPr/>
          <p:nvPr/>
        </p:nvSpPr>
        <p:spPr>
          <a:xfrm>
            <a:off x="20405" y="-64845"/>
            <a:ext cx="5262979" cy="646331"/>
          </a:xfrm>
          <a:prstGeom prst="rect">
            <a:avLst/>
          </a:prstGeom>
        </p:spPr>
        <p:txBody>
          <a:bodyPr wrap="none">
            <a:spAutoFit/>
          </a:bodyPr>
          <a:lstStyle/>
          <a:p>
            <a:pPr lvl="0"/>
            <a:r>
              <a:rPr lang="zh-CN" altLang="en-US" sz="3600" b="1" dirty="0">
                <a:solidFill>
                  <a:schemeClr val="accent1"/>
                </a:solidFill>
                <a:latin typeface="微软雅黑" pitchFamily="34" charset="-122"/>
                <a:ea typeface="微软雅黑" pitchFamily="34" charset="-122"/>
              </a:rPr>
              <a:t>二、论文关键点研究方案</a:t>
            </a:r>
          </a:p>
        </p:txBody>
      </p:sp>
      <p:cxnSp>
        <p:nvCxnSpPr>
          <p:cNvPr id="19" name="直接连接符 18">
            <a:extLst>
              <a:ext uri="{FF2B5EF4-FFF2-40B4-BE49-F238E27FC236}">
                <a16:creationId xmlns:a16="http://schemas.microsoft.com/office/drawing/2014/main" id="{902E2E85-889F-4AFB-9794-B78F94A0198C}"/>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 name="图片 1"/>
          <p:cNvPicPr>
            <a:picLocks noChangeAspect="1"/>
          </p:cNvPicPr>
          <p:nvPr/>
        </p:nvPicPr>
        <p:blipFill>
          <a:blip r:embed="rId4"/>
          <a:stretch>
            <a:fillRect/>
          </a:stretch>
        </p:blipFill>
        <p:spPr>
          <a:xfrm>
            <a:off x="5953275" y="1561787"/>
            <a:ext cx="5861859" cy="4282023"/>
          </a:xfrm>
          <a:prstGeom prst="rect">
            <a:avLst/>
          </a:prstGeom>
        </p:spPr>
      </p:pic>
    </p:spTree>
    <p:extLst>
      <p:ext uri="{BB962C8B-B14F-4D97-AF65-F5344CB8AC3E}">
        <p14:creationId xmlns:p14="http://schemas.microsoft.com/office/powerpoint/2010/main" val="220705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381822C-2B52-4A83-9D8C-8B55D118AD36}"/>
              </a:ext>
            </a:extLst>
          </p:cNvPr>
          <p:cNvGrpSpPr/>
          <p:nvPr/>
        </p:nvGrpSpPr>
        <p:grpSpPr>
          <a:xfrm>
            <a:off x="221866" y="1302989"/>
            <a:ext cx="6065520" cy="5295393"/>
            <a:chOff x="362160" y="1013823"/>
            <a:chExt cx="6065520" cy="5295393"/>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1398BD1-D8A9-40EA-8968-813F0398289B}"/>
                    </a:ext>
                  </a:extLst>
                </p:cNvPr>
                <p:cNvSpPr txBox="1"/>
                <p:nvPr/>
              </p:nvSpPr>
              <p:spPr>
                <a:xfrm>
                  <a:off x="362160" y="1013823"/>
                  <a:ext cx="6065520" cy="1262205"/>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t>基于</a:t>
                  </a:r>
                  <a:r>
                    <a:rPr lang="en-US" altLang="zh-CN" sz="2000" dirty="0"/>
                    <a:t>BERT</a:t>
                  </a:r>
                  <a:r>
                    <a:rPr lang="zh-CN" altLang="en-US" sz="2000" dirty="0"/>
                    <a:t>的编码</a:t>
                  </a:r>
                  <a:r>
                    <a:rPr lang="zh-CN" altLang="en-US" sz="2000" dirty="0" smtClean="0"/>
                    <a:t>层</a:t>
                  </a:r>
                  <a:endParaRPr lang="en-US" altLang="zh-CN" sz="2000" dirty="0" smtClean="0"/>
                </a:p>
                <a:p>
                  <a:r>
                    <a:rPr lang="en-US" altLang="zh-CN" dirty="0" smtClean="0"/>
                    <a:t>      BERT</a:t>
                  </a:r>
                  <a:r>
                    <a:rPr lang="zh-CN" altLang="zh-CN" dirty="0" smtClean="0"/>
                    <a:t>模型</a:t>
                  </a:r>
                  <a:r>
                    <a:rPr lang="zh-CN" altLang="en-US" dirty="0" smtClean="0"/>
                    <a:t>是一种双向</a:t>
                  </a:r>
                  <a:r>
                    <a:rPr lang="en-US" altLang="zh-CN" dirty="0" smtClean="0"/>
                    <a:t>Transformer</a:t>
                  </a:r>
                  <a:r>
                    <a:rPr lang="zh-CN" altLang="en-US" dirty="0" smtClean="0"/>
                    <a:t>模型，</a:t>
                  </a:r>
                  <a:r>
                    <a:rPr lang="zh-CN" altLang="zh-CN" dirty="0" smtClean="0"/>
                    <a:t>采用</a:t>
                  </a:r>
                  <a:r>
                    <a:rPr lang="zh-CN" altLang="zh-CN" dirty="0"/>
                    <a:t>多头注意力</a:t>
                  </a:r>
                  <a:r>
                    <a:rPr lang="zh-CN" altLang="zh-CN" dirty="0" smtClean="0"/>
                    <a:t>机制。</a:t>
                  </a:r>
                  <a:r>
                    <a:rPr lang="zh-CN" altLang="zh-CN" dirty="0"/>
                    <a:t>对于每个头</a:t>
                  </a:r>
                  <a14:m>
                    <m:oMath xmlns:m="http://schemas.openxmlformats.org/officeDocument/2006/math">
                      <m:sSub>
                        <m:sSubPr>
                          <m:ctrlPr>
                            <a:rPr lang="zh-CN" altLang="zh-CN" i="1"/>
                          </m:ctrlPr>
                        </m:sSubPr>
                        <m:e>
                          <m:r>
                            <a:rPr lang="en-US" altLang="zh-CN" i="1"/>
                            <m:t>h𝑒𝑎𝑑</m:t>
                          </m:r>
                        </m:e>
                        <m:sub>
                          <m:r>
                            <a:rPr lang="en-US" altLang="zh-CN" i="1"/>
                            <m:t>𝑖</m:t>
                          </m:r>
                        </m:sub>
                      </m:sSub>
                    </m:oMath>
                  </a14:m>
                  <a:r>
                    <a:rPr lang="en-US" altLang="zh-CN" dirty="0"/>
                    <a:t>, </a:t>
                  </a:r>
                  <a:r>
                    <a:rPr lang="zh-CN" altLang="zh-CN" dirty="0"/>
                    <a:t>首先由输入向量</a:t>
                  </a:r>
                  <a14:m>
                    <m:oMath xmlns:m="http://schemas.openxmlformats.org/officeDocument/2006/math">
                      <m:sSub>
                        <m:sSubPr>
                          <m:ctrlPr>
                            <a:rPr lang="zh-CN" altLang="zh-CN" i="1"/>
                          </m:ctrlPr>
                        </m:sSubPr>
                        <m:e>
                          <m:r>
                            <a:rPr lang="en-US" altLang="zh-CN" i="1"/>
                            <m:t>𝑋</m:t>
                          </m:r>
                        </m:e>
                        <m:sub>
                          <m:r>
                            <a:rPr lang="en-US" altLang="zh-CN" i="1"/>
                            <m:t>𝑖</m:t>
                          </m:r>
                        </m:sub>
                      </m:sSub>
                    </m:oMath>
                  </a14:m>
                  <a:r>
                    <a:rPr lang="zh-CN" altLang="zh-CN" dirty="0"/>
                    <a:t>分别点乘</a:t>
                  </a:r>
                  <a14:m>
                    <m:oMath xmlns:m="http://schemas.openxmlformats.org/officeDocument/2006/math">
                      <m:sSubSup>
                        <m:sSubSupPr>
                          <m:ctrlPr>
                            <a:rPr lang="zh-CN" altLang="zh-CN" i="1"/>
                          </m:ctrlPr>
                        </m:sSubSupPr>
                        <m:e>
                          <m:r>
                            <a:rPr lang="en-US" altLang="zh-CN" i="1"/>
                            <m:t>𝑊</m:t>
                          </m:r>
                        </m:e>
                        <m:sub>
                          <m:r>
                            <a:rPr lang="en-US" altLang="zh-CN" i="1"/>
                            <m:t>𝑖</m:t>
                          </m:r>
                        </m:sub>
                        <m:sup>
                          <m:r>
                            <a:rPr lang="en-US" altLang="zh-CN" i="1"/>
                            <m:t>𝑞</m:t>
                          </m:r>
                        </m:sup>
                      </m:sSubSup>
                    </m:oMath>
                  </a14:m>
                  <a:r>
                    <a:rPr lang="zh-CN" altLang="zh-CN" dirty="0"/>
                    <a:t>，</a:t>
                  </a:r>
                  <a14:m>
                    <m:oMath xmlns:m="http://schemas.openxmlformats.org/officeDocument/2006/math">
                      <m:sSubSup>
                        <m:sSubSupPr>
                          <m:ctrlPr>
                            <a:rPr lang="zh-CN" altLang="zh-CN" i="1"/>
                          </m:ctrlPr>
                        </m:sSubSupPr>
                        <m:e>
                          <m:sSup>
                            <m:sSupPr>
                              <m:ctrlPr>
                                <a:rPr lang="zh-CN" altLang="zh-CN" i="1"/>
                              </m:ctrlPr>
                            </m:sSupPr>
                            <m:e>
                              <m:r>
                                <a:rPr lang="en-US" altLang="zh-CN" i="1"/>
                                <m:t>𝑊</m:t>
                              </m:r>
                            </m:e>
                            <m:sup>
                              <m:r>
                                <a:rPr lang="en-US" altLang="zh-CN" i="1"/>
                                <m:t> </m:t>
                              </m:r>
                            </m:sup>
                          </m:sSup>
                        </m:e>
                        <m:sub>
                          <m:r>
                            <a:rPr lang="en-US" altLang="zh-CN" i="1"/>
                            <m:t>𝑖</m:t>
                          </m:r>
                        </m:sub>
                        <m:sup>
                          <m:r>
                            <a:rPr lang="en-US" altLang="zh-CN" i="1"/>
                            <m:t>𝑘</m:t>
                          </m:r>
                        </m:sup>
                      </m:sSubSup>
                    </m:oMath>
                  </a14:m>
                  <a:r>
                    <a:rPr lang="zh-CN" altLang="zh-CN" dirty="0"/>
                    <a:t>，</a:t>
                  </a:r>
                  <a14:m>
                    <m:oMath xmlns:m="http://schemas.openxmlformats.org/officeDocument/2006/math">
                      <m:sSubSup>
                        <m:sSubSupPr>
                          <m:ctrlPr>
                            <a:rPr lang="zh-CN" altLang="zh-CN" i="1"/>
                          </m:ctrlPr>
                        </m:sSubSupPr>
                        <m:e>
                          <m:r>
                            <a:rPr lang="en-US" altLang="zh-CN" i="1"/>
                            <m:t>𝑊</m:t>
                          </m:r>
                        </m:e>
                        <m:sub>
                          <m:r>
                            <a:rPr lang="en-US" altLang="zh-CN" i="1"/>
                            <m:t>𝑖</m:t>
                          </m:r>
                        </m:sub>
                        <m:sup>
                          <m:r>
                            <a:rPr lang="en-US" altLang="zh-CN" i="1"/>
                            <m:t>𝑣</m:t>
                          </m:r>
                        </m:sup>
                      </m:sSubSup>
                    </m:oMath>
                  </a14:m>
                  <a:r>
                    <a:rPr lang="zh-CN" altLang="zh-CN" dirty="0"/>
                    <a:t>形成三个向量</a:t>
                  </a:r>
                  <a14:m>
                    <m:oMath xmlns:m="http://schemas.openxmlformats.org/officeDocument/2006/math">
                      <m:sSub>
                        <m:sSubPr>
                          <m:ctrlPr>
                            <a:rPr lang="zh-CN" altLang="zh-CN" i="1"/>
                          </m:ctrlPr>
                        </m:sSubPr>
                        <m:e>
                          <m:r>
                            <a:rPr lang="en-US" altLang="zh-CN" i="1"/>
                            <m:t>𝑄</m:t>
                          </m:r>
                        </m:e>
                        <m:sub>
                          <m:r>
                            <a:rPr lang="en-US" altLang="zh-CN" i="1"/>
                            <m:t>𝑖</m:t>
                          </m:r>
                        </m:sub>
                      </m:sSub>
                      <m:r>
                        <a:rPr lang="en-US" altLang="zh-CN"/>
                        <m:t> </m:t>
                      </m:r>
                    </m:oMath>
                  </a14:m>
                  <a:r>
                    <a:rPr lang="zh-CN" altLang="zh-CN" dirty="0"/>
                    <a:t>，</a:t>
                  </a:r>
                  <a14:m>
                    <m:oMath xmlns:m="http://schemas.openxmlformats.org/officeDocument/2006/math">
                      <m:sSub>
                        <m:sSubPr>
                          <m:ctrlPr>
                            <a:rPr lang="zh-CN" altLang="zh-CN" i="1"/>
                          </m:ctrlPr>
                        </m:sSubPr>
                        <m:e>
                          <m:r>
                            <a:rPr lang="en-US" altLang="zh-CN" i="1"/>
                            <m:t>𝐾</m:t>
                          </m:r>
                        </m:e>
                        <m:sub>
                          <m:r>
                            <a:rPr lang="en-US" altLang="zh-CN" i="1"/>
                            <m:t>𝑖</m:t>
                          </m:r>
                        </m:sub>
                      </m:sSub>
                    </m:oMath>
                  </a14:m>
                  <a:r>
                    <a:rPr lang="zh-CN" altLang="zh-CN" dirty="0"/>
                    <a:t>，</a:t>
                  </a:r>
                  <a14:m>
                    <m:oMath xmlns:m="http://schemas.openxmlformats.org/officeDocument/2006/math">
                      <m:sSub>
                        <m:sSubPr>
                          <m:ctrlPr>
                            <a:rPr lang="zh-CN" altLang="zh-CN" i="1"/>
                          </m:ctrlPr>
                        </m:sSubPr>
                        <m:e>
                          <m:r>
                            <a:rPr lang="en-US" altLang="zh-CN" i="1"/>
                            <m:t>𝑉</m:t>
                          </m:r>
                        </m:e>
                        <m:sub>
                          <m:r>
                            <a:rPr lang="en-US" altLang="zh-CN" i="1"/>
                            <m:t>𝑖</m:t>
                          </m:r>
                        </m:sub>
                      </m:sSub>
                    </m:oMath>
                  </a14:m>
                  <a:r>
                    <a:rPr lang="zh-CN" altLang="zh-CN" dirty="0"/>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p:sp>
              <p:nvSpPr>
                <p:cNvPr id="3" name="文本框 2">
                  <a:extLst>
                    <a:ext uri="{FF2B5EF4-FFF2-40B4-BE49-F238E27FC236}">
                      <a16:creationId xmlns:a16="http://schemas.microsoft.com/office/drawing/2014/main" id="{31398BD1-D8A9-40EA-8968-813F0398289B}"/>
                    </a:ext>
                  </a:extLst>
                </p:cNvPr>
                <p:cNvSpPr txBox="1">
                  <a:spLocks noRot="1" noChangeAspect="1" noMove="1" noResize="1" noEditPoints="1" noAdjustHandles="1" noChangeArrowheads="1" noChangeShapeType="1" noTextEdit="1"/>
                </p:cNvSpPr>
                <p:nvPr/>
              </p:nvSpPr>
              <p:spPr>
                <a:xfrm>
                  <a:off x="362160" y="1013823"/>
                  <a:ext cx="6065520" cy="1262205"/>
                </a:xfrm>
                <a:prstGeom prst="rect">
                  <a:avLst/>
                </a:prstGeom>
                <a:blipFill>
                  <a:blip r:embed="rId3"/>
                  <a:stretch>
                    <a:fillRect l="-1005" t="-2899" b="-579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8FF2813-812D-447C-A168-C443E4E72648}"/>
                </a:ext>
              </a:extLst>
            </p:cNvPr>
            <p:cNvGrpSpPr/>
            <p:nvPr/>
          </p:nvGrpSpPr>
          <p:grpSpPr>
            <a:xfrm>
              <a:off x="535970" y="2309156"/>
              <a:ext cx="5094074" cy="4000060"/>
              <a:chOff x="535970" y="2309156"/>
              <a:chExt cx="5094074" cy="4000060"/>
            </a:xfrm>
          </p:grpSpPr>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55C3D2A-2A4A-4928-AE5F-A55849A3DA27}"/>
                      </a:ext>
                    </a:extLst>
                  </p:cNvPr>
                  <p:cNvSpPr/>
                  <p:nvPr/>
                </p:nvSpPr>
                <p:spPr>
                  <a:xfrm>
                    <a:off x="535970" y="3170040"/>
                    <a:ext cx="496943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𝑀𝑢𝑙𝑡𝑖𝐻𝑒𝑎𝑑</m:t>
                              </m:r>
                              <m:d>
                                <m:dPr>
                                  <m:ctrlPr>
                                    <a:rPr lang="zh-CN" altLang="en-US" i="1">
                                      <a:latin typeface="Cambria Math" panose="02040503050406030204" pitchFamily="18" charset="0"/>
                                    </a:rPr>
                                  </m:ctrlPr>
                                </m:dPr>
                                <m:e>
                                  <m:r>
                                    <a:rPr lang="zh-CN" altLang="en-US" i="1">
                                      <a:latin typeface="Cambria Math" panose="02040503050406030204" pitchFamily="18" charset="0"/>
                                    </a:rPr>
                                    <m:t>𝑄</m:t>
                                  </m:r>
                                  <m:r>
                                    <a:rPr lang="zh-CN" altLang="en-US" i="0">
                                      <a:latin typeface="Cambria Math" panose="02040503050406030204" pitchFamily="18" charset="0"/>
                                    </a:rPr>
                                    <m:t>,</m:t>
                                  </m:r>
                                  <m:r>
                                    <a:rPr lang="zh-CN" altLang="en-US" i="1">
                                      <a:latin typeface="Cambria Math" panose="02040503050406030204" pitchFamily="18" charset="0"/>
                                    </a:rPr>
                                    <m:t>𝐾</m:t>
                                  </m:r>
                                  <m:r>
                                    <a:rPr lang="zh-CN" altLang="en-US" i="0">
                                      <a:latin typeface="Cambria Math" panose="02040503050406030204" pitchFamily="18" charset="0"/>
                                    </a:rPr>
                                    <m:t>,</m:t>
                                  </m:r>
                                  <m:r>
                                    <a:rPr lang="zh-CN" altLang="en-US" i="1">
                                      <a:latin typeface="Cambria Math" panose="02040503050406030204" pitchFamily="18" charset="0"/>
                                    </a:rPr>
                                    <m:t>𝑉</m:t>
                                  </m:r>
                                </m:e>
                              </m:d>
                              <m:r>
                                <a:rPr lang="zh-CN" altLang="en-US" i="0">
                                  <a:latin typeface="Cambria Math" panose="02040503050406030204" pitchFamily="18" charset="0"/>
                                </a:rPr>
                                <m:t>=</m:t>
                              </m:r>
                              <m:r>
                                <a:rPr lang="zh-CN" altLang="en-US" i="1">
                                  <a:latin typeface="Cambria Math" panose="02040503050406030204" pitchFamily="18" charset="0"/>
                                </a:rPr>
                                <m:t>𝐶𝑜𝑛𝑐𝑎𝑡</m:t>
                              </m:r>
                              <m:r>
                                <a:rPr lang="zh-CN" altLang="en-US" i="0">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h𝑒𝑎𝑑</m:t>
                                  </m:r>
                                </m:e>
                                <m:sub>
                                  <m:r>
                                    <a:rPr lang="zh-CN" altLang="en-US" i="1">
                                      <a:latin typeface="Cambria Math" panose="02040503050406030204" pitchFamily="18" charset="0"/>
                                    </a:rPr>
                                    <m:t>𝑛</m:t>
                                  </m:r>
                                </m:sub>
                              </m:sSub>
                            </m:e>
                          </m:d>
                        </m:oMath>
                      </m:oMathPara>
                    </a14:m>
                    <a:endParaRPr lang="zh-CN" altLang="en-US" dirty="0"/>
                  </a:p>
                </p:txBody>
              </p:sp>
            </mc:Choice>
            <mc:Fallback>
              <p:sp>
                <p:nvSpPr>
                  <p:cNvPr id="4" name="矩形 3">
                    <a:extLst>
                      <a:ext uri="{FF2B5EF4-FFF2-40B4-BE49-F238E27FC236}">
                        <a16:creationId xmlns:a16="http://schemas.microsoft.com/office/drawing/2014/main" id="{A55C3D2A-2A4A-4928-AE5F-A55849A3DA27}"/>
                      </a:ext>
                    </a:extLst>
                  </p:cNvPr>
                  <p:cNvSpPr>
                    <a:spLocks noRot="1" noChangeAspect="1" noMove="1" noResize="1" noEditPoints="1" noAdjustHandles="1" noChangeArrowheads="1" noChangeShapeType="1" noTextEdit="1"/>
                  </p:cNvSpPr>
                  <p:nvPr/>
                </p:nvSpPr>
                <p:spPr>
                  <a:xfrm>
                    <a:off x="535970" y="3170040"/>
                    <a:ext cx="4969437" cy="369332"/>
                  </a:xfrm>
                  <a:prstGeom prst="rect">
                    <a:avLst/>
                  </a:prstGeom>
                  <a:blipFill>
                    <a:blip r:embed="rId4"/>
                    <a:stretch>
                      <a:fillRect t="-118033" r="-9693" b="-185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B8A78646-2C17-4A4B-A6E2-4E2366FCFCF4}"/>
                      </a:ext>
                    </a:extLst>
                  </p:cNvPr>
                  <p:cNvSpPr/>
                  <p:nvPr/>
                </p:nvSpPr>
                <p:spPr>
                  <a:xfrm>
                    <a:off x="613863" y="2309156"/>
                    <a:ext cx="5016181" cy="606320"/>
                  </a:xfrm>
                  <a:prstGeom prst="rect">
                    <a:avLst/>
                  </a:prstGeom>
                </p:spPr>
                <p:txBody>
                  <a:bodyPr wrap="none">
                    <a:spAutoFit/>
                  </a:bodyPr>
                  <a:lstStyle/>
                  <a:p>
                    <a14:m>
                      <m:oMath xmlns:m="http://schemas.openxmlformats.org/officeDocument/2006/math">
                        <m:sSub>
                          <m:sSubPr>
                            <m:ctrlPr>
                              <a:rPr lang="zh-CN" altLang="zh-CN" i="1" smtClean="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h𝑒𝑎𝑑</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i="1" kern="100" dirty="0">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𝐴𝑡𝑡𝑒𝑛𝑡𝑖𝑜𝑛</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𝑖</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𝑖</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𝑖</m:t>
                                </m:r>
                              </m:sub>
                            </m:sSub>
                          </m:e>
                        </m:d>
                      </m:oMath>
                    </a14:m>
                    <a: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m:t>𝑠𝑜𝑓𝑡𝑚𝑎𝑥</m:t>
                        </m:r>
                        <m:r>
                          <a:rPr lang="en-US" altLang="zh-CN"/>
                          <m:t>(</m:t>
                        </m:r>
                        <m:f>
                          <m:fPr>
                            <m:ctrlPr>
                              <a:rPr lang="zh-CN" altLang="zh-CN" i="1"/>
                            </m:ctrlPr>
                          </m:fPr>
                          <m:num>
                            <m:sSup>
                              <m:sSupPr>
                                <m:ctrlPr>
                                  <a:rPr lang="zh-CN" altLang="zh-CN" i="1"/>
                                </m:ctrlPr>
                              </m:sSupPr>
                              <m:e>
                                <m:sSub>
                                  <m:sSubPr>
                                    <m:ctrlPr>
                                      <a:rPr lang="zh-CN" altLang="zh-CN" i="1"/>
                                    </m:ctrlPr>
                                  </m:sSubPr>
                                  <m:e>
                                    <m:r>
                                      <a:rPr lang="en-US" altLang="zh-CN" i="1"/>
                                      <m:t>𝑄</m:t>
                                    </m:r>
                                  </m:e>
                                  <m:sub>
                                    <m:r>
                                      <a:rPr lang="en-US" altLang="zh-CN" i="1"/>
                                      <m:t>𝑖</m:t>
                                    </m:r>
                                  </m:sub>
                                </m:sSub>
                                <m:sSub>
                                  <m:sSubPr>
                                    <m:ctrlPr>
                                      <a:rPr lang="zh-CN" altLang="zh-CN" i="1"/>
                                    </m:ctrlPr>
                                  </m:sSubPr>
                                  <m:e>
                                    <m:r>
                                      <a:rPr lang="en-US" altLang="zh-CN" i="1"/>
                                      <m:t>𝐾</m:t>
                                    </m:r>
                                  </m:e>
                                  <m:sub>
                                    <m:r>
                                      <a:rPr lang="en-US" altLang="zh-CN" i="1"/>
                                      <m:t>𝑖</m:t>
                                    </m:r>
                                  </m:sub>
                                </m:sSub>
                              </m:e>
                              <m:sup>
                                <m:r>
                                  <a:rPr lang="en-US" altLang="zh-CN" i="1"/>
                                  <m:t>𝑇</m:t>
                                </m:r>
                              </m:sup>
                            </m:sSup>
                          </m:num>
                          <m:den>
                            <m:rad>
                              <m:radPr>
                                <m:degHide m:val="on"/>
                                <m:ctrlPr>
                                  <a:rPr lang="zh-CN" altLang="zh-CN" i="1"/>
                                </m:ctrlPr>
                              </m:radPr>
                              <m:deg/>
                              <m:e>
                                <m:sSub>
                                  <m:sSubPr>
                                    <m:ctrlPr>
                                      <a:rPr lang="zh-CN" altLang="zh-CN" i="1"/>
                                    </m:ctrlPr>
                                  </m:sSubPr>
                                  <m:e>
                                    <m:r>
                                      <a:rPr lang="en-US" altLang="zh-CN" i="1"/>
                                      <m:t>𝑑</m:t>
                                    </m:r>
                                  </m:e>
                                  <m:sub>
                                    <m:r>
                                      <a:rPr lang="en-US" altLang="zh-CN" i="1"/>
                                      <m:t>𝑘</m:t>
                                    </m:r>
                                  </m:sub>
                                </m:sSub>
                              </m:e>
                            </m:rad>
                          </m:den>
                        </m:f>
                        <m:r>
                          <a:rPr lang="en-US" altLang="zh-CN"/>
                          <m:t>)</m:t>
                        </m:r>
                        <m:sSub>
                          <m:sSubPr>
                            <m:ctrlPr>
                              <a:rPr lang="zh-CN" altLang="zh-CN" i="1"/>
                            </m:ctrlPr>
                          </m:sSubPr>
                          <m:e>
                            <m:r>
                              <a:rPr lang="en-US" altLang="zh-CN" i="1"/>
                              <m:t>𝑉</m:t>
                            </m:r>
                          </m:e>
                          <m:sub>
                            <m:r>
                              <a:rPr lang="en-US" altLang="zh-CN" i="1"/>
                              <m:t>𝑖</m:t>
                            </m:r>
                          </m:sub>
                        </m:sSub>
                      </m:oMath>
                    </a14:m>
                    <a: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a:t> </a:t>
                    </a:r>
                    <a:endParaRPr lang="zh-CN" altLang="en-US" dirty="0"/>
                  </a:p>
                </p:txBody>
              </p:sp>
            </mc:Choice>
            <mc:Fallback>
              <p:sp>
                <p:nvSpPr>
                  <p:cNvPr id="9" name="矩形 8">
                    <a:extLst>
                      <a:ext uri="{FF2B5EF4-FFF2-40B4-BE49-F238E27FC236}">
                        <a16:creationId xmlns:a16="http://schemas.microsoft.com/office/drawing/2014/main" id="{B8A78646-2C17-4A4B-A6E2-4E2366FCFCF4}"/>
                      </a:ext>
                    </a:extLst>
                  </p:cNvPr>
                  <p:cNvSpPr>
                    <a:spLocks noRot="1" noChangeAspect="1" noMove="1" noResize="1" noEditPoints="1" noAdjustHandles="1" noChangeArrowheads="1" noChangeShapeType="1" noTextEdit="1"/>
                  </p:cNvSpPr>
                  <p:nvPr/>
                </p:nvSpPr>
                <p:spPr>
                  <a:xfrm>
                    <a:off x="613863" y="2309156"/>
                    <a:ext cx="5016181" cy="606320"/>
                  </a:xfrm>
                  <a:prstGeom prst="rect">
                    <a:avLst/>
                  </a:prstGeom>
                  <a:blipFill>
                    <a:blip r:embed="rId5"/>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5D714695-0934-4958-92D5-9C741B261888}"/>
                  </a:ext>
                </a:extLst>
              </p:cNvPr>
              <p:cNvSpPr/>
              <p:nvPr/>
            </p:nvSpPr>
            <p:spPr>
              <a:xfrm>
                <a:off x="673357" y="4470950"/>
                <a:ext cx="184731" cy="369332"/>
              </a:xfrm>
              <a:prstGeom prst="rect">
                <a:avLst/>
              </a:prstGeom>
            </p:spPr>
            <p:txBody>
              <a:bodyPr wrap="none">
                <a:spAutoFit/>
              </a:bodyPr>
              <a:lstStyle/>
              <a:p>
                <a:pPr/>
                <a:endParaRPr lang="zh-CN" altLang="en-US" dirty="0"/>
              </a:p>
            </p:txBody>
          </p:sp>
          <p:sp>
            <p:nvSpPr>
              <p:cNvPr id="27" name="矩形 26">
                <a:extLst>
                  <a:ext uri="{FF2B5EF4-FFF2-40B4-BE49-F238E27FC236}">
                    <a16:creationId xmlns:a16="http://schemas.microsoft.com/office/drawing/2014/main" id="{29CF8765-338D-43FD-8B08-AC8C6BDACFD3}"/>
                  </a:ext>
                </a:extLst>
              </p:cNvPr>
              <p:cNvSpPr/>
              <p:nvPr/>
            </p:nvSpPr>
            <p:spPr>
              <a:xfrm>
                <a:off x="652661" y="5939884"/>
                <a:ext cx="184731" cy="369332"/>
              </a:xfrm>
              <a:prstGeom prst="rect">
                <a:avLst/>
              </a:prstGeom>
            </p:spPr>
            <p:txBody>
              <a:bodyPr wrap="none">
                <a:spAutoFit/>
              </a:bodyPr>
              <a:lstStyle/>
              <a:p>
                <a:pPr/>
                <a:endParaRPr lang="zh-CN" altLang="en-US" dirty="0"/>
              </a:p>
            </p:txBody>
          </p:sp>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A55C3D2A-2A4A-4928-AE5F-A55849A3DA27}"/>
                      </a:ext>
                    </a:extLst>
                  </p:cNvPr>
                  <p:cNvSpPr/>
                  <p:nvPr/>
                </p:nvSpPr>
                <p:spPr>
                  <a:xfrm>
                    <a:off x="535970" y="4058348"/>
                    <a:ext cx="4969437" cy="924740"/>
                  </a:xfrm>
                  <a:prstGeom prst="rect">
                    <a:avLst/>
                  </a:prstGeom>
                </p:spPr>
                <p:txBody>
                  <a:bodyPr wrap="square">
                    <a:spAutoFit/>
                  </a:bodyPr>
                  <a:lstStyle/>
                  <a:p>
                    <a:pPr/>
                    <a14:m>
                      <m:oMath xmlns:m="http://schemas.openxmlformats.org/officeDocument/2006/math">
                        <m:r>
                          <a:rPr lang="zh-CN" altLang="en-US" i="1">
                            <a:latin typeface="Cambria Math" panose="02040503050406030204" pitchFamily="18" charset="0"/>
                          </a:rPr>
                          <m:t>相较于</m:t>
                        </m:r>
                      </m:oMath>
                    </a14:m>
                    <a:r>
                      <a:rPr lang="zh-CN" altLang="en-US" dirty="0" smtClean="0"/>
                      <a:t>过去的</a:t>
                    </a:r>
                    <a:r>
                      <a:rPr lang="en-US" altLang="zh-CN" dirty="0" smtClean="0"/>
                      <a:t>word2vec</a:t>
                    </a:r>
                    <a:r>
                      <a:rPr lang="zh-CN" altLang="en-US" dirty="0" smtClean="0"/>
                      <a:t>、</a:t>
                    </a:r>
                    <a:r>
                      <a:rPr lang="en-US" altLang="zh-CN" dirty="0" smtClean="0"/>
                      <a:t>ELMO</a:t>
                    </a:r>
                    <a:r>
                      <a:rPr lang="zh-CN" altLang="en-US" dirty="0" smtClean="0"/>
                      <a:t>等语言模型，</a:t>
                    </a:r>
                    <a:r>
                      <a:rPr lang="en-US" altLang="zh-CN" dirty="0" smtClean="0"/>
                      <a:t>BERT</a:t>
                    </a:r>
                    <a:r>
                      <a:rPr lang="zh-CN" altLang="en-US" dirty="0" smtClean="0"/>
                      <a:t>解决了一词多义的问题，对于实体关系抽取中的实体语义的表达起了关键性作用。</a:t>
                    </a:r>
                    <a:endParaRPr lang="zh-CN" altLang="en-US" dirty="0"/>
                  </a:p>
                </p:txBody>
              </p:sp>
            </mc:Choice>
            <mc:Fallback>
              <p:sp>
                <p:nvSpPr>
                  <p:cNvPr id="31" name="矩形 30">
                    <a:extLst>
                      <a:ext uri="{FF2B5EF4-FFF2-40B4-BE49-F238E27FC236}">
                        <a16:creationId xmlns:a16="http://schemas.microsoft.com/office/drawing/2014/main" id="{A55C3D2A-2A4A-4928-AE5F-A55849A3DA27}"/>
                      </a:ext>
                    </a:extLst>
                  </p:cNvPr>
                  <p:cNvSpPr>
                    <a:spLocks noRot="1" noChangeAspect="1" noMove="1" noResize="1" noEditPoints="1" noAdjustHandles="1" noChangeArrowheads="1" noChangeShapeType="1" noTextEdit="1"/>
                  </p:cNvSpPr>
                  <p:nvPr/>
                </p:nvSpPr>
                <p:spPr>
                  <a:xfrm>
                    <a:off x="535970" y="4058348"/>
                    <a:ext cx="4969437" cy="924740"/>
                  </a:xfrm>
                  <a:prstGeom prst="rect">
                    <a:avLst/>
                  </a:prstGeom>
                  <a:blipFill>
                    <a:blip r:embed="rId6"/>
                    <a:stretch>
                      <a:fillRect l="-1104" t="-3289" b="-9211"/>
                    </a:stretch>
                  </a:blipFill>
                </p:spPr>
                <p:txBody>
                  <a:bodyPr/>
                  <a:lstStyle/>
                  <a:p>
                    <a:r>
                      <a:rPr lang="zh-CN" altLang="en-US">
                        <a:noFill/>
                      </a:rPr>
                      <a:t> </a:t>
                    </a:r>
                  </a:p>
                </p:txBody>
              </p:sp>
            </mc:Fallback>
          </mc:AlternateContent>
        </p:grpSp>
      </p:grpSp>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BERT</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pic>
        <p:nvPicPr>
          <p:cNvPr id="1026" name="Picture 2" descr="im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2710" y="1251805"/>
            <a:ext cx="4383495" cy="5309382"/>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词嵌入层</a:t>
            </a:r>
            <a:r>
              <a:rPr lang="en-US" altLang="zh-CN" sz="2400" b="1" dirty="0" smtClean="0">
                <a:solidFill>
                  <a:schemeClr val="accent1"/>
                </a:solidFill>
                <a:latin typeface="华文宋体" panose="02010600040101010101" pitchFamily="2" charset="-122"/>
                <a:ea typeface="华文宋体" panose="02010600040101010101" pitchFamily="2" charset="-122"/>
              </a:rPr>
              <a:t>(Word Embedding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485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a:extLst>
              <a:ext uri="{FF2B5EF4-FFF2-40B4-BE49-F238E27FC236}">
                <a16:creationId xmlns:a16="http://schemas.microsoft.com/office/drawing/2014/main" id="{5B4C18AD-FA8B-4DA5-8CCC-593C14DC7283}"/>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29" name="图片 28">
            <a:extLst>
              <a:ext uri="{FF2B5EF4-FFF2-40B4-BE49-F238E27FC236}">
                <a16:creationId xmlns:a16="http://schemas.microsoft.com/office/drawing/2014/main" id="{D2E940F1-E2F4-4999-9F51-6A810AE3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sp>
        <p:nvSpPr>
          <p:cNvPr id="30" name="文本框 29">
            <a:extLst>
              <a:ext uri="{FF2B5EF4-FFF2-40B4-BE49-F238E27FC236}">
                <a16:creationId xmlns:a16="http://schemas.microsoft.com/office/drawing/2014/main" id="{938DBD8A-462E-4221-8161-FDFB8E6C76CC}"/>
              </a:ext>
            </a:extLst>
          </p:cNvPr>
          <p:cNvSpPr txBox="1"/>
          <p:nvPr/>
        </p:nvSpPr>
        <p:spPr>
          <a:xfrm>
            <a:off x="30479" y="841324"/>
            <a:ext cx="3475155" cy="46166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b="1" dirty="0" smtClean="0">
                <a:solidFill>
                  <a:schemeClr val="accent1"/>
                </a:solidFill>
                <a:latin typeface="华文宋体" panose="02010600040101010101" pitchFamily="2" charset="-122"/>
                <a:ea typeface="华文宋体" panose="02010600040101010101" pitchFamily="2" charset="-122"/>
              </a:rPr>
              <a:t>PCNN</a:t>
            </a:r>
            <a:r>
              <a:rPr lang="zh-CN" altLang="en-US" sz="2400" b="1" dirty="0" smtClean="0">
                <a:solidFill>
                  <a:schemeClr val="accent1"/>
                </a:solidFill>
                <a:latin typeface="华文宋体" panose="02010600040101010101" pitchFamily="2" charset="-122"/>
                <a:ea typeface="华文宋体" panose="02010600040101010101" pitchFamily="2" charset="-122"/>
              </a:rPr>
              <a:t>模型</a:t>
            </a:r>
            <a:r>
              <a:rPr lang="zh-CN" altLang="en-US" sz="2400" b="1" dirty="0">
                <a:solidFill>
                  <a:schemeClr val="accent1"/>
                </a:solidFill>
                <a:latin typeface="华文宋体" panose="02010600040101010101" pitchFamily="2" charset="-122"/>
                <a:ea typeface="华文宋体" panose="02010600040101010101" pitchFamily="2" charset="-122"/>
              </a:rPr>
              <a:t>介绍</a:t>
            </a:r>
          </a:p>
        </p:txBody>
      </p:sp>
      <p:sp>
        <p:nvSpPr>
          <p:cNvPr id="26" name="文本框 25">
            <a:extLst>
              <a:ext uri="{FF2B5EF4-FFF2-40B4-BE49-F238E27FC236}">
                <a16:creationId xmlns:a16="http://schemas.microsoft.com/office/drawing/2014/main" id="{938DBD8A-462E-4221-8161-FDFB8E6C76CC}"/>
              </a:ext>
            </a:extLst>
          </p:cNvPr>
          <p:cNvSpPr txBox="1"/>
          <p:nvPr/>
        </p:nvSpPr>
        <p:spPr>
          <a:xfrm>
            <a:off x="141041" y="228787"/>
            <a:ext cx="5478709" cy="461665"/>
          </a:xfrm>
          <a:prstGeom prst="rect">
            <a:avLst/>
          </a:prstGeom>
          <a:noFill/>
        </p:spPr>
        <p:txBody>
          <a:bodyPr wrap="square" rtlCol="0">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分段卷积层</a:t>
            </a:r>
            <a:r>
              <a:rPr lang="en-US" altLang="zh-CN" sz="2400" b="1" dirty="0" smtClean="0">
                <a:solidFill>
                  <a:schemeClr val="accent1"/>
                </a:solidFill>
                <a:latin typeface="华文宋体" panose="02010600040101010101" pitchFamily="2" charset="-122"/>
                <a:ea typeface="华文宋体" panose="02010600040101010101" pitchFamily="2" charset="-122"/>
              </a:rPr>
              <a:t>(Piecewise Convolution Layer)</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0" y="1493489"/>
            <a:ext cx="6397666" cy="4469161"/>
          </a:xfrm>
          <a:prstGeom prst="rect">
            <a:avLst/>
          </a:prstGeom>
        </p:spPr>
      </p:pic>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831F41C9-7B5D-4991-BF26-73159B42C589}"/>
                  </a:ext>
                </a:extLst>
              </p:cNvPr>
              <p:cNvSpPr/>
              <p:nvPr/>
            </p:nvSpPr>
            <p:spPr>
              <a:xfrm>
                <a:off x="30478" y="1777211"/>
                <a:ext cx="5349595" cy="3139321"/>
              </a:xfrm>
              <a:prstGeom prst="rect">
                <a:avLst/>
              </a:prstGeom>
            </p:spPr>
            <p:txBody>
              <a:bodyPr wrap="square">
                <a:spAutoFit/>
              </a:bodyPr>
              <a:lstStyle/>
              <a:p>
                <a:pPr marL="342900" indent="-342900">
                  <a:buFont typeface="Wingdings" panose="05000000000000000000" pitchFamily="2" charset="2"/>
                  <a:buChar char="p"/>
                </a:pPr>
                <a:r>
                  <a:rPr lang="zh-CN" altLang="en-US" sz="2400" b="1" dirty="0" smtClean="0">
                    <a:solidFill>
                      <a:schemeClr val="accent1"/>
                    </a:solidFill>
                    <a:latin typeface="华文宋体" panose="02010600040101010101" pitchFamily="2" charset="-122"/>
                    <a:ea typeface="华文宋体" panose="02010600040101010101" pitchFamily="2" charset="-122"/>
                  </a:rPr>
                  <a:t>模型特点</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1</a:t>
                </a:r>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2d</a:t>
                </a:r>
                <a:r>
                  <a:rPr lang="zh-CN" altLang="en-US" sz="2400" b="1" dirty="0" smtClean="0">
                    <a:solidFill>
                      <a:schemeClr val="accent1"/>
                    </a:solidFill>
                    <a:latin typeface="华文宋体" panose="02010600040101010101" pitchFamily="2" charset="-122"/>
                    <a:ea typeface="华文宋体" panose="02010600040101010101" pitchFamily="2" charset="-122"/>
                  </a:rPr>
                  <a:t>卷积</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en-US" altLang="zh-CN" dirty="0" smtClean="0"/>
                  <a:t>LSTM</a:t>
                </a:r>
                <a:r>
                  <a:rPr lang="zh-CN" altLang="en-US" dirty="0" smtClean="0"/>
                  <a:t>网络常用于信息抽取，对于关系抽取任务，</a:t>
                </a:r>
                <a:r>
                  <a:rPr lang="en-US" altLang="zh-CN" dirty="0" smtClean="0"/>
                  <a:t>CNN</a:t>
                </a:r>
                <a:r>
                  <a:rPr lang="zh-CN" altLang="en-US" dirty="0" smtClean="0"/>
                  <a:t>网络能够获取到实体上下文信息，相较于</a:t>
                </a:r>
                <a:r>
                  <a:rPr lang="en-US" altLang="zh-CN" dirty="0" smtClean="0"/>
                  <a:t>LSTM</a:t>
                </a:r>
                <a:r>
                  <a:rPr lang="zh-CN" altLang="en-US" dirty="0" smtClean="0"/>
                  <a:t>效果更好。</a:t>
                </a:r>
                <a:endParaRPr lang="en-US" altLang="zh-CN" dirty="0" smtClean="0"/>
              </a:p>
              <a:p>
                <a:endParaRPr lang="en-US" altLang="zh-CN" dirty="0" smtClean="0"/>
              </a:p>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a:t>
                </a:r>
                <a:r>
                  <a:rPr lang="zh-CN" altLang="en-US" sz="2400" b="1" dirty="0" smtClean="0">
                    <a:solidFill>
                      <a:schemeClr val="accent1"/>
                    </a:solidFill>
                    <a:latin typeface="华文宋体" panose="02010600040101010101" pitchFamily="2" charset="-122"/>
                    <a:ea typeface="华文宋体" panose="02010600040101010101" pitchFamily="2" charset="-122"/>
                  </a:rPr>
                  <a:t>）分段池化</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zh-CN" altLang="zh-CN" dirty="0"/>
                  <a:t>对于每个过滤器获得的卷积向量</a:t>
                </a:r>
                <a14:m>
                  <m:oMath xmlns:m="http://schemas.openxmlformats.org/officeDocument/2006/math">
                    <m:sSub>
                      <m:sSubPr>
                        <m:ctrlPr>
                          <a:rPr lang="zh-CN" altLang="zh-CN" i="1"/>
                        </m:ctrlPr>
                      </m:sSubPr>
                      <m:e>
                        <m:r>
                          <m:rPr>
                            <m:sty m:val="p"/>
                          </m:rPr>
                          <a:rPr lang="en-US" altLang="zh-CN"/>
                          <m:t>c</m:t>
                        </m:r>
                      </m:e>
                      <m:sub>
                        <m:r>
                          <m:rPr>
                            <m:sty m:val="p"/>
                          </m:rPr>
                          <a:rPr lang="en-US" altLang="zh-CN"/>
                          <m:t>i</m:t>
                        </m:r>
                      </m:sub>
                    </m:sSub>
                  </m:oMath>
                </a14:m>
                <a:r>
                  <a:rPr lang="zh-CN" altLang="zh-CN" dirty="0"/>
                  <a:t>，可以将其分为三个部分</a:t>
                </a:r>
                <a14:m>
                  <m:oMath xmlns:m="http://schemas.openxmlformats.org/officeDocument/2006/math">
                    <m:d>
                      <m:dPr>
                        <m:begChr m:val="{"/>
                        <m:endChr m:val="}"/>
                        <m:ctrlPr>
                          <a:rPr lang="zh-CN" altLang="zh-CN" i="1"/>
                        </m:ctrlPr>
                      </m:dPr>
                      <m:e>
                        <m:sSub>
                          <m:sSubPr>
                            <m:ctrlPr>
                              <a:rPr lang="zh-CN" altLang="zh-CN" i="1"/>
                            </m:ctrlPr>
                          </m:sSubPr>
                          <m:e>
                            <m:r>
                              <m:rPr>
                                <m:sty m:val="p"/>
                              </m:rPr>
                              <a:rPr lang="en-US" altLang="zh-CN"/>
                              <m:t>c</m:t>
                            </m:r>
                          </m:e>
                          <m:sub>
                            <m:r>
                              <m:rPr>
                                <m:sty m:val="p"/>
                              </m:rPr>
                              <a:rPr lang="en-US" altLang="zh-CN"/>
                              <m:t>i</m:t>
                            </m:r>
                            <m:r>
                              <a:rPr lang="en-US" altLang="zh-CN"/>
                              <m:t>1</m:t>
                            </m:r>
                          </m:sub>
                        </m:sSub>
                        <m:r>
                          <a:rPr lang="en-US" altLang="zh-CN"/>
                          <m:t>,</m:t>
                        </m:r>
                        <m:sSub>
                          <m:sSubPr>
                            <m:ctrlPr>
                              <a:rPr lang="zh-CN" altLang="zh-CN" i="1"/>
                            </m:ctrlPr>
                          </m:sSubPr>
                          <m:e>
                            <m:r>
                              <m:rPr>
                                <m:sty m:val="p"/>
                              </m:rPr>
                              <a:rPr lang="en-US" altLang="zh-CN"/>
                              <m:t>c</m:t>
                            </m:r>
                          </m:e>
                          <m:sub>
                            <m:r>
                              <m:rPr>
                                <m:sty m:val="p"/>
                              </m:rPr>
                              <a:rPr lang="en-US" altLang="zh-CN"/>
                              <m:t>i</m:t>
                            </m:r>
                            <m:r>
                              <a:rPr lang="en-US" altLang="zh-CN"/>
                              <m:t>2</m:t>
                            </m:r>
                          </m:sub>
                        </m:sSub>
                        <m:r>
                          <a:rPr lang="en-US" altLang="zh-CN" i="1"/>
                          <m:t>,</m:t>
                        </m:r>
                        <m:sSub>
                          <m:sSubPr>
                            <m:ctrlPr>
                              <a:rPr lang="zh-CN" altLang="zh-CN" i="1"/>
                            </m:ctrlPr>
                          </m:sSubPr>
                          <m:e>
                            <m:r>
                              <m:rPr>
                                <m:sty m:val="p"/>
                              </m:rPr>
                              <a:rPr lang="en-US" altLang="zh-CN"/>
                              <m:t>c</m:t>
                            </m:r>
                          </m:e>
                          <m:sub>
                            <m:r>
                              <m:rPr>
                                <m:sty m:val="p"/>
                              </m:rPr>
                              <a:rPr lang="en-US" altLang="zh-CN"/>
                              <m:t>i</m:t>
                            </m:r>
                            <m:r>
                              <a:rPr lang="en-US" altLang="zh-CN"/>
                              <m:t>3</m:t>
                            </m:r>
                          </m:sub>
                        </m:sSub>
                      </m:e>
                    </m:d>
                  </m:oMath>
                </a14:m>
                <a:r>
                  <a:rPr lang="zh-CN" altLang="zh-CN" dirty="0"/>
                  <a:t>，通过对这三部分分别采用最大化池化进行维度压缩，</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mc:Choice>
        <mc:Fallback>
          <p:sp>
            <p:nvSpPr>
              <p:cNvPr id="31" name="矩形 30">
                <a:extLst>
                  <a:ext uri="{FF2B5EF4-FFF2-40B4-BE49-F238E27FC236}">
                    <a16:creationId xmlns:a16="http://schemas.microsoft.com/office/drawing/2014/main" id="{831F41C9-7B5D-4991-BF26-73159B42C589}"/>
                  </a:ext>
                </a:extLst>
              </p:cNvPr>
              <p:cNvSpPr>
                <a:spLocks noRot="1" noChangeAspect="1" noMove="1" noResize="1" noEditPoints="1" noAdjustHandles="1" noChangeArrowheads="1" noChangeShapeType="1" noTextEdit="1"/>
              </p:cNvSpPr>
              <p:nvPr/>
            </p:nvSpPr>
            <p:spPr>
              <a:xfrm>
                <a:off x="30478" y="1777211"/>
                <a:ext cx="5349595" cy="3139321"/>
              </a:xfrm>
              <a:prstGeom prst="rect">
                <a:avLst/>
              </a:prstGeom>
              <a:blipFill>
                <a:blip r:embed="rId5"/>
                <a:stretch>
                  <a:fillRect l="-1708" t="-1553" b="-1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79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40126"/>
            <a:ext cx="1122970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融合蕴含关系特征和其它文本特征的候选答案排序模型</a:t>
            </a:r>
          </a:p>
        </p:txBody>
      </p:sp>
      <p:sp>
        <p:nvSpPr>
          <p:cNvPr id="59" name="文本框 58">
            <a:extLst>
              <a:ext uri="{FF2B5EF4-FFF2-40B4-BE49-F238E27FC236}">
                <a16:creationId xmlns:a16="http://schemas.microsoft.com/office/drawing/2014/main" id="{F77626EA-E1DD-4031-BD23-DB80A5E3FB25}"/>
              </a:ext>
            </a:extLst>
          </p:cNvPr>
          <p:cNvSpPr txBox="1"/>
          <p:nvPr/>
        </p:nvSpPr>
        <p:spPr>
          <a:xfrm>
            <a:off x="426770" y="1044913"/>
            <a:ext cx="401188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生成对抗</a:t>
            </a:r>
            <a:r>
              <a:rPr lang="zh-CN" altLang="en-US" sz="2400" b="1" dirty="0" smtClean="0">
                <a:solidFill>
                  <a:schemeClr val="accent1"/>
                </a:solidFill>
                <a:latin typeface="华文宋体" panose="02010600040101010101" pitchFamily="2" charset="-122"/>
                <a:ea typeface="华文宋体" panose="02010600040101010101" pitchFamily="2" charset="-122"/>
              </a:rPr>
              <a:t>训练方法</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16" name="直接连接符 15">
            <a:extLst>
              <a:ext uri="{FF2B5EF4-FFF2-40B4-BE49-F238E27FC236}">
                <a16:creationId xmlns:a16="http://schemas.microsoft.com/office/drawing/2014/main" id="{F01905C2-F007-40A5-BD48-EECE3413171B}"/>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F37F2C39-73D0-4C15-84B4-E847D7ED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19" name="直接连接符 18">
            <a:extLst>
              <a:ext uri="{FF2B5EF4-FFF2-40B4-BE49-F238E27FC236}">
                <a16:creationId xmlns:a16="http://schemas.microsoft.com/office/drawing/2014/main" id="{C559B087-1BCB-4D7E-8C27-86AA88DEC470}"/>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116" y="2062715"/>
            <a:ext cx="6266509" cy="3233743"/>
          </a:xfrm>
          <a:prstGeom prst="rect">
            <a:avLst/>
          </a:prstGeom>
        </p:spPr>
      </p:pic>
      <mc:AlternateContent xmlns:mc="http://schemas.openxmlformats.org/markup-compatibility/2006">
        <mc:Choice xmlns:a14="http://schemas.microsoft.com/office/drawing/2010/main" Requires="a14">
          <p:sp>
            <p:nvSpPr>
              <p:cNvPr id="2" name="矩形 1"/>
              <p:cNvSpPr/>
              <p:nvPr/>
            </p:nvSpPr>
            <p:spPr>
              <a:xfrm>
                <a:off x="-742508" y="2609685"/>
                <a:ext cx="7823791" cy="780150"/>
              </a:xfrm>
              <a:prstGeom prst="rect">
                <a:avLst/>
              </a:prstGeom>
            </p:spPr>
            <p:txBody>
              <a:bodyPr wrap="square">
                <a:spAutoFit/>
              </a:bodyPr>
              <a:lstStyle/>
              <a:p>
                <a:pPr marL="266700" marR="266700" indent="266700" algn="just">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r>
                        <m:rPr>
                          <m:sty m:val="p"/>
                        </m:rPr>
                        <a:rPr lang="en-US" altLang="zh-CN" kern="100">
                          <a:latin typeface="Cambria Math" panose="02040503050406030204" pitchFamily="18" charset="0"/>
                          <a:ea typeface="宋体" panose="02010600030101010101" pitchFamily="2" charset="-122"/>
                        </a:rPr>
                        <m:t>max</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𝔼</m:t>
                          </m:r>
                        </m:e>
                        <m:sub>
                          <m:r>
                            <m:rPr>
                              <m:sty m:val="p"/>
                            </m:rPr>
                            <a:rPr lang="en-US" altLang="zh-CN" kern="100">
                              <a:latin typeface="Cambria Math" panose="02040503050406030204" pitchFamily="18" charset="0"/>
                              <a:ea typeface="宋体" panose="02010600030101010101" pitchFamily="2" charset="-122"/>
                            </a:rPr>
                            <m:t>x</m:t>
                          </m:r>
                        </m:sub>
                      </m:sSub>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𝑃</m:t>
                          </m:r>
                        </m:e>
                        <m:sub>
                          <m:r>
                            <a:rPr lang="en-US" altLang="zh-CN" i="1" kern="100">
                              <a:latin typeface="Cambria Math" panose="02040503050406030204" pitchFamily="18" charset="0"/>
                              <a:ea typeface="宋体" panose="02010600030101010101" pitchFamily="2" charset="-122"/>
                            </a:rPr>
                            <m:t>𝑆𝐷</m:t>
                          </m:r>
                        </m:sub>
                      </m:sSub>
                      <m:d>
                        <m:dPr>
                          <m:begChr m:val="["/>
                          <m:endChr m:val="]"/>
                          <m:ctrlPr>
                            <a:rPr lang="zh-CN" altLang="zh-CN" i="1" kern="100">
                              <a:latin typeface="Cambria Math" panose="02040503050406030204" pitchFamily="18" charset="0"/>
                              <a:ea typeface="Cambria Math" panose="02040503050406030204" pitchFamily="18" charset="0"/>
                            </a:rPr>
                          </m:ctrlPr>
                        </m:dPr>
                        <m:e>
                          <m:func>
                            <m:funcPr>
                              <m:ctrlPr>
                                <a:rPr lang="zh-CN" altLang="zh-CN" i="1" kern="100">
                                  <a:latin typeface="Cambria Math" panose="02040503050406030204" pitchFamily="18" charset="0"/>
                                  <a:ea typeface="Cambria Math" panose="02040503050406030204" pitchFamily="18" charset="0"/>
                                </a:rPr>
                              </m:ctrlPr>
                            </m:funcPr>
                            <m:fName>
                              <m:r>
                                <m:rPr>
                                  <m:sty m:val="p"/>
                                </m:rPr>
                                <a:rPr lang="en-US" altLang="zh-CN" kern="100">
                                  <a:latin typeface="Cambria Math" panose="02040503050406030204" pitchFamily="18" charset="0"/>
                                  <a:ea typeface="宋体" panose="02010600030101010101" pitchFamily="2" charset="-122"/>
                                </a:rPr>
                                <m:t>log</m:t>
                              </m:r>
                            </m:fName>
                            <m:e>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rPr>
                                        <m:t>𝑟</m:t>
                                      </m:r>
                                    </m:e>
                                    <m:e>
                                      <m:r>
                                        <a:rPr lang="en-US" altLang="zh-CN" i="1" kern="100">
                                          <a:latin typeface="Cambria Math" panose="02040503050406030204" pitchFamily="18" charset="0"/>
                                          <a:ea typeface="宋体" panose="02010600030101010101" pitchFamily="2" charset="-122"/>
                                        </a:rPr>
                                        <m:t>𝑠</m:t>
                                      </m:r>
                                    </m:e>
                                  </m:d>
                                </m:e>
                              </m:d>
                            </m:e>
                          </m:func>
                        </m:e>
                      </m:d>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𝔼</m:t>
                          </m:r>
                        </m:e>
                        <m:sub>
                          <m:r>
                            <m:rPr>
                              <m:sty m:val="p"/>
                            </m:rPr>
                            <a:rPr lang="en-US" altLang="zh-CN" kern="100">
                              <a:latin typeface="Cambria Math" panose="02040503050406030204" pitchFamily="18" charset="0"/>
                              <a:ea typeface="宋体" panose="02010600030101010101" pitchFamily="2" charset="-122"/>
                            </a:rPr>
                            <m:t>x</m:t>
                          </m:r>
                        </m:sub>
                      </m:sSub>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𝑃</m:t>
                          </m:r>
                        </m:e>
                        <m:sub>
                          <m:r>
                            <a:rPr lang="en-US" altLang="zh-CN" i="1" kern="100">
                              <a:latin typeface="Cambria Math" panose="02040503050406030204" pitchFamily="18" charset="0"/>
                              <a:ea typeface="宋体" panose="02010600030101010101" pitchFamily="2" charset="-122"/>
                            </a:rPr>
                            <m:t>𝑁𝐷</m:t>
                          </m:r>
                        </m:sub>
                      </m:sSub>
                      <m:d>
                        <m:dPr>
                          <m:begChr m:val="["/>
                          <m:endChr m:val="]"/>
                          <m:ctrlPr>
                            <a:rPr lang="zh-CN" altLang="zh-CN" i="1" kern="100">
                              <a:latin typeface="Cambria Math" panose="02040503050406030204" pitchFamily="18" charset="0"/>
                              <a:ea typeface="Cambria Math" panose="02040503050406030204" pitchFamily="18" charset="0"/>
                            </a:rPr>
                          </m:ctrlPr>
                        </m:dPr>
                        <m:e>
                          <m:func>
                            <m:funcPr>
                              <m:ctrlPr>
                                <a:rPr lang="zh-CN" altLang="zh-CN" i="1" kern="100">
                                  <a:latin typeface="Cambria Math" panose="02040503050406030204" pitchFamily="18" charset="0"/>
                                  <a:ea typeface="Cambria Math" panose="02040503050406030204" pitchFamily="18" charset="0"/>
                                </a:rPr>
                              </m:ctrlPr>
                            </m:funcPr>
                            <m:fName>
                              <m:r>
                                <a:rPr lang="en-US" altLang="zh-CN" kern="100">
                                  <a:latin typeface="Cambria Math" panose="02040503050406030204" pitchFamily="18" charset="0"/>
                                  <a:ea typeface="宋体" panose="02010600030101010101" pitchFamily="2" charset="-122"/>
                                </a:rPr>
                                <m:t>1</m:t>
                              </m:r>
                              <m:r>
                                <a:rPr lang="en-US" altLang="zh-CN" i="1" kern="100">
                                  <a:latin typeface="Cambria Math" panose="02040503050406030204" pitchFamily="18" charset="0"/>
                                  <a:ea typeface="宋体" panose="02010600030101010101" pitchFamily="2" charset="-122"/>
                                </a:rPr>
                                <m:t>−</m:t>
                              </m:r>
                              <m:r>
                                <m:rPr>
                                  <m:sty m:val="p"/>
                                </m:rPr>
                                <a:rPr lang="en-US" altLang="zh-CN" kern="100">
                                  <a:latin typeface="Cambria Math" panose="02040503050406030204" pitchFamily="18" charset="0"/>
                                  <a:ea typeface="宋体" panose="02010600030101010101" pitchFamily="2" charset="-122"/>
                                </a:rPr>
                                <m:t>log</m:t>
                              </m:r>
                            </m:fName>
                            <m:e>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rPr>
                                    <m:t>𝑃</m:t>
                                  </m:r>
                                  <m:d>
                                    <m:dPr>
                                      <m:ctrlPr>
                                        <a:rPr lang="zh-CN"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rPr>
                                        <m:t>𝑟</m:t>
                                      </m:r>
                                    </m:e>
                                    <m:e>
                                      <m:r>
                                        <a:rPr lang="en-US" altLang="zh-CN" i="1" kern="100">
                                          <a:latin typeface="Cambria Math" panose="02040503050406030204" pitchFamily="18" charset="0"/>
                                          <a:ea typeface="宋体" panose="02010600030101010101" pitchFamily="2" charset="-122"/>
                                        </a:rPr>
                                        <m:t>𝑠</m:t>
                                      </m:r>
                                    </m:e>
                                  </m:d>
                                </m:e>
                              </m:d>
                            </m:e>
                          </m:func>
                        </m:e>
                      </m:d>
                      <m:r>
                        <a:rPr lang="en-US" altLang="zh-CN" i="1" kern="100">
                          <a:latin typeface="Cambria Math" panose="02040503050406030204" pitchFamily="18" charset="0"/>
                          <a:ea typeface="宋体" panose="02010600030101010101" pitchFamily="2" charset="-122"/>
                        </a:rPr>
                        <m:t>,</m:t>
                      </m:r>
                    </m:oMath>
                  </m:oMathPara>
                </a14:m>
                <a:endParaRPr lang="zh-CN" altLang="zh-CN" kern="100" dirty="0">
                  <a:latin typeface="Times New Roman" panose="02020603050405020304" pitchFamily="18" charset="0"/>
                  <a:ea typeface="宋体" panose="02010600030101010101" pitchFamily="2" charset="-122"/>
                </a:endParaRPr>
              </a:p>
              <a:p>
                <a14:m>
                  <m:oMathPara xmlns:m="http://schemas.openxmlformats.org/officeDocument/2006/math">
                    <m:oMathParaPr>
                      <m:jc m:val="centerGroup"/>
                    </m:oMathParaPr>
                    <m:oMath xmlns:m="http://schemas.openxmlformats.org/officeDocument/2006/math">
                      <m:eqArr>
                        <m:eqArrPr>
                          <m:ctrlPr>
                            <a:rPr lang="zh-CN" altLang="zh-CN" i="1">
                              <a:effectLst/>
                              <a:latin typeface="Cambria Math" panose="02040503050406030204" pitchFamily="18" charset="0"/>
                              <a:ea typeface="Cambria Math" panose="02040503050406030204" pitchFamily="18" charset="0"/>
                            </a:rPr>
                          </m:ctrlPr>
                        </m:eqArr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max</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𝔼</m:t>
                              </m:r>
                            </m:e>
                            <m:sub>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x</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𝑁𝐷</m:t>
                              </m:r>
                            </m:sub>
                          </m:sSub>
                          <m:d>
                            <m:dPr>
                              <m:begChr m:val="["/>
                              <m:endChr m:val="]"/>
                              <m:ctrlPr>
                                <a:rPr lang="zh-CN" altLang="zh-CN" i="1">
                                  <a:effectLst/>
                                  <a:latin typeface="Cambria Math" panose="02040503050406030204" pitchFamily="18" charset="0"/>
                                  <a:ea typeface="Cambria Math" panose="02040503050406030204" pitchFamily="18" charset="0"/>
                                </a:rPr>
                              </m:ctrlPr>
                            </m:d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log</m:t>
                                  </m:r>
                                </m:fName>
                                <m:e>
                                  <m:d>
                                    <m:dPr>
                                      <m:ctrlPr>
                                        <a:rPr lang="zh-CN" altLang="zh-CN" i="1">
                                          <a:effectLst/>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i="1">
                                              <a:effectLst/>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𝑟</m:t>
                                          </m:r>
                                        </m:e>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𝑠</m:t>
                                          </m:r>
                                        </m:e>
                                      </m:d>
                                    </m:e>
                                  </m:d>
                                </m:e>
                              </m:func>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742508" y="2609685"/>
                <a:ext cx="7823791" cy="780150"/>
              </a:xfrm>
              <a:prstGeom prst="rect">
                <a:avLst/>
              </a:prstGeom>
              <a:blipFill>
                <a:blip r:embed="rId5"/>
                <a:stretch>
                  <a:fillRect b="-4688"/>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831F41C9-7B5D-4991-BF26-73159B42C589}"/>
              </a:ext>
            </a:extLst>
          </p:cNvPr>
          <p:cNvSpPr/>
          <p:nvPr/>
        </p:nvSpPr>
        <p:spPr>
          <a:xfrm>
            <a:off x="242521" y="2066479"/>
            <a:ext cx="5349595" cy="461665"/>
          </a:xfrm>
          <a:prstGeom prst="rect">
            <a:avLst/>
          </a:prstGeom>
        </p:spPr>
        <p:txBody>
          <a:bodyPr wrap="square">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1</a:t>
            </a:r>
            <a:r>
              <a:rPr lang="zh-CN" altLang="en-US" sz="2400" b="1" dirty="0" smtClean="0">
                <a:solidFill>
                  <a:schemeClr val="accent1"/>
                </a:solidFill>
                <a:latin typeface="华文宋体" panose="02010600040101010101" pitchFamily="2" charset="-122"/>
                <a:ea typeface="华文宋体" panose="02010600040101010101" pitchFamily="2" charset="-122"/>
              </a:rPr>
              <a:t>）生成对抗网络核心公式</a:t>
            </a:r>
            <a:endParaRPr lang="en-US" altLang="zh-CN" dirty="0" smtClean="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831F41C9-7B5D-4991-BF26-73159B42C589}"/>
                  </a:ext>
                </a:extLst>
              </p:cNvPr>
              <p:cNvSpPr/>
              <p:nvPr/>
            </p:nvSpPr>
            <p:spPr>
              <a:xfrm>
                <a:off x="242520" y="3531651"/>
                <a:ext cx="5349595" cy="1846659"/>
              </a:xfrm>
              <a:prstGeom prst="rect">
                <a:avLst/>
              </a:prstGeom>
            </p:spPr>
            <p:txBody>
              <a:bodyPr wrap="square">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a:t>
                </a:r>
                <a:r>
                  <a:rPr lang="zh-CN" altLang="en-US" sz="2400" b="1" dirty="0" smtClean="0">
                    <a:solidFill>
                      <a:schemeClr val="accent1"/>
                    </a:solidFill>
                    <a:latin typeface="华文宋体" panose="02010600040101010101" pitchFamily="2" charset="-122"/>
                    <a:ea typeface="华文宋体" panose="02010600040101010101" pitchFamily="2" charset="-122"/>
                  </a:rPr>
                  <a:t>）训练目标</a:t>
                </a:r>
                <a:endParaRPr lang="en-US" altLang="zh-CN" sz="2400" b="1" dirty="0" smtClean="0">
                  <a:solidFill>
                    <a:schemeClr val="accent1"/>
                  </a:solidFill>
                  <a:latin typeface="华文宋体" panose="02010600040101010101" pitchFamily="2" charset="-122"/>
                  <a:ea typeface="华文宋体" panose="02010600040101010101" pitchFamily="2" charset="-122"/>
                </a:endParaRPr>
              </a:p>
              <a:p>
                <a:r>
                  <a:rPr lang="zh-CN" altLang="zh-CN" dirty="0"/>
                  <a:t>判别器和选择器对抗训练后，可以训练出一个选择器，能够将噪声数据里的有效数据筛选出来，一个判别器能够对给定的句子</a:t>
                </a:r>
                <a14:m>
                  <m:oMath xmlns:m="http://schemas.openxmlformats.org/officeDocument/2006/math">
                    <m:r>
                      <m:rPr>
                        <m:sty m:val="p"/>
                      </m:rPr>
                      <a:rPr lang="en-US" altLang="zh-CN"/>
                      <m:t>s</m:t>
                    </m:r>
                    <m:d>
                      <m:dPr>
                        <m:ctrlPr>
                          <a:rPr lang="zh-CN" altLang="zh-CN" i="1"/>
                        </m:ctrlPr>
                      </m:dPr>
                      <m:e>
                        <m:sSub>
                          <m:sSubPr>
                            <m:ctrlPr>
                              <a:rPr lang="zh-CN" altLang="zh-CN" i="1"/>
                            </m:ctrlPr>
                          </m:sSubPr>
                          <m:e>
                            <m:r>
                              <m:rPr>
                                <m:sty m:val="p"/>
                              </m:rPr>
                              <a:rPr lang="en-US" altLang="zh-CN"/>
                              <m:t>e</m:t>
                            </m:r>
                          </m:e>
                          <m:sub>
                            <m:r>
                              <a:rPr lang="en-US" altLang="zh-CN"/>
                              <m:t>1</m:t>
                            </m:r>
                          </m:sub>
                        </m:sSub>
                        <m:r>
                          <a:rPr lang="en-US" altLang="zh-CN"/>
                          <m:t>,</m:t>
                        </m:r>
                        <m:sSub>
                          <m:sSubPr>
                            <m:ctrlPr>
                              <a:rPr lang="zh-CN" altLang="zh-CN" i="1"/>
                            </m:ctrlPr>
                          </m:sSubPr>
                          <m:e>
                            <m:r>
                              <m:rPr>
                                <m:sty m:val="p"/>
                              </m:rPr>
                              <a:rPr lang="en-US" altLang="zh-CN"/>
                              <m:t>e</m:t>
                            </m:r>
                          </m:e>
                          <m:sub>
                            <m:r>
                              <a:rPr lang="en-US" altLang="zh-CN"/>
                              <m:t>2</m:t>
                            </m:r>
                          </m:sub>
                        </m:sSub>
                      </m:e>
                    </m:d>
                  </m:oMath>
                </a14:m>
                <a:r>
                  <a:rPr lang="zh-CN" altLang="zh-CN" dirty="0"/>
                  <a:t>进行关系抽取，预测其所属的正确关系。</a:t>
                </a:r>
              </a:p>
              <a:p>
                <a:endParaRPr lang="en-US" altLang="zh-CN" dirty="0" smtClean="0"/>
              </a:p>
            </p:txBody>
          </p:sp>
        </mc:Choice>
        <mc:Fallback>
          <p:sp>
            <p:nvSpPr>
              <p:cNvPr id="10" name="矩形 9">
                <a:extLst>
                  <a:ext uri="{FF2B5EF4-FFF2-40B4-BE49-F238E27FC236}">
                    <a16:creationId xmlns:a16="http://schemas.microsoft.com/office/drawing/2014/main" id="{831F41C9-7B5D-4991-BF26-73159B42C589}"/>
                  </a:ext>
                </a:extLst>
              </p:cNvPr>
              <p:cNvSpPr>
                <a:spLocks noRot="1" noChangeAspect="1" noMove="1" noResize="1" noEditPoints="1" noAdjustHandles="1" noChangeArrowheads="1" noChangeShapeType="1" noTextEdit="1"/>
              </p:cNvSpPr>
              <p:nvPr/>
            </p:nvSpPr>
            <p:spPr>
              <a:xfrm>
                <a:off x="242520" y="3531651"/>
                <a:ext cx="5349595" cy="1846659"/>
              </a:xfrm>
              <a:prstGeom prst="rect">
                <a:avLst/>
              </a:prstGeom>
              <a:blipFill>
                <a:blip r:embed="rId6"/>
                <a:stretch>
                  <a:fillRect l="-1824" t="-2640" r="-7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796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CB2DE184-0A3B-499A-8FE4-F945D7993FF7}"/>
              </a:ext>
            </a:extLst>
          </p:cNvPr>
          <p:cNvSpPr txBox="1"/>
          <p:nvPr/>
        </p:nvSpPr>
        <p:spPr>
          <a:xfrm>
            <a:off x="0" y="40126"/>
            <a:ext cx="11229702"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a:solidFill>
                  <a:schemeClr val="accent1"/>
                </a:solidFill>
                <a:latin typeface="华文宋体" panose="02010600040101010101" pitchFamily="2" charset="-122"/>
                <a:ea typeface="华文宋体" panose="02010600040101010101" pitchFamily="2" charset="-122"/>
              </a:rPr>
              <a:t>融合蕴含关系特征和其它文本特征的候选答案排序模型</a:t>
            </a:r>
          </a:p>
        </p:txBody>
      </p:sp>
      <p:sp>
        <p:nvSpPr>
          <p:cNvPr id="59" name="文本框 58">
            <a:extLst>
              <a:ext uri="{FF2B5EF4-FFF2-40B4-BE49-F238E27FC236}">
                <a16:creationId xmlns:a16="http://schemas.microsoft.com/office/drawing/2014/main" id="{F77626EA-E1DD-4031-BD23-DB80A5E3FB25}"/>
              </a:ext>
            </a:extLst>
          </p:cNvPr>
          <p:cNvSpPr txBox="1"/>
          <p:nvPr/>
        </p:nvSpPr>
        <p:spPr>
          <a:xfrm>
            <a:off x="426770" y="1044913"/>
            <a:ext cx="4011880"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solidFill>
                  <a:schemeClr val="accent1"/>
                </a:solidFill>
                <a:latin typeface="华文宋体" panose="02010600040101010101" pitchFamily="2" charset="-122"/>
                <a:ea typeface="华文宋体" panose="02010600040101010101" pitchFamily="2" charset="-122"/>
              </a:rPr>
              <a:t>生成对抗</a:t>
            </a:r>
            <a:r>
              <a:rPr lang="zh-CN" altLang="en-US" sz="2400" b="1" dirty="0" smtClean="0">
                <a:solidFill>
                  <a:schemeClr val="accent1"/>
                </a:solidFill>
                <a:latin typeface="华文宋体" panose="02010600040101010101" pitchFamily="2" charset="-122"/>
                <a:ea typeface="华文宋体" panose="02010600040101010101" pitchFamily="2" charset="-122"/>
              </a:rPr>
              <a:t>训练方法</a:t>
            </a:r>
            <a:endParaRPr lang="zh-CN" altLang="en-US" sz="2400" b="1" dirty="0">
              <a:solidFill>
                <a:schemeClr val="accent1"/>
              </a:solidFill>
              <a:latin typeface="华文宋体" panose="02010600040101010101" pitchFamily="2" charset="-122"/>
              <a:ea typeface="华文宋体" panose="02010600040101010101" pitchFamily="2" charset="-122"/>
            </a:endParaRPr>
          </a:p>
        </p:txBody>
      </p:sp>
      <p:cxnSp>
        <p:nvCxnSpPr>
          <p:cNvPr id="16" name="直接连接符 15">
            <a:extLst>
              <a:ext uri="{FF2B5EF4-FFF2-40B4-BE49-F238E27FC236}">
                <a16:creationId xmlns:a16="http://schemas.microsoft.com/office/drawing/2014/main" id="{F01905C2-F007-40A5-BD48-EECE3413171B}"/>
              </a:ext>
            </a:extLst>
          </p:cNvPr>
          <p:cNvCxnSpPr>
            <a:cxnSpLocks/>
          </p:cNvCxnSpPr>
          <p:nvPr/>
        </p:nvCxnSpPr>
        <p:spPr>
          <a:xfrm>
            <a:off x="0" y="804129"/>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pic>
        <p:nvPicPr>
          <p:cNvPr id="18" name="图片 17">
            <a:extLst>
              <a:ext uri="{FF2B5EF4-FFF2-40B4-BE49-F238E27FC236}">
                <a16:creationId xmlns:a16="http://schemas.microsoft.com/office/drawing/2014/main" id="{F37F2C39-73D0-4C15-84B4-E847D7ED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893" y="40126"/>
            <a:ext cx="2694107" cy="725541"/>
          </a:xfrm>
          <a:prstGeom prst="rect">
            <a:avLst/>
          </a:prstGeom>
        </p:spPr>
      </p:pic>
      <p:cxnSp>
        <p:nvCxnSpPr>
          <p:cNvPr id="19" name="直接连接符 18">
            <a:extLst>
              <a:ext uri="{FF2B5EF4-FFF2-40B4-BE49-F238E27FC236}">
                <a16:creationId xmlns:a16="http://schemas.microsoft.com/office/drawing/2014/main" id="{C559B087-1BCB-4D7E-8C27-86AA88DEC470}"/>
              </a:ext>
            </a:extLst>
          </p:cNvPr>
          <p:cNvCxnSpPr>
            <a:cxnSpLocks/>
          </p:cNvCxnSpPr>
          <p:nvPr/>
        </p:nvCxnSpPr>
        <p:spPr>
          <a:xfrm>
            <a:off x="0" y="6239691"/>
            <a:ext cx="12192000"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 name="矩形 1"/>
              <p:cNvSpPr/>
              <p:nvPr/>
            </p:nvSpPr>
            <p:spPr>
              <a:xfrm>
                <a:off x="-1061485" y="4767913"/>
                <a:ext cx="7823791" cy="898259"/>
              </a:xfrm>
              <a:prstGeom prst="rect">
                <a:avLst/>
              </a:prstGeom>
            </p:spPr>
            <p:txBody>
              <a:bodyPr wrap="square">
                <a:spAutoFit/>
              </a:bodyPr>
              <a:lstStyle/>
              <a:p>
                <a:pPr marL="266700" marR="266700" indent="266700" algn="just">
                  <a:lnSpc>
                    <a:spcPct val="120000"/>
                  </a:lnSpc>
                  <a:spcBef>
                    <a:spcPts val="600"/>
                  </a:spcBef>
                  <a:spcAft>
                    <a:spcPts val="0"/>
                  </a:spcAft>
                </a:pPr>
                <a14:m>
                  <m:oMathPara xmlns:m="http://schemas.openxmlformats.org/officeDocument/2006/math">
                    <m:oMathParaPr>
                      <m:jc m:val="centerGroup"/>
                    </m:oMathParaPr>
                    <m:oMath xmlns:m="http://schemas.openxmlformats.org/officeDocument/2006/math">
                      <m:sSub>
                        <m:sSubPr>
                          <m:ctrlPr>
                            <a:rPr lang="zh-CN" altLang="zh-CN" i="1"/>
                          </m:ctrlPr>
                        </m:sSubPr>
                        <m:e>
                          <m:r>
                            <m:rPr>
                              <m:sty m:val="p"/>
                            </m:rPr>
                            <a:rPr lang="en-US" altLang="zh-CN"/>
                            <m:t>L</m:t>
                          </m:r>
                        </m:e>
                        <m:sub>
                          <m:r>
                            <m:rPr>
                              <m:sty m:val="p"/>
                            </m:rPr>
                            <a:rPr lang="en-US" altLang="zh-CN"/>
                            <m:t>S</m:t>
                          </m:r>
                        </m:sub>
                      </m:sSub>
                      <m:r>
                        <a:rPr lang="en-US" altLang="zh-CN" i="1"/>
                        <m:t>=−</m:t>
                      </m:r>
                      <m:nary>
                        <m:naryPr>
                          <m:chr m:val="∑"/>
                          <m:limLoc m:val="undOvr"/>
                          <m:ctrlPr>
                            <a:rPr lang="zh-CN" altLang="zh-CN" i="1"/>
                          </m:ctrlPr>
                        </m:naryPr>
                        <m:sub>
                          <m:r>
                            <a:rPr lang="en-US" altLang="zh-CN" i="1"/>
                            <m:t>𝑥</m:t>
                          </m:r>
                          <m:r>
                            <a:rPr lang="en-US" altLang="zh-CN" i="1"/>
                            <m:t>=</m:t>
                          </m:r>
                          <m:r>
                            <a:rPr lang="en-US" altLang="zh-CN" i="1"/>
                            <m:t>𝑁𝐷</m:t>
                          </m:r>
                        </m:sub>
                        <m:sup>
                          <m:r>
                            <a:rPr lang="en-US" altLang="zh-CN" i="1"/>
                            <m:t> </m:t>
                          </m:r>
                        </m:sup>
                        <m:e>
                          <m:sSub>
                            <m:sSubPr>
                              <m:ctrlPr>
                                <a:rPr lang="zh-CN" altLang="zh-CN" i="1"/>
                              </m:ctrlPr>
                            </m:sSubPr>
                            <m:e>
                              <m:r>
                                <a:rPr lang="en-US" altLang="zh-CN" i="1"/>
                                <m:t>𝑃</m:t>
                              </m:r>
                            </m:e>
                            <m:sub>
                              <m:r>
                                <a:rPr lang="en-US" altLang="zh-CN" i="1"/>
                                <m:t>𝑁𝐷</m:t>
                              </m:r>
                            </m:sub>
                          </m:sSub>
                          <m:d>
                            <m:dPr>
                              <m:ctrlPr>
                                <a:rPr lang="zh-CN" altLang="zh-CN" i="1"/>
                              </m:ctrlPr>
                            </m:dPr>
                            <m:e>
                              <m:r>
                                <a:rPr lang="en-US" altLang="zh-CN" i="1"/>
                                <m:t>𝑥</m:t>
                              </m:r>
                            </m:e>
                          </m:d>
                          <m:func>
                            <m:funcPr>
                              <m:ctrlPr>
                                <a:rPr lang="zh-CN" altLang="zh-CN" i="1"/>
                              </m:ctrlPr>
                            </m:funcPr>
                            <m:fName>
                              <m:r>
                                <m:rPr>
                                  <m:sty m:val="p"/>
                                </m:rPr>
                                <a:rPr lang="en-US" altLang="zh-CN"/>
                                <m:t>log</m:t>
                              </m:r>
                            </m:fName>
                            <m:e>
                              <m:d>
                                <m:dPr>
                                  <m:ctrlPr>
                                    <a:rPr lang="zh-CN" altLang="zh-CN" i="1"/>
                                  </m:ctrlPr>
                                </m:dPr>
                                <m:e>
                                  <m:r>
                                    <a:rPr lang="en-US" altLang="zh-CN" i="1"/>
                                    <m:t>𝑃</m:t>
                                  </m:r>
                                  <m:d>
                                    <m:dPr>
                                      <m:ctrlPr>
                                        <a:rPr lang="zh-CN" altLang="zh-CN" i="1"/>
                                      </m:ctrlPr>
                                    </m:dPr>
                                    <m:e>
                                      <m:r>
                                        <a:rPr lang="en-US" altLang="zh-CN" i="1"/>
                                        <m:t>𝑟</m:t>
                                      </m:r>
                                    </m:e>
                                    <m:e>
                                      <m:r>
                                        <a:rPr lang="en-US" altLang="zh-CN" i="1"/>
                                        <m:t>𝑠</m:t>
                                      </m:r>
                                    </m:e>
                                  </m:d>
                                </m:e>
                              </m:d>
                            </m:e>
                          </m:func>
                        </m:e>
                      </m:nary>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1061485" y="4767913"/>
                <a:ext cx="7823791" cy="898259"/>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831F41C9-7B5D-4991-BF26-73159B42C589}"/>
              </a:ext>
            </a:extLst>
          </p:cNvPr>
          <p:cNvSpPr/>
          <p:nvPr/>
        </p:nvSpPr>
        <p:spPr>
          <a:xfrm>
            <a:off x="265256" y="1827299"/>
            <a:ext cx="5349595" cy="461665"/>
          </a:xfrm>
          <a:prstGeom prst="rect">
            <a:avLst/>
          </a:prstGeom>
        </p:spPr>
        <p:txBody>
          <a:bodyPr wrap="square">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1</a:t>
            </a:r>
            <a:r>
              <a:rPr lang="zh-CN" altLang="en-US" sz="2400" b="1" dirty="0" smtClean="0">
                <a:solidFill>
                  <a:schemeClr val="accent1"/>
                </a:solidFill>
                <a:latin typeface="华文宋体" panose="02010600040101010101" pitchFamily="2" charset="-122"/>
                <a:ea typeface="华文宋体" panose="02010600040101010101" pitchFamily="2" charset="-122"/>
              </a:rPr>
              <a:t>）选择器</a:t>
            </a:r>
            <a:endParaRPr lang="en-US" altLang="zh-CN" dirty="0" smtClean="0"/>
          </a:p>
        </p:txBody>
      </p:sp>
      <p:sp>
        <p:nvSpPr>
          <p:cNvPr id="10" name="矩形 9">
            <a:extLst>
              <a:ext uri="{FF2B5EF4-FFF2-40B4-BE49-F238E27FC236}">
                <a16:creationId xmlns:a16="http://schemas.microsoft.com/office/drawing/2014/main" id="{831F41C9-7B5D-4991-BF26-73159B42C589}"/>
              </a:ext>
            </a:extLst>
          </p:cNvPr>
          <p:cNvSpPr/>
          <p:nvPr/>
        </p:nvSpPr>
        <p:spPr>
          <a:xfrm>
            <a:off x="6356241" y="1827299"/>
            <a:ext cx="5349595" cy="461665"/>
          </a:xfrm>
          <a:prstGeom prst="rect">
            <a:avLst/>
          </a:prstGeom>
        </p:spPr>
        <p:txBody>
          <a:bodyPr wrap="square">
            <a:spAutoFit/>
          </a:bodyPr>
          <a:lstStyle/>
          <a:p>
            <a:r>
              <a:rPr lang="zh-CN" altLang="en-US" sz="2400" b="1" dirty="0" smtClean="0">
                <a:solidFill>
                  <a:schemeClr val="accent1"/>
                </a:solidFill>
                <a:latin typeface="华文宋体" panose="02010600040101010101" pitchFamily="2" charset="-122"/>
                <a:ea typeface="华文宋体" panose="02010600040101010101" pitchFamily="2" charset="-122"/>
              </a:rPr>
              <a:t>（</a:t>
            </a:r>
            <a:r>
              <a:rPr lang="en-US" altLang="zh-CN" sz="2400" b="1" dirty="0" smtClean="0">
                <a:solidFill>
                  <a:schemeClr val="accent1"/>
                </a:solidFill>
                <a:latin typeface="华文宋体" panose="02010600040101010101" pitchFamily="2" charset="-122"/>
                <a:ea typeface="华文宋体" panose="02010600040101010101" pitchFamily="2" charset="-122"/>
              </a:rPr>
              <a:t>2</a:t>
            </a:r>
            <a:r>
              <a:rPr lang="zh-CN" altLang="en-US" sz="2400" b="1" dirty="0" smtClean="0">
                <a:solidFill>
                  <a:schemeClr val="accent1"/>
                </a:solidFill>
                <a:latin typeface="华文宋体" panose="02010600040101010101" pitchFamily="2" charset="-122"/>
                <a:ea typeface="华文宋体" panose="02010600040101010101" pitchFamily="2" charset="-122"/>
              </a:rPr>
              <a:t>）判别器</a:t>
            </a:r>
            <a:endParaRPr lang="en-US" altLang="zh-CN" dirty="0" smtClean="0"/>
          </a:p>
        </p:txBody>
      </p:sp>
      <mc:AlternateContent xmlns:mc="http://schemas.openxmlformats.org/markup-compatibility/2006">
        <mc:Choice xmlns:a14="http://schemas.microsoft.com/office/drawing/2010/main" Requires="a14">
          <p:sp>
            <p:nvSpPr>
              <p:cNvPr id="4" name="矩形 3"/>
              <p:cNvSpPr/>
              <p:nvPr/>
            </p:nvSpPr>
            <p:spPr>
              <a:xfrm>
                <a:off x="6124352" y="2481421"/>
                <a:ext cx="5794745" cy="1698927"/>
              </a:xfrm>
              <a:prstGeom prst="rect">
                <a:avLst/>
              </a:prstGeom>
            </p:spPr>
            <p:txBody>
              <a:bodyPr wrap="square">
                <a:spAutoFit/>
              </a:bodyPr>
              <a:lstStyle/>
              <a:p>
                <a:pPr marL="266700" marR="266700" indent="266700" algn="just">
                  <a:lnSpc>
                    <a:spcPct val="120000"/>
                  </a:lnSpc>
                  <a:spcBef>
                    <a:spcPts val="600"/>
                  </a:spcBef>
                  <a:spcAft>
                    <a:spcPts val="0"/>
                  </a:spcAft>
                </a:pPr>
                <a:r>
                  <a:rPr lang="zh-CN" altLang="zh-CN" kern="100" dirty="0">
                    <a:latin typeface="Times New Roman" panose="02020603050405020304" pitchFamily="18" charset="0"/>
                    <a:ea typeface="宋体" panose="02010600030101010101" pitchFamily="2" charset="-122"/>
                  </a:rPr>
                  <a:t>给定一个包含两个实体的句子</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rPr>
                      <m:t>s</m:t>
                    </m:r>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ea typeface="宋体" panose="02010600030101010101" pitchFamily="2" charset="-122"/>
                          </a:rPr>
                          <m:t>e</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ea typeface="宋体" panose="02010600030101010101" pitchFamily="2" charset="-122"/>
                          </a:rPr>
                          <m:t>e</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，判别器需要预测该句子属于关系</a:t>
                </a:r>
                <a:r>
                  <a:rPr lang="en-US" altLang="zh-CN" kern="100" dirty="0">
                    <a:latin typeface="Times New Roman" panose="02020603050405020304" pitchFamily="18" charset="0"/>
                    <a:ea typeface="宋体" panose="02010600030101010101" pitchFamily="2" charset="-122"/>
                  </a:rPr>
                  <a:t>r</a:t>
                </a:r>
                <a:r>
                  <a:rPr lang="zh-CN" altLang="zh-CN" kern="100" dirty="0">
                    <a:latin typeface="Times New Roman" panose="02020603050405020304" pitchFamily="18" charset="0"/>
                    <a:ea typeface="宋体" panose="02010600030101010101" pitchFamily="2" charset="-122"/>
                  </a:rPr>
                  <a:t>的概率。通过编码器获得句子表示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ea typeface="宋体" panose="02010600030101010101" pitchFamily="2" charset="-122"/>
                          </a:rPr>
                          <m:t>f</m:t>
                        </m:r>
                      </m:e>
                      <m:sub>
                        <m:r>
                          <m:rPr>
                            <m:sty m:val="p"/>
                          </m:rPr>
                          <a:rPr lang="en-US" altLang="zh-CN" kern="100">
                            <a:latin typeface="Cambria Math" panose="02040503050406030204" pitchFamily="18" charset="0"/>
                            <a:ea typeface="宋体" panose="02010600030101010101" pitchFamily="2" charset="-122"/>
                          </a:rPr>
                          <m:t>x</m:t>
                        </m:r>
                      </m:sub>
                    </m:sSub>
                  </m:oMath>
                </a14:m>
                <a:r>
                  <a:rPr lang="zh-CN" altLang="zh-CN" kern="100" dirty="0">
                    <a:latin typeface="Times New Roman" panose="02020603050405020304" pitchFamily="18" charset="0"/>
                    <a:ea typeface="宋体" panose="02010600030101010101" pitchFamily="2" charset="-122"/>
                  </a:rPr>
                  <a:t>后，该特征向量输入到一个</a:t>
                </a:r>
                <a:r>
                  <a:rPr lang="en-US" altLang="zh-CN" kern="100" dirty="0" err="1">
                    <a:latin typeface="Times New Roman" panose="02020603050405020304" pitchFamily="18" charset="0"/>
                    <a:ea typeface="宋体" panose="02010600030101010101" pitchFamily="2" charset="-122"/>
                  </a:rPr>
                  <a:t>softmax</a:t>
                </a:r>
                <a:r>
                  <a:rPr lang="zh-CN" altLang="zh-CN" kern="100" dirty="0">
                    <a:latin typeface="Times New Roman" panose="02020603050405020304" pitchFamily="18" charset="0"/>
                    <a:ea typeface="宋体" panose="02010600030101010101" pitchFamily="2" charset="-122"/>
                  </a:rPr>
                  <a:t>层获得</a:t>
                </a:r>
                <a:r>
                  <a:rPr lang="zh-CN" altLang="zh-CN" kern="100" dirty="0" smtClean="0">
                    <a:latin typeface="Times New Roman" panose="02020603050405020304" pitchFamily="18" charset="0"/>
                    <a:ea typeface="宋体" panose="02010600030101010101" pitchFamily="2" charset="-122"/>
                  </a:rPr>
                  <a:t>概率</a:t>
                </a:r>
                <a:r>
                  <a:rPr lang="zh-CN" altLang="en-US" kern="100" dirty="0" smtClean="0">
                    <a:latin typeface="Times New Roman" panose="02020603050405020304" pitchFamily="18" charset="0"/>
                    <a:ea typeface="宋体" panose="02010600030101010101" pitchFamily="2" charset="-122"/>
                  </a:rPr>
                  <a:t>，该模型损失函数如下</a:t>
                </a:r>
                <a:r>
                  <a:rPr lang="zh-CN" altLang="zh-CN" kern="100" dirty="0" smtClean="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6124352" y="2481421"/>
                <a:ext cx="5794745" cy="1698927"/>
              </a:xfrm>
              <a:prstGeom prst="rect">
                <a:avLst/>
              </a:prstGeom>
              <a:blipFill>
                <a:blip r:embed="rId5"/>
                <a:stretch>
                  <a:fillRect t="-10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65256" y="2475871"/>
                <a:ext cx="5349595" cy="1477328"/>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选择器即为</a:t>
                </a:r>
                <a:r>
                  <a:rPr lang="en-US" altLang="zh-CN" kern="100" dirty="0">
                    <a:latin typeface="Times New Roman" panose="02020603050405020304" pitchFamily="18" charset="0"/>
                    <a:ea typeface="宋体" panose="02010600030101010101" pitchFamily="2" charset="-122"/>
                  </a:rPr>
                  <a:t>GAN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中的生成网络，在编码器的基础上增加了一个输出层，给定一个含有两个实体的句子和实体间的关系，输出该句子中两个实体关系正确的概率。给定句子</a:t>
                </a:r>
                <a:r>
                  <a:rPr lang="en-US" altLang="zh-CN" kern="100" dirty="0">
                    <a:latin typeface="Times New Roman" panose="02020603050405020304" pitchFamily="18" charset="0"/>
                    <a:ea typeface="宋体" panose="02010600030101010101" pitchFamily="2" charset="-122"/>
                  </a:rPr>
                  <a: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经过编码器后获得句子特征向量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f</m:t>
                        </m:r>
                      </m:e>
                      <m:sub>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x</m:t>
                        </m:r>
                      </m:sub>
                    </m:sSub>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，选择器计算</a:t>
                </a:r>
                <a:r>
                  <a:rPr lang="en-US" altLang="zh-CN" kern="100" dirty="0">
                    <a:latin typeface="Times New Roman" panose="02020603050405020304" pitchFamily="18" charset="0"/>
                    <a:ea typeface="宋体" panose="02010600030101010101" pitchFamily="2" charset="-122"/>
                  </a:rPr>
                  <a:t>ND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数据中关系标注准确的概率，</a:t>
                </a:r>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265256" y="2475871"/>
                <a:ext cx="5349595" cy="1477328"/>
              </a:xfrm>
              <a:prstGeom prst="rect">
                <a:avLst/>
              </a:prstGeom>
              <a:blipFill>
                <a:blip r:embed="rId6"/>
                <a:stretch>
                  <a:fillRect l="-1026" t="-2893" r="-456" b="-61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5834461" y="4901347"/>
                <a:ext cx="6200865" cy="7648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m:t>
                          </m:r>
                        </m:e>
                        <m:sub>
                          <m:r>
                            <m:rPr>
                              <m:sty m:val="p"/>
                            </m:rPr>
                            <a:rPr lang="en-US" altLang="zh-CN">
                              <a:latin typeface="Cambria Math" panose="02040503050406030204" pitchFamily="18" charset="0"/>
                            </a:rPr>
                            <m:t>D</m:t>
                          </m:r>
                        </m:sub>
                      </m:sSub>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𝑆𝐷</m:t>
                          </m:r>
                        </m:sub>
                        <m:sup>
                          <m:r>
                            <a:rPr lang="en-US" altLang="zh-CN" i="1">
                              <a:latin typeface="Cambria Math" panose="02040503050406030204" pitchFamily="18" charset="0"/>
                            </a:rPr>
                            <m:t> </m:t>
                          </m:r>
                        </m:sup>
                        <m:e>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𝑆𝐷</m:t>
                                  </m:r>
                                </m:e>
                              </m:d>
                            </m:den>
                          </m:f>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𝑟</m:t>
                                      </m:r>
                                    </m:e>
                                    <m:e>
                                      <m:r>
                                        <a:rPr lang="en-US" altLang="zh-CN" i="1">
                                          <a:latin typeface="Cambria Math" panose="02040503050406030204" pitchFamily="18" charset="0"/>
                                        </a:rPr>
                                        <m:t>𝑠</m:t>
                                      </m:r>
                                    </m:e>
                                  </m:d>
                                </m:e>
                              </m:d>
                            </m:e>
                          </m:func>
                        </m:e>
                      </m:nary>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𝑁𝐷</m:t>
                          </m:r>
                        </m:sub>
                        <m:sup>
                          <m:r>
                            <a:rPr lang="en-US" altLang="zh-CN" i="1">
                              <a:latin typeface="Cambria Math" panose="02040503050406030204" pitchFamily="18" charset="0"/>
                            </a:rPr>
                            <m:t> </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𝑁𝐷</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zh-CN"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𝑃</m:t>
                                  </m:r>
                                  <m:d>
                                    <m:dPr>
                                      <m:ctrlPr>
                                        <a:rPr lang="zh-CN" altLang="zh-CN" i="1">
                                          <a:latin typeface="Cambria Math" panose="02040503050406030204" pitchFamily="18" charset="0"/>
                                        </a:rPr>
                                      </m:ctrlPr>
                                    </m:dPr>
                                    <m:e>
                                      <m:r>
                                        <a:rPr lang="en-US" altLang="zh-CN" i="1">
                                          <a:latin typeface="Cambria Math" panose="02040503050406030204" pitchFamily="18" charset="0"/>
                                        </a:rPr>
                                        <m:t>𝑟</m:t>
                                      </m:r>
                                    </m:e>
                                    <m:e>
                                      <m:r>
                                        <a:rPr lang="en-US" altLang="zh-CN" i="1">
                                          <a:latin typeface="Cambria Math" panose="02040503050406030204" pitchFamily="18" charset="0"/>
                                        </a:rPr>
                                        <m:t>𝑠</m:t>
                                      </m:r>
                                    </m:e>
                                  </m:d>
                                </m:e>
                              </m:d>
                            </m:e>
                          </m:func>
                        </m:e>
                      </m:nary>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5834461" y="4901347"/>
                <a:ext cx="6200865" cy="764825"/>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5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7F7F7F"/>
    </a:accent2>
    <a:accent3>
      <a:srgbClr val="0070C0"/>
    </a:accent3>
    <a:accent4>
      <a:srgbClr val="7F7F7F"/>
    </a:accent4>
    <a:accent5>
      <a:srgbClr val="0070C0"/>
    </a:accent5>
    <a:accent6>
      <a:srgbClr val="7F7F7F"/>
    </a:accent6>
    <a:hlink>
      <a:srgbClr val="0070C0"/>
    </a:hlink>
    <a:folHlink>
      <a:srgbClr val="7F7F7F"/>
    </a:folHlink>
  </a:clrScheme>
</a:themeOverride>
</file>

<file path=docProps/app.xml><?xml version="1.0" encoding="utf-8"?>
<Properties xmlns="http://schemas.openxmlformats.org/officeDocument/2006/extended-properties" xmlns:vt="http://schemas.openxmlformats.org/officeDocument/2006/docPropsVTypes">
  <TotalTime>6286</TotalTime>
  <Words>2736</Words>
  <Application>Microsoft Office PowerPoint</Application>
  <PresentationFormat>宽屏</PresentationFormat>
  <Paragraphs>261</Paragraphs>
  <Slides>20</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MS Gothic</vt:lpstr>
      <vt:lpstr>等线</vt:lpstr>
      <vt:lpstr>方正清刻本悦宋简体</vt:lpstr>
      <vt:lpstr>华文宋体</vt:lpstr>
      <vt:lpstr>楷体</vt:lpstr>
      <vt:lpstr>宋体</vt:lpstr>
      <vt:lpstr>微软雅黑</vt:lpstr>
      <vt:lpstr>Arial</vt:lpstr>
      <vt:lpstr>Calibri</vt:lpstr>
      <vt:lpstr>Cambria Math</vt:lpstr>
      <vt:lpstr>Segoe UI</vt:lpstr>
      <vt:lpstr>Times New Roman</vt:lpstr>
      <vt:lpstr>Trebuchet MS</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演示文稿3</dc:title>
  <dc:creator>Anzichen</dc:creator>
  <cp:lastModifiedBy>何 康镐</cp:lastModifiedBy>
  <cp:revision>247</cp:revision>
  <dcterms:created xsi:type="dcterms:W3CDTF">2018-11-20T08:27:44Z</dcterms:created>
  <dcterms:modified xsi:type="dcterms:W3CDTF">2020-09-23T17:42:36Z</dcterms:modified>
</cp:coreProperties>
</file>