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84" r:id="rId4"/>
    <p:sldId id="263" r:id="rId5"/>
    <p:sldId id="285" r:id="rId6"/>
    <p:sldId id="261" r:id="rId7"/>
    <p:sldId id="267" r:id="rId8"/>
    <p:sldId id="292" r:id="rId9"/>
    <p:sldId id="286" r:id="rId10"/>
    <p:sldId id="291" r:id="rId11"/>
    <p:sldId id="293" r:id="rId12"/>
    <p:sldId id="268" r:id="rId13"/>
    <p:sldId id="279" r:id="rId14"/>
    <p:sldId id="289" r:id="rId15"/>
    <p:sldId id="290" r:id="rId16"/>
    <p:sldId id="294" r:id="rId17"/>
    <p:sldId id="287" r:id="rId18"/>
    <p:sldId id="266" r:id="rId19"/>
    <p:sldId id="288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0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1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1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43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14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3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7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4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60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image" Target="../media/image81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71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04509" y="1130337"/>
            <a:ext cx="5340191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 smtClean="0">
                <a:solidFill>
                  <a:srgbClr val="1B4367"/>
                </a:solidFill>
                <a:cs typeface="+mn-ea"/>
                <a:sym typeface="+mn-lt"/>
              </a:rPr>
              <a:t>基于生成对抗网络的实体关系抽取研究与实现</a:t>
            </a:r>
            <a:endParaRPr lang="zh-CN" altLang="en-US" sz="3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145424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：何康镐  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指导教师：于艳华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Research and Implementation of Entity Relation Extraction Based on Generative Adversarial Networks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16531" y="2056565"/>
            <a:ext cx="507683" cy="507683"/>
            <a:chOff x="3424768" y="2961096"/>
            <a:chExt cx="759650" cy="759649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grpFill/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16531" y="1004287"/>
            <a:ext cx="507683" cy="507683"/>
            <a:chOff x="3424768" y="1611109"/>
            <a:chExt cx="759650" cy="759649"/>
          </a:xfrm>
          <a:solidFill>
            <a:schemeClr val="bg1"/>
          </a:solidFill>
        </p:grpSpPr>
        <p:sp>
          <p:nvSpPr>
            <p:cNvPr id="33" name="椭圆 32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目前存在的问题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0" name="TextBox 1210"/>
          <p:cNvSpPr/>
          <p:nvPr/>
        </p:nvSpPr>
        <p:spPr>
          <a:xfrm>
            <a:off x="1362315" y="982596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有监督学习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1" name="文本框 11"/>
          <p:cNvSpPr txBox="1"/>
          <p:nvPr/>
        </p:nvSpPr>
        <p:spPr>
          <a:xfrm>
            <a:off x="1362314" y="1229612"/>
            <a:ext cx="2863960" cy="44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缺乏充足的训练数据，人工标注费时费力。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210"/>
          <p:cNvSpPr/>
          <p:nvPr/>
        </p:nvSpPr>
        <p:spPr>
          <a:xfrm>
            <a:off x="1362315" y="2025713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远程监督学习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6" name="文本框 11"/>
          <p:cNvSpPr txBox="1"/>
          <p:nvPr/>
        </p:nvSpPr>
        <p:spPr>
          <a:xfrm>
            <a:off x="1362314" y="2272729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虽然提供了一种自动标注的方法，但是噪声过大，且具有长尾效应。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37" y="1039934"/>
            <a:ext cx="3318813" cy="2194770"/>
          </a:xfrm>
          <a:prstGeom prst="rect">
            <a:avLst/>
          </a:prstGeom>
        </p:spPr>
      </p:pic>
      <p:sp>
        <p:nvSpPr>
          <p:cNvPr id="53" name="文本框 11"/>
          <p:cNvSpPr txBox="1"/>
          <p:nvPr/>
        </p:nvSpPr>
        <p:spPr>
          <a:xfrm>
            <a:off x="5469594" y="3756942"/>
            <a:ext cx="2863960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远程监督具有长尾效应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915831" y="3618366"/>
            <a:ext cx="1651314" cy="54660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（马云，</a:t>
            </a:r>
            <a:r>
              <a:rPr lang="zh-CN" altLang="en-US" sz="1000" dirty="0">
                <a:solidFill>
                  <a:schemeClr val="tx1"/>
                </a:solidFill>
              </a:rPr>
              <a:t>创办</a:t>
            </a:r>
            <a:r>
              <a:rPr lang="zh-CN" altLang="en-US" sz="1000" dirty="0" smtClean="0">
                <a:solidFill>
                  <a:schemeClr val="tx1"/>
                </a:solidFill>
              </a:rPr>
              <a:t>，阿里巴巴）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79693" y="3071512"/>
            <a:ext cx="2070100" cy="605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知识库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5560" y="3030288"/>
            <a:ext cx="1913508" cy="53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马云</a:t>
            </a:r>
            <a:r>
              <a:rPr lang="zh-CN" altLang="en-US" sz="1000" dirty="0" smtClean="0">
                <a:solidFill>
                  <a:schemeClr val="tx1"/>
                </a:solidFill>
              </a:rPr>
              <a:t>卸任</a:t>
            </a:r>
            <a:r>
              <a:rPr lang="zh-CN" altLang="en-US" sz="1000" dirty="0" smtClean="0">
                <a:solidFill>
                  <a:srgbClr val="FF0000"/>
                </a:solidFill>
              </a:rPr>
              <a:t>阿里巴巴</a:t>
            </a:r>
            <a:r>
              <a:rPr lang="zh-CN" altLang="en-US" sz="1000" dirty="0" smtClean="0">
                <a:solidFill>
                  <a:schemeClr val="tx1"/>
                </a:solidFill>
              </a:rPr>
              <a:t>董事局主席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7327" y="3662502"/>
            <a:ext cx="2204567" cy="53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马云</a:t>
            </a:r>
            <a:r>
              <a:rPr lang="zh-CN" altLang="en-US" sz="1000" dirty="0" smtClean="0">
                <a:solidFill>
                  <a:schemeClr val="tx1"/>
                </a:solidFill>
              </a:rPr>
              <a:t>透露</a:t>
            </a:r>
            <a:r>
              <a:rPr lang="zh-CN" altLang="en-US" sz="1000" dirty="0" smtClean="0">
                <a:solidFill>
                  <a:srgbClr val="FF0000"/>
                </a:solidFill>
              </a:rPr>
              <a:t>阿里巴巴</a:t>
            </a:r>
            <a:r>
              <a:rPr lang="zh-CN" altLang="en-US" sz="1000" dirty="0" smtClean="0">
                <a:solidFill>
                  <a:schemeClr val="tx1"/>
                </a:solidFill>
              </a:rPr>
              <a:t>成功秘诀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5560" y="4245017"/>
            <a:ext cx="1913508" cy="53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马云</a:t>
            </a:r>
            <a:r>
              <a:rPr lang="zh-CN" altLang="en-US" sz="1000" dirty="0" smtClean="0">
                <a:solidFill>
                  <a:schemeClr val="tx1"/>
                </a:solidFill>
              </a:rPr>
              <a:t>与</a:t>
            </a:r>
            <a:r>
              <a:rPr lang="zh-CN" altLang="en-US" sz="1000" dirty="0" smtClean="0">
                <a:solidFill>
                  <a:srgbClr val="FF0000"/>
                </a:solidFill>
              </a:rPr>
              <a:t>阿里巴巴</a:t>
            </a:r>
            <a:r>
              <a:rPr lang="zh-CN" altLang="en-US" sz="1000" dirty="0" smtClean="0">
                <a:solidFill>
                  <a:schemeClr val="tx1"/>
                </a:solidFill>
              </a:rPr>
              <a:t>的</a:t>
            </a:r>
            <a:r>
              <a:rPr lang="en-US" altLang="zh-CN" sz="1000" dirty="0" smtClean="0">
                <a:solidFill>
                  <a:schemeClr val="tx1"/>
                </a:solidFill>
              </a:rPr>
              <a:t>20</a:t>
            </a:r>
            <a:r>
              <a:rPr lang="zh-CN" altLang="en-US" sz="1000" dirty="0" smtClean="0">
                <a:solidFill>
                  <a:schemeClr val="tx1"/>
                </a:solidFill>
              </a:rPr>
              <a:t>年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0" idx="3"/>
            <a:endCxn id="28" idx="1"/>
          </p:cNvCxnSpPr>
          <p:nvPr/>
        </p:nvCxnSpPr>
        <p:spPr>
          <a:xfrm>
            <a:off x="2319068" y="3299107"/>
            <a:ext cx="596763" cy="59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8" idx="1"/>
          </p:cNvCxnSpPr>
          <p:nvPr/>
        </p:nvCxnSpPr>
        <p:spPr>
          <a:xfrm flipV="1">
            <a:off x="2319068" y="3891668"/>
            <a:ext cx="596763" cy="3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2" idx="3"/>
            <a:endCxn id="28" idx="1"/>
          </p:cNvCxnSpPr>
          <p:nvPr/>
        </p:nvCxnSpPr>
        <p:spPr>
          <a:xfrm flipV="1">
            <a:off x="2319068" y="3891668"/>
            <a:ext cx="596763" cy="6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05082" y="11084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目前存在的问题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7" name="TextBox 1210"/>
          <p:cNvSpPr/>
          <p:nvPr/>
        </p:nvSpPr>
        <p:spPr>
          <a:xfrm>
            <a:off x="1469916" y="104241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对抗训练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8" name="文本框 11"/>
          <p:cNvSpPr txBox="1"/>
          <p:nvPr/>
        </p:nvSpPr>
        <p:spPr>
          <a:xfrm>
            <a:off x="1469915" y="1289432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仅在数据层添加噪声，不具备对抗真实数据噪声的能力。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22" y="2081039"/>
            <a:ext cx="3514070" cy="2329856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4829382" y="11084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36" name="椭圆 35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9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TextBox 1210"/>
          <p:cNvSpPr/>
          <p:nvPr/>
        </p:nvSpPr>
        <p:spPr>
          <a:xfrm>
            <a:off x="5394216" y="1042416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生成对抗网络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6" name="文本框 11"/>
          <p:cNvSpPr txBox="1"/>
          <p:nvPr/>
        </p:nvSpPr>
        <p:spPr>
          <a:xfrm>
            <a:off x="5394215" y="1289432"/>
            <a:ext cx="2863960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文本数据不同于图像数据，是一种离散形式的数据，使得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GAN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难以训练。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60" y="2081039"/>
            <a:ext cx="3484915" cy="230819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数据采集与预处理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1146942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选择公开认可度高的数据集作为基本训练数据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Wiki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百科等大型语料集上发现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噪声数据集。对所得到的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文本数据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预处理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模型评估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Precision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Recall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F1-Score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P-R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曲线等指标完成对关系抽取模型的评估。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技术路线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设计实现生成对抗网络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4502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构建生成模型和判别模型，定义模型损失函数，设计对抗训练过程。</a:t>
            </a:r>
          </a:p>
        </p:txBody>
      </p:sp>
      <p:sp>
        <p:nvSpPr>
          <p:cNvPr id="50" name="Text Placeholder 2"/>
          <p:cNvSpPr txBox="1"/>
          <p:nvPr/>
        </p:nvSpPr>
        <p:spPr>
          <a:xfrm>
            <a:off x="54502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实体关系抽取系统搭建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Django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Neo4j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数据库完成关系抽取系统搭建，并提供可视化展现。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生成对抗网络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07990" y="2850759"/>
            <a:ext cx="1466933" cy="31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生成对抗网络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054321" y="830738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Wiki</a:t>
            </a:r>
            <a:r>
              <a:rPr lang="zh-CN" altLang="en-US" sz="1200" dirty="0" smtClean="0">
                <a:solidFill>
                  <a:schemeClr val="tx1"/>
                </a:solidFill>
              </a:rPr>
              <a:t>等语料库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54321" y="1392247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自动标注噪声数据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54321" y="1959085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预处理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39007" y="1962139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预处理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54320" y="2528237"/>
            <a:ext cx="1060895" cy="119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生成模型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963326" y="2395743"/>
            <a:ext cx="3128806" cy="145806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80" name="直接箭头连接符 79"/>
          <p:cNvCxnSpPr>
            <a:stCxn id="78" idx="3"/>
            <a:endCxn id="98" idx="1"/>
          </p:cNvCxnSpPr>
          <p:nvPr/>
        </p:nvCxnSpPr>
        <p:spPr>
          <a:xfrm>
            <a:off x="6115215" y="3126898"/>
            <a:ext cx="817115" cy="43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054321" y="3986303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噪声数据打分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054321" y="4532084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选择数据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59" idx="2"/>
            <a:endCxn id="60" idx="0"/>
          </p:cNvCxnSpPr>
          <p:nvPr/>
        </p:nvCxnSpPr>
        <p:spPr>
          <a:xfrm>
            <a:off x="5584768" y="1189782"/>
            <a:ext cx="0" cy="202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0" idx="2"/>
            <a:endCxn id="61" idx="0"/>
          </p:cNvCxnSpPr>
          <p:nvPr/>
        </p:nvCxnSpPr>
        <p:spPr>
          <a:xfrm>
            <a:off x="5584768" y="1751291"/>
            <a:ext cx="0" cy="207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1" idx="2"/>
            <a:endCxn id="78" idx="0"/>
          </p:cNvCxnSpPr>
          <p:nvPr/>
        </p:nvCxnSpPr>
        <p:spPr>
          <a:xfrm>
            <a:off x="5584768" y="2318129"/>
            <a:ext cx="0" cy="2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2"/>
            <a:endCxn id="81" idx="0"/>
          </p:cNvCxnSpPr>
          <p:nvPr/>
        </p:nvCxnSpPr>
        <p:spPr>
          <a:xfrm>
            <a:off x="5584768" y="3725559"/>
            <a:ext cx="0" cy="260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97" idx="2"/>
            <a:endCxn id="62" idx="0"/>
          </p:cNvCxnSpPr>
          <p:nvPr/>
        </p:nvCxnSpPr>
        <p:spPr>
          <a:xfrm>
            <a:off x="7469454" y="1755501"/>
            <a:ext cx="0" cy="206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2" idx="2"/>
            <a:endCxn id="98" idx="0"/>
          </p:cNvCxnSpPr>
          <p:nvPr/>
        </p:nvCxnSpPr>
        <p:spPr>
          <a:xfrm>
            <a:off x="7469454" y="2321183"/>
            <a:ext cx="0" cy="211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8" idx="2"/>
            <a:endCxn id="101" idx="0"/>
          </p:cNvCxnSpPr>
          <p:nvPr/>
        </p:nvCxnSpPr>
        <p:spPr>
          <a:xfrm flipH="1">
            <a:off x="7462777" y="3729927"/>
            <a:ext cx="6677" cy="256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1" idx="2"/>
            <a:endCxn id="82" idx="0"/>
          </p:cNvCxnSpPr>
          <p:nvPr/>
        </p:nvCxnSpPr>
        <p:spPr>
          <a:xfrm>
            <a:off x="5584768" y="4345347"/>
            <a:ext cx="0" cy="186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2" idx="3"/>
          </p:cNvCxnSpPr>
          <p:nvPr/>
        </p:nvCxnSpPr>
        <p:spPr>
          <a:xfrm flipV="1">
            <a:off x="6115215" y="1571769"/>
            <a:ext cx="2364224" cy="31398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97" idx="3"/>
          </p:cNvCxnSpPr>
          <p:nvPr/>
        </p:nvCxnSpPr>
        <p:spPr>
          <a:xfrm flipH="1">
            <a:off x="7999901" y="1571431"/>
            <a:ext cx="479538" cy="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432944" y="2985078"/>
            <a:ext cx="628599" cy="31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扩充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 rot="10800000" flipV="1">
            <a:off x="5211981" y="2933469"/>
            <a:ext cx="241898" cy="692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编码器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 rot="10800000" flipV="1">
            <a:off x="5728261" y="2933470"/>
            <a:ext cx="241898" cy="692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评分器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939007" y="1396457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有</a:t>
            </a:r>
            <a:r>
              <a:rPr lang="zh-CN" altLang="en-US" sz="1200" dirty="0" smtClean="0">
                <a:solidFill>
                  <a:schemeClr val="tx1"/>
                </a:solidFill>
              </a:rPr>
              <a:t>标签训练数据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932330" y="2532605"/>
            <a:ext cx="1074248" cy="119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判别</a:t>
            </a:r>
            <a:r>
              <a:rPr lang="zh-CN" altLang="en-US" sz="1200" dirty="0" smtClean="0">
                <a:solidFill>
                  <a:schemeClr val="tx1"/>
                </a:solidFill>
              </a:rPr>
              <a:t>模型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 rot="10800000" flipV="1">
            <a:off x="7071963" y="2939430"/>
            <a:ext cx="241898" cy="692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编码器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 rot="10800000" flipV="1">
            <a:off x="7588243" y="2939431"/>
            <a:ext cx="241898" cy="692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分类</a:t>
            </a:r>
            <a:r>
              <a:rPr lang="zh-CN" altLang="en-US" sz="1200" dirty="0" smtClean="0">
                <a:solidFill>
                  <a:schemeClr val="tx1"/>
                </a:solidFill>
              </a:rPr>
              <a:t>器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32330" y="3986303"/>
            <a:ext cx="1060894" cy="35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评估模型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77550" y="936085"/>
            <a:ext cx="3022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生成对抗网络主要包括：生成模型和判别模型，</a:t>
            </a:r>
            <a:r>
              <a:rPr lang="zh-CN" altLang="en-US" sz="1200" dirty="0"/>
              <a:t>其结构如右图所示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生成模型：</a:t>
            </a:r>
            <a:r>
              <a:rPr lang="zh-CN" altLang="en-US" sz="1200" dirty="0" smtClean="0"/>
              <a:t>包括编码器和评分器，对输入文本进行打分。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判别模型：</a:t>
            </a:r>
            <a:r>
              <a:rPr lang="zh-CN" altLang="en-US" sz="1200" dirty="0" smtClean="0"/>
              <a:t>包括编码器和分类器，对该文本实体对关系进行关系分类。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文本数据来源主要由两部分构成，一部分来自于公开的有标签数据集</a:t>
            </a:r>
            <a:r>
              <a:rPr lang="zh-CN" altLang="en-US" sz="1200" dirty="0"/>
              <a:t>。</a:t>
            </a:r>
            <a:r>
              <a:rPr lang="zh-CN" altLang="en-US" sz="1200" dirty="0" smtClean="0"/>
              <a:t>一部分借鉴远程监督的思想，从</a:t>
            </a:r>
            <a:r>
              <a:rPr lang="en-US" altLang="zh-CN" sz="1200" dirty="0" smtClean="0"/>
              <a:t>Wiki</a:t>
            </a:r>
            <a:r>
              <a:rPr lang="zh-CN" altLang="en-US" sz="1200" dirty="0"/>
              <a:t>等语料库</a:t>
            </a:r>
            <a:r>
              <a:rPr lang="zh-CN" altLang="en-US" sz="1200" dirty="0" smtClean="0"/>
              <a:t>发现噪声</a:t>
            </a:r>
            <a:r>
              <a:rPr lang="zh-CN" altLang="en-US" sz="1200" dirty="0"/>
              <a:t>数据，</a:t>
            </a:r>
            <a:endParaRPr lang="en-US" altLang="zh-CN" sz="1200" dirty="0" smtClean="0"/>
          </a:p>
        </p:txBody>
      </p:sp>
      <p:sp>
        <p:nvSpPr>
          <p:cNvPr id="115" name="矩形 114"/>
          <p:cNvSpPr/>
          <p:nvPr/>
        </p:nvSpPr>
        <p:spPr>
          <a:xfrm>
            <a:off x="5781306" y="2790935"/>
            <a:ext cx="1466933" cy="31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对抗训练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编码器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916443" y="4346143"/>
                <a:ext cx="334470" cy="232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43" y="4346143"/>
                <a:ext cx="334470" cy="232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851681" y="3510279"/>
                <a:ext cx="1264636" cy="3822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tion</m:t>
                      </m:r>
                    </m:oMath>
                  </m:oMathPara>
                </a14:m>
                <a:endParaRPr lang="en-US" altLang="zh-CN" sz="12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81" y="3510279"/>
                <a:ext cx="1264636" cy="382271"/>
              </a:xfrm>
              <a:prstGeom prst="rect">
                <a:avLst/>
              </a:prstGeom>
              <a:blipFill>
                <a:blip r:embed="rId4"/>
                <a:stretch>
                  <a:fillRect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198696" y="4352083"/>
                <a:ext cx="348711" cy="232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96" y="4352083"/>
                <a:ext cx="348711" cy="232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3388055" y="991450"/>
            <a:ext cx="1821123" cy="2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Representation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08737" y="3231350"/>
            <a:ext cx="1743968" cy="2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32148" y="2284781"/>
            <a:ext cx="1550525" cy="2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61098" y="1768592"/>
            <a:ext cx="1639246" cy="2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Layer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046058" y="2003321"/>
            <a:ext cx="2668111" cy="677334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             . . . . . 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48432" y="4313127"/>
            <a:ext cx="1642170" cy="2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934318" y="2932096"/>
            <a:ext cx="302322" cy="1093549"/>
            <a:chOff x="3073115" y="3582785"/>
            <a:chExt cx="359375" cy="1093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/>
                <p:cNvSpPr/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" name="椭圆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blipFill>
                  <a:blip r:embed="rId7"/>
                  <a:stretch>
                    <a:fillRect l="-65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圆角矩形 44"/>
            <p:cNvSpPr/>
            <p:nvPr/>
          </p:nvSpPr>
          <p:spPr>
            <a:xfrm>
              <a:off x="3073115" y="3582785"/>
              <a:ext cx="359375" cy="10935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/>
                <p:cNvSpPr/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blipFill>
                  <a:blip r:embed="rId8"/>
                  <a:stretch>
                    <a:fillRect l="-2174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/>
                <p:cNvSpPr/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blipFill>
                  <a:blip r:embed="rId9"/>
                  <a:stretch>
                    <a:fillRect l="-434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/>
          <p:cNvGrpSpPr/>
          <p:nvPr/>
        </p:nvGrpSpPr>
        <p:grpSpPr>
          <a:xfrm>
            <a:off x="5632244" y="2951774"/>
            <a:ext cx="302322" cy="1093549"/>
            <a:chOff x="3073115" y="3582785"/>
            <a:chExt cx="359375" cy="1093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/>
                <p:cNvSpPr/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" name="椭圆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圆角矩形 49"/>
            <p:cNvSpPr/>
            <p:nvPr/>
          </p:nvSpPr>
          <p:spPr>
            <a:xfrm>
              <a:off x="3073115" y="3582785"/>
              <a:ext cx="359375" cy="10935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/>
                <p:cNvSpPr/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0" name="椭圆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blipFill>
                  <a:blip r:embed="rId11"/>
                  <a:stretch>
                    <a:fillRect l="-2128"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/>
                <p:cNvSpPr/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blipFill>
                  <a:blip r:embed="rId12"/>
                  <a:stretch>
                    <a:fillRect l="-2128"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7245086" y="2957714"/>
            <a:ext cx="302322" cy="1093549"/>
            <a:chOff x="3073115" y="3582785"/>
            <a:chExt cx="359375" cy="1093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/>
                <p:cNvSpPr/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椭圆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345" y="3671070"/>
                  <a:ext cx="265095" cy="26545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圆角矩形 55"/>
            <p:cNvSpPr/>
            <p:nvPr/>
          </p:nvSpPr>
          <p:spPr>
            <a:xfrm>
              <a:off x="3073115" y="3582785"/>
              <a:ext cx="359375" cy="10935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/>
                <p:cNvSpPr/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7" name="椭圆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000866"/>
                  <a:ext cx="265095" cy="265451"/>
                </a:xfrm>
                <a:prstGeom prst="ellipse">
                  <a:avLst/>
                </a:prstGeom>
                <a:blipFill>
                  <a:blip r:embed="rId13"/>
                  <a:stretch>
                    <a:fillRect l="-2128"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/>
                <p:cNvSpPr/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" name="椭圆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53" y="4330662"/>
                  <a:ext cx="265095" cy="265451"/>
                </a:xfrm>
                <a:prstGeom prst="ellipse">
                  <a:avLst/>
                </a:prstGeom>
                <a:blipFill>
                  <a:blip r:embed="rId14"/>
                  <a:stretch>
                    <a:fillRect l="-4255"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椭圆 64"/>
              <p:cNvSpPr/>
              <p:nvPr/>
            </p:nvSpPr>
            <p:spPr>
              <a:xfrm>
                <a:off x="4938291" y="2227308"/>
                <a:ext cx="302322" cy="335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5" name="椭圆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291" y="2227308"/>
                <a:ext cx="302322" cy="33574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右大括号 65"/>
          <p:cNvSpPr/>
          <p:nvPr/>
        </p:nvSpPr>
        <p:spPr>
          <a:xfrm>
            <a:off x="7734695" y="3475651"/>
            <a:ext cx="144231" cy="4625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7292896" y="2962171"/>
            <a:ext cx="1994460" cy="38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 embedding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>
            <a:stCxn id="45" idx="0"/>
            <a:endCxn id="65" idx="4"/>
          </p:cNvCxnSpPr>
          <p:nvPr/>
        </p:nvCxnSpPr>
        <p:spPr>
          <a:xfrm flipV="1">
            <a:off x="5085479" y="2563049"/>
            <a:ext cx="3973" cy="36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椭圆 68"/>
              <p:cNvSpPr/>
              <p:nvPr/>
            </p:nvSpPr>
            <p:spPr>
              <a:xfrm>
                <a:off x="5632244" y="2227308"/>
                <a:ext cx="302322" cy="335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9" name="椭圆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244" y="2227308"/>
                <a:ext cx="302322" cy="33574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>
            <a:stCxn id="50" idx="0"/>
            <a:endCxn id="69" idx="4"/>
          </p:cNvCxnSpPr>
          <p:nvPr/>
        </p:nvCxnSpPr>
        <p:spPr>
          <a:xfrm flipV="1">
            <a:off x="5783405" y="2563049"/>
            <a:ext cx="0" cy="388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椭圆 70"/>
              <p:cNvSpPr/>
              <p:nvPr/>
            </p:nvSpPr>
            <p:spPr>
              <a:xfrm>
                <a:off x="7245086" y="2227308"/>
                <a:ext cx="302322" cy="335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" name="椭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86" y="2227308"/>
                <a:ext cx="302322" cy="33574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/>
          <p:cNvCxnSpPr>
            <a:stCxn id="56" idx="0"/>
            <a:endCxn id="71" idx="4"/>
          </p:cNvCxnSpPr>
          <p:nvPr/>
        </p:nvCxnSpPr>
        <p:spPr>
          <a:xfrm flipV="1">
            <a:off x="7396247" y="2563049"/>
            <a:ext cx="0" cy="394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5600009" y="4346143"/>
                <a:ext cx="334558" cy="232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09" y="4346143"/>
                <a:ext cx="334558" cy="2324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椭圆 73"/>
              <p:cNvSpPr/>
              <p:nvPr/>
            </p:nvSpPr>
            <p:spPr>
              <a:xfrm>
                <a:off x="4975116" y="1788786"/>
                <a:ext cx="234062" cy="2687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" name="椭圆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16" y="1788786"/>
                <a:ext cx="234062" cy="268712"/>
              </a:xfrm>
              <a:prstGeom prst="ellipse">
                <a:avLst/>
              </a:prstGeom>
              <a:blipFill>
                <a:blip r:embed="rId19"/>
                <a:stretch>
                  <a:fillRect l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>
            <a:stCxn id="65" idx="0"/>
            <a:endCxn id="76" idx="4"/>
          </p:cNvCxnSpPr>
          <p:nvPr/>
        </p:nvCxnSpPr>
        <p:spPr>
          <a:xfrm flipV="1">
            <a:off x="5089452" y="1352934"/>
            <a:ext cx="1611318" cy="874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椭圆 75"/>
              <p:cNvSpPr/>
              <p:nvPr/>
            </p:nvSpPr>
            <p:spPr>
              <a:xfrm>
                <a:off x="6540429" y="988626"/>
                <a:ext cx="320682" cy="3643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" name="椭圆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29" y="988626"/>
                <a:ext cx="320682" cy="36430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/>
          <p:cNvCxnSpPr>
            <a:stCxn id="74" idx="7"/>
          </p:cNvCxnSpPr>
          <p:nvPr/>
        </p:nvCxnSpPr>
        <p:spPr>
          <a:xfrm flipV="1">
            <a:off x="5174900" y="1621877"/>
            <a:ext cx="1011917" cy="206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9" idx="0"/>
            <a:endCxn id="76" idx="4"/>
          </p:cNvCxnSpPr>
          <p:nvPr/>
        </p:nvCxnSpPr>
        <p:spPr>
          <a:xfrm flipV="1">
            <a:off x="5783405" y="1352934"/>
            <a:ext cx="917365" cy="874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1" idx="0"/>
            <a:endCxn id="76" idx="4"/>
          </p:cNvCxnSpPr>
          <p:nvPr/>
        </p:nvCxnSpPr>
        <p:spPr>
          <a:xfrm flipH="1" flipV="1">
            <a:off x="6700770" y="1352934"/>
            <a:ext cx="695477" cy="874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椭圆 102"/>
              <p:cNvSpPr/>
              <p:nvPr/>
            </p:nvSpPr>
            <p:spPr>
              <a:xfrm>
                <a:off x="5734781" y="1788786"/>
                <a:ext cx="234062" cy="2687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3" name="椭圆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81" y="1788786"/>
                <a:ext cx="234062" cy="268712"/>
              </a:xfrm>
              <a:prstGeom prst="ellipse">
                <a:avLst/>
              </a:prstGeom>
              <a:blipFill>
                <a:blip r:embed="rId21"/>
                <a:stretch>
                  <a:fillRect l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/>
              <p:cNvSpPr/>
              <p:nvPr/>
            </p:nvSpPr>
            <p:spPr>
              <a:xfrm>
                <a:off x="7313345" y="1781202"/>
                <a:ext cx="234062" cy="2687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4" name="椭圆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45" y="1781202"/>
                <a:ext cx="234062" cy="268712"/>
              </a:xfrm>
              <a:prstGeom prst="ellipse">
                <a:avLst/>
              </a:prstGeom>
              <a:blipFill>
                <a:blip r:embed="rId22"/>
                <a:stretch>
                  <a:fillRect l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箭头连接符 104"/>
          <p:cNvCxnSpPr>
            <a:stCxn id="104" idx="1"/>
          </p:cNvCxnSpPr>
          <p:nvPr/>
        </p:nvCxnSpPr>
        <p:spPr>
          <a:xfrm flipH="1" flipV="1">
            <a:off x="6943841" y="1640379"/>
            <a:ext cx="403782" cy="1801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3" idx="7"/>
          </p:cNvCxnSpPr>
          <p:nvPr/>
        </p:nvCxnSpPr>
        <p:spPr>
          <a:xfrm flipV="1">
            <a:off x="5934565" y="1613617"/>
            <a:ext cx="504505" cy="2145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5008494" y="3012614"/>
            <a:ext cx="2668111" cy="677334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             . . . . . 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037903" y="4093818"/>
            <a:ext cx="2668111" cy="677334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             . . . . . 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41487" y="955288"/>
            <a:ext cx="2871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编码器对输入的文本进行特征抽取，主要包括：嵌入层、卷积层、注意力层，输入文本句子，最终得到文本的特征表示。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嵌入层：</a:t>
            </a:r>
            <a:r>
              <a:rPr lang="zh-CN" altLang="en-US" sz="1200" dirty="0" smtClean="0"/>
              <a:t>主要包括词嵌入和位置嵌入，对每个词计算其相对两个实体的位置。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>
                <a:solidFill>
                  <a:srgbClr val="FF0000"/>
                </a:solidFill>
              </a:rPr>
              <a:t>卷积</a:t>
            </a:r>
            <a:r>
              <a:rPr lang="zh-CN" altLang="en-US" sz="1200" dirty="0" smtClean="0">
                <a:solidFill>
                  <a:srgbClr val="FF0000"/>
                </a:solidFill>
              </a:rPr>
              <a:t>层：</a:t>
            </a:r>
            <a:r>
              <a:rPr lang="zh-CN" altLang="en-US" sz="1200" dirty="0" smtClean="0"/>
              <a:t>对嵌入得到的向量进行卷积运算，得到其特征表示。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>
                <a:solidFill>
                  <a:srgbClr val="FF0000"/>
                </a:solidFill>
              </a:rPr>
              <a:t>注意力</a:t>
            </a:r>
            <a:r>
              <a:rPr lang="zh-CN" altLang="en-US" sz="1200" dirty="0" smtClean="0">
                <a:solidFill>
                  <a:srgbClr val="FF0000"/>
                </a:solidFill>
              </a:rPr>
              <a:t>层：</a:t>
            </a:r>
            <a:r>
              <a:rPr lang="zh-CN" altLang="en-US" sz="1200" dirty="0" smtClean="0"/>
              <a:t>为每个词的特征向量分配注意力权重。</a:t>
            </a:r>
            <a:endParaRPr lang="zh-CN" altLang="en-US" sz="1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实体关系抽取系统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41487" y="955288"/>
            <a:ext cx="2871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系统主要包括数据层，模型层和可视化层。</a:t>
            </a:r>
            <a:endParaRPr lang="en-US" altLang="zh-CN" sz="1200" dirty="0"/>
          </a:p>
          <a:p>
            <a:r>
              <a:rPr lang="zh-CN" altLang="zh-CN" sz="1200" dirty="0">
                <a:solidFill>
                  <a:srgbClr val="FF0000"/>
                </a:solidFill>
              </a:rPr>
              <a:t>数据层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zh-CN" sz="1200" dirty="0"/>
              <a:t>基于图数据库</a:t>
            </a:r>
            <a:r>
              <a:rPr lang="en-US" altLang="zh-CN" sz="1200" dirty="0"/>
              <a:t>Neo4j</a:t>
            </a:r>
            <a:r>
              <a:rPr lang="zh-CN" altLang="en-US" sz="1200" dirty="0"/>
              <a:t>实现</a:t>
            </a:r>
            <a:r>
              <a:rPr lang="zh-CN" altLang="zh-CN" sz="1200" dirty="0"/>
              <a:t>，</a:t>
            </a:r>
            <a:r>
              <a:rPr lang="zh-CN" altLang="zh-CN" sz="1200" dirty="0" smtClean="0"/>
              <a:t>存储实体</a:t>
            </a:r>
            <a:r>
              <a:rPr lang="en-US" altLang="zh-CN" sz="1200" dirty="0"/>
              <a:t>-</a:t>
            </a:r>
            <a:r>
              <a:rPr lang="zh-CN" altLang="zh-CN" sz="1200" dirty="0"/>
              <a:t>关系</a:t>
            </a:r>
            <a:r>
              <a:rPr lang="en-US" altLang="zh-CN" sz="1200" dirty="0"/>
              <a:t>-</a:t>
            </a:r>
            <a:r>
              <a:rPr lang="zh-CN" altLang="zh-CN" sz="1200" dirty="0"/>
              <a:t>实体三元组</a:t>
            </a:r>
            <a:r>
              <a:rPr lang="zh-CN" altLang="zh-CN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预处理层：</a:t>
            </a:r>
            <a:r>
              <a:rPr lang="zh-CN" altLang="en-US" sz="1200" dirty="0"/>
              <a:t>通过发现策略从</a:t>
            </a:r>
            <a:r>
              <a:rPr lang="en-US" altLang="zh-CN" sz="1200" dirty="0"/>
              <a:t>Wiki</a:t>
            </a:r>
            <a:r>
              <a:rPr lang="zh-CN" altLang="en-US" sz="1200" dirty="0"/>
              <a:t>语料库中发现噪声数据，对所有数据进行分词、构建词表、获取位置信息等</a:t>
            </a:r>
            <a:r>
              <a:rPr lang="zh-CN" altLang="en-US" sz="1200" dirty="0" smtClean="0"/>
              <a:t>预处理。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算法层：</a:t>
            </a:r>
            <a:r>
              <a:rPr lang="zh-CN" altLang="zh-CN" sz="1200" dirty="0"/>
              <a:t>由生成对抗网络构成，生成模型</a:t>
            </a:r>
            <a:r>
              <a:rPr lang="zh-CN" altLang="en-US" sz="1200" dirty="0"/>
              <a:t>对噪声</a:t>
            </a:r>
            <a:r>
              <a:rPr lang="zh-CN" altLang="zh-CN" sz="1200" dirty="0"/>
              <a:t>文本打分，通过设置阈值决定文本是否能够</a:t>
            </a:r>
            <a:r>
              <a:rPr lang="zh-CN" altLang="en-US" sz="1200" dirty="0"/>
              <a:t>加入训练集；判别模型</a:t>
            </a:r>
            <a:r>
              <a:rPr lang="zh-CN" altLang="zh-CN" sz="1200" dirty="0"/>
              <a:t>抽取实体对之间关系。能够对实时输入文本进行实体关系抽取，并返回抽取结果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可视化层：</a:t>
            </a:r>
            <a:r>
              <a:rPr lang="zh-CN" altLang="zh-CN" sz="1200" dirty="0"/>
              <a:t>基于</a:t>
            </a:r>
            <a:r>
              <a:rPr lang="en-US" altLang="zh-CN" sz="1200" dirty="0"/>
              <a:t>Django</a:t>
            </a:r>
            <a:r>
              <a:rPr lang="zh-CN" altLang="zh-CN" sz="1200" dirty="0"/>
              <a:t>框架实现，对系统功能和数据库中存储的三元组数据查询功能做可视化展示。</a:t>
            </a:r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11" y="773724"/>
            <a:ext cx="5279150" cy="380392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3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研究目标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4607" y="1617762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-apple-system"/>
              </a:rPr>
              <a:t>马云</a:t>
            </a:r>
            <a:r>
              <a:rPr lang="en-US" altLang="zh-CN" dirty="0" smtClean="0">
                <a:latin typeface="-apple-system"/>
              </a:rPr>
              <a:t>1999</a:t>
            </a:r>
            <a:r>
              <a:rPr lang="zh-CN" altLang="en-US" dirty="0" smtClean="0">
                <a:latin typeface="-apple-system"/>
              </a:rPr>
              <a:t>年创办</a:t>
            </a:r>
            <a:r>
              <a:rPr lang="zh-CN" altLang="en-US" dirty="0" smtClean="0">
                <a:solidFill>
                  <a:srgbClr val="FF0000"/>
                </a:solidFill>
                <a:latin typeface="-apple-system"/>
              </a:rPr>
              <a:t>阿里巴巴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352800" y="1672480"/>
            <a:ext cx="596900" cy="198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1857681" y="2065986"/>
            <a:ext cx="222045" cy="577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5339" y="2783920"/>
            <a:ext cx="7940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判别模型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7089" y="1581151"/>
            <a:ext cx="7940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生成模型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118508" y="1666131"/>
            <a:ext cx="596900" cy="198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02797" y="1587500"/>
            <a:ext cx="7940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评分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857682" y="3292667"/>
            <a:ext cx="222045" cy="5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3654" y="4010601"/>
            <a:ext cx="20701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（马云，</a:t>
            </a:r>
            <a:r>
              <a:rPr lang="zh-CN" altLang="en-US" sz="1200" dirty="0">
                <a:solidFill>
                  <a:schemeClr val="tx1"/>
                </a:solidFill>
              </a:rPr>
              <a:t>创办</a:t>
            </a:r>
            <a:r>
              <a:rPr lang="zh-CN" altLang="en-US" sz="1200" dirty="0" smtClean="0">
                <a:solidFill>
                  <a:schemeClr val="tx1"/>
                </a:solidFill>
              </a:rPr>
              <a:t>，阿里巴巴）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16200000">
            <a:off x="3553205" y="3902928"/>
            <a:ext cx="222045" cy="5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37089" y="3009899"/>
            <a:ext cx="2987611" cy="1797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27445" y="3296756"/>
            <a:ext cx="606897" cy="61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马云</a:t>
            </a:r>
          </a:p>
        </p:txBody>
      </p:sp>
      <p:sp>
        <p:nvSpPr>
          <p:cNvPr id="19" name="椭圆 18"/>
          <p:cNvSpPr/>
          <p:nvPr/>
        </p:nvSpPr>
        <p:spPr>
          <a:xfrm>
            <a:off x="4405650" y="3954660"/>
            <a:ext cx="606897" cy="61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阿里巴巴</a:t>
            </a:r>
          </a:p>
        </p:txBody>
      </p:sp>
      <p:cxnSp>
        <p:nvCxnSpPr>
          <p:cNvPr id="7" name="直接连接符 6"/>
          <p:cNvCxnSpPr>
            <a:stCxn id="19" idx="7"/>
          </p:cNvCxnSpPr>
          <p:nvPr/>
        </p:nvCxnSpPr>
        <p:spPr>
          <a:xfrm flipV="1">
            <a:off x="4923669" y="3602590"/>
            <a:ext cx="403776" cy="44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25" idx="1"/>
          </p:cNvCxnSpPr>
          <p:nvPr/>
        </p:nvCxnSpPr>
        <p:spPr>
          <a:xfrm>
            <a:off x="5934342" y="3602590"/>
            <a:ext cx="461335" cy="44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306799" y="3954660"/>
            <a:ext cx="606897" cy="61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其他实体</a:t>
            </a:r>
            <a:endParaRPr lang="zh-CN" altLang="en-US" sz="1000" dirty="0"/>
          </a:p>
        </p:txBody>
      </p:sp>
      <p:sp>
        <p:nvSpPr>
          <p:cNvPr id="28" name="矩形 27"/>
          <p:cNvSpPr/>
          <p:nvPr/>
        </p:nvSpPr>
        <p:spPr>
          <a:xfrm>
            <a:off x="4573645" y="3508012"/>
            <a:ext cx="79403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创办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工作计划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7" y="309785"/>
            <a:ext cx="1857968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工作计划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前期调研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生成对抗网络搭建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系统实现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论文撰写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660538" y="3279829"/>
            <a:ext cx="142571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2019.9-2020.3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1336610" y="3555420"/>
            <a:ext cx="2073556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阅读文献，学习相关技术，复现论文结果。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1210"/>
          <p:cNvSpPr/>
          <p:nvPr/>
        </p:nvSpPr>
        <p:spPr>
          <a:xfrm>
            <a:off x="3161428" y="1183895"/>
            <a:ext cx="142571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2020.4-2020.9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2837503" y="1459486"/>
            <a:ext cx="2073556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设计生成对抗网络，完成对抗训练和实体关系抽取实验。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210"/>
          <p:cNvSpPr/>
          <p:nvPr/>
        </p:nvSpPr>
        <p:spPr>
          <a:xfrm>
            <a:off x="4568230" y="3279829"/>
            <a:ext cx="153631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2020.10-2021.1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8" name="文本框 8"/>
          <p:cNvSpPr txBox="1"/>
          <p:nvPr/>
        </p:nvSpPr>
        <p:spPr>
          <a:xfrm>
            <a:off x="4299607" y="3555420"/>
            <a:ext cx="2073556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实现实体关系抽取系统，完成可视化展示。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6112989" y="1183895"/>
            <a:ext cx="142571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2021.2-2021.6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0" name="文本框 8"/>
          <p:cNvSpPr txBox="1"/>
          <p:nvPr/>
        </p:nvSpPr>
        <p:spPr>
          <a:xfrm>
            <a:off x="5789064" y="1459486"/>
            <a:ext cx="2073556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整理实验数据，撰写毕业论文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41" grpId="0"/>
      <p:bldP spid="42" grpId="0"/>
      <p:bldP spid="43" grpId="0"/>
      <p:bldP spid="44" grpId="0"/>
      <p:bldP spid="47" grpId="0"/>
      <p:bldP spid="48" grpId="0"/>
      <p:bldP spid="49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6600" b="1" dirty="0" smtClean="0">
                <a:solidFill>
                  <a:srgbClr val="1B4367"/>
                </a:solidFill>
                <a:cs typeface="+mn-ea"/>
                <a:sym typeface="+mn-lt"/>
              </a:rPr>
              <a:t>谢谢！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研究现状与发展趋势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研究内容与目标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工作计划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6" name="TextBox 1210"/>
          <p:cNvSpPr/>
          <p:nvPr/>
        </p:nvSpPr>
        <p:spPr>
          <a:xfrm>
            <a:off x="1154252" y="1148582"/>
            <a:ext cx="1061829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选题背景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7" name="文本框 11"/>
          <p:cNvSpPr txBox="1"/>
          <p:nvPr/>
        </p:nvSpPr>
        <p:spPr>
          <a:xfrm>
            <a:off x="1130836" y="1490808"/>
            <a:ext cx="3106095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 smtClean="0"/>
              <a:t>当今互联网</a:t>
            </a:r>
            <a:r>
              <a:rPr lang="zh-CN" altLang="zh-CN" sz="1200" dirty="0" smtClean="0"/>
              <a:t>各种</a:t>
            </a:r>
            <a:r>
              <a:rPr lang="zh-CN" altLang="zh-CN" sz="1200" dirty="0"/>
              <a:t>网络媒体</a:t>
            </a:r>
            <a:r>
              <a:rPr lang="zh-CN" altLang="zh-CN" sz="1200" dirty="0" smtClean="0"/>
              <a:t>、公众</a:t>
            </a:r>
            <a:r>
              <a:rPr lang="zh-CN" altLang="zh-CN" sz="1200" dirty="0"/>
              <a:t>号、个人社交账号每天都在产生大量文本数据</a:t>
            </a:r>
            <a:r>
              <a:rPr lang="zh-CN" altLang="zh-CN" sz="1200" dirty="0" smtClean="0"/>
              <a:t>，</a:t>
            </a:r>
            <a:r>
              <a:rPr lang="zh-CN" altLang="en-US" sz="1200" dirty="0" smtClean="0"/>
              <a:t>这些数据包含大量冗余信息，需要一种信息抽取技术从这些文本信息中抽取有价值的信息。</a:t>
            </a:r>
            <a:endParaRPr lang="en-US" altLang="zh-CN" sz="1200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716110" y="1134610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166291" y="1164040"/>
            <a:ext cx="1061829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研究意义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12" name="文本框 11"/>
          <p:cNvSpPr txBox="1"/>
          <p:nvPr/>
        </p:nvSpPr>
        <p:spPr>
          <a:xfrm>
            <a:off x="5137097" y="1540478"/>
            <a:ext cx="3106095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/>
              <a:t>实体</a:t>
            </a:r>
            <a:r>
              <a:rPr lang="zh-CN" altLang="zh-CN" sz="1200" dirty="0" smtClean="0"/>
              <a:t>关系抽取可以</a:t>
            </a:r>
            <a:r>
              <a:rPr lang="zh-CN" altLang="zh-CN" sz="1200" dirty="0"/>
              <a:t>将非结构化的文本信息转化成结构化的</a:t>
            </a:r>
            <a:r>
              <a:rPr lang="zh-CN" altLang="zh-CN" sz="1200" dirty="0" smtClean="0"/>
              <a:t>三元组</a:t>
            </a:r>
            <a:r>
              <a:rPr lang="zh-CN" altLang="en-US" sz="1200" dirty="0" smtClean="0"/>
              <a:t>（实体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关系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实体）</a:t>
            </a:r>
            <a:r>
              <a:rPr lang="zh-CN" altLang="zh-CN" sz="1200" dirty="0" smtClean="0"/>
              <a:t>信息</a:t>
            </a:r>
            <a:r>
              <a:rPr lang="zh-CN" altLang="zh-CN" sz="1200" dirty="0"/>
              <a:t>，这种结构化信息过滤掉</a:t>
            </a:r>
            <a:r>
              <a:rPr lang="zh-CN" altLang="zh-CN" sz="1200" dirty="0" smtClean="0"/>
              <a:t>了大量冗余信息</a:t>
            </a:r>
            <a:r>
              <a:rPr lang="zh-CN" altLang="zh-CN" sz="1200" dirty="0"/>
              <a:t>，为上层应用</a:t>
            </a:r>
            <a:r>
              <a:rPr lang="zh-CN" altLang="en-US" sz="1200" dirty="0"/>
              <a:t>（如知识图谱）</a:t>
            </a:r>
            <a:r>
              <a:rPr lang="zh-CN" altLang="zh-CN" sz="1200" dirty="0"/>
              <a:t>提供了数据基础。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728149" y="1150068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32454" y="3976139"/>
            <a:ext cx="500745" cy="286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莫雷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80880" y="3976139"/>
            <a:ext cx="671408" cy="286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火箭队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stCxn id="20" idx="3"/>
            <a:endCxn id="21" idx="1"/>
          </p:cNvCxnSpPr>
          <p:nvPr/>
        </p:nvCxnSpPr>
        <p:spPr>
          <a:xfrm>
            <a:off x="3733199" y="4119560"/>
            <a:ext cx="647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93346" y="3825136"/>
            <a:ext cx="753355" cy="28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总经理</a:t>
            </a:r>
          </a:p>
        </p:txBody>
      </p:sp>
      <p:sp>
        <p:nvSpPr>
          <p:cNvPr id="26" name="右箭头 25"/>
          <p:cNvSpPr/>
          <p:nvPr/>
        </p:nvSpPr>
        <p:spPr>
          <a:xfrm>
            <a:off x="5166291" y="3899402"/>
            <a:ext cx="497884" cy="36357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15" y="3399508"/>
            <a:ext cx="1826011" cy="1286628"/>
          </a:xfrm>
          <a:prstGeom prst="rect">
            <a:avLst/>
          </a:prstGeom>
        </p:spPr>
      </p:pic>
      <p:sp>
        <p:nvSpPr>
          <p:cNvPr id="28" name="左大括号 27"/>
          <p:cNvSpPr/>
          <p:nvPr/>
        </p:nvSpPr>
        <p:spPr>
          <a:xfrm>
            <a:off x="7718756" y="3641296"/>
            <a:ext cx="167786" cy="85062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7802649" y="3511629"/>
            <a:ext cx="1061425" cy="28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搜索引擎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93654" y="3899402"/>
            <a:ext cx="1279419" cy="28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问答机器人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02650" y="4334749"/>
            <a:ext cx="1061425" cy="28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智能对话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646667" y="3937770"/>
            <a:ext cx="530807" cy="36357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26" y="3200400"/>
            <a:ext cx="2329145" cy="166720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研究现状与发展趋势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国内外研究概述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8" name="TextBox 1210"/>
          <p:cNvSpPr/>
          <p:nvPr/>
        </p:nvSpPr>
        <p:spPr>
          <a:xfrm>
            <a:off x="709385" y="3142770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抽取方法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705214" y="3427463"/>
            <a:ext cx="3028859" cy="10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早期采用的方法多为领域专家构建规则，进行实体关系抽取。随着机器学习、深度学习技术发展，抽取方法主要还包括基于语法树特征、基于核函数、基于神经网络等方法。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709386" y="982521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任务形式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705215" y="1250157"/>
            <a:ext cx="3028858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关系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抽取主要分为有监督学习、半监督学习和远程监督学习。最早于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1998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年消息理解会议（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MUC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）提出，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Brin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提出了半监督学习方式，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Mike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Mintz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年提出基于知识库的远程监督学习。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大括号 39"/>
          <p:cNvSpPr/>
          <p:nvPr/>
        </p:nvSpPr>
        <p:spPr>
          <a:xfrm>
            <a:off x="5536641" y="1869139"/>
            <a:ext cx="110067" cy="19604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04066" y="2640699"/>
            <a:ext cx="1432575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实体关系抽取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67028" y="1665474"/>
            <a:ext cx="1129452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任务形式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7028" y="3625973"/>
            <a:ext cx="1129452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抽取方法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6883685" y="3232737"/>
            <a:ext cx="195346" cy="1193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15763" y="1048975"/>
            <a:ext cx="1564639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有监督学习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08994" y="1665473"/>
            <a:ext cx="1552784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半监督学习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146153" y="2262373"/>
            <a:ext cx="1434249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远程监督学习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134298" y="2969339"/>
            <a:ext cx="1446105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手工构造规则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46154" y="3566239"/>
            <a:ext cx="1129452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机器学习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46154" y="4163139"/>
            <a:ext cx="1129452" cy="4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深度学习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左大括号 75"/>
          <p:cNvSpPr/>
          <p:nvPr/>
        </p:nvSpPr>
        <p:spPr>
          <a:xfrm>
            <a:off x="6871831" y="1272238"/>
            <a:ext cx="195346" cy="1193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有监督学习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提供标注好的训练数据和测试数据，主要有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ACE 2005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数据集（包含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17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种关系）和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SemEval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2010 Task 8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数据集（包含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种关系）。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研究现状与发展趋势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远程监督学习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5770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通过知识库对齐自动标注数据，主要有基于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Freebase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知识库构造的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NYT-10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数据集（包含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53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种关系）。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74478" y="2859237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28" name="椭圆 27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218911" y="2802362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Zeng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2014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年使用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CNN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网络进行实体关系抽取。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74478" y="3589452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8" name="椭圆 37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框 60"/>
          <p:cNvSpPr txBox="1"/>
          <p:nvPr/>
        </p:nvSpPr>
        <p:spPr>
          <a:xfrm>
            <a:off x="1218911" y="3532576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Zhou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2015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年提出了</a:t>
            </a:r>
            <a:r>
              <a:rPr lang="en-US" altLang="zh-CN" sz="1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BiLSTM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结合注意力机制进行实体关系抽取。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874205" y="2859237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18638" y="2802362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Zeng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2015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Piecewise-CNN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874205" y="3589452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46" name="椭圆 45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文本框 60"/>
          <p:cNvSpPr txBox="1"/>
          <p:nvPr/>
        </p:nvSpPr>
        <p:spPr>
          <a:xfrm>
            <a:off x="5318638" y="3532576"/>
            <a:ext cx="31103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Lin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2016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PCNN-ATT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模型，取得了较好的改进。随后在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2017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MNRE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模型，融合多语言数据进行实体关系抽取。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81983" y="4278673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2" name="椭圆 31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60"/>
          <p:cNvSpPr txBox="1"/>
          <p:nvPr/>
        </p:nvSpPr>
        <p:spPr>
          <a:xfrm>
            <a:off x="1226416" y="4221797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Wang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2016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年提出了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CNN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结合多层注意力机制进行实体关系抽取。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/>
          <p:nvPr/>
        </p:nvSpPr>
        <p:spPr>
          <a:xfrm>
            <a:off x="824718" y="1120238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1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小样本学习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5770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使用小量样本进行训练，主要有清华发布的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FewRel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数据集（包含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多种关系）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研究现状与发展趋势</a:t>
            </a:r>
          </a:p>
        </p:txBody>
      </p:sp>
      <p:sp>
        <p:nvSpPr>
          <p:cNvPr id="20487" name="Rectangle 6"/>
          <p:cNvSpPr/>
          <p:nvPr/>
        </p:nvSpPr>
        <p:spPr>
          <a:xfrm>
            <a:off x="4755722" y="1121666"/>
            <a:ext cx="1201103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1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对抗训练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添加随机噪声，提升模型的抗噪声能力。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74478" y="2859237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28" name="椭圆 27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218911" y="2802362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Xiong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年提出小样本学习，使用少量样本训练模型。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74478" y="3589452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8" name="椭圆 37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框 60"/>
          <p:cNvSpPr txBox="1"/>
          <p:nvPr/>
        </p:nvSpPr>
        <p:spPr>
          <a:xfrm>
            <a:off x="1218911" y="3532576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韩旭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年提出了</a:t>
            </a:r>
            <a:r>
              <a:rPr lang="en-US" altLang="zh-CN" sz="1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FewRel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874205" y="2859237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18638" y="2802362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Wu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2017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年提出将对抗训练用于关系抽取模型，在词嵌入层加入随机噪声。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874205" y="3589452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46" name="椭圆 45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文本框 60"/>
          <p:cNvSpPr txBox="1"/>
          <p:nvPr/>
        </p:nvSpPr>
        <p:spPr>
          <a:xfrm>
            <a:off x="5318638" y="3532576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冯冲于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年提出利用生成对抗网络进行因果关系抽取。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81983" y="4278673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2" name="椭圆 31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60"/>
          <p:cNvSpPr txBox="1"/>
          <p:nvPr/>
        </p:nvSpPr>
        <p:spPr>
          <a:xfrm>
            <a:off x="1226416" y="4221797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Ye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</a:t>
            </a:r>
            <a:r>
              <a:rPr lang="en-US" altLang="zh-CN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MLMAN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模型，利用多层注意力进行小样本实体关系抽取。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0"/>
          <p:cNvSpPr>
            <a:spLocks noEditPoints="1"/>
          </p:cNvSpPr>
          <p:nvPr/>
        </p:nvSpPr>
        <p:spPr>
          <a:xfrm>
            <a:off x="1226416" y="1400360"/>
            <a:ext cx="479584" cy="54387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0" h="102">
                <a:moveTo>
                  <a:pt x="14" y="40"/>
                </a:moveTo>
                <a:cubicBezTo>
                  <a:pt x="65" y="40"/>
                  <a:pt x="65" y="40"/>
                  <a:pt x="65" y="40"/>
                </a:cubicBezTo>
                <a:cubicBezTo>
                  <a:pt x="72" y="40"/>
                  <a:pt x="79" y="47"/>
                  <a:pt x="79" y="54"/>
                </a:cubicBezTo>
                <a:cubicBezTo>
                  <a:pt x="79" y="63"/>
                  <a:pt x="79" y="63"/>
                  <a:pt x="79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81"/>
                  <a:pt x="44" y="81"/>
                  <a:pt x="44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96"/>
                  <a:pt x="72" y="102"/>
                  <a:pt x="65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3"/>
                  <a:pt x="0" y="30"/>
                  <a:pt x="1" y="28"/>
                </a:cubicBezTo>
                <a:cubicBezTo>
                  <a:pt x="3" y="24"/>
                  <a:pt x="5" y="22"/>
                  <a:pt x="7" y="20"/>
                </a:cubicBezTo>
                <a:cubicBezTo>
                  <a:pt x="8" y="19"/>
                  <a:pt x="8" y="19"/>
                  <a:pt x="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45" y="3"/>
                  <a:pt x="45" y="3"/>
                  <a:pt x="45" y="3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70" y="19"/>
                  <a:pt x="70" y="19"/>
                  <a:pt x="70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3"/>
                  <a:pt x="74" y="23"/>
                  <a:pt x="74" y="2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7"/>
                  <a:pt x="90" y="37"/>
                  <a:pt x="90" y="37"/>
                </a:cubicBezTo>
                <a:cubicBezTo>
                  <a:pt x="81" y="47"/>
                  <a:pt x="81" y="47"/>
                  <a:pt x="81" y="47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37"/>
                  <a:pt x="25" y="37"/>
                  <a:pt x="25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22" y="28"/>
                  <a:pt x="22" y="28"/>
                  <a:pt x="2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9"/>
                  <a:pt x="10" y="30"/>
                  <a:pt x="9" y="31"/>
                </a:cubicBezTo>
                <a:cubicBezTo>
                  <a:pt x="9" y="32"/>
                  <a:pt x="9" y="33"/>
                  <a:pt x="9" y="34"/>
                </a:cubicBezTo>
                <a:cubicBezTo>
                  <a:pt x="9" y="36"/>
                  <a:pt x="9" y="37"/>
                  <a:pt x="10" y="38"/>
                </a:cubicBezTo>
                <a:cubicBezTo>
                  <a:pt x="11" y="39"/>
                  <a:pt x="12" y="40"/>
                  <a:pt x="14" y="40"/>
                </a:cubicBezTo>
                <a:close/>
                <a:moveTo>
                  <a:pt x="57" y="67"/>
                </a:moveTo>
                <a:cubicBezTo>
                  <a:pt x="53" y="67"/>
                  <a:pt x="51" y="69"/>
                  <a:pt x="51" y="73"/>
                </a:cubicBezTo>
                <a:cubicBezTo>
                  <a:pt x="51" y="76"/>
                  <a:pt x="53" y="79"/>
                  <a:pt x="57" y="79"/>
                </a:cubicBezTo>
                <a:cubicBezTo>
                  <a:pt x="60" y="79"/>
                  <a:pt x="63" y="76"/>
                  <a:pt x="63" y="73"/>
                </a:cubicBezTo>
                <a:cubicBezTo>
                  <a:pt x="63" y="69"/>
                  <a:pt x="60" y="67"/>
                  <a:pt x="57" y="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28"/>
          <p:cNvSpPr>
            <a:spLocks noEditPoints="1"/>
          </p:cNvSpPr>
          <p:nvPr/>
        </p:nvSpPr>
        <p:spPr>
          <a:xfrm>
            <a:off x="5105765" y="1446290"/>
            <a:ext cx="501015" cy="50101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07" h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1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研究内容与目标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1320</Words>
  <Application>Microsoft Office PowerPoint</Application>
  <PresentationFormat>全屏显示(16:9)</PresentationFormat>
  <Paragraphs>247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何 康镐</cp:lastModifiedBy>
  <cp:revision>190</cp:revision>
  <dcterms:created xsi:type="dcterms:W3CDTF">2016-05-20T12:59:00Z</dcterms:created>
  <dcterms:modified xsi:type="dcterms:W3CDTF">2020-01-14T01:05:31Z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