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os.madrid.es/portal/site/egob/menuitem.3efdb29b813ad8241e830cc2a8a409a0/?vgnextoid=108804d4aab90410VgnVCM100000171f5a0aRCRD&amp;vgnextchannel=b4c412b9ace9f310VgnVCM100000171f5a0aRCRD&amp;vgnextfmt=default" TargetMode="External"/><Relationship Id="rId2" Type="http://schemas.openxmlformats.org/officeDocument/2006/relationships/hyperlink" Target="https://datos.madrid.es/portal/site/ego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os.madrid.es/portal/site/egob/menuitem.3efdb29b813ad8241e830cc2a8a409a0/?vgnextoid=108804d4aab90410VgnVCM100000171f5a0aRCRD&amp;vgnextchannel=b4c412b9ace9f310VgnVCM100000171f5a0aRCRD&amp;vgnextfmt=default" TargetMode="External"/><Relationship Id="rId2" Type="http://schemas.openxmlformats.org/officeDocument/2006/relationships/hyperlink" Target="https://datos.madrid.es/portal/site/ego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E27B-BCA2-4B33-9655-6FD102AEE5F7}"/>
              </a:ext>
            </a:extLst>
          </p:cNvPr>
          <p:cNvSpPr>
            <a:spLocks noGrp="1"/>
          </p:cNvSpPr>
          <p:nvPr>
            <p:ph type="ctrTitle"/>
          </p:nvPr>
        </p:nvSpPr>
        <p:spPr/>
        <p:txBody>
          <a:bodyPr/>
          <a:lstStyle/>
          <a:p>
            <a:r>
              <a:rPr lang="en-IN" dirty="0"/>
              <a:t>Air pollution rate at Madrid </a:t>
            </a:r>
          </a:p>
        </p:txBody>
      </p:sp>
    </p:spTree>
    <p:extLst>
      <p:ext uri="{BB962C8B-B14F-4D97-AF65-F5344CB8AC3E}">
        <p14:creationId xmlns:p14="http://schemas.microsoft.com/office/powerpoint/2010/main" val="123126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AB22-7DC0-40E5-8EA8-614AE7358E4E}"/>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6684A3D9-546C-495E-A7AD-83ECF03BE7A2}"/>
              </a:ext>
            </a:extLst>
          </p:cNvPr>
          <p:cNvSpPr>
            <a:spLocks noGrp="1"/>
          </p:cNvSpPr>
          <p:nvPr>
            <p:ph idx="1"/>
          </p:nvPr>
        </p:nvSpPr>
        <p:spPr/>
        <p:txBody>
          <a:bodyPr/>
          <a:lstStyle/>
          <a:p>
            <a:pPr marL="0" indent="0">
              <a:buNone/>
            </a:pPr>
            <a:r>
              <a:rPr lang="en-IN" dirty="0">
                <a:effectLst/>
              </a:rPr>
              <a:t>In the recent years, the high levels of pollution during certain dry periods in Madrid has forced the authorities to take measures against the use of cars in the city centre, and has been used as a reason to propose drastic modifications in the city's urbanism. Thanks to Madrid's City Council Open Data website, the air quality data has been uploaded is publicly available. There are several files available, including daily and hourly historical data of the levels registered from 2001 to 2018 and the list of stations being used for pollution and other particles analysis in the city. Therefore we are to use machine learning to predict the content of gases based on the content of other gases.</a:t>
            </a:r>
            <a:endParaRPr lang="en-IN" dirty="0"/>
          </a:p>
        </p:txBody>
      </p:sp>
    </p:spTree>
    <p:extLst>
      <p:ext uri="{BB962C8B-B14F-4D97-AF65-F5344CB8AC3E}">
        <p14:creationId xmlns:p14="http://schemas.microsoft.com/office/powerpoint/2010/main" val="219122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E754-8A76-44D8-99A6-E1C9B0358E20}"/>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D6A14417-A73D-485F-B925-145E937070A9}"/>
              </a:ext>
            </a:extLst>
          </p:cNvPr>
          <p:cNvSpPr>
            <a:spLocks noGrp="1"/>
          </p:cNvSpPr>
          <p:nvPr>
            <p:ph idx="1"/>
          </p:nvPr>
        </p:nvSpPr>
        <p:spPr>
          <a:xfrm>
            <a:off x="913794" y="1935920"/>
            <a:ext cx="10840883" cy="4584149"/>
          </a:xfrm>
        </p:spPr>
        <p:txBody>
          <a:bodyPr/>
          <a:lstStyle/>
          <a:p>
            <a:pPr fontAlgn="base"/>
            <a:r>
              <a:rPr lang="en-IN" dirty="0">
                <a:effectLst/>
              </a:rPr>
              <a:t>Source and Licensing</a:t>
            </a:r>
          </a:p>
          <a:p>
            <a:pPr fontAlgn="base"/>
            <a:r>
              <a:rPr lang="en-IN" dirty="0">
                <a:effectLst/>
              </a:rPr>
              <a:t>All the data present in this dataset comes from </a:t>
            </a:r>
            <a:r>
              <a:rPr lang="en-IN" dirty="0">
                <a:effectLst/>
                <a:hlinkClick r:id="rId2"/>
              </a:rPr>
              <a:t>Madrid's City Council Open Data website</a:t>
            </a:r>
            <a:r>
              <a:rPr lang="en-IN" dirty="0">
                <a:effectLst/>
              </a:rPr>
              <a:t>, which are the ones to be acknowledged for the data collection. It aims to provide a more convenient format for data scientist, as well as some enhanced context in a single place.</a:t>
            </a:r>
          </a:p>
          <a:p>
            <a:pPr fontAlgn="base"/>
            <a:r>
              <a:rPr lang="en-IN" dirty="0">
                <a:effectLst/>
              </a:rPr>
              <a:t>The data therefore inherits the </a:t>
            </a:r>
            <a:r>
              <a:rPr lang="en-IN" dirty="0">
                <a:effectLst/>
                <a:hlinkClick r:id="rId3"/>
              </a:rPr>
              <a:t>Madrid Open Data Terms of Use</a:t>
            </a:r>
            <a:r>
              <a:rPr lang="en-IN" dirty="0">
                <a:effectLst/>
              </a:rPr>
              <a:t>, which allow for free commercial and non-commercial use, and provide no liability on the data. For more details about the licensing, please refer back to the aforementioned document detailing the terms of use (in Spanish).</a:t>
            </a:r>
          </a:p>
          <a:p>
            <a:pPr marL="0" indent="0">
              <a:buNone/>
            </a:pPr>
            <a:endParaRPr lang="en-IN" dirty="0"/>
          </a:p>
        </p:txBody>
      </p:sp>
    </p:spTree>
    <p:extLst>
      <p:ext uri="{BB962C8B-B14F-4D97-AF65-F5344CB8AC3E}">
        <p14:creationId xmlns:p14="http://schemas.microsoft.com/office/powerpoint/2010/main" val="350275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F336-2F78-43BE-B4DB-9D445596207D}"/>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B3F5621F-279D-4A98-B005-F1367B4D303E}"/>
              </a:ext>
            </a:extLst>
          </p:cNvPr>
          <p:cNvSpPr>
            <a:spLocks noGrp="1"/>
          </p:cNvSpPr>
          <p:nvPr>
            <p:ph idx="1"/>
          </p:nvPr>
        </p:nvSpPr>
        <p:spPr>
          <a:xfrm>
            <a:off x="913795" y="1497497"/>
            <a:ext cx="10353762" cy="5141842"/>
          </a:xfrm>
        </p:spPr>
        <p:txBody>
          <a:bodyPr>
            <a:normAutofit lnSpcReduction="10000"/>
          </a:bodyPr>
          <a:lstStyle/>
          <a:p>
            <a:pPr marL="0" indent="0">
              <a:buNone/>
            </a:pPr>
            <a:r>
              <a:rPr lang="en-IN" dirty="0"/>
              <a:t>import pandas as pd</a:t>
            </a:r>
          </a:p>
          <a:p>
            <a:pPr marL="0" indent="0">
              <a:buNone/>
            </a:pPr>
            <a:r>
              <a:rPr lang="en-IN" dirty="0"/>
              <a:t># Importing the dataset and </a:t>
            </a:r>
            <a:r>
              <a:rPr lang="en-IN" dirty="0" err="1"/>
              <a:t>preprocessing</a:t>
            </a:r>
            <a:endParaRPr lang="en-IN" dirty="0"/>
          </a:p>
          <a:p>
            <a:pPr marL="0" indent="0">
              <a:buNone/>
            </a:pPr>
            <a:r>
              <a:rPr lang="en-IN" dirty="0"/>
              <a:t>dataset = </a:t>
            </a:r>
            <a:r>
              <a:rPr lang="en-IN" dirty="0" err="1"/>
              <a:t>pd.read_csv</a:t>
            </a:r>
            <a:r>
              <a:rPr lang="en-IN" dirty="0"/>
              <a:t>('C:\\Users\\DATA\Desktop\\AIR QUALITY MADRID\\</a:t>
            </a:r>
            <a:r>
              <a:rPr lang="en-IN" dirty="0" err="1"/>
              <a:t>csvs_per_year</a:t>
            </a:r>
            <a:r>
              <a:rPr lang="en-IN" dirty="0"/>
              <a:t>\madrid_2002.csv')</a:t>
            </a:r>
          </a:p>
          <a:p>
            <a:pPr marL="0" indent="0">
              <a:buNone/>
            </a:pPr>
            <a:r>
              <a:rPr lang="en-IN" dirty="0" err="1"/>
              <a:t>dataset.fillna</a:t>
            </a:r>
            <a:r>
              <a:rPr lang="en-IN" dirty="0"/>
              <a:t>(0, </a:t>
            </a:r>
            <a:r>
              <a:rPr lang="en-IN" dirty="0" err="1"/>
              <a:t>inplace</a:t>
            </a:r>
            <a:r>
              <a:rPr lang="en-IN" dirty="0"/>
              <a:t>=True)</a:t>
            </a:r>
          </a:p>
          <a:p>
            <a:pPr marL="0" indent="0">
              <a:buNone/>
            </a:pPr>
            <a:r>
              <a:rPr lang="en-IN" dirty="0"/>
              <a:t>dataset.info()</a:t>
            </a:r>
          </a:p>
          <a:p>
            <a:pPr marL="0" indent="0">
              <a:buNone/>
            </a:pPr>
            <a:r>
              <a:rPr lang="en-IN" dirty="0"/>
              <a:t>datasets = </a:t>
            </a:r>
            <a:r>
              <a:rPr lang="en-IN" dirty="0" err="1"/>
              <a:t>dataset.drop</a:t>
            </a:r>
            <a:r>
              <a:rPr lang="en-IN" dirty="0"/>
              <a:t>(['</a:t>
            </a:r>
            <a:r>
              <a:rPr lang="en-IN" dirty="0" err="1"/>
              <a:t>date','station</a:t>
            </a:r>
            <a:r>
              <a:rPr lang="en-IN" dirty="0"/>
              <a:t>'],axis=1)</a:t>
            </a:r>
          </a:p>
          <a:p>
            <a:pPr marL="0" indent="0">
              <a:buNone/>
            </a:pPr>
            <a:r>
              <a:rPr lang="en-IN" dirty="0"/>
              <a:t>datasets['Target'] = datasets['CO']</a:t>
            </a:r>
          </a:p>
          <a:p>
            <a:pPr marL="0" indent="0">
              <a:buNone/>
            </a:pPr>
            <a:r>
              <a:rPr lang="en-IN" dirty="0"/>
              <a:t>features = datasets</a:t>
            </a:r>
          </a:p>
          <a:p>
            <a:pPr marL="0" indent="0">
              <a:buNone/>
            </a:pPr>
            <a:r>
              <a:rPr lang="en-IN" dirty="0"/>
              <a:t>labels = datasets['CO'].values</a:t>
            </a:r>
          </a:p>
          <a:p>
            <a:pPr marL="0" indent="0">
              <a:buNone/>
            </a:pPr>
            <a:r>
              <a:rPr lang="en-IN" dirty="0"/>
              <a:t>features = </a:t>
            </a:r>
            <a:r>
              <a:rPr lang="en-IN" dirty="0" err="1"/>
              <a:t>features.values</a:t>
            </a:r>
            <a:endParaRPr lang="en-IN" dirty="0"/>
          </a:p>
        </p:txBody>
      </p:sp>
    </p:spTree>
    <p:extLst>
      <p:ext uri="{BB962C8B-B14F-4D97-AF65-F5344CB8AC3E}">
        <p14:creationId xmlns:p14="http://schemas.microsoft.com/office/powerpoint/2010/main" val="192167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F4EDB-08AD-4217-9D14-72AE236E3BF2}"/>
              </a:ext>
            </a:extLst>
          </p:cNvPr>
          <p:cNvSpPr>
            <a:spLocks noGrp="1"/>
          </p:cNvSpPr>
          <p:nvPr>
            <p:ph idx="1"/>
          </p:nvPr>
        </p:nvSpPr>
        <p:spPr>
          <a:xfrm>
            <a:off x="913795" y="265043"/>
            <a:ext cx="10353762" cy="6414053"/>
          </a:xfrm>
        </p:spPr>
        <p:txBody>
          <a:bodyPr>
            <a:normAutofit/>
          </a:bodyPr>
          <a:lstStyle/>
          <a:p>
            <a:pPr marL="0" indent="0">
              <a:buNone/>
            </a:pPr>
            <a:endParaRPr lang="en-IN" dirty="0"/>
          </a:p>
          <a:p>
            <a:pPr marL="0" indent="0">
              <a:buNone/>
            </a:pPr>
            <a:r>
              <a:rPr lang="en-IN" dirty="0"/>
              <a:t># Splitting the dataset into the Training set and Test set</a:t>
            </a:r>
          </a:p>
          <a:p>
            <a:pPr marL="0" indent="0">
              <a:buNone/>
            </a:pPr>
            <a:r>
              <a:rPr lang="en-IN" dirty="0"/>
              <a:t>from </a:t>
            </a:r>
            <a:r>
              <a:rPr lang="en-IN" dirty="0" err="1"/>
              <a:t>sklearn.cross_validation</a:t>
            </a:r>
            <a:r>
              <a:rPr lang="en-IN" dirty="0"/>
              <a:t> import </a:t>
            </a:r>
            <a:r>
              <a:rPr lang="en-IN" dirty="0" err="1"/>
              <a:t>train_test_split</a:t>
            </a:r>
            <a:endParaRPr lang="en-IN" dirty="0"/>
          </a:p>
          <a:p>
            <a:pPr marL="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(features, labels, </a:t>
            </a:r>
            <a:r>
              <a:rPr lang="en-IN" dirty="0" err="1"/>
              <a:t>test_size</a:t>
            </a:r>
            <a:r>
              <a:rPr lang="en-IN" dirty="0"/>
              <a:t>=0.3, </a:t>
            </a:r>
            <a:r>
              <a:rPr lang="en-IN" dirty="0" err="1"/>
              <a:t>random_state</a:t>
            </a:r>
            <a:r>
              <a:rPr lang="en-IN" dirty="0"/>
              <a:t> = 0)</a:t>
            </a:r>
          </a:p>
          <a:p>
            <a:pPr marL="0" indent="0">
              <a:buNone/>
            </a:pPr>
            <a:r>
              <a:rPr lang="en-IN" dirty="0"/>
              <a:t># Fitting Simple Linear Regression to the Training set</a:t>
            </a:r>
          </a:p>
          <a:p>
            <a:pPr marL="0" indent="0">
              <a:buNone/>
            </a:pPr>
            <a:r>
              <a:rPr lang="en-IN" dirty="0"/>
              <a:t>from </a:t>
            </a:r>
            <a:r>
              <a:rPr lang="en-IN" dirty="0" err="1"/>
              <a:t>sklearn.linear_model</a:t>
            </a:r>
            <a:r>
              <a:rPr lang="en-IN" dirty="0"/>
              <a:t> import </a:t>
            </a:r>
            <a:r>
              <a:rPr lang="en-IN" dirty="0" err="1"/>
              <a:t>LinearRegression</a:t>
            </a:r>
            <a:endParaRPr lang="en-IN" dirty="0"/>
          </a:p>
          <a:p>
            <a:pPr marL="0" indent="0">
              <a:buNone/>
            </a:pPr>
            <a:r>
              <a:rPr lang="en-IN" dirty="0"/>
              <a:t>regressor = </a:t>
            </a:r>
            <a:r>
              <a:rPr lang="en-IN" dirty="0" err="1"/>
              <a:t>LinearRegression</a:t>
            </a:r>
            <a:r>
              <a:rPr lang="en-IN" dirty="0"/>
              <a:t>()</a:t>
            </a:r>
          </a:p>
          <a:p>
            <a:pPr marL="0" indent="0">
              <a:buNone/>
            </a:pPr>
            <a:r>
              <a:rPr lang="en-IN" dirty="0" err="1"/>
              <a:t>regressor.fit</a:t>
            </a:r>
            <a:r>
              <a:rPr lang="en-IN" dirty="0"/>
              <a:t>(</a:t>
            </a:r>
            <a:r>
              <a:rPr lang="en-IN" dirty="0" err="1"/>
              <a:t>X_train</a:t>
            </a:r>
            <a:r>
              <a:rPr lang="en-IN" dirty="0"/>
              <a:t>, </a:t>
            </a:r>
            <a:r>
              <a:rPr lang="en-IN" dirty="0" err="1"/>
              <a:t>y_train</a:t>
            </a:r>
            <a:r>
              <a:rPr lang="en-IN" dirty="0"/>
              <a:t>)</a:t>
            </a:r>
          </a:p>
          <a:p>
            <a:pPr marL="0" indent="0">
              <a:buNone/>
            </a:pPr>
            <a:r>
              <a:rPr lang="en-IN" dirty="0"/>
              <a:t># Predicting the Test set results</a:t>
            </a:r>
          </a:p>
          <a:p>
            <a:pPr marL="0" indent="0">
              <a:buNone/>
            </a:pPr>
            <a:r>
              <a:rPr lang="en-IN" dirty="0"/>
              <a:t>print(</a:t>
            </a:r>
            <a:r>
              <a:rPr lang="en-IN" dirty="0" err="1"/>
              <a:t>X_test</a:t>
            </a:r>
            <a:r>
              <a:rPr lang="en-IN" dirty="0"/>
              <a:t>)</a:t>
            </a:r>
          </a:p>
          <a:p>
            <a:pPr marL="0" indent="0">
              <a:buNone/>
            </a:pPr>
            <a:r>
              <a:rPr lang="en-IN" dirty="0" err="1"/>
              <a:t>y_pred</a:t>
            </a:r>
            <a:r>
              <a:rPr lang="en-IN" dirty="0"/>
              <a:t> = </a:t>
            </a:r>
            <a:r>
              <a:rPr lang="en-IN" dirty="0" err="1"/>
              <a:t>regressor.predict</a:t>
            </a:r>
            <a:r>
              <a:rPr lang="en-IN" dirty="0"/>
              <a:t>(</a:t>
            </a:r>
            <a:r>
              <a:rPr lang="en-IN" dirty="0" err="1"/>
              <a:t>X_test</a:t>
            </a:r>
            <a:r>
              <a:rPr lang="en-IN" dirty="0"/>
              <a:t>)</a:t>
            </a:r>
          </a:p>
          <a:p>
            <a:pPr marL="0" indent="0">
              <a:buNone/>
            </a:pPr>
            <a:r>
              <a:rPr lang="en-IN" dirty="0"/>
              <a:t>print(</a:t>
            </a:r>
            <a:r>
              <a:rPr lang="en-IN" dirty="0" err="1"/>
              <a:t>y_pred</a:t>
            </a:r>
            <a:r>
              <a:rPr lang="en-IN" dirty="0"/>
              <a:t>)</a:t>
            </a:r>
          </a:p>
        </p:txBody>
      </p:sp>
    </p:spTree>
    <p:extLst>
      <p:ext uri="{BB962C8B-B14F-4D97-AF65-F5344CB8AC3E}">
        <p14:creationId xmlns:p14="http://schemas.microsoft.com/office/powerpoint/2010/main" val="183149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9989-41F7-4EFD-8E34-15F173B18EE1}"/>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72A8B6EB-91ED-48B9-99A8-E27601390778}"/>
              </a:ext>
            </a:extLst>
          </p:cNvPr>
          <p:cNvSpPr>
            <a:spLocks noGrp="1"/>
          </p:cNvSpPr>
          <p:nvPr>
            <p:ph idx="1"/>
          </p:nvPr>
        </p:nvSpPr>
        <p:spPr/>
        <p:txBody>
          <a:bodyPr>
            <a:normAutofit lnSpcReduction="10000"/>
          </a:bodyPr>
          <a:lstStyle/>
          <a:p>
            <a:pPr marL="0" indent="0">
              <a:buNone/>
            </a:pPr>
            <a:r>
              <a:rPr lang="en-IN" dirty="0"/>
              <a:t>[[0.         0.33000001 0.         ... 0.         0.         0.33000001]</a:t>
            </a:r>
          </a:p>
          <a:p>
            <a:pPr marL="0" indent="0">
              <a:buNone/>
            </a:pPr>
            <a:r>
              <a:rPr lang="en-IN" dirty="0"/>
              <a:t> [0.         2.61999989 0.         ... 0.         0.         2.61999989]</a:t>
            </a:r>
          </a:p>
          <a:p>
            <a:pPr marL="0" indent="0">
              <a:buNone/>
            </a:pPr>
            <a:r>
              <a:rPr lang="en-IN" dirty="0"/>
              <a:t> [0.         0.52999997 0.         ... 1.50999999 0.         0.52999997]</a:t>
            </a:r>
          </a:p>
          <a:p>
            <a:pPr marL="0" indent="0">
              <a:buNone/>
            </a:pPr>
            <a:r>
              <a:rPr lang="en-IN" dirty="0"/>
              <a:t> ...</a:t>
            </a:r>
          </a:p>
          <a:p>
            <a:pPr marL="0" indent="0">
              <a:buNone/>
            </a:pPr>
            <a:r>
              <a:rPr lang="en-IN" dirty="0"/>
              <a:t> [0.         0.19       0.         ... 0.         0.         0.19      ]</a:t>
            </a:r>
          </a:p>
          <a:p>
            <a:pPr marL="0" indent="0">
              <a:buNone/>
            </a:pPr>
            <a:r>
              <a:rPr lang="en-IN" dirty="0"/>
              <a:t> [1.77999997 0.44       1.13999999 ... 1.32000005 5.38000011 0.44      ]</a:t>
            </a:r>
          </a:p>
          <a:p>
            <a:pPr marL="0" indent="0">
              <a:buNone/>
            </a:pPr>
            <a:r>
              <a:rPr lang="en-IN" dirty="0"/>
              <a:t> [0.         0.31999999 0.         ... 1.55999994 0.         0.31999999]]</a:t>
            </a:r>
          </a:p>
          <a:p>
            <a:pPr marL="0" indent="0">
              <a:buNone/>
            </a:pPr>
            <a:r>
              <a:rPr lang="en-IN" dirty="0"/>
              <a:t>[0.33000001 2.61999989 0.52999997 ... 0.19       0.44       0.31999999]</a:t>
            </a:r>
          </a:p>
        </p:txBody>
      </p:sp>
    </p:spTree>
    <p:extLst>
      <p:ext uri="{BB962C8B-B14F-4D97-AF65-F5344CB8AC3E}">
        <p14:creationId xmlns:p14="http://schemas.microsoft.com/office/powerpoint/2010/main" val="213623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5F70-E1BC-4A11-A46B-E94A990A4112}"/>
              </a:ext>
            </a:extLst>
          </p:cNvPr>
          <p:cNvSpPr>
            <a:spLocks noGrp="1"/>
          </p:cNvSpPr>
          <p:nvPr>
            <p:ph type="title"/>
          </p:nvPr>
        </p:nvSpPr>
        <p:spPr/>
        <p:txBody>
          <a:bodyPr/>
          <a:lstStyle/>
          <a:p>
            <a:r>
              <a:rPr lang="en-IN" dirty="0"/>
              <a:t>Source of dataset</a:t>
            </a:r>
          </a:p>
        </p:txBody>
      </p:sp>
      <p:sp>
        <p:nvSpPr>
          <p:cNvPr id="3" name="Content Placeholder 2">
            <a:extLst>
              <a:ext uri="{FF2B5EF4-FFF2-40B4-BE49-F238E27FC236}">
                <a16:creationId xmlns:a16="http://schemas.microsoft.com/office/drawing/2014/main" id="{873A0135-BAEB-4DCB-AC97-B1202749DB57}"/>
              </a:ext>
            </a:extLst>
          </p:cNvPr>
          <p:cNvSpPr>
            <a:spLocks noGrp="1"/>
          </p:cNvSpPr>
          <p:nvPr>
            <p:ph idx="1"/>
          </p:nvPr>
        </p:nvSpPr>
        <p:spPr/>
        <p:txBody>
          <a:bodyPr/>
          <a:lstStyle/>
          <a:p>
            <a:pPr fontAlgn="base"/>
            <a:r>
              <a:rPr lang="en-IN" dirty="0">
                <a:effectLst/>
              </a:rPr>
              <a:t>All the data present in this dataset comes from </a:t>
            </a:r>
            <a:r>
              <a:rPr lang="en-IN" dirty="0">
                <a:effectLst/>
                <a:hlinkClick r:id="rId2"/>
              </a:rPr>
              <a:t>Madrid's City Council Open Data website</a:t>
            </a:r>
            <a:r>
              <a:rPr lang="en-IN" dirty="0">
                <a:effectLst/>
              </a:rPr>
              <a:t>, which are the ones to be acknowledged for the data collection. It aims to provide a more convenient format for data scientist, as well as some enhanced context in a single place.</a:t>
            </a:r>
          </a:p>
          <a:p>
            <a:pPr fontAlgn="base"/>
            <a:r>
              <a:rPr lang="en-IN" dirty="0">
                <a:effectLst/>
              </a:rPr>
              <a:t>The data therefore inherits the </a:t>
            </a:r>
            <a:r>
              <a:rPr lang="en-IN" dirty="0">
                <a:effectLst/>
                <a:hlinkClick r:id="rId3"/>
              </a:rPr>
              <a:t>Madrid Open Data Terms of Use</a:t>
            </a:r>
            <a:r>
              <a:rPr lang="en-IN" dirty="0">
                <a:effectLst/>
              </a:rPr>
              <a:t>, which allow for free commercial and non-commercial use, and provide no liability on the data. For more details about the licensing, please refer back to the aforementioned document detailing the terms of use (in Spanish).</a:t>
            </a:r>
          </a:p>
          <a:p>
            <a:endParaRPr lang="en-IN" dirty="0"/>
          </a:p>
        </p:txBody>
      </p:sp>
    </p:spTree>
    <p:extLst>
      <p:ext uri="{BB962C8B-B14F-4D97-AF65-F5344CB8AC3E}">
        <p14:creationId xmlns:p14="http://schemas.microsoft.com/office/powerpoint/2010/main" val="283321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9B24-88FE-4C95-B7E7-6AF7BB8A1885}"/>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46853C53-0FE8-44DA-B077-546ED9D0340E}"/>
              </a:ext>
            </a:extLst>
          </p:cNvPr>
          <p:cNvSpPr>
            <a:spLocks noGrp="1"/>
          </p:cNvSpPr>
          <p:nvPr>
            <p:ph idx="1"/>
          </p:nvPr>
        </p:nvSpPr>
        <p:spPr/>
        <p:txBody>
          <a:bodyPr/>
          <a:lstStyle/>
          <a:p>
            <a:r>
              <a:rPr lang="en-IN" dirty="0">
                <a:effectLst/>
              </a:rPr>
              <a:t>As you can see in the few lines of code above using </a:t>
            </a:r>
            <a:r>
              <a:rPr lang="en-IN" dirty="0" err="1">
                <a:effectLst/>
              </a:rPr>
              <a:t>scikit</a:t>
            </a:r>
            <a:r>
              <a:rPr lang="en-IN" dirty="0">
                <a:effectLst/>
              </a:rPr>
              <a:t>-learn to build a Linear Regression prediction model is quite simple. This is truly where the library shines in its ability to easily fit a model and make predictions about an outcome of interest. </a:t>
            </a:r>
          </a:p>
          <a:p>
            <a:r>
              <a:rPr lang="en-IN" dirty="0">
                <a:effectLst/>
              </a:rPr>
              <a:t>To gain an interpretative understanding of the models validity  use the regressor model's score() function to determine that the model is able to explain about 30% of the variance observed in the outcome variable, BENZENE.</a:t>
            </a:r>
          </a:p>
          <a:p>
            <a:endParaRPr lang="en-IN" dirty="0"/>
          </a:p>
        </p:txBody>
      </p:sp>
    </p:spTree>
    <p:extLst>
      <p:ext uri="{BB962C8B-B14F-4D97-AF65-F5344CB8AC3E}">
        <p14:creationId xmlns:p14="http://schemas.microsoft.com/office/powerpoint/2010/main" val="312037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98FD-DE90-4027-9356-464F5B7D8FCD}"/>
              </a:ext>
            </a:extLst>
          </p:cNvPr>
          <p:cNvSpPr>
            <a:spLocks noGrp="1"/>
          </p:cNvSpPr>
          <p:nvPr>
            <p:ph type="title"/>
          </p:nvPr>
        </p:nvSpPr>
        <p:spPr>
          <a:xfrm>
            <a:off x="919119" y="2398643"/>
            <a:ext cx="10353761" cy="2054087"/>
          </a:xfrm>
        </p:spPr>
        <p:txBody>
          <a:bodyPr>
            <a:normAutofit/>
          </a:bodyPr>
          <a:lstStyle/>
          <a:p>
            <a:r>
              <a:rPr lang="en-IN" sz="6000" dirty="0"/>
              <a:t>Thank you</a:t>
            </a:r>
          </a:p>
        </p:txBody>
      </p:sp>
    </p:spTree>
    <p:extLst>
      <p:ext uri="{BB962C8B-B14F-4D97-AF65-F5344CB8AC3E}">
        <p14:creationId xmlns:p14="http://schemas.microsoft.com/office/powerpoint/2010/main" val="141205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9F4C0-F66E-4C24-833F-115193221EC6}"/>
              </a:ext>
            </a:extLst>
          </p:cNvPr>
          <p:cNvSpPr txBox="1">
            <a:spLocks/>
          </p:cNvSpPr>
          <p:nvPr/>
        </p:nvSpPr>
        <p:spPr>
          <a:xfrm>
            <a:off x="1451579" y="804519"/>
            <a:ext cx="9603275"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dirty="0"/>
              <a:t>Authors</a:t>
            </a:r>
          </a:p>
        </p:txBody>
      </p:sp>
      <p:sp>
        <p:nvSpPr>
          <p:cNvPr id="5" name="Content Placeholder 2">
            <a:extLst>
              <a:ext uri="{FF2B5EF4-FFF2-40B4-BE49-F238E27FC236}">
                <a16:creationId xmlns:a16="http://schemas.microsoft.com/office/drawing/2014/main" id="{90F7AADC-7142-4F7B-AB3E-9F97F60BBEDC}"/>
              </a:ext>
            </a:extLst>
          </p:cNvPr>
          <p:cNvSpPr txBox="1">
            <a:spLocks/>
          </p:cNvSpPr>
          <p:nvPr/>
        </p:nvSpPr>
        <p:spPr>
          <a:xfrm>
            <a:off x="254001" y="2015732"/>
            <a:ext cx="5841999" cy="4232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IN" dirty="0"/>
              <a:t>               SAGNIK BHATTACHARYA		             sagnikbhattacharya1506@gmail.com	                                                </a:t>
            </a:r>
          </a:p>
          <a:p>
            <a:pPr marL="0" indent="0" algn="ctr">
              <a:buFont typeface="Arial" panose="020B0604020202020204" pitchFamily="34" charset="0"/>
              <a:buNone/>
            </a:pPr>
            <a:r>
              <a:rPr lang="en-IN" dirty="0"/>
              <a:t>9804044741</a:t>
            </a:r>
            <a:br>
              <a:rPr lang="en-IN" dirty="0"/>
            </a:br>
            <a:r>
              <a:rPr lang="en-IN" b="1" dirty="0"/>
              <a:t>DETAILS</a:t>
            </a:r>
            <a:br>
              <a:rPr lang="en-IN" b="1" dirty="0"/>
            </a:br>
            <a:r>
              <a:rPr lang="en-IN" dirty="0"/>
              <a:t>Innovator</a:t>
            </a:r>
            <a:br>
              <a:rPr lang="en-IN" dirty="0"/>
            </a:br>
            <a:r>
              <a:rPr lang="en-IN" dirty="0"/>
              <a:t>Student: B-TECH Second year</a:t>
            </a:r>
            <a:br>
              <a:rPr lang="en-IN" dirty="0"/>
            </a:br>
            <a:r>
              <a:rPr lang="en-IN" dirty="0"/>
              <a:t>Computer science and engineering.</a:t>
            </a:r>
            <a:br>
              <a:rPr lang="en-IN" dirty="0"/>
            </a:br>
            <a:r>
              <a:rPr lang="en-IN" dirty="0"/>
              <a:t>University of engineering and management, Kolkata.</a:t>
            </a:r>
          </a:p>
        </p:txBody>
      </p:sp>
      <p:sp>
        <p:nvSpPr>
          <p:cNvPr id="6" name="Content Placeholder 2">
            <a:extLst>
              <a:ext uri="{FF2B5EF4-FFF2-40B4-BE49-F238E27FC236}">
                <a16:creationId xmlns:a16="http://schemas.microsoft.com/office/drawing/2014/main" id="{78B7F0FF-A1D8-43D1-931B-D8C7F32DCCCA}"/>
              </a:ext>
            </a:extLst>
          </p:cNvPr>
          <p:cNvSpPr txBox="1">
            <a:spLocks/>
          </p:cNvSpPr>
          <p:nvPr/>
        </p:nvSpPr>
        <p:spPr>
          <a:xfrm>
            <a:off x="6096000" y="2015732"/>
            <a:ext cx="5841999" cy="4232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IN" dirty="0"/>
              <a:t>              ARITRA MONDAL		</a:t>
            </a:r>
            <a:r>
              <a:rPr lang="en-IN"/>
              <a:t>             aritrafuture123</a:t>
            </a:r>
            <a:r>
              <a:rPr lang="en-IN" dirty="0"/>
              <a:t>@gmail.com                                                </a:t>
            </a:r>
          </a:p>
          <a:p>
            <a:pPr marL="0" indent="0" algn="ctr">
              <a:buNone/>
            </a:pPr>
            <a:r>
              <a:rPr lang="en-IN" dirty="0"/>
              <a:t>9903644655</a:t>
            </a:r>
            <a:br>
              <a:rPr lang="en-IN" dirty="0"/>
            </a:br>
            <a:r>
              <a:rPr lang="en-IN" b="1" dirty="0"/>
              <a:t>DETAILS</a:t>
            </a:r>
            <a:br>
              <a:rPr lang="en-IN" b="1" dirty="0"/>
            </a:br>
            <a:r>
              <a:rPr lang="en-IN" dirty="0"/>
              <a:t>Data analyst</a:t>
            </a:r>
            <a:br>
              <a:rPr lang="en-IN" dirty="0"/>
            </a:br>
            <a:r>
              <a:rPr lang="en-IN" dirty="0"/>
              <a:t>Student: B-TECH Third year</a:t>
            </a:r>
            <a:br>
              <a:rPr lang="en-IN" dirty="0"/>
            </a:br>
            <a:r>
              <a:rPr lang="en-IN" dirty="0"/>
              <a:t>Computer science and engineering.</a:t>
            </a:r>
            <a:br>
              <a:rPr lang="en-IN" dirty="0"/>
            </a:br>
            <a:r>
              <a:rPr lang="en-IN" dirty="0">
                <a:effectLst/>
              </a:rPr>
              <a:t>SRM Institute of Science and Technology</a:t>
            </a:r>
            <a:endParaRPr lang="en-IN" dirty="0"/>
          </a:p>
        </p:txBody>
      </p:sp>
    </p:spTree>
    <p:extLst>
      <p:ext uri="{BB962C8B-B14F-4D97-AF65-F5344CB8AC3E}">
        <p14:creationId xmlns:p14="http://schemas.microsoft.com/office/powerpoint/2010/main" val="320056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3F72-7685-4E56-9CD4-7B43752B380B}"/>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21EBBEBA-F810-49A8-8949-F2B69C30D42D}"/>
              </a:ext>
            </a:extLst>
          </p:cNvPr>
          <p:cNvSpPr>
            <a:spLocks noGrp="1"/>
          </p:cNvSpPr>
          <p:nvPr>
            <p:ph idx="1"/>
          </p:nvPr>
        </p:nvSpPr>
        <p:spPr>
          <a:xfrm>
            <a:off x="913795" y="2096064"/>
            <a:ext cx="4956918" cy="4380936"/>
          </a:xfrm>
        </p:spPr>
        <p:txBody>
          <a:bodyPr>
            <a:normAutofit/>
          </a:bodyPr>
          <a:lstStyle/>
          <a:p>
            <a:r>
              <a:rPr lang="en-IN" dirty="0"/>
              <a:t>Introduction</a:t>
            </a:r>
          </a:p>
          <a:p>
            <a:r>
              <a:rPr lang="en-IN" dirty="0"/>
              <a:t>Python</a:t>
            </a:r>
          </a:p>
          <a:p>
            <a:r>
              <a:rPr lang="en-IN" dirty="0"/>
              <a:t>Libraries </a:t>
            </a:r>
          </a:p>
          <a:p>
            <a:r>
              <a:rPr lang="en-IN" dirty="0">
                <a:effectLst/>
              </a:rPr>
              <a:t>Integrated development environment</a:t>
            </a:r>
            <a:endParaRPr lang="en-IN" dirty="0"/>
          </a:p>
          <a:p>
            <a:r>
              <a:rPr lang="en-IN" dirty="0"/>
              <a:t>Algorithm </a:t>
            </a:r>
          </a:p>
          <a:p>
            <a:r>
              <a:rPr lang="en-IN" dirty="0"/>
              <a:t>Problem statement</a:t>
            </a:r>
          </a:p>
          <a:p>
            <a:r>
              <a:rPr lang="en-IN" dirty="0"/>
              <a:t>Solution</a:t>
            </a:r>
          </a:p>
          <a:p>
            <a:r>
              <a:rPr lang="en-IN" dirty="0"/>
              <a:t>Code</a:t>
            </a:r>
          </a:p>
          <a:p>
            <a:endParaRPr lang="en-IN" dirty="0"/>
          </a:p>
        </p:txBody>
      </p:sp>
      <p:sp>
        <p:nvSpPr>
          <p:cNvPr id="4" name="Content Placeholder 2">
            <a:extLst>
              <a:ext uri="{FF2B5EF4-FFF2-40B4-BE49-F238E27FC236}">
                <a16:creationId xmlns:a16="http://schemas.microsoft.com/office/drawing/2014/main" id="{4B0371D6-B748-4FC1-BEED-6A0CFE77758E}"/>
              </a:ext>
            </a:extLst>
          </p:cNvPr>
          <p:cNvSpPr txBox="1">
            <a:spLocks/>
          </p:cNvSpPr>
          <p:nvPr/>
        </p:nvSpPr>
        <p:spPr>
          <a:xfrm>
            <a:off x="6090675" y="2096064"/>
            <a:ext cx="4956918" cy="43809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2B3045C2-01FF-4EE5-8360-DDE7CE694586}"/>
              </a:ext>
            </a:extLst>
          </p:cNvPr>
          <p:cNvSpPr txBox="1">
            <a:spLocks/>
          </p:cNvSpPr>
          <p:nvPr/>
        </p:nvSpPr>
        <p:spPr>
          <a:xfrm>
            <a:off x="6090675" y="2096064"/>
            <a:ext cx="4956918" cy="43809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t>Output</a:t>
            </a:r>
          </a:p>
          <a:p>
            <a:r>
              <a:rPr lang="en-IN" dirty="0"/>
              <a:t>Source </a:t>
            </a:r>
          </a:p>
          <a:p>
            <a:r>
              <a:rPr lang="en-IN" dirty="0"/>
              <a:t>Conclusion</a:t>
            </a:r>
          </a:p>
        </p:txBody>
      </p:sp>
    </p:spTree>
    <p:extLst>
      <p:ext uri="{BB962C8B-B14F-4D97-AF65-F5344CB8AC3E}">
        <p14:creationId xmlns:p14="http://schemas.microsoft.com/office/powerpoint/2010/main" val="343446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32FF-6526-4651-AD50-3EA37B6F3930}"/>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3C118EA5-4E58-4D9B-BED2-73DC3792DB69}"/>
              </a:ext>
            </a:extLst>
          </p:cNvPr>
          <p:cNvSpPr>
            <a:spLocks noGrp="1"/>
          </p:cNvSpPr>
          <p:nvPr>
            <p:ph idx="1"/>
          </p:nvPr>
        </p:nvSpPr>
        <p:spPr/>
        <p:txBody>
          <a:bodyPr/>
          <a:lstStyle/>
          <a:p>
            <a:pPr marL="0" indent="0">
              <a:buNone/>
            </a:pPr>
            <a:r>
              <a:rPr lang="en-IN" dirty="0"/>
              <a:t>Machine learning is a subset of artificial intelligence in the field of computer science that often uses statistical techniques to give computers the ability to "learn" with data, without being explicitly programmed. Machine learning helps us to analyse a lot of data is less time with great accuracy. Madrid has a diverse amount of pollution rate with a tendency to vary drastically within days. Machine learning helps us to calculate the gases rate by analysing other gases.</a:t>
            </a:r>
          </a:p>
        </p:txBody>
      </p:sp>
    </p:spTree>
    <p:extLst>
      <p:ext uri="{BB962C8B-B14F-4D97-AF65-F5344CB8AC3E}">
        <p14:creationId xmlns:p14="http://schemas.microsoft.com/office/powerpoint/2010/main" val="324878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D4E3-B64D-459C-97C4-8A7E32D8E527}"/>
              </a:ext>
            </a:extLst>
          </p:cNvPr>
          <p:cNvSpPr>
            <a:spLocks noGrp="1"/>
          </p:cNvSpPr>
          <p:nvPr>
            <p:ph type="title"/>
          </p:nvPr>
        </p:nvSpPr>
        <p:spPr/>
        <p:txBody>
          <a:bodyPr/>
          <a:lstStyle/>
          <a:p>
            <a:r>
              <a:rPr lang="en-IN" dirty="0"/>
              <a:t>Python</a:t>
            </a:r>
          </a:p>
        </p:txBody>
      </p:sp>
      <p:sp>
        <p:nvSpPr>
          <p:cNvPr id="3" name="Content Placeholder 2">
            <a:extLst>
              <a:ext uri="{FF2B5EF4-FFF2-40B4-BE49-F238E27FC236}">
                <a16:creationId xmlns:a16="http://schemas.microsoft.com/office/drawing/2014/main" id="{2603ADE8-A6FC-43B8-821B-09952A27DFE6}"/>
              </a:ext>
            </a:extLst>
          </p:cNvPr>
          <p:cNvSpPr>
            <a:spLocks noGrp="1"/>
          </p:cNvSpPr>
          <p:nvPr>
            <p:ph idx="1"/>
          </p:nvPr>
        </p:nvSpPr>
        <p:spPr/>
        <p:txBody>
          <a:bodyPr/>
          <a:lstStyle/>
          <a:p>
            <a:pPr lvl="0"/>
            <a:r>
              <a:rPr lang="en-IN" dirty="0">
                <a:effectLst/>
              </a:rPr>
              <a:t>Python is a high-level, general-purpose, open source, strictly typed programming language. The language provides constructs intended to enable clear programs on both a small and large scale.</a:t>
            </a:r>
          </a:p>
          <a:p>
            <a:pPr lvl="0"/>
            <a:r>
              <a:rPr lang="en-IN" dirty="0">
                <a:effectLst/>
              </a:rPr>
              <a:t>Python was Created by Guido van Rossum.</a:t>
            </a:r>
          </a:p>
          <a:p>
            <a:pPr lvl="0"/>
            <a:r>
              <a:rPr lang="en-IN" dirty="0">
                <a:effectLst/>
              </a:rPr>
              <a:t>The Python Software Foundation (PSF) is the organization behind Python.</a:t>
            </a:r>
          </a:p>
          <a:p>
            <a:pPr lvl="0"/>
            <a:r>
              <a:rPr lang="en-IN" dirty="0">
                <a:effectLst/>
              </a:rPr>
              <a:t>Current Versions:</a:t>
            </a:r>
            <a:endParaRPr lang="en-IN" sz="1800" dirty="0">
              <a:effectLst/>
            </a:endParaRPr>
          </a:p>
          <a:p>
            <a:pPr lvl="1"/>
            <a:r>
              <a:rPr lang="en-IN" dirty="0">
                <a:effectLst/>
              </a:rPr>
              <a:t>3.6.3</a:t>
            </a:r>
            <a:endParaRPr lang="en-IN" sz="1600" dirty="0">
              <a:effectLst/>
            </a:endParaRPr>
          </a:p>
          <a:p>
            <a:pPr lvl="1"/>
            <a:r>
              <a:rPr lang="en-IN" dirty="0">
                <a:effectLst/>
              </a:rPr>
              <a:t>2.7.14 </a:t>
            </a:r>
            <a:endParaRPr lang="en-IN" sz="1600" dirty="0">
              <a:effectLst/>
            </a:endParaRPr>
          </a:p>
          <a:p>
            <a:pPr lvl="0"/>
            <a:endParaRPr lang="en-IN" dirty="0">
              <a:effectLst/>
            </a:endParaRPr>
          </a:p>
          <a:p>
            <a:endParaRPr lang="en-IN" dirty="0"/>
          </a:p>
        </p:txBody>
      </p:sp>
    </p:spTree>
    <p:extLst>
      <p:ext uri="{BB962C8B-B14F-4D97-AF65-F5344CB8AC3E}">
        <p14:creationId xmlns:p14="http://schemas.microsoft.com/office/powerpoint/2010/main" val="372904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55FE7-E8DE-488B-BAB9-8A5B11792C4D}"/>
              </a:ext>
            </a:extLst>
          </p:cNvPr>
          <p:cNvSpPr>
            <a:spLocks noGrp="1"/>
          </p:cNvSpPr>
          <p:nvPr>
            <p:ph idx="1"/>
          </p:nvPr>
        </p:nvSpPr>
        <p:spPr>
          <a:xfrm>
            <a:off x="913795" y="106017"/>
            <a:ext cx="10353762" cy="6573079"/>
          </a:xfrm>
        </p:spPr>
        <p:txBody>
          <a:bodyPr>
            <a:normAutofit/>
          </a:bodyPr>
          <a:lstStyle/>
          <a:p>
            <a:r>
              <a:rPr lang="en-IN" b="1" dirty="0">
                <a:effectLst/>
              </a:rPr>
              <a:t>Python features</a:t>
            </a:r>
            <a:endParaRPr lang="en-IN" dirty="0">
              <a:effectLst/>
            </a:endParaRPr>
          </a:p>
          <a:p>
            <a:pPr lvl="1"/>
            <a:r>
              <a:rPr lang="en-IN" dirty="0">
                <a:effectLst/>
              </a:rPr>
              <a:t>Some of the features of python include</a:t>
            </a:r>
          </a:p>
          <a:p>
            <a:pPr lvl="1"/>
            <a:r>
              <a:rPr lang="en-IN" dirty="0">
                <a:effectLst/>
              </a:rPr>
              <a:t>Dynamic</a:t>
            </a:r>
          </a:p>
          <a:p>
            <a:pPr lvl="1"/>
            <a:r>
              <a:rPr lang="en-IN" dirty="0">
                <a:effectLst/>
              </a:rPr>
              <a:t>Object oriented</a:t>
            </a:r>
          </a:p>
          <a:p>
            <a:pPr lvl="1"/>
            <a:r>
              <a:rPr lang="en-IN" dirty="0">
                <a:effectLst/>
              </a:rPr>
              <a:t>Multipurpose</a:t>
            </a:r>
          </a:p>
          <a:p>
            <a:pPr lvl="1"/>
            <a:r>
              <a:rPr lang="en-IN" dirty="0">
                <a:effectLst/>
              </a:rPr>
              <a:t>Strongly typed</a:t>
            </a:r>
          </a:p>
          <a:p>
            <a:pPr lvl="1"/>
            <a:r>
              <a:rPr lang="en-IN" dirty="0">
                <a:effectLst/>
              </a:rPr>
              <a:t>Open Sourced</a:t>
            </a:r>
          </a:p>
          <a:p>
            <a:r>
              <a:rPr lang="en-IN" dirty="0">
                <a:effectLst/>
              </a:rPr>
              <a:t>  Python is widely used in many domains</a:t>
            </a:r>
          </a:p>
          <a:p>
            <a:pPr lvl="1"/>
            <a:r>
              <a:rPr lang="en-IN" dirty="0">
                <a:effectLst/>
              </a:rPr>
              <a:t>Web Development</a:t>
            </a:r>
          </a:p>
          <a:p>
            <a:pPr lvl="1"/>
            <a:r>
              <a:rPr lang="en-IN" dirty="0">
                <a:effectLst/>
              </a:rPr>
              <a:t>Data Analysis</a:t>
            </a:r>
          </a:p>
          <a:p>
            <a:pPr lvl="1"/>
            <a:r>
              <a:rPr lang="en-IN" dirty="0">
                <a:effectLst/>
              </a:rPr>
              <a:t>Machine Learning</a:t>
            </a:r>
          </a:p>
          <a:p>
            <a:pPr lvl="1"/>
            <a:r>
              <a:rPr lang="en-IN" dirty="0">
                <a:effectLst/>
              </a:rPr>
              <a:t>Internet Of Things</a:t>
            </a:r>
          </a:p>
          <a:p>
            <a:pPr lvl="1"/>
            <a:r>
              <a:rPr lang="en-IN" dirty="0">
                <a:effectLst/>
              </a:rPr>
              <a:t>GUI Development</a:t>
            </a:r>
          </a:p>
          <a:p>
            <a:pPr lvl="1"/>
            <a:r>
              <a:rPr lang="en-IN" dirty="0">
                <a:effectLst/>
              </a:rPr>
              <a:t>Image processing</a:t>
            </a:r>
          </a:p>
          <a:p>
            <a:pPr lvl="1"/>
            <a:r>
              <a:rPr lang="en-IN" dirty="0">
                <a:effectLst/>
              </a:rPr>
              <a:t>Data visualization </a:t>
            </a:r>
          </a:p>
          <a:p>
            <a:pPr lvl="1"/>
            <a:r>
              <a:rPr lang="en-IN" dirty="0">
                <a:effectLst/>
              </a:rPr>
              <a:t>Game Development </a:t>
            </a:r>
          </a:p>
          <a:p>
            <a:endParaRPr lang="en-IN" dirty="0">
              <a:effectLst/>
            </a:endParaRPr>
          </a:p>
        </p:txBody>
      </p:sp>
    </p:spTree>
    <p:extLst>
      <p:ext uri="{BB962C8B-B14F-4D97-AF65-F5344CB8AC3E}">
        <p14:creationId xmlns:p14="http://schemas.microsoft.com/office/powerpoint/2010/main" val="317877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D05E-4AF7-4741-A5AC-3BE885F62744}"/>
              </a:ext>
            </a:extLst>
          </p:cNvPr>
          <p:cNvSpPr>
            <a:spLocks noGrp="1"/>
          </p:cNvSpPr>
          <p:nvPr>
            <p:ph type="title"/>
          </p:nvPr>
        </p:nvSpPr>
        <p:spPr/>
        <p:txBody>
          <a:bodyPr/>
          <a:lstStyle/>
          <a:p>
            <a:r>
              <a:rPr lang="en-IN" dirty="0"/>
              <a:t>Libraries </a:t>
            </a:r>
          </a:p>
        </p:txBody>
      </p:sp>
      <p:sp>
        <p:nvSpPr>
          <p:cNvPr id="3" name="Content Placeholder 2">
            <a:extLst>
              <a:ext uri="{FF2B5EF4-FFF2-40B4-BE49-F238E27FC236}">
                <a16:creationId xmlns:a16="http://schemas.microsoft.com/office/drawing/2014/main" id="{6C360AD3-1662-45E5-9D74-C20E3E327D1B}"/>
              </a:ext>
            </a:extLst>
          </p:cNvPr>
          <p:cNvSpPr>
            <a:spLocks noGrp="1"/>
          </p:cNvSpPr>
          <p:nvPr>
            <p:ph idx="1"/>
          </p:nvPr>
        </p:nvSpPr>
        <p:spPr/>
        <p:txBody>
          <a:bodyPr>
            <a:normAutofit/>
          </a:bodyPr>
          <a:lstStyle/>
          <a:p>
            <a:r>
              <a:rPr lang="en-IN" dirty="0"/>
              <a:t>Pandas</a:t>
            </a:r>
          </a:p>
          <a:p>
            <a:pPr lvl="1"/>
            <a:r>
              <a:rPr lang="en-IN" dirty="0">
                <a:effectLst/>
              </a:rPr>
              <a:t>In computer programming, pandas is a software library written for the Python programming language for data manipulation and analysis. In particular, it offers data structures and operations for manipulating numerical tables and time series.</a:t>
            </a:r>
            <a:endParaRPr lang="en-IN" dirty="0"/>
          </a:p>
          <a:p>
            <a:r>
              <a:rPr lang="en-IN" dirty="0" err="1">
                <a:effectLst/>
              </a:rPr>
              <a:t>Scikit</a:t>
            </a:r>
            <a:r>
              <a:rPr lang="en-IN" dirty="0">
                <a:effectLst/>
              </a:rPr>
              <a:t>-learn</a:t>
            </a:r>
          </a:p>
          <a:p>
            <a:pPr lvl="1"/>
            <a:r>
              <a:rPr lang="en-IN" dirty="0">
                <a:effectLst/>
              </a:rPr>
              <a:t>Simple and efficient tools for data mining and data analysis</a:t>
            </a:r>
            <a:endParaRPr lang="en-IN" sz="1600" dirty="0">
              <a:effectLst/>
            </a:endParaRPr>
          </a:p>
          <a:p>
            <a:pPr lvl="1"/>
            <a:r>
              <a:rPr lang="en-IN" dirty="0">
                <a:effectLst/>
              </a:rPr>
              <a:t>Accessible to everybody, and reusable in various contexts</a:t>
            </a:r>
            <a:endParaRPr lang="en-IN" sz="1600" dirty="0">
              <a:effectLst/>
            </a:endParaRPr>
          </a:p>
          <a:p>
            <a:pPr lvl="1"/>
            <a:r>
              <a:rPr lang="en-IN" dirty="0">
                <a:effectLst/>
              </a:rPr>
              <a:t>Built on NumPy, SciPy, and matplotlib</a:t>
            </a:r>
            <a:endParaRPr lang="en-IN" sz="1600" dirty="0">
              <a:effectLst/>
            </a:endParaRPr>
          </a:p>
          <a:p>
            <a:pPr lvl="1"/>
            <a:r>
              <a:rPr lang="en-IN" dirty="0">
                <a:effectLst/>
              </a:rPr>
              <a:t>Open source, commercially usable - BSD license</a:t>
            </a:r>
            <a:endParaRPr lang="en-IN" sz="1600" dirty="0">
              <a:effectLst/>
            </a:endParaRPr>
          </a:p>
          <a:p>
            <a:pPr lvl="1"/>
            <a:endParaRPr lang="en-IN" dirty="0">
              <a:effectLst/>
            </a:endParaRPr>
          </a:p>
        </p:txBody>
      </p:sp>
    </p:spTree>
    <p:extLst>
      <p:ext uri="{BB962C8B-B14F-4D97-AF65-F5344CB8AC3E}">
        <p14:creationId xmlns:p14="http://schemas.microsoft.com/office/powerpoint/2010/main" val="136517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0C0E-C8A9-4591-AC59-EE47A60BFC65}"/>
              </a:ext>
            </a:extLst>
          </p:cNvPr>
          <p:cNvSpPr>
            <a:spLocks noGrp="1"/>
          </p:cNvSpPr>
          <p:nvPr>
            <p:ph type="title"/>
          </p:nvPr>
        </p:nvSpPr>
        <p:spPr/>
        <p:txBody>
          <a:bodyPr/>
          <a:lstStyle/>
          <a:p>
            <a:r>
              <a:rPr lang="en-IN" dirty="0">
                <a:effectLst/>
              </a:rPr>
              <a:t>integrated development environment</a:t>
            </a:r>
            <a:endParaRPr lang="en-IN" dirty="0"/>
          </a:p>
        </p:txBody>
      </p:sp>
      <p:sp>
        <p:nvSpPr>
          <p:cNvPr id="3" name="Content Placeholder 2">
            <a:extLst>
              <a:ext uri="{FF2B5EF4-FFF2-40B4-BE49-F238E27FC236}">
                <a16:creationId xmlns:a16="http://schemas.microsoft.com/office/drawing/2014/main" id="{72833FD1-36E9-469B-A84C-63FD71DB2B3A}"/>
              </a:ext>
            </a:extLst>
          </p:cNvPr>
          <p:cNvSpPr>
            <a:spLocks noGrp="1"/>
          </p:cNvSpPr>
          <p:nvPr>
            <p:ph idx="1"/>
          </p:nvPr>
        </p:nvSpPr>
        <p:spPr/>
        <p:txBody>
          <a:bodyPr>
            <a:normAutofit lnSpcReduction="10000"/>
          </a:bodyPr>
          <a:lstStyle/>
          <a:p>
            <a:r>
              <a:rPr lang="en-IN" dirty="0">
                <a:effectLst/>
              </a:rPr>
              <a:t>An integrated development environment is a software application that provides comprehensive facilities to computer programmers for software development. An IDE normally consists of a source code editor, build automation tools, and a debugger.</a:t>
            </a:r>
          </a:p>
          <a:p>
            <a:r>
              <a:rPr lang="en-IN" b="1" dirty="0">
                <a:effectLst/>
              </a:rPr>
              <a:t>SPYDER</a:t>
            </a:r>
            <a:r>
              <a:rPr lang="en-IN" dirty="0">
                <a:effectLst/>
              </a:rPr>
              <a:t> is the Scientific Python Development Environment:</a:t>
            </a:r>
          </a:p>
          <a:p>
            <a:pPr lvl="1"/>
            <a:r>
              <a:rPr lang="en-IN" dirty="0">
                <a:effectLst/>
              </a:rPr>
              <a:t>A powerful interactive development environment for the Python language with advanced editing, interactive testing, debugging and introspection features.</a:t>
            </a:r>
          </a:p>
          <a:p>
            <a:pPr lvl="1"/>
            <a:r>
              <a:rPr lang="en-IN" dirty="0">
                <a:effectLst/>
              </a:rPr>
              <a:t>And a numerical computing environment thanks to the support of </a:t>
            </a:r>
            <a:r>
              <a:rPr lang="en-IN" i="1" dirty="0" err="1">
                <a:effectLst/>
              </a:rPr>
              <a:t>IPython</a:t>
            </a:r>
            <a:r>
              <a:rPr lang="en-IN" dirty="0">
                <a:effectLst/>
              </a:rPr>
              <a:t> (enhanced interactive Python interpreter) and popular Python libraries such as </a:t>
            </a:r>
            <a:r>
              <a:rPr lang="en-IN" i="1" dirty="0">
                <a:effectLst/>
              </a:rPr>
              <a:t>NumPy</a:t>
            </a:r>
            <a:r>
              <a:rPr lang="en-IN" dirty="0">
                <a:effectLst/>
              </a:rPr>
              <a:t> (linear algebra), </a:t>
            </a:r>
            <a:r>
              <a:rPr lang="en-IN" i="1" dirty="0">
                <a:effectLst/>
              </a:rPr>
              <a:t>SciPy</a:t>
            </a:r>
            <a:r>
              <a:rPr lang="en-IN" dirty="0">
                <a:effectLst/>
              </a:rPr>
              <a:t> (signal and image processing) or </a:t>
            </a:r>
            <a:r>
              <a:rPr lang="en-IN" i="1" dirty="0">
                <a:effectLst/>
              </a:rPr>
              <a:t>matplotlib</a:t>
            </a:r>
            <a:r>
              <a:rPr lang="en-IN" dirty="0">
                <a:effectLst/>
              </a:rPr>
              <a:t> (interactive 2D/3D plotting).</a:t>
            </a:r>
          </a:p>
          <a:p>
            <a:endParaRPr lang="en-IN" dirty="0"/>
          </a:p>
        </p:txBody>
      </p:sp>
    </p:spTree>
    <p:extLst>
      <p:ext uri="{BB962C8B-B14F-4D97-AF65-F5344CB8AC3E}">
        <p14:creationId xmlns:p14="http://schemas.microsoft.com/office/powerpoint/2010/main" val="378914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E7E9-02E3-4EB5-8B89-FD19A392A629}"/>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91AFDC4B-CE49-4D46-A4EA-7C88F36EF8F5}"/>
              </a:ext>
            </a:extLst>
          </p:cNvPr>
          <p:cNvSpPr>
            <a:spLocks noGrp="1"/>
          </p:cNvSpPr>
          <p:nvPr>
            <p:ph idx="1"/>
          </p:nvPr>
        </p:nvSpPr>
        <p:spPr/>
        <p:txBody>
          <a:bodyPr>
            <a:normAutofit/>
          </a:bodyPr>
          <a:lstStyle/>
          <a:p>
            <a:pPr marL="0" indent="0">
              <a:buNone/>
            </a:pPr>
            <a:r>
              <a:rPr lang="en-IN" dirty="0"/>
              <a:t>• Linear regression is a method for finding the straight line or hyperplane that best fits a set of points. Let’s explore linear regression intuitively before laying the groundwork for a machine learning approach to linear regression. </a:t>
            </a:r>
          </a:p>
          <a:p>
            <a:pPr marL="0" indent="0">
              <a:buNone/>
            </a:pPr>
            <a:r>
              <a:rPr lang="en-IN" dirty="0"/>
              <a:t>• By convention in machine learning, We'll write the equation for a model slightly differently: y′=b+w1x1 where: • y′ is the predicted label (a desired output). • b is the bias (the y-intercept), sometimes referred to as w0. • w1 is the weight of feature 1. Weight is the same concept as the "slope" m in the traditional equation of a line. • x1 is a feature (a known input)</a:t>
            </a:r>
          </a:p>
        </p:txBody>
      </p:sp>
    </p:spTree>
    <p:extLst>
      <p:ext uri="{BB962C8B-B14F-4D97-AF65-F5344CB8AC3E}">
        <p14:creationId xmlns:p14="http://schemas.microsoft.com/office/powerpoint/2010/main" val="226502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2863</TotalTime>
  <Words>947</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Air pollution rate at Madrid </vt:lpstr>
      <vt:lpstr>PowerPoint Presentation</vt:lpstr>
      <vt:lpstr>Content</vt:lpstr>
      <vt:lpstr>Introduction </vt:lpstr>
      <vt:lpstr>Python</vt:lpstr>
      <vt:lpstr>PowerPoint Presentation</vt:lpstr>
      <vt:lpstr>Libraries </vt:lpstr>
      <vt:lpstr>integrated development environment</vt:lpstr>
      <vt:lpstr>algorithm</vt:lpstr>
      <vt:lpstr>Problem statement </vt:lpstr>
      <vt:lpstr>Solution</vt:lpstr>
      <vt:lpstr>code</vt:lpstr>
      <vt:lpstr>PowerPoint Presentation</vt:lpstr>
      <vt:lpstr>Output</vt:lpstr>
      <vt:lpstr>Source of dataset</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rate at madrid</dc:title>
  <dc:creator>DATA</dc:creator>
  <cp:lastModifiedBy>DATA</cp:lastModifiedBy>
  <cp:revision>22</cp:revision>
  <dcterms:created xsi:type="dcterms:W3CDTF">2018-08-13T14:35:39Z</dcterms:created>
  <dcterms:modified xsi:type="dcterms:W3CDTF">2018-08-15T17:12:47Z</dcterms:modified>
</cp:coreProperties>
</file>