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83" r:id="rId2"/>
    <p:sldId id="284" r:id="rId3"/>
    <p:sldId id="285" r:id="rId4"/>
    <p:sldId id="286" r:id="rId5"/>
    <p:sldId id="256" r:id="rId6"/>
    <p:sldId id="287" r:id="rId7"/>
    <p:sldId id="279" r:id="rId8"/>
    <p:sldId id="257" r:id="rId9"/>
    <p:sldId id="258" r:id="rId10"/>
    <p:sldId id="259" r:id="rId11"/>
    <p:sldId id="260" r:id="rId12"/>
    <p:sldId id="261" r:id="rId13"/>
    <p:sldId id="262" r:id="rId14"/>
    <p:sldId id="281" r:id="rId15"/>
    <p:sldId id="263" r:id="rId16"/>
    <p:sldId id="264" r:id="rId17"/>
    <p:sldId id="265" r:id="rId18"/>
    <p:sldId id="266" r:id="rId19"/>
    <p:sldId id="267" r:id="rId20"/>
    <p:sldId id="268" r:id="rId21"/>
    <p:sldId id="269" r:id="rId22"/>
    <p:sldId id="282" r:id="rId23"/>
    <p:sldId id="271" r:id="rId24"/>
    <p:sldId id="272" r:id="rId25"/>
    <p:sldId id="273" r:id="rId26"/>
    <p:sldId id="274" r:id="rId27"/>
    <p:sldId id="275" r:id="rId28"/>
    <p:sldId id="276" r:id="rId29"/>
    <p:sldId id="277" r:id="rId30"/>
    <p:sldId id="278" r:id="rId31"/>
    <p:sldId id="288" r:id="rId32"/>
    <p:sldId id="289" r:id="rId33"/>
    <p:sldId id="290" r:id="rId34"/>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300" y="72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2"/>
      </p:bgRef>
    </p:bg>
    <p:spTree>
      <p:nvGrpSpPr>
        <p:cNvPr id="1" name=""/>
        <p:cNvGrpSpPr/>
        <p:nvPr/>
      </p:nvGrpSpPr>
      <p:grpSpPr>
        <a:xfrm>
          <a:off x="0" y="0"/>
          <a:ext cx="0" cy="0"/>
          <a:chOff x="0" y="0"/>
          <a:chExt cx="0" cy="0"/>
        </a:xfrm>
      </p:grpSpPr>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Subtítulo"/>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D1E65070-9568-4296-A189-9A61D9F95787}" type="datetimeFigureOut">
              <a:rPr lang="es-MX" smtClean="0"/>
              <a:pPr/>
              <a:t>21/01/2019</a:t>
            </a:fld>
            <a:endParaRPr lang="es-MX"/>
          </a:p>
        </p:txBody>
      </p:sp>
      <p:sp>
        <p:nvSpPr>
          <p:cNvPr id="17" name="16 Marcador de pie de página"/>
          <p:cNvSpPr>
            <a:spLocks noGrp="1"/>
          </p:cNvSpPr>
          <p:nvPr>
            <p:ph type="ftr" sz="quarter" idx="11"/>
          </p:nvPr>
        </p:nvSpPr>
        <p:spPr/>
        <p:txBody>
          <a:bodyPr/>
          <a:lstStyle/>
          <a:p>
            <a:endParaRPr lang="es-MX"/>
          </a:p>
        </p:txBody>
      </p:sp>
      <p:sp>
        <p:nvSpPr>
          <p:cNvPr id="7" name="6 Conector recto"/>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Elipse"/>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Elipse"/>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28 Marcador de número de diapositiva"/>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65403E7-DA7D-4C14-A30A-FE9E507E5584}" type="slidenum">
              <a:rPr lang="es-MX" smtClean="0"/>
              <a:pPr/>
              <a:t>‹Nº›</a:t>
            </a:fld>
            <a:endParaRPr lang="es-MX"/>
          </a:p>
        </p:txBody>
      </p:sp>
      <p:sp>
        <p:nvSpPr>
          <p:cNvPr id="8" name="7 Título"/>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D1E65070-9568-4296-A189-9A61D9F95787}" type="datetimeFigureOut">
              <a:rPr lang="es-MX" smtClean="0"/>
              <a:pPr/>
              <a:t>21/01/2019</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65403E7-DA7D-4C14-A30A-FE9E507E5584}" type="slidenum">
              <a:rPr lang="es-MX" smtClean="0"/>
              <a:pPr/>
              <a:t>‹Nº›</a:t>
            </a:fld>
            <a:endParaRPr lang="es-MX"/>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bg>
      <p:bgRef idx="1001">
        <a:schemeClr val="bg2"/>
      </p:bgRef>
    </p:bg>
    <p:spTree>
      <p:nvGrpSpPr>
        <p:cNvPr id="1" name=""/>
        <p:cNvGrpSpPr/>
        <p:nvPr/>
      </p:nvGrpSpPr>
      <p:grpSpPr>
        <a:xfrm>
          <a:off x="0" y="0"/>
          <a:ext cx="0" cy="0"/>
          <a:chOff x="0" y="0"/>
          <a:chExt cx="0" cy="0"/>
        </a:xfrm>
      </p:grpSpPr>
      <p:sp>
        <p:nvSpPr>
          <p:cNvPr id="7" name="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Conector recto"/>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13 Elipse"/>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Elipse"/>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6915912" y="3009901"/>
            <a:ext cx="457200" cy="441325"/>
          </a:xfrm>
        </p:spPr>
        <p:txBody>
          <a:bodyPr/>
          <a:lstStyle/>
          <a:p>
            <a:fld id="{265403E7-DA7D-4C14-A30A-FE9E507E5584}" type="slidenum">
              <a:rPr lang="es-MX" smtClean="0"/>
              <a:pPr/>
              <a:t>‹Nº›</a:t>
            </a:fld>
            <a:endParaRPr lang="es-MX"/>
          </a:p>
        </p:txBody>
      </p:sp>
      <p:sp>
        <p:nvSpPr>
          <p:cNvPr id="3" name="2 Marcador de texto vertical"/>
          <p:cNvSpPr>
            <a:spLocks noGrp="1"/>
          </p:cNvSpPr>
          <p:nvPr>
            <p:ph type="body" orient="vert" idx="1"/>
          </p:nvPr>
        </p:nvSpPr>
        <p:spPr>
          <a:xfrm>
            <a:off x="304800" y="304800"/>
            <a:ext cx="6553200" cy="5821366"/>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D1E65070-9568-4296-A189-9A61D9F95787}" type="datetimeFigureOut">
              <a:rPr lang="es-MX" smtClean="0"/>
              <a:pPr/>
              <a:t>21/01/2019</a:t>
            </a:fld>
            <a:endParaRPr lang="es-MX"/>
          </a:p>
        </p:txBody>
      </p:sp>
      <p:sp>
        <p:nvSpPr>
          <p:cNvPr id="5" name="4 Marcador de pie de página"/>
          <p:cNvSpPr>
            <a:spLocks noGrp="1"/>
          </p:cNvSpPr>
          <p:nvPr>
            <p:ph type="ftr" sz="quarter" idx="11"/>
          </p:nvPr>
        </p:nvSpPr>
        <p:spPr/>
        <p:txBody>
          <a:bodyPr/>
          <a:lstStyle/>
          <a:p>
            <a:endParaRPr lang="es-MX"/>
          </a:p>
        </p:txBody>
      </p:sp>
      <p:sp>
        <p:nvSpPr>
          <p:cNvPr id="2" name="1 Título vertical"/>
          <p:cNvSpPr>
            <a:spLocks noGrp="1"/>
          </p:cNvSpPr>
          <p:nvPr>
            <p:ph type="title" orient="vert"/>
          </p:nvPr>
        </p:nvSpPr>
        <p:spPr>
          <a:xfrm>
            <a:off x="7391400" y="304801"/>
            <a:ext cx="1447800" cy="5851525"/>
          </a:xfrm>
        </p:spPr>
        <p:txBody>
          <a:bodyPr vert="eaVert"/>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solidFill>
                  <a:schemeClr val="accent3">
                    <a:shade val="75000"/>
                  </a:schemeClr>
                </a:solidFill>
              </a:defRPr>
            </a:lvl1p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D1E65070-9568-4296-A189-9A61D9F95787}" type="datetimeFigureOut">
              <a:rPr lang="es-MX" smtClean="0"/>
              <a:pPr/>
              <a:t>21/01/2019</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a:xfrm>
            <a:off x="4361688" y="1026372"/>
            <a:ext cx="457200" cy="441325"/>
          </a:xfrm>
        </p:spPr>
        <p:txBody>
          <a:bodyPr/>
          <a:lstStyle/>
          <a:p>
            <a:fld id="{265403E7-DA7D-4C14-A30A-FE9E507E5584}" type="slidenum">
              <a:rPr lang="es-MX" smtClean="0"/>
              <a:pPr/>
              <a:t>‹Nº›</a:t>
            </a:fld>
            <a:endParaRPr lang="es-MX"/>
          </a:p>
        </p:txBody>
      </p:sp>
      <p:sp>
        <p:nvSpPr>
          <p:cNvPr id="8" name="7 Marcador de contenido"/>
          <p:cNvSpPr>
            <a:spLocks noGrp="1"/>
          </p:cNvSpPr>
          <p:nvPr>
            <p:ph sz="quarter" idx="1"/>
          </p:nvPr>
        </p:nvSpPr>
        <p:spPr>
          <a:xfrm>
            <a:off x="301752" y="1527048"/>
            <a:ext cx="850392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1"/>
      </p:bgRef>
    </p:bg>
    <p:spTree>
      <p:nvGrpSpPr>
        <p:cNvPr id="1" name=""/>
        <p:cNvGrpSpPr/>
        <p:nvPr/>
      </p:nvGrpSpPr>
      <p:grpSpPr>
        <a:xfrm>
          <a:off x="0" y="0"/>
          <a:ext cx="0" cy="0"/>
          <a:chOff x="0" y="0"/>
          <a:chExt cx="0" cy="0"/>
        </a:xfrm>
      </p:grpSpPr>
      <p:sp>
        <p:nvSpPr>
          <p:cNvPr id="17" name="16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arcador de texto"/>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13" name="12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4 Marcador de pie de página"/>
          <p:cNvSpPr>
            <a:spLocks noGrp="1"/>
          </p:cNvSpPr>
          <p:nvPr>
            <p:ph type="ftr" sz="quarter" idx="11"/>
          </p:nvPr>
        </p:nvSpPr>
        <p:spPr/>
        <p:txBody>
          <a:bodyPr/>
          <a:lstStyle/>
          <a:p>
            <a:endParaRPr lang="es-MX"/>
          </a:p>
        </p:txBody>
      </p:sp>
      <p:sp>
        <p:nvSpPr>
          <p:cNvPr id="4" name="3 Marcador de fecha"/>
          <p:cNvSpPr>
            <a:spLocks noGrp="1"/>
          </p:cNvSpPr>
          <p:nvPr>
            <p:ph type="dt" sz="half" idx="10"/>
          </p:nvPr>
        </p:nvSpPr>
        <p:spPr/>
        <p:txBody>
          <a:bodyPr/>
          <a:lstStyle/>
          <a:p>
            <a:fld id="{D1E65070-9568-4296-A189-9A61D9F95787}" type="datetimeFigureOut">
              <a:rPr lang="es-MX" smtClean="0"/>
              <a:pPr/>
              <a:t>21/01/2019</a:t>
            </a:fld>
            <a:endParaRPr lang="es-MX"/>
          </a:p>
        </p:txBody>
      </p:sp>
      <p:sp>
        <p:nvSpPr>
          <p:cNvPr id="8" name="7 Conector recto"/>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Elipse"/>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Elipse"/>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65403E7-DA7D-4C14-A30A-FE9E507E5584}" type="slidenum">
              <a:rPr lang="es-MX" smtClean="0"/>
              <a:pPr/>
              <a:t>‹Nº›</a:t>
            </a:fld>
            <a:endParaRPr lang="es-MX"/>
          </a:p>
        </p:txBody>
      </p:sp>
      <p:sp>
        <p:nvSpPr>
          <p:cNvPr id="2" name="1 Título"/>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301752" y="228600"/>
            <a:ext cx="8534400" cy="758952"/>
          </a:xfrm>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a:xfrm>
            <a:off x="5791200" y="6409944"/>
            <a:ext cx="3044952" cy="365760"/>
          </a:xfrm>
        </p:spPr>
        <p:txBody>
          <a:bodyPr/>
          <a:lstStyle/>
          <a:p>
            <a:fld id="{D1E65070-9568-4296-A189-9A61D9F95787}" type="datetimeFigureOut">
              <a:rPr lang="es-MX" smtClean="0"/>
              <a:pPr/>
              <a:t>21/01/2019</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265403E7-DA7D-4C14-A30A-FE9E507E5584}" type="slidenum">
              <a:rPr lang="es-MX" smtClean="0"/>
              <a:pPr/>
              <a:t>‹Nº›</a:t>
            </a:fld>
            <a:endParaRPr lang="es-MX"/>
          </a:p>
        </p:txBody>
      </p:sp>
      <p:sp>
        <p:nvSpPr>
          <p:cNvPr id="8" name="7 Conector recto"/>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Marcador de contenido"/>
          <p:cNvSpPr>
            <a:spLocks noGrp="1"/>
          </p:cNvSpPr>
          <p:nvPr>
            <p:ph sz="half" idx="1"/>
          </p:nvPr>
        </p:nvSpPr>
        <p:spPr>
          <a:xfrm>
            <a:off x="301752" y="1371600"/>
            <a:ext cx="4038600" cy="4681728"/>
          </a:xfrm>
        </p:spPr>
        <p:txBody>
          <a:bodyPr/>
          <a:lstStyle>
            <a:lvl1pPr>
              <a:defRPr sz="2500"/>
            </a:lvl1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contenido"/>
          <p:cNvSpPr>
            <a:spLocks noGrp="1"/>
          </p:cNvSpPr>
          <p:nvPr>
            <p:ph sz="half" idx="2"/>
          </p:nvPr>
        </p:nvSpPr>
        <p:spPr>
          <a:xfrm>
            <a:off x="4800600" y="1371600"/>
            <a:ext cx="4038600" cy="4681728"/>
          </a:xfrm>
        </p:spPr>
        <p:txBody>
          <a:bodyPr/>
          <a:lstStyle>
            <a:lvl1pPr>
              <a:defRPr sz="2500"/>
            </a:lvl1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1">
        <a:schemeClr val="bg2"/>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Rectángulo"/>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20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21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Rectángulo"/>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arcador de texto"/>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D1E65070-9568-4296-A189-9A61D9F95787}" type="datetimeFigureOut">
              <a:rPr lang="es-MX" smtClean="0"/>
              <a:pPr/>
              <a:t>21/01/2019</a:t>
            </a:fld>
            <a:endParaRPr lang="es-MX"/>
          </a:p>
        </p:txBody>
      </p:sp>
      <p:sp>
        <p:nvSpPr>
          <p:cNvPr id="8" name="7 Marcador de pie de página"/>
          <p:cNvSpPr>
            <a:spLocks noGrp="1"/>
          </p:cNvSpPr>
          <p:nvPr>
            <p:ph type="ftr" sz="quarter" idx="11"/>
          </p:nvPr>
        </p:nvSpPr>
        <p:spPr>
          <a:xfrm>
            <a:off x="304800" y="6409944"/>
            <a:ext cx="3581400" cy="365760"/>
          </a:xfrm>
        </p:spPr>
        <p:txBody>
          <a:bodyPr/>
          <a:lstStyle/>
          <a:p>
            <a:endParaRPr lang="es-MX"/>
          </a:p>
        </p:txBody>
      </p:sp>
      <p:sp>
        <p:nvSpPr>
          <p:cNvPr id="15" name="14 Conector recto"/>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23 Marcador de contenido"/>
          <p:cNvSpPr>
            <a:spLocks noGrp="1"/>
          </p:cNvSpPr>
          <p:nvPr>
            <p:ph sz="quarter" idx="2"/>
          </p:nvPr>
        </p:nvSpPr>
        <p:spPr>
          <a:xfrm>
            <a:off x="301752" y="2471383"/>
            <a:ext cx="4041648" cy="3818404"/>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6" name="25 Marcador de contenido"/>
          <p:cNvSpPr>
            <a:spLocks noGrp="1"/>
          </p:cNvSpPr>
          <p:nvPr>
            <p:ph sz="quarter" idx="4"/>
          </p:nvPr>
        </p:nvSpPr>
        <p:spPr>
          <a:xfrm>
            <a:off x="4800600" y="2471383"/>
            <a:ext cx="4038600" cy="382219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5" name="24 Elipse"/>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26 Elipse"/>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Marcador de número de diapositiva"/>
          <p:cNvSpPr>
            <a:spLocks noGrp="1"/>
          </p:cNvSpPr>
          <p:nvPr>
            <p:ph type="sldNum" sz="quarter" idx="12"/>
          </p:nvPr>
        </p:nvSpPr>
        <p:spPr>
          <a:xfrm>
            <a:off x="4343400" y="1042416"/>
            <a:ext cx="457200" cy="441325"/>
          </a:xfrm>
        </p:spPr>
        <p:txBody>
          <a:bodyPr/>
          <a:lstStyle>
            <a:lvl1pPr algn="ctr">
              <a:defRPr/>
            </a:lvl1pPr>
          </a:lstStyle>
          <a:p>
            <a:fld id="{265403E7-DA7D-4C14-A30A-FE9E507E5584}" type="slidenum">
              <a:rPr lang="es-MX" smtClean="0"/>
              <a:pPr/>
              <a:t>‹Nº›</a:t>
            </a:fld>
            <a:endParaRPr lang="es-MX"/>
          </a:p>
        </p:txBody>
      </p:sp>
      <p:sp>
        <p:nvSpPr>
          <p:cNvPr id="23" name="22 Título"/>
          <p:cNvSpPr>
            <a:spLocks noGrp="1"/>
          </p:cNvSpPr>
          <p:nvPr>
            <p:ph type="title"/>
          </p:nvPr>
        </p:nvSpPr>
        <p:spPr/>
        <p:txBody>
          <a:bodyPr rtlCol="0" anchor="b" anchorCtr="0"/>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D1E65070-9568-4296-A189-9A61D9F95787}" type="datetimeFigureOut">
              <a:rPr lang="es-MX" smtClean="0"/>
              <a:pPr/>
              <a:t>21/01/2019</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a:xfrm>
            <a:off x="4343400" y="1036020"/>
            <a:ext cx="457200" cy="441325"/>
          </a:xfrm>
        </p:spPr>
        <p:txBody>
          <a:bodyPr/>
          <a:lstStyle/>
          <a:p>
            <a:fld id="{265403E7-DA7D-4C14-A30A-FE9E507E5584}" type="slidenum">
              <a:rPr lang="es-MX" smtClean="0"/>
              <a:pPr/>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7" name="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5 Rectángulo"/>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1 Marcador de fecha"/>
          <p:cNvSpPr>
            <a:spLocks noGrp="1"/>
          </p:cNvSpPr>
          <p:nvPr>
            <p:ph type="dt" sz="half" idx="10"/>
          </p:nvPr>
        </p:nvSpPr>
        <p:spPr/>
        <p:txBody>
          <a:bodyPr/>
          <a:lstStyle/>
          <a:p>
            <a:fld id="{D1E65070-9568-4296-A189-9A61D9F95787}" type="datetimeFigureOut">
              <a:rPr lang="es-MX" smtClean="0"/>
              <a:pPr/>
              <a:t>21/01/2019</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a:xfrm>
            <a:off x="4267200" y="6324600"/>
            <a:ext cx="609600" cy="441324"/>
          </a:xfrm>
        </p:spPr>
        <p:txBody>
          <a:bodyPr/>
          <a:lstStyle>
            <a:lvl1pPr>
              <a:defRPr>
                <a:solidFill>
                  <a:srgbClr val="FFFFFF"/>
                </a:solidFill>
              </a:defRPr>
            </a:lvl1pPr>
          </a:lstStyle>
          <a:p>
            <a:fld id="{265403E7-DA7D-4C14-A30A-FE9E507E5584}"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9" name="18 Rectángulo"/>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12 Rectángulo"/>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8 Conector recto"/>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Marcador de contenido"/>
          <p:cNvSpPr>
            <a:spLocks noGrp="1"/>
          </p:cNvSpPr>
          <p:nvPr>
            <p:ph sz="quarter" idx="1"/>
          </p:nvPr>
        </p:nvSpPr>
        <p:spPr>
          <a:xfrm>
            <a:off x="3124200" y="685800"/>
            <a:ext cx="5638800" cy="5410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0" name="9 Elipse"/>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Elipse"/>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Marcador de número de diapositiva"/>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65403E7-DA7D-4C14-A30A-FE9E507E5584}" type="slidenum">
              <a:rPr lang="es-MX" smtClean="0"/>
              <a:pPr/>
              <a:t>‹Nº›</a:t>
            </a:fld>
            <a:endParaRPr lang="es-MX"/>
          </a:p>
        </p:txBody>
      </p:sp>
      <p:sp>
        <p:nvSpPr>
          <p:cNvPr id="21" name="20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Marcador de fecha"/>
          <p:cNvSpPr>
            <a:spLocks noGrp="1"/>
          </p:cNvSpPr>
          <p:nvPr>
            <p:ph type="dt" sz="half" idx="10"/>
          </p:nvPr>
        </p:nvSpPr>
        <p:spPr/>
        <p:txBody>
          <a:bodyPr/>
          <a:lstStyle/>
          <a:p>
            <a:fld id="{D1E65070-9568-4296-A189-9A61D9F95787}" type="datetimeFigureOut">
              <a:rPr lang="es-MX" smtClean="0"/>
              <a:pPr/>
              <a:t>21/01/2019</a:t>
            </a:fld>
            <a:endParaRPr lang="es-MX"/>
          </a:p>
        </p:txBody>
      </p:sp>
      <p:sp>
        <p:nvSpPr>
          <p:cNvPr id="6" name="5 Marcador de pie de página"/>
          <p:cNvSpPr>
            <a:spLocks noGrp="1"/>
          </p:cNvSpPr>
          <p:nvPr>
            <p:ph type="ftr" sz="quarter" idx="11"/>
          </p:nvPr>
        </p:nvSpPr>
        <p:spPr>
          <a:xfrm>
            <a:off x="301752" y="6410848"/>
            <a:ext cx="3383280" cy="365760"/>
          </a:xfrm>
        </p:spPr>
        <p:txBody>
          <a:bodyPr/>
          <a:lstStyle/>
          <a:p>
            <a:endParaRPr lang="es-MX"/>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1" name="20 Conector recto"/>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Rectángulo"/>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19 Rectángulo"/>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11 Elipse"/>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Elipse"/>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Marcador de número de diapositiva"/>
          <p:cNvSpPr>
            <a:spLocks noGrp="1"/>
          </p:cNvSpPr>
          <p:nvPr>
            <p:ph type="sldNum" sz="quarter" idx="12"/>
          </p:nvPr>
        </p:nvSpPr>
        <p:spPr>
          <a:xfrm>
            <a:off x="1371600" y="312738"/>
            <a:ext cx="457200" cy="441325"/>
          </a:xfrm>
        </p:spPr>
        <p:txBody>
          <a:bodyPr/>
          <a:lstStyle/>
          <a:p>
            <a:fld id="{265403E7-DA7D-4C14-A30A-FE9E507E5584}" type="slidenum">
              <a:rPr lang="es-MX" smtClean="0"/>
              <a:pPr/>
              <a:t>‹Nº›</a:t>
            </a:fld>
            <a:endParaRPr lang="es-MX"/>
          </a:p>
        </p:txBody>
      </p:sp>
      <p:sp>
        <p:nvSpPr>
          <p:cNvPr id="2" name="1 Título"/>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3000375" y="609600"/>
            <a:ext cx="5867400" cy="4267200"/>
          </a:xfrm>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22" name="21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Marcador de fecha"/>
          <p:cNvSpPr>
            <a:spLocks noGrp="1"/>
          </p:cNvSpPr>
          <p:nvPr>
            <p:ph type="dt" sz="half" idx="10"/>
          </p:nvPr>
        </p:nvSpPr>
        <p:spPr>
          <a:xfrm>
            <a:off x="5788152" y="6404984"/>
            <a:ext cx="3044952" cy="365760"/>
          </a:xfrm>
        </p:spPr>
        <p:txBody>
          <a:bodyPr/>
          <a:lstStyle/>
          <a:p>
            <a:fld id="{D1E65070-9568-4296-A189-9A61D9F95787}" type="datetimeFigureOut">
              <a:rPr lang="es-MX" smtClean="0"/>
              <a:pPr/>
              <a:t>21/01/2019</a:t>
            </a:fld>
            <a:endParaRPr lang="es-MX"/>
          </a:p>
        </p:txBody>
      </p:sp>
      <p:sp>
        <p:nvSpPr>
          <p:cNvPr id="6" name="5 Marcador de pie de página"/>
          <p:cNvSpPr>
            <a:spLocks noGrp="1"/>
          </p:cNvSpPr>
          <p:nvPr>
            <p:ph type="ftr" sz="quarter" idx="11"/>
          </p:nvPr>
        </p:nvSpPr>
        <p:spPr>
          <a:xfrm>
            <a:off x="301752" y="6410848"/>
            <a:ext cx="3584448" cy="365760"/>
          </a:xfrm>
        </p:spPr>
        <p:txBody>
          <a:bodyPr/>
          <a:lstStyle/>
          <a:p>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1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Marcador de fecha"/>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D1E65070-9568-4296-A189-9A61D9F95787}" type="datetimeFigureOut">
              <a:rPr lang="es-MX" smtClean="0"/>
              <a:pPr/>
              <a:t>21/01/2019</a:t>
            </a:fld>
            <a:endParaRPr lang="es-MX"/>
          </a:p>
        </p:txBody>
      </p:sp>
      <p:sp>
        <p:nvSpPr>
          <p:cNvPr id="3" name="2 Marcador de pie de página"/>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s-MX"/>
          </a:p>
        </p:txBody>
      </p:sp>
      <p:sp>
        <p:nvSpPr>
          <p:cNvPr id="8" name="7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9 Conector recto"/>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11 Elipse"/>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Elipse"/>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22 Marcador de número de diapositiva"/>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265403E7-DA7D-4C14-A30A-FE9E507E5584}" type="slidenum">
              <a:rPr lang="es-MX" smtClean="0"/>
              <a:pPr/>
              <a:t>‹Nº›</a:t>
            </a:fld>
            <a:endParaRPr lang="es-MX"/>
          </a:p>
        </p:txBody>
      </p:sp>
      <p:sp>
        <p:nvSpPr>
          <p:cNvPr id="22" name="21 Marcador de título"/>
          <p:cNvSpPr>
            <a:spLocks noGrp="1"/>
          </p:cNvSpPr>
          <p:nvPr>
            <p:ph type="title"/>
          </p:nvPr>
        </p:nvSpPr>
        <p:spPr>
          <a:xfrm>
            <a:off x="301752" y="228600"/>
            <a:ext cx="8534400" cy="758952"/>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image" Target="../media/image18.gif"/><Relationship Id="rId1" Type="http://schemas.openxmlformats.org/officeDocument/2006/relationships/slideLayout" Target="../slideLayouts/slideLayout2.xml"/><Relationship Id="rId6" Type="http://schemas.openxmlformats.org/officeDocument/2006/relationships/image" Target="../media/image22.gif"/><Relationship Id="rId5" Type="http://schemas.openxmlformats.org/officeDocument/2006/relationships/image" Target="../media/image21.gif"/><Relationship Id="rId4" Type="http://schemas.openxmlformats.org/officeDocument/2006/relationships/image" Target="../media/image20.gif"/></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type="subTitle" idx="1"/>
          </p:nvPr>
        </p:nvSpPr>
        <p:spPr/>
        <p:txBody>
          <a:bodyPr>
            <a:noAutofit/>
          </a:bodyPr>
          <a:lstStyle/>
          <a:p>
            <a:pPr algn="ctr">
              <a:buNone/>
            </a:pPr>
            <a:r>
              <a:rPr lang="es-MX" sz="1600" b="1" dirty="0" smtClean="0"/>
              <a:t>Facultad de Ciencias de la Computación</a:t>
            </a:r>
          </a:p>
          <a:p>
            <a:pPr>
              <a:buNone/>
            </a:pPr>
            <a:endParaRPr lang="es-MX" sz="1600" dirty="0" smtClean="0"/>
          </a:p>
          <a:p>
            <a:pPr algn="ctr">
              <a:buNone/>
            </a:pPr>
            <a:r>
              <a:rPr lang="es-MX" sz="1600" dirty="0" smtClean="0"/>
              <a:t>Investigación de Operaciones</a:t>
            </a:r>
          </a:p>
          <a:p>
            <a:pPr algn="ctr">
              <a:buNone/>
            </a:pPr>
            <a:r>
              <a:rPr lang="es-MX" sz="1600" dirty="0" smtClean="0"/>
              <a:t>Profesor: Rogelio González Velázquez</a:t>
            </a:r>
          </a:p>
          <a:p>
            <a:pPr>
              <a:buNone/>
            </a:pPr>
            <a:endParaRPr lang="es-MX" sz="1600" dirty="0" smtClean="0"/>
          </a:p>
          <a:p>
            <a:pPr algn="ctr">
              <a:buNone/>
            </a:pPr>
            <a:r>
              <a:rPr lang="es-MX" sz="1600" b="1" dirty="0" smtClean="0"/>
              <a:t>Problema de Producción de almacenamiento y distribución.</a:t>
            </a:r>
          </a:p>
          <a:p>
            <a:pPr algn="ctr">
              <a:buNone/>
            </a:pPr>
            <a:endParaRPr lang="es-MX" sz="1600" dirty="0" smtClean="0"/>
          </a:p>
          <a:p>
            <a:pPr>
              <a:buNone/>
            </a:pPr>
            <a:endParaRPr lang="es-MX" dirty="0"/>
          </a:p>
        </p:txBody>
      </p:sp>
      <p:sp>
        <p:nvSpPr>
          <p:cNvPr id="2" name="1 Título"/>
          <p:cNvSpPr>
            <a:spLocks noGrp="1"/>
          </p:cNvSpPr>
          <p:nvPr>
            <p:ph type="ctrTitle"/>
          </p:nvPr>
        </p:nvSpPr>
        <p:spPr>
          <a:xfrm>
            <a:off x="467544" y="260648"/>
            <a:ext cx="8229600" cy="1106017"/>
          </a:xfrm>
        </p:spPr>
        <p:txBody>
          <a:bodyPr>
            <a:normAutofit/>
          </a:bodyPr>
          <a:lstStyle/>
          <a:p>
            <a:pPr algn="ctr"/>
            <a:r>
              <a:rPr lang="es-MX" sz="3000" dirty="0" smtClean="0"/>
              <a:t>BENEMERITA UNIVERSIDAD AUTONOMA DE PUEBLA</a:t>
            </a:r>
            <a:endParaRPr lang="es-MX" sz="3000" dirty="0"/>
          </a:p>
        </p:txBody>
      </p:sp>
      <p:pic>
        <p:nvPicPr>
          <p:cNvPr id="4" name="3 Imagen" descr="buap_contorno.png"/>
          <p:cNvPicPr>
            <a:picLocks noChangeAspect="1"/>
          </p:cNvPicPr>
          <p:nvPr/>
        </p:nvPicPr>
        <p:blipFill>
          <a:blip r:embed="rId2" cstate="print">
            <a:clrChange>
              <a:clrFrom>
                <a:srgbClr val="FFFFFF"/>
              </a:clrFrom>
              <a:clrTo>
                <a:srgbClr val="FFFFFF">
                  <a:alpha val="0"/>
                </a:srgbClr>
              </a:clrTo>
            </a:clrChange>
          </a:blip>
          <a:stretch>
            <a:fillRect/>
          </a:stretch>
        </p:blipFill>
        <p:spPr>
          <a:xfrm>
            <a:off x="323528" y="692696"/>
            <a:ext cx="1990893" cy="2158471"/>
          </a:xfrm>
          <a:prstGeom prst="rect">
            <a:avLst/>
          </a:prstGeom>
        </p:spPr>
      </p:pic>
      <p:pic>
        <p:nvPicPr>
          <p:cNvPr id="5" name="4 Imagen" descr="logo_fcc.jpg"/>
          <p:cNvPicPr>
            <a:picLocks noChangeAspect="1"/>
          </p:cNvPicPr>
          <p:nvPr/>
        </p:nvPicPr>
        <p:blipFill>
          <a:blip r:embed="rId3" cstate="print">
            <a:clrChange>
              <a:clrFrom>
                <a:srgbClr val="FFFFFF"/>
              </a:clrFrom>
              <a:clrTo>
                <a:srgbClr val="FFFFFF">
                  <a:alpha val="0"/>
                </a:srgbClr>
              </a:clrTo>
            </a:clrChange>
          </a:blip>
          <a:stretch>
            <a:fillRect/>
          </a:stretch>
        </p:blipFill>
        <p:spPr>
          <a:xfrm>
            <a:off x="6372200" y="908720"/>
            <a:ext cx="1259632" cy="153232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Modelo General: Restricciones </a:t>
            </a:r>
            <a:endParaRPr lang="es-MX" dirty="0"/>
          </a:p>
        </p:txBody>
      </p:sp>
      <p:sp>
        <p:nvSpPr>
          <p:cNvPr id="3" name="2 Marcador de contenido"/>
          <p:cNvSpPr>
            <a:spLocks noGrp="1"/>
          </p:cNvSpPr>
          <p:nvPr>
            <p:ph sz="quarter" idx="1"/>
          </p:nvPr>
        </p:nvSpPr>
        <p:spPr>
          <a:xfrm>
            <a:off x="512849" y="1517912"/>
            <a:ext cx="8229600" cy="4935424"/>
          </a:xfrm>
        </p:spPr>
        <p:txBody>
          <a:bodyPr/>
          <a:lstStyle/>
          <a:p>
            <a:pPr marL="0" indent="0">
              <a:buNone/>
            </a:pPr>
            <a:r>
              <a:rPr lang="es-MX" dirty="0" smtClean="0"/>
              <a:t>Sujeto a:</a:t>
            </a:r>
          </a:p>
          <a:p>
            <a:r>
              <a:rPr lang="es-MX" dirty="0" smtClean="0"/>
              <a:t>Restricción de la capacidad de fabricación total:</a:t>
            </a:r>
          </a:p>
          <a:p>
            <a:pPr marL="0" indent="0">
              <a:buNone/>
            </a:pPr>
            <a:r>
              <a:rPr lang="es-MX" sz="3600" dirty="0" smtClean="0"/>
              <a:t>	∑ </a:t>
            </a:r>
            <a:r>
              <a:rPr lang="es-MX" sz="3600" dirty="0" err="1" smtClean="0"/>
              <a:t>x</a:t>
            </a:r>
            <a:r>
              <a:rPr lang="es-MX" sz="3600" baseline="-25000" dirty="0" err="1" smtClean="0"/>
              <a:t>ij</a:t>
            </a:r>
            <a:r>
              <a:rPr lang="es-MX" sz="3600" dirty="0" smtClean="0"/>
              <a:t>+ ∑ </a:t>
            </a:r>
            <a:r>
              <a:rPr lang="es-MX" sz="3600" dirty="0" err="1" smtClean="0"/>
              <a:t>z</a:t>
            </a:r>
            <a:r>
              <a:rPr lang="es-MX" sz="3600" baseline="-25000" dirty="0" err="1" smtClean="0"/>
              <a:t>ik</a:t>
            </a:r>
            <a:r>
              <a:rPr lang="es-MX" sz="3600" dirty="0" smtClean="0"/>
              <a:t> &lt;= N, para i=1,…,n</a:t>
            </a:r>
          </a:p>
          <a:p>
            <a:pPr marL="0" indent="0">
              <a:buNone/>
            </a:pPr>
            <a:endParaRPr lang="es-MX" sz="3600" dirty="0" smtClean="0"/>
          </a:p>
          <a:p>
            <a:r>
              <a:rPr lang="es-MX" dirty="0" smtClean="0"/>
              <a:t>Restricción de la capacidad de almacenamiento para cada distribuidor:</a:t>
            </a:r>
            <a:endParaRPr lang="es-MX" sz="3600" dirty="0" smtClean="0"/>
          </a:p>
          <a:p>
            <a:pPr marL="0" indent="0">
              <a:buNone/>
            </a:pPr>
            <a:r>
              <a:rPr lang="es-MX" sz="3600" dirty="0" smtClean="0"/>
              <a:t>	∑</a:t>
            </a:r>
            <a:r>
              <a:rPr lang="es-MX" sz="3600" dirty="0" err="1" smtClean="0"/>
              <a:t>x</a:t>
            </a:r>
            <a:r>
              <a:rPr lang="es-MX" sz="3600" baseline="-25000" dirty="0" err="1" smtClean="0"/>
              <a:t>ij</a:t>
            </a:r>
            <a:r>
              <a:rPr lang="es-MX" sz="3600" dirty="0"/>
              <a:t> </a:t>
            </a:r>
            <a:r>
              <a:rPr lang="es-MX" sz="3600" dirty="0" smtClean="0"/>
              <a:t>&lt;= M, para j=1,…,m</a:t>
            </a:r>
          </a:p>
        </p:txBody>
      </p:sp>
      <p:sp>
        <p:nvSpPr>
          <p:cNvPr id="4" name="3 CuadroTexto"/>
          <p:cNvSpPr txBox="1"/>
          <p:nvPr/>
        </p:nvSpPr>
        <p:spPr>
          <a:xfrm>
            <a:off x="1475656" y="3212976"/>
            <a:ext cx="1872208" cy="369332"/>
          </a:xfrm>
          <a:prstGeom prst="rect">
            <a:avLst/>
          </a:prstGeom>
          <a:noFill/>
        </p:spPr>
        <p:txBody>
          <a:bodyPr wrap="square" rtlCol="0">
            <a:spAutoFit/>
          </a:bodyPr>
          <a:lstStyle/>
          <a:p>
            <a:r>
              <a:rPr lang="es-MX" dirty="0" smtClean="0"/>
              <a:t>j=1                k=1</a:t>
            </a:r>
            <a:endParaRPr lang="es-MX" dirty="0"/>
          </a:p>
        </p:txBody>
      </p:sp>
      <p:sp>
        <p:nvSpPr>
          <p:cNvPr id="5" name="4 CuadroTexto"/>
          <p:cNvSpPr txBox="1"/>
          <p:nvPr/>
        </p:nvSpPr>
        <p:spPr>
          <a:xfrm>
            <a:off x="1475656" y="2420888"/>
            <a:ext cx="1656184" cy="369332"/>
          </a:xfrm>
          <a:prstGeom prst="rect">
            <a:avLst/>
          </a:prstGeom>
          <a:noFill/>
        </p:spPr>
        <p:txBody>
          <a:bodyPr wrap="square" rtlCol="0">
            <a:spAutoFit/>
          </a:bodyPr>
          <a:lstStyle/>
          <a:p>
            <a:r>
              <a:rPr lang="es-MX" dirty="0"/>
              <a:t>m</a:t>
            </a:r>
            <a:r>
              <a:rPr lang="es-MX" dirty="0" smtClean="0"/>
              <a:t>                   r</a:t>
            </a:r>
            <a:endParaRPr lang="es-MX" dirty="0"/>
          </a:p>
        </p:txBody>
      </p:sp>
      <p:sp>
        <p:nvSpPr>
          <p:cNvPr id="6" name="5 CuadroTexto"/>
          <p:cNvSpPr txBox="1"/>
          <p:nvPr/>
        </p:nvSpPr>
        <p:spPr>
          <a:xfrm>
            <a:off x="1403648" y="5301208"/>
            <a:ext cx="504056" cy="369332"/>
          </a:xfrm>
          <a:prstGeom prst="rect">
            <a:avLst/>
          </a:prstGeom>
          <a:noFill/>
        </p:spPr>
        <p:txBody>
          <a:bodyPr wrap="square" rtlCol="0">
            <a:spAutoFit/>
          </a:bodyPr>
          <a:lstStyle/>
          <a:p>
            <a:r>
              <a:rPr lang="es-MX" dirty="0" smtClean="0"/>
              <a:t>i=1</a:t>
            </a:r>
            <a:endParaRPr lang="es-MX" dirty="0"/>
          </a:p>
        </p:txBody>
      </p:sp>
      <p:sp>
        <p:nvSpPr>
          <p:cNvPr id="7" name="6 CuadroTexto"/>
          <p:cNvSpPr txBox="1"/>
          <p:nvPr/>
        </p:nvSpPr>
        <p:spPr>
          <a:xfrm>
            <a:off x="1475656" y="4653136"/>
            <a:ext cx="252028" cy="369332"/>
          </a:xfrm>
          <a:prstGeom prst="rect">
            <a:avLst/>
          </a:prstGeom>
          <a:noFill/>
        </p:spPr>
        <p:txBody>
          <a:bodyPr wrap="square" rtlCol="0">
            <a:spAutoFit/>
          </a:bodyPr>
          <a:lstStyle/>
          <a:p>
            <a:r>
              <a:rPr lang="es-MX" dirty="0"/>
              <a:t>n</a:t>
            </a:r>
          </a:p>
        </p:txBody>
      </p:sp>
    </p:spTree>
    <p:extLst>
      <p:ext uri="{BB962C8B-B14F-4D97-AF65-F5344CB8AC3E}">
        <p14:creationId xmlns:p14="http://schemas.microsoft.com/office/powerpoint/2010/main" val="14334770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Modelo General: Restricciones</a:t>
            </a:r>
            <a:endParaRPr lang="es-MX" dirty="0"/>
          </a:p>
        </p:txBody>
      </p:sp>
      <p:sp>
        <p:nvSpPr>
          <p:cNvPr id="3" name="2 Marcador de contenido"/>
          <p:cNvSpPr>
            <a:spLocks noGrp="1"/>
          </p:cNvSpPr>
          <p:nvPr>
            <p:ph sz="quarter" idx="1"/>
          </p:nvPr>
        </p:nvSpPr>
        <p:spPr/>
        <p:txBody>
          <a:bodyPr/>
          <a:lstStyle/>
          <a:p>
            <a:r>
              <a:rPr lang="es-MX" dirty="0" smtClean="0"/>
              <a:t>Restricción del Balance de Entrada y Salida hacia y desde el distribuidor</a:t>
            </a:r>
          </a:p>
          <a:p>
            <a:pPr marL="0" indent="0">
              <a:buNone/>
            </a:pPr>
            <a:r>
              <a:rPr lang="es-MX" dirty="0"/>
              <a:t>	</a:t>
            </a:r>
            <a:r>
              <a:rPr lang="es-MX" sz="3600" dirty="0" smtClean="0"/>
              <a:t> ∑ </a:t>
            </a:r>
            <a:r>
              <a:rPr lang="es-MX" sz="3600" dirty="0" err="1" smtClean="0"/>
              <a:t>x</a:t>
            </a:r>
            <a:r>
              <a:rPr lang="es-MX" sz="3600" baseline="-25000" dirty="0" err="1" smtClean="0"/>
              <a:t>ij</a:t>
            </a:r>
            <a:r>
              <a:rPr lang="es-MX" sz="3600" dirty="0" smtClean="0"/>
              <a:t> &gt;= ∑ y</a:t>
            </a:r>
            <a:r>
              <a:rPr lang="es-MX" sz="3600" baseline="-25000" dirty="0" smtClean="0"/>
              <a:t>jk</a:t>
            </a:r>
            <a:r>
              <a:rPr lang="es-MX" sz="3600" dirty="0" smtClean="0"/>
              <a:t>  Para j=1,…,m</a:t>
            </a:r>
          </a:p>
          <a:p>
            <a:pPr marL="0" indent="0">
              <a:buNone/>
            </a:pPr>
            <a:endParaRPr lang="es-MX" dirty="0" smtClean="0"/>
          </a:p>
          <a:p>
            <a:r>
              <a:rPr lang="es-MX" dirty="0" smtClean="0"/>
              <a:t>Restricción de la demanda por cada cliente</a:t>
            </a:r>
          </a:p>
          <a:p>
            <a:pPr marL="0" indent="0">
              <a:buNone/>
            </a:pPr>
            <a:r>
              <a:rPr lang="es-MX" dirty="0"/>
              <a:t>	</a:t>
            </a:r>
            <a:r>
              <a:rPr lang="es-MX" sz="3600" dirty="0" smtClean="0"/>
              <a:t> ∑ </a:t>
            </a:r>
            <a:r>
              <a:rPr lang="es-MX" sz="3600" dirty="0" err="1" smtClean="0"/>
              <a:t>z</a:t>
            </a:r>
            <a:r>
              <a:rPr lang="es-MX" sz="3600" baseline="-25000" dirty="0" err="1" smtClean="0"/>
              <a:t>ik</a:t>
            </a:r>
            <a:r>
              <a:rPr lang="es-MX" sz="3600" dirty="0" smtClean="0"/>
              <a:t> + ∑ y</a:t>
            </a:r>
            <a:r>
              <a:rPr lang="es-MX" sz="3600" baseline="-25000" dirty="0" smtClean="0"/>
              <a:t>jk</a:t>
            </a:r>
            <a:r>
              <a:rPr lang="es-MX" sz="3600" dirty="0" smtClean="0"/>
              <a:t> &gt;= </a:t>
            </a:r>
            <a:r>
              <a:rPr lang="es-MX" sz="3600" dirty="0" err="1" smtClean="0"/>
              <a:t>R</a:t>
            </a:r>
            <a:r>
              <a:rPr lang="es-MX" sz="3600" baseline="-25000" dirty="0" err="1" smtClean="0"/>
              <a:t>k</a:t>
            </a:r>
            <a:r>
              <a:rPr lang="es-MX" sz="3600" dirty="0" smtClean="0"/>
              <a:t> Para k=1,…r</a:t>
            </a:r>
          </a:p>
        </p:txBody>
      </p:sp>
      <p:sp>
        <p:nvSpPr>
          <p:cNvPr id="4" name="3 CuadroTexto"/>
          <p:cNvSpPr txBox="1"/>
          <p:nvPr/>
        </p:nvSpPr>
        <p:spPr>
          <a:xfrm>
            <a:off x="1403648" y="2276872"/>
            <a:ext cx="1944216" cy="369332"/>
          </a:xfrm>
          <a:prstGeom prst="rect">
            <a:avLst/>
          </a:prstGeom>
          <a:noFill/>
        </p:spPr>
        <p:txBody>
          <a:bodyPr wrap="square" rtlCol="0">
            <a:spAutoFit/>
          </a:bodyPr>
          <a:lstStyle/>
          <a:p>
            <a:r>
              <a:rPr lang="es-MX" dirty="0"/>
              <a:t>n</a:t>
            </a:r>
            <a:r>
              <a:rPr lang="es-MX" dirty="0" smtClean="0"/>
              <a:t>                           r</a:t>
            </a:r>
            <a:endParaRPr lang="es-MX" dirty="0"/>
          </a:p>
        </p:txBody>
      </p:sp>
      <p:sp>
        <p:nvSpPr>
          <p:cNvPr id="5" name="4 CuadroTexto"/>
          <p:cNvSpPr txBox="1"/>
          <p:nvPr/>
        </p:nvSpPr>
        <p:spPr>
          <a:xfrm>
            <a:off x="1403648" y="2996952"/>
            <a:ext cx="2088232" cy="369332"/>
          </a:xfrm>
          <a:prstGeom prst="rect">
            <a:avLst/>
          </a:prstGeom>
          <a:noFill/>
        </p:spPr>
        <p:txBody>
          <a:bodyPr wrap="square" rtlCol="0">
            <a:spAutoFit/>
          </a:bodyPr>
          <a:lstStyle/>
          <a:p>
            <a:r>
              <a:rPr lang="es-MX" dirty="0" smtClean="0"/>
              <a:t>i=1                      k=1</a:t>
            </a:r>
            <a:endParaRPr lang="es-MX" dirty="0"/>
          </a:p>
        </p:txBody>
      </p:sp>
      <p:sp>
        <p:nvSpPr>
          <p:cNvPr id="6" name="5 CuadroTexto"/>
          <p:cNvSpPr txBox="1"/>
          <p:nvPr/>
        </p:nvSpPr>
        <p:spPr>
          <a:xfrm>
            <a:off x="1403648" y="4725144"/>
            <a:ext cx="2016224" cy="369332"/>
          </a:xfrm>
          <a:prstGeom prst="rect">
            <a:avLst/>
          </a:prstGeom>
          <a:noFill/>
        </p:spPr>
        <p:txBody>
          <a:bodyPr wrap="square" rtlCol="0">
            <a:spAutoFit/>
          </a:bodyPr>
          <a:lstStyle/>
          <a:p>
            <a:r>
              <a:rPr lang="es-MX" dirty="0" smtClean="0"/>
              <a:t>i=1                   j=1</a:t>
            </a:r>
            <a:endParaRPr lang="es-MX" dirty="0"/>
          </a:p>
        </p:txBody>
      </p:sp>
      <p:sp>
        <p:nvSpPr>
          <p:cNvPr id="7" name="6 CuadroTexto"/>
          <p:cNvSpPr txBox="1"/>
          <p:nvPr/>
        </p:nvSpPr>
        <p:spPr>
          <a:xfrm>
            <a:off x="1403648" y="3933056"/>
            <a:ext cx="1800200" cy="369332"/>
          </a:xfrm>
          <a:prstGeom prst="rect">
            <a:avLst/>
          </a:prstGeom>
          <a:noFill/>
        </p:spPr>
        <p:txBody>
          <a:bodyPr wrap="square" rtlCol="0">
            <a:spAutoFit/>
          </a:bodyPr>
          <a:lstStyle/>
          <a:p>
            <a:r>
              <a:rPr lang="es-MX" dirty="0"/>
              <a:t>n</a:t>
            </a:r>
            <a:r>
              <a:rPr lang="es-MX" dirty="0" smtClean="0"/>
              <a:t>                      m</a:t>
            </a:r>
            <a:endParaRPr lang="es-MX" dirty="0"/>
          </a:p>
        </p:txBody>
      </p:sp>
    </p:spTree>
    <p:extLst>
      <p:ext uri="{BB962C8B-B14F-4D97-AF65-F5344CB8AC3E}">
        <p14:creationId xmlns:p14="http://schemas.microsoft.com/office/powerpoint/2010/main" val="37574861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Modelo General: Restricciones</a:t>
            </a:r>
            <a:endParaRPr lang="es-MX" dirty="0"/>
          </a:p>
        </p:txBody>
      </p:sp>
      <p:sp>
        <p:nvSpPr>
          <p:cNvPr id="3" name="2 Marcador de contenido"/>
          <p:cNvSpPr>
            <a:spLocks noGrp="1"/>
          </p:cNvSpPr>
          <p:nvPr>
            <p:ph sz="quarter" idx="1"/>
          </p:nvPr>
        </p:nvSpPr>
        <p:spPr/>
        <p:txBody>
          <a:bodyPr/>
          <a:lstStyle/>
          <a:p>
            <a:r>
              <a:rPr lang="es-MX" dirty="0" smtClean="0"/>
              <a:t>Restricción de No negatividad e integralidad</a:t>
            </a:r>
          </a:p>
          <a:p>
            <a:pPr marL="0" indent="0">
              <a:buNone/>
            </a:pPr>
            <a:r>
              <a:rPr lang="es-MX" dirty="0"/>
              <a:t>	</a:t>
            </a:r>
            <a:r>
              <a:rPr lang="es-MX" dirty="0" err="1" smtClean="0"/>
              <a:t>x</a:t>
            </a:r>
            <a:r>
              <a:rPr lang="es-MX" baseline="-25000" dirty="0" err="1" smtClean="0"/>
              <a:t>ij</a:t>
            </a:r>
            <a:r>
              <a:rPr lang="es-MX" dirty="0" smtClean="0"/>
              <a:t>, </a:t>
            </a:r>
            <a:r>
              <a:rPr lang="es-MX" dirty="0" err="1" smtClean="0"/>
              <a:t>z</a:t>
            </a:r>
            <a:r>
              <a:rPr lang="es-MX" baseline="-25000" dirty="0" err="1" smtClean="0"/>
              <a:t>ik</a:t>
            </a:r>
            <a:r>
              <a:rPr lang="es-MX" dirty="0" smtClean="0"/>
              <a:t>, y</a:t>
            </a:r>
            <a:r>
              <a:rPr lang="es-MX" baseline="-25000" dirty="0" smtClean="0"/>
              <a:t>jk</a:t>
            </a:r>
            <a:r>
              <a:rPr lang="es-MX" dirty="0" smtClean="0"/>
              <a:t> &gt;= 0 , Entero</a:t>
            </a:r>
            <a:endParaRPr lang="es-MX" dirty="0"/>
          </a:p>
        </p:txBody>
      </p:sp>
      <p:sp>
        <p:nvSpPr>
          <p:cNvPr id="33794" name="AutoShape 2" descr="data:image/jpeg;base64,/9j/4AAQSkZJRgABAQAAAQABAAD/2wCEAAkGBhQSERUUEBIVFRUUFBIUFxgWFxQYFREUFBUWFBgXFRQXGyYeGBklGRUUHy8gJScpLCwsFR4xNTAqNSgrLCkBCQoKDgwOGg8PGiwkHyUsNC4sLywsKSw1LykqLCkpKS8vLTUvKSwsNC0sLCwpLCwsKSosKS0sLCwpLCwsKSk0LP/AABEIAIMAhQMBIgACEQEDEQH/xAAcAAACAgMBAQAAAAAAAAAAAAAABwEFAgQGCAP/xABHEAABAwIABwoLBQgCAwAAAAABAAIDBBEFBgcSITFBEzRRYXOBkrGy0RciMlNUcXKRwdLwFjNCUqEUIyQ1Q2KC4cLxJZOi/8QAGwEAAQUBAQAAAAAAAAAAAAAABQABBAYHAwL/xAA4EQABAwIACQoFBAMAAAAAAAABAAIDBBEFBhIhMVFhgZETFBYiMjRBcbHBM1Oh0fAVJFJyI0Ji/9oADAMBAAIRAxEAPwB4L5veEPelrj/j86Mup6V1iDaSQHSw/lbx8J2avVzkkEYuVLo6N9XJycYXX4ZxtpqY2mmAd+Rt3O52t/0udkys0fmpXcea34uulG55JJJJJNzfTc8J4VCGOrX3zK70+K9OG/5SSeCbXhZo/MS9GP5kDK1SeYl6MfzJSoXjnkik9GaPbxTb8LVJ5iXox/Mo8LVJ5iXox/MlKhPz2T8CXRmj28U2/C3SeYl6MfzKPC3R+Yl6MfzJSqEueyfgTdGaPbxTb8LdH5iXos+ZHhcpPMS9CP5kpFCfnkn4EujVHt4pt+Fuk8xL0Y/mW5Q5S6GQgFz4jwua4DnLdCTCLpxWPXKTFqkI6twvR8FVnND43iVh06CNI4Q4aCtuCcOFwf8AR4COFefcWcaZ6OTOiddpIzoyfEfzbHcfXqTpwVhdlRC2pp9o8du3R5QP9wKnwTiQbVUMJYKkonXOdp0FdAhfOOUEAjURdCkISqPG3DH7NSSzDygM1ntE5o/U35kgnSXN3XN7kk6zfSSeO6buVh/8Az+6WO/Rc5KBCK1xy7LQcV4GindJ4k+ilzfcoUhygtsoCtoNkIQrLAOAJauURwi51uJ8ljfzOXprS42C5zTshaXvNgFWqLpyUOSWkDBumfI7ac7NB9QGoLa8FVD+R/Td3qYKJ6rhxopQbWdwH3SSUJ3eCqh/I/pu71DslVDsY/pu70uZP2Lz0ppdTuA+6SSF32OWTMwNMtLnPYB4zDpewcIP4hxa/hwJUeSJ0ZsUbo6+KsZlxlQoKlZgW07di8KWVjq9fUu3yT4aMdUYCTmTNJA2bowXvztBHMFwxVvifKW19MQf6zB7zY9ZXaF2S8FCsKQNlpZA7V6J80LwwvYdTXXb6naVC1K82lNvyM63KUdWUrmsrG8IuVZ2XJRJu5WN4RcqzsOSiQat+ItKxY7nvKFk030fXqWKssAYBlq5mxQjTrLj5LGjRdxURrS42CPzyshYXvNgEYAxfkrJRHCNP4idUbdpd3bU88XcXY6OIRxDTrc4+U93CfgNiMXcXY6OIRxDTrc4+VI7hPwGxWxKN08AjFzpWY4Xws+tfktzMH12lSCh5XwlqRZ1rHNaTa/FfSlzk/x0qKmseyd4c1zHuAsBmFpGgW2aSurpGtIB8UPgo3yxvkbobp3rsqHG+mlqHU7JLyNJFrOAJb5QaSLEhXd0jsUJL4XjPDNP+rZF0uHMd6iLCm4scNya+OMtsPGz80k52vO8bR6lxZUAi512ROpwO5sojhN+plG6ZThdK7KFk9zc6ppGXbrkjA8nhewDZwjnTTaNCxc3iXaSMSNsUNoqySjlEkZ89q8zBu0/9rFxumRlCxAzc6opW+LrkjH4L6S5g4NpHOlsgskTozYrT6CujrIsuPeNSgq1xS39TctH2lVFWuKe/qbl4+0mi7YXSu7vJ/U+ieGEvvT7DetyEYS+9PsM63IR9ZCuays7wi5VnZclEm7lY3hFyrOy5KJBq34m5aTix3PeUJx5JKFoozIB4z5H5x2kM8Vo9Wv3nhScTsyUfy9vKS9pPRDrrxjQSKQW/kPddhmrGUaD719Fg/UUXKzhqUWTqtc6uqg9xJkjlJuTpLX9xVbkzNsIsB2smHPa/wAF9sSDueFc3Y51RH2jY9FaeJ07Y8KNLnAAPnbckAaQ8a+ZCw7sE6yr8+MWqGtGmNp+hRib/NI+Wl7Mi+tc7Pw0eOsjHRewfBa2KM7W4Sjc5wDd1kN9liH2N19cEPEmF2OGkOqy4HYfGc74LwM4A/6UiVpbI99tEP3T1bqU2WvU1rIxeR7WjRpcQB7yvtHIHAEG4134UYWdEHSh8YsV52xnpGxVc8bBZrZXgDgGsD1aV6LcvPeOm/6nlXdQUGt7IVrxWP7h42e6oyrXFPf1Ny8XaVUVaYp7+puXi7SHRdoK5V3d3+R9CnjhL70+wzrchGEvvT7DOtyEfWRLmsrO8IuVZ2XJRJu5WN4RcrH2XJRINW/E3LScWO57yhOzJR/L28pJ2kk06slDv/Ht5SXrT0Xb3LnjT3Uf2Huu0WJUrFyLrOUgcZXOgwhPmOLS2Z5BGggu06D/AJKkcb30306+G66vHana6vqDo0Ode175wjBGd7jpC580IFySbNuHaNNxbUL6RpQKUHKIWrUMsZgYSM+SL8FpkLqMQsGSGrhkEbtzY5zi/NIY0NY/8R0a7BY4GwNCGftNRpiY0ZrNs0maXZp4gBcjiWU2Mc7iHbsW5+e1jQLRhj47Bu5g2AF+PTZe2Myes5RqypfUNdDCPCxJ9vda+M+G5MIVZzbkZ+5wt2AE5oNuEk3507sBYO3Cnihvfc42svw2HelRk0wE19aH3uKducbjQHkWbY7bAu9wTkap9M0m73eKqmHJWMLKaLstH1Ulee8dd/1PKu+C9COK89Y6H+PqeVd8E1b2ApOK/eHf191SFWmKe/qbl4u0qoq1xS39TcvF2kNi7QVyru7v8j6FPHCX3p9hvW5CMJH97/g3rchH1ka5nKxvCLlWdlyUSbuVneEXKs7LkokGrPiblpOLPc95Rdd3k2xybTO3CY2jkdnB2xjzYaeI8Ow+vRwiFHikMbsoIvX0bKyExP8Awr02x99SlyU+T/KAYyKeqd4mgRvP9Pga4/l4Ds6muHX1I7HIJBcLK62hko5eTePI60lcptO+OvfcnNka17eA3GY4e9v6hcr+0vBBLjccer60e5PfGvFOOtjDXkte3yHjW2+sW2g8C4k5GpL6Kpn/AK3X7SHzUz8u7VbcGYapWU7WT5iM2hcrhPCbmx08TX3zIs92nXJNfSTxNLfcqd07tZcdd9J4rX9yYXgZk9KZ0D8yusXslcMDw+aQzEG4aQAwEajm6bnnXjm8jnZ1IGGqGnj6hufLWtnJpgR8NLny3zpSHAHW1gFmjTxXPPxLsliBZUeNeNcdFFnPOc9wIZGCM55+AG08fCibQ2NnkqPI6SsnLgOs46FjjZjZHRQlztL3D92za93cNpSGrKl0j3Pebue4vceNxueZbGF8LyVMrpZnZzne5oGprRsAWgShU8xkOxaHgfBYoY8o53nSoKtsUj/HU3LxdpVJVpiif46m5ePtLlH2gp1cf28nkfRPPCP3p9hvW5CMI/en2G9bkI8skXM5Wd4RcrH2XJQp1ZSKAyYOeQLmFzXniDXZpPRN0lShFa3r3Wi4syA0paPAoUqFk0bSoVlZ7oa1MPEHKCIi2nqnfu9THm92f2vP5eA7NSXhdf61KLrpHIYzcKBXUMdZFkSDyOpemmPBFwdB/VZ2XnKkxiqYm5sdRK1o1APNh6gvv9r6z0qbplEhWt1KnnFWe+Z4+q9DIuvPP2wrPSpumVBxurNtVL0ylz1morz0Wn/m36pz42Y2RUUd3+NI6+Yza48PE3hKSGGMLSVUrpZXZzjs2MGwNHBxda1KirfI7Okc57jtcS4+8r5XUSacyeSsWC8ER0QyibuPigrEr6HT618ioyM3UEq2xQ39TcvH2gqgrpcnODzNhCGw0Rl0ruIMabf/AEQu0Qu4IdhB4bTvJ1JyYS+9/wAGf8kKZ4y+V+b+HMH6E/FCOLKlt1EQJcx4uyUEcV7WI5x1JFY14svo5yxwJY7TG7Y5vB7Qvp969AzQBzSDt/Q7CqbCmD45mbjVtBadTtVzqBDvwO41wnhEo2otgvCTqGS+kHSEgC22v3cCwLuFd5hrJLOw3pXNlZsa45rxxX1O/Rc9LiRWtO9JeYNPUUJdA9ukLQIcK0srbh435lRqVcfYyt9Dm6I70fYyt9Em6I7155J+pSOf03zG8QqZCufsXW+iTdEd6DiXW+iTdEd6XJP1JfqFN8xvEKmui6ufsZW+iTdEd6j7F1vok3RHelyT9Sb9QpvmN4hU11F1dHEqt9Em6I71H2KrfRJuiO9PyT9S8mvpvmN4hUpWWdfX7+9W5xJrvRJuiO9b1Dk0rpSP3G5jaZHNAHMLlehC8+C4SYRpWi5eOK5jc9n1p1W4U48n+LJoaZ004tNKB4u1o/Cz2je59fEpxbxBgobSzuEsw0t8XxWG39Nl9J4z+i6inp3SvD5BZo8lvr4eNEIKfI6ztKp+FsL85HJRdnx2rZwVTFrLu8pxLjzoW/moUxVtSvnLGHAhwuChCSS5uad0b7RuIHBrHuKsYapxAJP6DuUoTpf7FfTdz9AI3c/QCEJk11InP0Ajdz9AIQnSRu5+gFO7n6AQhJOoM5+gFG7n6AQhJJBnP0B3KrwlhKRtg11teoDuUoSSC2MEU7XHOcLki9zcm6vAhC8hOVKEITpl/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pic>
        <p:nvPicPr>
          <p:cNvPr id="33796" name="Picture 4" descr="http://1.bp.blogspot.com/_OVfzWrvude0/TROPo9ToqHI/AAAAAAAAAMs/V971AcfsxRE/s200/restriccion%2B-%2Bsiace.jpg"/>
          <p:cNvPicPr>
            <a:picLocks noChangeAspect="1" noChangeArrowheads="1"/>
          </p:cNvPicPr>
          <p:nvPr/>
        </p:nvPicPr>
        <p:blipFill>
          <a:blip r:embed="rId2" cstate="print"/>
          <a:srcRect/>
          <a:stretch>
            <a:fillRect/>
          </a:stretch>
        </p:blipFill>
        <p:spPr bwMode="auto">
          <a:xfrm>
            <a:off x="3563888" y="2924944"/>
            <a:ext cx="1979781" cy="1944216"/>
          </a:xfrm>
          <a:prstGeom prst="rect">
            <a:avLst/>
          </a:prstGeom>
          <a:noFill/>
        </p:spPr>
      </p:pic>
    </p:spTree>
    <p:extLst>
      <p:ext uri="{BB962C8B-B14F-4D97-AF65-F5344CB8AC3E}">
        <p14:creationId xmlns:p14="http://schemas.microsoft.com/office/powerpoint/2010/main" val="36660980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Ejemplo de Aplicación del Problema</a:t>
            </a:r>
            <a:endParaRPr lang="es-MX" dirty="0"/>
          </a:p>
        </p:txBody>
      </p:sp>
      <p:sp>
        <p:nvSpPr>
          <p:cNvPr id="3" name="2 Marcador de contenido"/>
          <p:cNvSpPr>
            <a:spLocks noGrp="1"/>
          </p:cNvSpPr>
          <p:nvPr>
            <p:ph sz="quarter" idx="1"/>
          </p:nvPr>
        </p:nvSpPr>
        <p:spPr>
          <a:xfrm>
            <a:off x="301752" y="1527048"/>
            <a:ext cx="5422376" cy="4572000"/>
          </a:xfrm>
        </p:spPr>
        <p:txBody>
          <a:bodyPr>
            <a:normAutofit fontScale="85000" lnSpcReduction="20000"/>
          </a:bodyPr>
          <a:lstStyle/>
          <a:p>
            <a:r>
              <a:rPr lang="es-MX" dirty="0" smtClean="0"/>
              <a:t>La compañía “</a:t>
            </a:r>
            <a:r>
              <a:rPr lang="es-MX" dirty="0" err="1" smtClean="0"/>
              <a:t>comfortable</a:t>
            </a:r>
            <a:r>
              <a:rPr lang="es-MX" dirty="0" smtClean="0"/>
              <a:t> slacks” produce pantalones en dos fabricas locales en Dallas y San Antonio. </a:t>
            </a:r>
          </a:p>
          <a:p>
            <a:r>
              <a:rPr lang="es-MX" dirty="0" smtClean="0"/>
              <a:t>La compañía tiene un mercado restringido en St. Louis, la ciudad de Oklahoma, </a:t>
            </a:r>
            <a:r>
              <a:rPr lang="es-MX" dirty="0"/>
              <a:t>H</a:t>
            </a:r>
            <a:r>
              <a:rPr lang="es-MX" dirty="0" smtClean="0"/>
              <a:t>ouston y Santa Fe. Además de sus ventas directas a clientes la compañía también mantiene depósitos de distribuidores en Austin, Texas y Norman, Oklahoma que pueden abastecer una demanda de cualquier mercado.</a:t>
            </a:r>
          </a:p>
          <a:p>
            <a:r>
              <a:rPr lang="es-MX" dirty="0" smtClean="0"/>
              <a:t>La mensual capacidad, demanda y costo de distribución por unidad se muestran en la figura siguiente:</a:t>
            </a:r>
          </a:p>
        </p:txBody>
      </p:sp>
      <p:pic>
        <p:nvPicPr>
          <p:cNvPr id="19460" name="Picture 4" descr="http://t0.gstatic.com/images?q=tbn:ANd9GcTN5BABMKa22wmmGmzRKeJj-rLxF0HZ1oavJYLUQHym1lkQyrf1"/>
          <p:cNvPicPr>
            <a:picLocks noChangeAspect="1" noChangeArrowheads="1"/>
          </p:cNvPicPr>
          <p:nvPr/>
        </p:nvPicPr>
        <p:blipFill>
          <a:blip r:embed="rId2" cstate="print"/>
          <a:srcRect/>
          <a:stretch>
            <a:fillRect/>
          </a:stretch>
        </p:blipFill>
        <p:spPr bwMode="auto">
          <a:xfrm rot="596881">
            <a:off x="5940152" y="1556792"/>
            <a:ext cx="2667000" cy="1714500"/>
          </a:xfrm>
          <a:prstGeom prst="rect">
            <a:avLst/>
          </a:prstGeom>
          <a:ln>
            <a:noFill/>
          </a:ln>
          <a:effectLst>
            <a:softEdge rad="112500"/>
          </a:effectLst>
        </p:spPr>
      </p:pic>
      <p:pic>
        <p:nvPicPr>
          <p:cNvPr id="19462" name="Picture 6" descr="http://t2.gstatic.com/images?q=tbn:ANd9GcTf5cRt-ZU7bJdtdUwj1OC2xZTWscA68acvbM6ik7_m7yCRRGNf6A"/>
          <p:cNvPicPr>
            <a:picLocks noChangeAspect="1" noChangeArrowheads="1"/>
          </p:cNvPicPr>
          <p:nvPr/>
        </p:nvPicPr>
        <p:blipFill>
          <a:blip r:embed="rId3" cstate="print"/>
          <a:srcRect/>
          <a:stretch>
            <a:fillRect/>
          </a:stretch>
        </p:blipFill>
        <p:spPr bwMode="auto">
          <a:xfrm rot="20936990">
            <a:off x="6012160" y="3573016"/>
            <a:ext cx="2466975" cy="1847851"/>
          </a:xfrm>
          <a:prstGeom prst="rect">
            <a:avLst/>
          </a:prstGeom>
          <a:ln>
            <a:noFill/>
          </a:ln>
          <a:effectLst>
            <a:softEdge rad="112500"/>
          </a:effectLst>
        </p:spPr>
      </p:pic>
    </p:spTree>
    <p:extLst>
      <p:ext uri="{BB962C8B-B14F-4D97-AF65-F5344CB8AC3E}">
        <p14:creationId xmlns:p14="http://schemas.microsoft.com/office/powerpoint/2010/main" val="7707745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403648" y="2188513"/>
            <a:ext cx="735297" cy="519351"/>
          </a:xfrm>
          <a:prstGeom prst="ellipse">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s-MX" dirty="0" smtClean="0">
                <a:ln>
                  <a:solidFill>
                    <a:sysClr val="windowText" lastClr="000000"/>
                  </a:solidFill>
                </a:ln>
              </a:rPr>
              <a:t>i= 1</a:t>
            </a:r>
            <a:endParaRPr lang="es-MX" dirty="0">
              <a:ln>
                <a:solidFill>
                  <a:sysClr val="windowText" lastClr="000000"/>
                </a:solidFill>
              </a:ln>
            </a:endParaRPr>
          </a:p>
        </p:txBody>
      </p:sp>
      <p:sp>
        <p:nvSpPr>
          <p:cNvPr id="5" name="4 CuadroTexto"/>
          <p:cNvSpPr txBox="1"/>
          <p:nvPr/>
        </p:nvSpPr>
        <p:spPr>
          <a:xfrm>
            <a:off x="1547664" y="4636785"/>
            <a:ext cx="648072" cy="519351"/>
          </a:xfrm>
          <a:prstGeom prst="ellipse">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MX" dirty="0" smtClean="0">
                <a:ln>
                  <a:solidFill>
                    <a:sysClr val="windowText" lastClr="000000"/>
                  </a:solidFill>
                </a:ln>
              </a:rPr>
              <a:t>  2</a:t>
            </a:r>
            <a:endParaRPr lang="es-MX" dirty="0">
              <a:ln>
                <a:solidFill>
                  <a:sysClr val="windowText" lastClr="000000"/>
                </a:solidFill>
              </a:ln>
            </a:endParaRPr>
          </a:p>
        </p:txBody>
      </p:sp>
      <p:sp>
        <p:nvSpPr>
          <p:cNvPr id="7" name="6 CuadroTexto"/>
          <p:cNvSpPr txBox="1"/>
          <p:nvPr/>
        </p:nvSpPr>
        <p:spPr>
          <a:xfrm>
            <a:off x="3707904" y="4276745"/>
            <a:ext cx="1800200" cy="1039356"/>
          </a:xfrm>
          <a:prstGeom prst="triangle">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MX" sz="1400" dirty="0" smtClean="0">
                <a:ln>
                  <a:solidFill>
                    <a:sysClr val="windowText" lastClr="000000"/>
                  </a:solidFill>
                </a:ln>
              </a:rPr>
              <a:t>       2</a:t>
            </a:r>
          </a:p>
          <a:p>
            <a:r>
              <a:rPr lang="es-MX" sz="1400" dirty="0" smtClean="0">
                <a:ln>
                  <a:solidFill>
                    <a:sysClr val="windowText" lastClr="000000"/>
                  </a:solidFill>
                </a:ln>
              </a:rPr>
              <a:t>Norman</a:t>
            </a:r>
            <a:endParaRPr lang="es-MX" sz="1400" dirty="0">
              <a:ln>
                <a:solidFill>
                  <a:sysClr val="windowText" lastClr="000000"/>
                </a:solidFill>
              </a:ln>
            </a:endParaRPr>
          </a:p>
        </p:txBody>
      </p:sp>
      <p:sp>
        <p:nvSpPr>
          <p:cNvPr id="8" name="7 CuadroTexto"/>
          <p:cNvSpPr txBox="1"/>
          <p:nvPr/>
        </p:nvSpPr>
        <p:spPr>
          <a:xfrm>
            <a:off x="3779912" y="1484784"/>
            <a:ext cx="1584176" cy="1039356"/>
          </a:xfrm>
          <a:prstGeom prst="triangle">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MX" sz="1400" dirty="0" smtClean="0">
                <a:ln>
                  <a:solidFill>
                    <a:sysClr val="windowText" lastClr="000000"/>
                  </a:solidFill>
                </a:ln>
              </a:rPr>
              <a:t> j= 1</a:t>
            </a:r>
          </a:p>
          <a:p>
            <a:r>
              <a:rPr lang="es-MX" sz="1400" dirty="0" smtClean="0">
                <a:ln>
                  <a:solidFill>
                    <a:sysClr val="windowText" lastClr="000000"/>
                  </a:solidFill>
                </a:ln>
              </a:rPr>
              <a:t>Austin</a:t>
            </a:r>
            <a:endParaRPr lang="es-MX" sz="1400" dirty="0">
              <a:ln>
                <a:solidFill>
                  <a:sysClr val="windowText" lastClr="000000"/>
                </a:solidFill>
              </a:ln>
            </a:endParaRPr>
          </a:p>
        </p:txBody>
      </p:sp>
      <p:sp>
        <p:nvSpPr>
          <p:cNvPr id="9" name="8 CuadroTexto"/>
          <p:cNvSpPr txBox="1"/>
          <p:nvPr/>
        </p:nvSpPr>
        <p:spPr>
          <a:xfrm>
            <a:off x="7020272" y="4996825"/>
            <a:ext cx="333780" cy="401479"/>
          </a:xfrm>
          <a:prstGeom prst="round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s-MX" dirty="0" smtClean="0">
                <a:ln>
                  <a:solidFill>
                    <a:sysClr val="windowText" lastClr="000000"/>
                  </a:solidFill>
                </a:ln>
              </a:rPr>
              <a:t>4</a:t>
            </a:r>
            <a:endParaRPr lang="es-MX" dirty="0">
              <a:ln>
                <a:solidFill>
                  <a:sysClr val="windowText" lastClr="000000"/>
                </a:solidFill>
              </a:ln>
            </a:endParaRPr>
          </a:p>
        </p:txBody>
      </p:sp>
      <p:sp>
        <p:nvSpPr>
          <p:cNvPr id="10" name="9 CuadroTexto"/>
          <p:cNvSpPr txBox="1"/>
          <p:nvPr/>
        </p:nvSpPr>
        <p:spPr>
          <a:xfrm>
            <a:off x="7020272" y="2620561"/>
            <a:ext cx="333780" cy="401479"/>
          </a:xfrm>
          <a:prstGeom prst="round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s-MX" dirty="0" smtClean="0">
                <a:ln>
                  <a:solidFill>
                    <a:sysClr val="windowText" lastClr="000000"/>
                  </a:solidFill>
                </a:ln>
              </a:rPr>
              <a:t>2</a:t>
            </a:r>
            <a:endParaRPr lang="es-MX" dirty="0">
              <a:ln>
                <a:solidFill>
                  <a:sysClr val="windowText" lastClr="000000"/>
                </a:solidFill>
              </a:ln>
            </a:endParaRPr>
          </a:p>
        </p:txBody>
      </p:sp>
      <p:sp>
        <p:nvSpPr>
          <p:cNvPr id="11" name="10 CuadroTexto"/>
          <p:cNvSpPr txBox="1"/>
          <p:nvPr/>
        </p:nvSpPr>
        <p:spPr>
          <a:xfrm>
            <a:off x="7020272" y="1468433"/>
            <a:ext cx="556587" cy="408623"/>
          </a:xfrm>
          <a:prstGeom prst="round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s-MX" dirty="0">
                <a:ln>
                  <a:solidFill>
                    <a:sysClr val="windowText" lastClr="000000"/>
                  </a:solidFill>
                </a:ln>
              </a:rPr>
              <a:t>k</a:t>
            </a:r>
            <a:r>
              <a:rPr lang="es-MX" dirty="0" smtClean="0">
                <a:ln>
                  <a:solidFill>
                    <a:sysClr val="windowText" lastClr="000000"/>
                  </a:solidFill>
                </a:ln>
              </a:rPr>
              <a:t>=1</a:t>
            </a:r>
            <a:endParaRPr lang="es-MX" dirty="0">
              <a:ln>
                <a:solidFill>
                  <a:sysClr val="windowText" lastClr="000000"/>
                </a:solidFill>
              </a:ln>
            </a:endParaRPr>
          </a:p>
        </p:txBody>
      </p:sp>
      <p:cxnSp>
        <p:nvCxnSpPr>
          <p:cNvPr id="14" name="13 Conector recto de flecha"/>
          <p:cNvCxnSpPr>
            <a:stCxn id="4" idx="7"/>
            <a:endCxn id="8" idx="1"/>
          </p:cNvCxnSpPr>
          <p:nvPr/>
        </p:nvCxnSpPr>
        <p:spPr>
          <a:xfrm flipV="1">
            <a:off x="2031263" y="2004462"/>
            <a:ext cx="2144693" cy="260108"/>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cxnSp>
        <p:nvCxnSpPr>
          <p:cNvPr id="22" name="21 Conector recto de flecha"/>
          <p:cNvCxnSpPr>
            <a:stCxn id="4" idx="5"/>
            <a:endCxn id="7" idx="1"/>
          </p:cNvCxnSpPr>
          <p:nvPr/>
        </p:nvCxnSpPr>
        <p:spPr>
          <a:xfrm>
            <a:off x="2031263" y="2631807"/>
            <a:ext cx="2126691" cy="2164616"/>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sp>
        <p:nvSpPr>
          <p:cNvPr id="72" name="71 CuadroTexto"/>
          <p:cNvSpPr txBox="1"/>
          <p:nvPr/>
        </p:nvSpPr>
        <p:spPr>
          <a:xfrm>
            <a:off x="611560" y="476672"/>
            <a:ext cx="7776863" cy="369332"/>
          </a:xfrm>
          <a:prstGeom prst="rect">
            <a:avLst/>
          </a:prstGeom>
          <a:noFill/>
        </p:spPr>
        <p:txBody>
          <a:bodyPr wrap="square" rtlCol="0">
            <a:spAutoFit/>
          </a:bodyPr>
          <a:lstStyle/>
          <a:p>
            <a:r>
              <a:rPr lang="es-MX" dirty="0" smtClean="0"/>
              <a:t>Plantas			      Distribuidores		            Tiendas</a:t>
            </a:r>
          </a:p>
        </p:txBody>
      </p:sp>
      <p:sp>
        <p:nvSpPr>
          <p:cNvPr id="190" name="189 CuadroTexto"/>
          <p:cNvSpPr txBox="1"/>
          <p:nvPr/>
        </p:nvSpPr>
        <p:spPr>
          <a:xfrm>
            <a:off x="683568" y="2908593"/>
            <a:ext cx="1512168" cy="461665"/>
          </a:xfrm>
          <a:prstGeom prst="rect">
            <a:avLst/>
          </a:prstGeom>
          <a:noFill/>
        </p:spPr>
        <p:txBody>
          <a:bodyPr wrap="square" rtlCol="0">
            <a:spAutoFit/>
          </a:bodyPr>
          <a:lstStyle/>
          <a:p>
            <a:r>
              <a:rPr lang="es-MX" sz="1200" dirty="0" smtClean="0"/>
              <a:t>Dallas</a:t>
            </a:r>
          </a:p>
          <a:p>
            <a:r>
              <a:rPr lang="es-MX" sz="1200" dirty="0" smtClean="0"/>
              <a:t>N</a:t>
            </a:r>
            <a:r>
              <a:rPr lang="es-MX" sz="1200" baseline="-25000" dirty="0" smtClean="0"/>
              <a:t>1</a:t>
            </a:r>
            <a:r>
              <a:rPr lang="es-MX" sz="1200" dirty="0" smtClean="0"/>
              <a:t>= 30,000 slacks</a:t>
            </a:r>
            <a:endParaRPr lang="es-MX" sz="1200" dirty="0"/>
          </a:p>
        </p:txBody>
      </p:sp>
      <p:sp>
        <p:nvSpPr>
          <p:cNvPr id="191" name="190 CuadroTexto"/>
          <p:cNvSpPr txBox="1"/>
          <p:nvPr/>
        </p:nvSpPr>
        <p:spPr>
          <a:xfrm>
            <a:off x="3635896" y="6581001"/>
            <a:ext cx="367408" cy="276999"/>
          </a:xfrm>
          <a:prstGeom prst="rect">
            <a:avLst/>
          </a:prstGeom>
          <a:noFill/>
        </p:spPr>
        <p:txBody>
          <a:bodyPr wrap="none" rtlCol="0">
            <a:spAutoFit/>
          </a:bodyPr>
          <a:lstStyle/>
          <a:p>
            <a:r>
              <a:rPr lang="es-MX" sz="1200" dirty="0" smtClean="0"/>
              <a:t>M</a:t>
            </a:r>
            <a:r>
              <a:rPr lang="es-MX" sz="1200" baseline="-25000" dirty="0" smtClean="0"/>
              <a:t>2</a:t>
            </a:r>
            <a:endParaRPr lang="es-MX" sz="1200" baseline="-25000" dirty="0"/>
          </a:p>
        </p:txBody>
      </p:sp>
      <p:sp>
        <p:nvSpPr>
          <p:cNvPr id="193" name="192 CuadroTexto"/>
          <p:cNvSpPr txBox="1"/>
          <p:nvPr/>
        </p:nvSpPr>
        <p:spPr>
          <a:xfrm>
            <a:off x="1115616" y="6581001"/>
            <a:ext cx="365806" cy="276999"/>
          </a:xfrm>
          <a:prstGeom prst="rect">
            <a:avLst/>
          </a:prstGeom>
          <a:noFill/>
        </p:spPr>
        <p:txBody>
          <a:bodyPr wrap="none" rtlCol="0">
            <a:spAutoFit/>
          </a:bodyPr>
          <a:lstStyle/>
          <a:p>
            <a:r>
              <a:rPr lang="es-MX" sz="1200" dirty="0" smtClean="0"/>
              <a:t>N</a:t>
            </a:r>
            <a:r>
              <a:rPr lang="es-MX" sz="1200" baseline="-25000" dirty="0" smtClean="0"/>
              <a:t>m</a:t>
            </a:r>
            <a:endParaRPr lang="es-MX" sz="1200" baseline="-25000" dirty="0"/>
          </a:p>
        </p:txBody>
      </p:sp>
      <p:sp>
        <p:nvSpPr>
          <p:cNvPr id="202" name="201 CuadroTexto"/>
          <p:cNvSpPr txBox="1"/>
          <p:nvPr/>
        </p:nvSpPr>
        <p:spPr>
          <a:xfrm>
            <a:off x="7740352" y="6508993"/>
            <a:ext cx="303288" cy="276999"/>
          </a:xfrm>
          <a:prstGeom prst="rect">
            <a:avLst/>
          </a:prstGeom>
          <a:noFill/>
        </p:spPr>
        <p:txBody>
          <a:bodyPr wrap="none" rtlCol="0">
            <a:spAutoFit/>
          </a:bodyPr>
          <a:lstStyle/>
          <a:p>
            <a:r>
              <a:rPr lang="es-MX" sz="1200" dirty="0" err="1" smtClean="0"/>
              <a:t>R</a:t>
            </a:r>
            <a:r>
              <a:rPr lang="es-MX" sz="1200" baseline="-25000" dirty="0" err="1" smtClean="0"/>
              <a:t>r</a:t>
            </a:r>
            <a:endParaRPr lang="es-MX" sz="1200" baseline="-25000" dirty="0"/>
          </a:p>
        </p:txBody>
      </p:sp>
      <p:sp>
        <p:nvSpPr>
          <p:cNvPr id="205" name="204 CuadroTexto"/>
          <p:cNvSpPr txBox="1"/>
          <p:nvPr/>
        </p:nvSpPr>
        <p:spPr>
          <a:xfrm>
            <a:off x="3851920" y="2620563"/>
            <a:ext cx="1368152" cy="307777"/>
          </a:xfrm>
          <a:prstGeom prst="rect">
            <a:avLst/>
          </a:prstGeom>
          <a:noFill/>
        </p:spPr>
        <p:txBody>
          <a:bodyPr wrap="square" rtlCol="0">
            <a:spAutoFit/>
          </a:bodyPr>
          <a:lstStyle/>
          <a:p>
            <a:r>
              <a:rPr lang="es-MX" sz="1400" dirty="0" smtClean="0"/>
              <a:t>M1= 20,000</a:t>
            </a:r>
            <a:endParaRPr lang="es-MX" sz="1400" dirty="0"/>
          </a:p>
        </p:txBody>
      </p:sp>
      <p:sp>
        <p:nvSpPr>
          <p:cNvPr id="206" name="205 CuadroTexto"/>
          <p:cNvSpPr txBox="1"/>
          <p:nvPr/>
        </p:nvSpPr>
        <p:spPr>
          <a:xfrm>
            <a:off x="2339752" y="1684457"/>
            <a:ext cx="537327" cy="276999"/>
          </a:xfrm>
          <a:prstGeom prst="rect">
            <a:avLst/>
          </a:prstGeom>
          <a:noFill/>
        </p:spPr>
        <p:txBody>
          <a:bodyPr wrap="none" rtlCol="0">
            <a:spAutoFit/>
          </a:bodyPr>
          <a:lstStyle/>
          <a:p>
            <a:r>
              <a:rPr lang="es-MX" sz="1200" dirty="0" smtClean="0"/>
              <a:t>$1.00</a:t>
            </a:r>
            <a:endParaRPr lang="es-MX" sz="1200" baseline="-25000" dirty="0"/>
          </a:p>
        </p:txBody>
      </p:sp>
      <p:sp>
        <p:nvSpPr>
          <p:cNvPr id="80" name="79 CuadroTexto"/>
          <p:cNvSpPr txBox="1"/>
          <p:nvPr/>
        </p:nvSpPr>
        <p:spPr>
          <a:xfrm>
            <a:off x="7020272" y="3772689"/>
            <a:ext cx="333780" cy="401479"/>
          </a:xfrm>
          <a:prstGeom prst="round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s-MX" dirty="0" smtClean="0">
                <a:ln>
                  <a:solidFill>
                    <a:sysClr val="windowText" lastClr="000000"/>
                  </a:solidFill>
                </a:ln>
              </a:rPr>
              <a:t>3</a:t>
            </a:r>
            <a:endParaRPr lang="es-MX" dirty="0">
              <a:ln>
                <a:solidFill>
                  <a:sysClr val="windowText" lastClr="000000"/>
                </a:solidFill>
              </a:ln>
            </a:endParaRPr>
          </a:p>
        </p:txBody>
      </p:sp>
      <p:sp>
        <p:nvSpPr>
          <p:cNvPr id="131" name="130 CuadroTexto"/>
          <p:cNvSpPr txBox="1"/>
          <p:nvPr/>
        </p:nvSpPr>
        <p:spPr>
          <a:xfrm>
            <a:off x="683568" y="5212849"/>
            <a:ext cx="1512168" cy="461665"/>
          </a:xfrm>
          <a:prstGeom prst="rect">
            <a:avLst/>
          </a:prstGeom>
          <a:noFill/>
        </p:spPr>
        <p:txBody>
          <a:bodyPr wrap="square" rtlCol="0">
            <a:spAutoFit/>
          </a:bodyPr>
          <a:lstStyle/>
          <a:p>
            <a:r>
              <a:rPr lang="es-MX" sz="1200" dirty="0" smtClean="0"/>
              <a:t>San Antonio</a:t>
            </a:r>
          </a:p>
          <a:p>
            <a:r>
              <a:rPr lang="es-MX" sz="1200" dirty="0" smtClean="0"/>
              <a:t>N</a:t>
            </a:r>
            <a:r>
              <a:rPr lang="es-MX" sz="1200" baseline="-25000" dirty="0" smtClean="0"/>
              <a:t>2</a:t>
            </a:r>
            <a:r>
              <a:rPr lang="es-MX" sz="1200" dirty="0" smtClean="0"/>
              <a:t>= 50,000 slacks</a:t>
            </a:r>
            <a:endParaRPr lang="es-MX" sz="1200" dirty="0"/>
          </a:p>
        </p:txBody>
      </p:sp>
      <p:cxnSp>
        <p:nvCxnSpPr>
          <p:cNvPr id="133" name="132 Conector recto de flecha"/>
          <p:cNvCxnSpPr>
            <a:stCxn id="5" idx="6"/>
            <a:endCxn id="7" idx="2"/>
          </p:cNvCxnSpPr>
          <p:nvPr/>
        </p:nvCxnSpPr>
        <p:spPr>
          <a:xfrm>
            <a:off x="2195736" y="4896461"/>
            <a:ext cx="1512168" cy="419640"/>
          </a:xfrm>
          <a:prstGeom prst="straightConnector1">
            <a:avLst/>
          </a:prstGeom>
          <a:ln>
            <a:solidFill>
              <a:schemeClr val="accent2"/>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36" name="135 CuadroTexto"/>
          <p:cNvSpPr txBox="1"/>
          <p:nvPr/>
        </p:nvSpPr>
        <p:spPr>
          <a:xfrm>
            <a:off x="4139952" y="5445225"/>
            <a:ext cx="1296144" cy="307777"/>
          </a:xfrm>
          <a:prstGeom prst="rect">
            <a:avLst/>
          </a:prstGeom>
          <a:noFill/>
        </p:spPr>
        <p:txBody>
          <a:bodyPr wrap="square" rtlCol="0">
            <a:spAutoFit/>
          </a:bodyPr>
          <a:lstStyle/>
          <a:p>
            <a:r>
              <a:rPr lang="es-MX" sz="1400" dirty="0" smtClean="0"/>
              <a:t>M2= 30,000</a:t>
            </a:r>
            <a:endParaRPr lang="es-MX" sz="1400" dirty="0"/>
          </a:p>
        </p:txBody>
      </p:sp>
      <p:sp>
        <p:nvSpPr>
          <p:cNvPr id="137" name="136 CuadroTexto"/>
          <p:cNvSpPr txBox="1"/>
          <p:nvPr/>
        </p:nvSpPr>
        <p:spPr>
          <a:xfrm>
            <a:off x="7452320" y="2564904"/>
            <a:ext cx="1512168" cy="461665"/>
          </a:xfrm>
          <a:prstGeom prst="rect">
            <a:avLst/>
          </a:prstGeom>
          <a:noFill/>
        </p:spPr>
        <p:txBody>
          <a:bodyPr wrap="square" rtlCol="0">
            <a:spAutoFit/>
          </a:bodyPr>
          <a:lstStyle/>
          <a:p>
            <a:r>
              <a:rPr lang="es-MX" sz="1200" dirty="0" smtClean="0"/>
              <a:t>Oklahoma City</a:t>
            </a:r>
          </a:p>
          <a:p>
            <a:r>
              <a:rPr lang="es-MX" sz="1200" dirty="0" smtClean="0"/>
              <a:t>R2= 5,000 </a:t>
            </a:r>
            <a:endParaRPr lang="es-MX" sz="1200" dirty="0"/>
          </a:p>
        </p:txBody>
      </p:sp>
      <p:sp>
        <p:nvSpPr>
          <p:cNvPr id="138" name="137 CuadroTexto"/>
          <p:cNvSpPr txBox="1"/>
          <p:nvPr/>
        </p:nvSpPr>
        <p:spPr>
          <a:xfrm>
            <a:off x="7631832" y="1340768"/>
            <a:ext cx="1512168" cy="646331"/>
          </a:xfrm>
          <a:prstGeom prst="rect">
            <a:avLst/>
          </a:prstGeom>
          <a:noFill/>
        </p:spPr>
        <p:txBody>
          <a:bodyPr wrap="square" rtlCol="0">
            <a:spAutoFit/>
          </a:bodyPr>
          <a:lstStyle/>
          <a:p>
            <a:r>
              <a:rPr lang="es-MX" sz="1200" dirty="0" smtClean="0"/>
              <a:t>St. Louis</a:t>
            </a:r>
          </a:p>
          <a:p>
            <a:r>
              <a:rPr lang="es-MX" sz="1200" dirty="0" smtClean="0"/>
              <a:t>R1= 20,000</a:t>
            </a:r>
          </a:p>
          <a:p>
            <a:r>
              <a:rPr lang="es-MX" sz="1200" dirty="0" smtClean="0"/>
              <a:t>slacks</a:t>
            </a:r>
            <a:endParaRPr lang="es-MX" sz="1200" dirty="0"/>
          </a:p>
        </p:txBody>
      </p:sp>
      <p:sp>
        <p:nvSpPr>
          <p:cNvPr id="139" name="138 CuadroTexto"/>
          <p:cNvSpPr txBox="1"/>
          <p:nvPr/>
        </p:nvSpPr>
        <p:spPr>
          <a:xfrm>
            <a:off x="7452320" y="4941168"/>
            <a:ext cx="1512168" cy="461665"/>
          </a:xfrm>
          <a:prstGeom prst="rect">
            <a:avLst/>
          </a:prstGeom>
          <a:noFill/>
        </p:spPr>
        <p:txBody>
          <a:bodyPr wrap="square" rtlCol="0">
            <a:spAutoFit/>
          </a:bodyPr>
          <a:lstStyle/>
          <a:p>
            <a:r>
              <a:rPr lang="es-MX" sz="1200" dirty="0" smtClean="0"/>
              <a:t>Houston</a:t>
            </a:r>
          </a:p>
          <a:p>
            <a:r>
              <a:rPr lang="es-MX" sz="1200" dirty="0" smtClean="0"/>
              <a:t>R4= 20,000 </a:t>
            </a:r>
            <a:endParaRPr lang="es-MX" sz="1200" dirty="0"/>
          </a:p>
        </p:txBody>
      </p:sp>
      <p:sp>
        <p:nvSpPr>
          <p:cNvPr id="140" name="139 CuadroTexto"/>
          <p:cNvSpPr txBox="1"/>
          <p:nvPr/>
        </p:nvSpPr>
        <p:spPr>
          <a:xfrm>
            <a:off x="7452320" y="3717032"/>
            <a:ext cx="1512168" cy="461665"/>
          </a:xfrm>
          <a:prstGeom prst="rect">
            <a:avLst/>
          </a:prstGeom>
          <a:noFill/>
        </p:spPr>
        <p:txBody>
          <a:bodyPr wrap="square" rtlCol="0">
            <a:spAutoFit/>
          </a:bodyPr>
          <a:lstStyle/>
          <a:p>
            <a:r>
              <a:rPr lang="es-MX" sz="1200" dirty="0" smtClean="0"/>
              <a:t>Santa Fe</a:t>
            </a:r>
          </a:p>
          <a:p>
            <a:r>
              <a:rPr lang="es-MX" sz="1200" dirty="0" smtClean="0"/>
              <a:t>R3= 15,000 </a:t>
            </a:r>
            <a:endParaRPr lang="es-MX" sz="1200" dirty="0"/>
          </a:p>
        </p:txBody>
      </p:sp>
      <p:cxnSp>
        <p:nvCxnSpPr>
          <p:cNvPr id="145" name="144 Conector recto de flecha"/>
          <p:cNvCxnSpPr/>
          <p:nvPr/>
        </p:nvCxnSpPr>
        <p:spPr>
          <a:xfrm>
            <a:off x="5292080" y="5085184"/>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7" name="146 Conector recto de flecha"/>
          <p:cNvCxnSpPr>
            <a:endCxn id="198" idx="1"/>
          </p:cNvCxnSpPr>
          <p:nvPr/>
        </p:nvCxnSpPr>
        <p:spPr>
          <a:xfrm>
            <a:off x="5292080" y="2420888"/>
            <a:ext cx="288032" cy="2661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9" name="148 Conector recto de flecha"/>
          <p:cNvCxnSpPr/>
          <p:nvPr/>
        </p:nvCxnSpPr>
        <p:spPr>
          <a:xfrm>
            <a:off x="5004048" y="2492896"/>
            <a:ext cx="288032"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0" name="149 Conector recto de flecha"/>
          <p:cNvCxnSpPr/>
          <p:nvPr/>
        </p:nvCxnSpPr>
        <p:spPr>
          <a:xfrm>
            <a:off x="5076056" y="2132856"/>
            <a:ext cx="576064"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1" name="150 Conector recto de flecha"/>
          <p:cNvCxnSpPr/>
          <p:nvPr/>
        </p:nvCxnSpPr>
        <p:spPr>
          <a:xfrm flipV="1">
            <a:off x="5076056" y="4653136"/>
            <a:ext cx="468052" cy="2316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2" name="151 Conector recto de flecha"/>
          <p:cNvCxnSpPr/>
          <p:nvPr/>
        </p:nvCxnSpPr>
        <p:spPr>
          <a:xfrm flipV="1">
            <a:off x="4860032" y="4293096"/>
            <a:ext cx="432048" cy="3756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3" name="152 Conector recto de flecha"/>
          <p:cNvCxnSpPr/>
          <p:nvPr/>
        </p:nvCxnSpPr>
        <p:spPr>
          <a:xfrm flipV="1">
            <a:off x="4716016" y="4077072"/>
            <a:ext cx="360040" cy="3756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4" name="163 Conector recto de flecha"/>
          <p:cNvCxnSpPr/>
          <p:nvPr/>
        </p:nvCxnSpPr>
        <p:spPr>
          <a:xfrm flipV="1">
            <a:off x="4860032" y="1700808"/>
            <a:ext cx="468052" cy="2316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72" name="171 Grupo"/>
          <p:cNvGrpSpPr/>
          <p:nvPr/>
        </p:nvGrpSpPr>
        <p:grpSpPr>
          <a:xfrm>
            <a:off x="1907704" y="2044497"/>
            <a:ext cx="720080" cy="1008112"/>
            <a:chOff x="1835696" y="1844824"/>
            <a:chExt cx="720080" cy="1008112"/>
          </a:xfrm>
        </p:grpSpPr>
        <p:cxnSp>
          <p:nvCxnSpPr>
            <p:cNvPr id="143" name="142 Conector recto de flecha"/>
            <p:cNvCxnSpPr/>
            <p:nvPr/>
          </p:nvCxnSpPr>
          <p:spPr>
            <a:xfrm>
              <a:off x="1979712" y="2364504"/>
              <a:ext cx="504056" cy="200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5" name="164 Conector recto de flecha"/>
            <p:cNvCxnSpPr/>
            <p:nvPr/>
          </p:nvCxnSpPr>
          <p:spPr>
            <a:xfrm>
              <a:off x="1835696" y="2508520"/>
              <a:ext cx="360040" cy="3444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6" name="165 Conector recto de flecha"/>
            <p:cNvCxnSpPr/>
            <p:nvPr/>
          </p:nvCxnSpPr>
          <p:spPr>
            <a:xfrm flipV="1">
              <a:off x="2051720" y="2132856"/>
              <a:ext cx="504056" cy="876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7" name="166 Conector recto de flecha"/>
            <p:cNvCxnSpPr/>
            <p:nvPr/>
          </p:nvCxnSpPr>
          <p:spPr>
            <a:xfrm flipV="1">
              <a:off x="1979712" y="1844824"/>
              <a:ext cx="468052" cy="2316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174" name="173 Conector recto de flecha"/>
          <p:cNvCxnSpPr/>
          <p:nvPr/>
        </p:nvCxnSpPr>
        <p:spPr>
          <a:xfrm flipV="1">
            <a:off x="2195736" y="4852809"/>
            <a:ext cx="504056" cy="876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5" name="174 Conector recto de flecha"/>
          <p:cNvCxnSpPr/>
          <p:nvPr/>
        </p:nvCxnSpPr>
        <p:spPr>
          <a:xfrm>
            <a:off x="2051720" y="5068833"/>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6" name="175 Conector recto de flecha"/>
          <p:cNvCxnSpPr/>
          <p:nvPr/>
        </p:nvCxnSpPr>
        <p:spPr>
          <a:xfrm flipV="1">
            <a:off x="2195736" y="4564777"/>
            <a:ext cx="432048" cy="2316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7" name="176 Conector recto de flecha"/>
          <p:cNvCxnSpPr/>
          <p:nvPr/>
        </p:nvCxnSpPr>
        <p:spPr>
          <a:xfrm flipV="1">
            <a:off x="2123728" y="4420761"/>
            <a:ext cx="216024" cy="3036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6" name="185 CuadroTexto"/>
          <p:cNvSpPr txBox="1"/>
          <p:nvPr/>
        </p:nvSpPr>
        <p:spPr>
          <a:xfrm>
            <a:off x="2627784" y="2188513"/>
            <a:ext cx="458780" cy="276999"/>
          </a:xfrm>
          <a:prstGeom prst="rect">
            <a:avLst/>
          </a:prstGeom>
          <a:noFill/>
        </p:spPr>
        <p:txBody>
          <a:bodyPr wrap="none" rtlCol="0">
            <a:spAutoFit/>
          </a:bodyPr>
          <a:lstStyle/>
          <a:p>
            <a:r>
              <a:rPr lang="es-MX" sz="1200" dirty="0" smtClean="0"/>
              <a:t>0.50</a:t>
            </a:r>
            <a:endParaRPr lang="es-MX" sz="1200" baseline="-25000" dirty="0"/>
          </a:p>
        </p:txBody>
      </p:sp>
      <p:sp>
        <p:nvSpPr>
          <p:cNvPr id="187" name="186 CuadroTexto"/>
          <p:cNvSpPr txBox="1"/>
          <p:nvPr/>
        </p:nvSpPr>
        <p:spPr>
          <a:xfrm>
            <a:off x="2627784" y="2764577"/>
            <a:ext cx="458780" cy="276999"/>
          </a:xfrm>
          <a:prstGeom prst="rect">
            <a:avLst/>
          </a:prstGeom>
          <a:noFill/>
        </p:spPr>
        <p:txBody>
          <a:bodyPr wrap="none" rtlCol="0">
            <a:spAutoFit/>
          </a:bodyPr>
          <a:lstStyle/>
          <a:p>
            <a:r>
              <a:rPr lang="es-MX" sz="1200" dirty="0" smtClean="0"/>
              <a:t>1.00</a:t>
            </a:r>
            <a:endParaRPr lang="es-MX" sz="1200" baseline="-25000" dirty="0"/>
          </a:p>
        </p:txBody>
      </p:sp>
      <p:sp>
        <p:nvSpPr>
          <p:cNvPr id="188" name="187 CuadroTexto"/>
          <p:cNvSpPr txBox="1"/>
          <p:nvPr/>
        </p:nvSpPr>
        <p:spPr>
          <a:xfrm>
            <a:off x="1979712" y="3196625"/>
            <a:ext cx="458780" cy="276999"/>
          </a:xfrm>
          <a:prstGeom prst="rect">
            <a:avLst/>
          </a:prstGeom>
          <a:noFill/>
        </p:spPr>
        <p:txBody>
          <a:bodyPr wrap="none" rtlCol="0">
            <a:spAutoFit/>
          </a:bodyPr>
          <a:lstStyle/>
          <a:p>
            <a:r>
              <a:rPr lang="es-MX" sz="1200" dirty="0" smtClean="0"/>
              <a:t>0.75</a:t>
            </a:r>
            <a:endParaRPr lang="es-MX" sz="1200" baseline="-25000" dirty="0"/>
          </a:p>
        </p:txBody>
      </p:sp>
      <p:sp>
        <p:nvSpPr>
          <p:cNvPr id="189" name="188 CuadroTexto"/>
          <p:cNvSpPr txBox="1"/>
          <p:nvPr/>
        </p:nvSpPr>
        <p:spPr>
          <a:xfrm>
            <a:off x="2339752" y="4132729"/>
            <a:ext cx="458780" cy="276999"/>
          </a:xfrm>
          <a:prstGeom prst="rect">
            <a:avLst/>
          </a:prstGeom>
          <a:noFill/>
        </p:spPr>
        <p:txBody>
          <a:bodyPr wrap="none" rtlCol="0">
            <a:spAutoFit/>
          </a:bodyPr>
          <a:lstStyle/>
          <a:p>
            <a:r>
              <a:rPr lang="es-MX" sz="1200" dirty="0" smtClean="0"/>
              <a:t>1.50</a:t>
            </a:r>
            <a:endParaRPr lang="es-MX" sz="1200" baseline="-25000" dirty="0"/>
          </a:p>
        </p:txBody>
      </p:sp>
      <p:sp>
        <p:nvSpPr>
          <p:cNvPr id="194" name="193 CuadroTexto"/>
          <p:cNvSpPr txBox="1"/>
          <p:nvPr/>
        </p:nvSpPr>
        <p:spPr>
          <a:xfrm>
            <a:off x="2699792" y="4348753"/>
            <a:ext cx="263214" cy="276999"/>
          </a:xfrm>
          <a:prstGeom prst="rect">
            <a:avLst/>
          </a:prstGeom>
          <a:noFill/>
        </p:spPr>
        <p:txBody>
          <a:bodyPr wrap="none" rtlCol="0">
            <a:spAutoFit/>
          </a:bodyPr>
          <a:lstStyle/>
          <a:p>
            <a:r>
              <a:rPr lang="es-MX" sz="1200" dirty="0" smtClean="0"/>
              <a:t>1</a:t>
            </a:r>
            <a:endParaRPr lang="es-MX" sz="1200" baseline="-25000" dirty="0"/>
          </a:p>
        </p:txBody>
      </p:sp>
      <p:sp>
        <p:nvSpPr>
          <p:cNvPr id="195" name="194 CuadroTexto"/>
          <p:cNvSpPr txBox="1"/>
          <p:nvPr/>
        </p:nvSpPr>
        <p:spPr>
          <a:xfrm>
            <a:off x="2699792" y="4636785"/>
            <a:ext cx="263214" cy="276999"/>
          </a:xfrm>
          <a:prstGeom prst="rect">
            <a:avLst/>
          </a:prstGeom>
          <a:noFill/>
        </p:spPr>
        <p:txBody>
          <a:bodyPr wrap="none" rtlCol="0">
            <a:spAutoFit/>
          </a:bodyPr>
          <a:lstStyle/>
          <a:p>
            <a:r>
              <a:rPr lang="es-MX" sz="1200" dirty="0" smtClean="0"/>
              <a:t>1</a:t>
            </a:r>
            <a:endParaRPr lang="es-MX" sz="1200" dirty="0"/>
          </a:p>
        </p:txBody>
      </p:sp>
      <p:sp>
        <p:nvSpPr>
          <p:cNvPr id="196" name="195 CuadroTexto"/>
          <p:cNvSpPr txBox="1"/>
          <p:nvPr/>
        </p:nvSpPr>
        <p:spPr>
          <a:xfrm>
            <a:off x="2267744" y="5140841"/>
            <a:ext cx="458780" cy="276999"/>
          </a:xfrm>
          <a:prstGeom prst="rect">
            <a:avLst/>
          </a:prstGeom>
          <a:noFill/>
        </p:spPr>
        <p:txBody>
          <a:bodyPr wrap="none" rtlCol="0">
            <a:spAutoFit/>
          </a:bodyPr>
          <a:lstStyle/>
          <a:p>
            <a:r>
              <a:rPr lang="es-MX" sz="1200" dirty="0" smtClean="0"/>
              <a:t>0.25</a:t>
            </a:r>
            <a:endParaRPr lang="es-MX" sz="1200" baseline="-25000" dirty="0"/>
          </a:p>
        </p:txBody>
      </p:sp>
      <p:sp>
        <p:nvSpPr>
          <p:cNvPr id="197" name="196 CuadroTexto"/>
          <p:cNvSpPr txBox="1"/>
          <p:nvPr/>
        </p:nvSpPr>
        <p:spPr>
          <a:xfrm>
            <a:off x="5148064" y="2980601"/>
            <a:ext cx="458780" cy="276999"/>
          </a:xfrm>
          <a:prstGeom prst="rect">
            <a:avLst/>
          </a:prstGeom>
          <a:noFill/>
        </p:spPr>
        <p:txBody>
          <a:bodyPr wrap="none" rtlCol="0">
            <a:spAutoFit/>
          </a:bodyPr>
          <a:lstStyle/>
          <a:p>
            <a:r>
              <a:rPr lang="es-MX" sz="1200" dirty="0" smtClean="0"/>
              <a:t>0.25</a:t>
            </a:r>
            <a:endParaRPr lang="es-MX" sz="1200" baseline="-25000" dirty="0"/>
          </a:p>
        </p:txBody>
      </p:sp>
      <p:sp>
        <p:nvSpPr>
          <p:cNvPr id="198" name="197 CuadroTexto"/>
          <p:cNvSpPr txBox="1"/>
          <p:nvPr/>
        </p:nvSpPr>
        <p:spPr>
          <a:xfrm>
            <a:off x="5580112" y="2548553"/>
            <a:ext cx="458780" cy="276999"/>
          </a:xfrm>
          <a:prstGeom prst="rect">
            <a:avLst/>
          </a:prstGeom>
          <a:noFill/>
        </p:spPr>
        <p:txBody>
          <a:bodyPr wrap="none" rtlCol="0">
            <a:spAutoFit/>
          </a:bodyPr>
          <a:lstStyle/>
          <a:p>
            <a:r>
              <a:rPr lang="es-MX" sz="1200" dirty="0" smtClean="0"/>
              <a:t>0.75</a:t>
            </a:r>
            <a:endParaRPr lang="es-MX" sz="1200" baseline="-25000" dirty="0"/>
          </a:p>
        </p:txBody>
      </p:sp>
      <p:sp>
        <p:nvSpPr>
          <p:cNvPr id="201" name="200 CuadroTexto"/>
          <p:cNvSpPr txBox="1"/>
          <p:nvPr/>
        </p:nvSpPr>
        <p:spPr>
          <a:xfrm>
            <a:off x="5652120" y="2060848"/>
            <a:ext cx="458780" cy="276999"/>
          </a:xfrm>
          <a:prstGeom prst="rect">
            <a:avLst/>
          </a:prstGeom>
          <a:noFill/>
        </p:spPr>
        <p:txBody>
          <a:bodyPr wrap="none" rtlCol="0">
            <a:spAutoFit/>
          </a:bodyPr>
          <a:lstStyle/>
          <a:p>
            <a:r>
              <a:rPr lang="es-MX" sz="1200" dirty="0" smtClean="0"/>
              <a:t>0.75</a:t>
            </a:r>
            <a:endParaRPr lang="es-MX" sz="1200" baseline="-25000" dirty="0"/>
          </a:p>
        </p:txBody>
      </p:sp>
      <p:sp>
        <p:nvSpPr>
          <p:cNvPr id="203" name="202 CuadroTexto"/>
          <p:cNvSpPr txBox="1"/>
          <p:nvPr/>
        </p:nvSpPr>
        <p:spPr>
          <a:xfrm>
            <a:off x="5220072" y="1468433"/>
            <a:ext cx="537327" cy="276999"/>
          </a:xfrm>
          <a:prstGeom prst="rect">
            <a:avLst/>
          </a:prstGeom>
          <a:noFill/>
        </p:spPr>
        <p:txBody>
          <a:bodyPr wrap="none" rtlCol="0">
            <a:spAutoFit/>
          </a:bodyPr>
          <a:lstStyle/>
          <a:p>
            <a:r>
              <a:rPr lang="es-MX" sz="1200" dirty="0" smtClean="0"/>
              <a:t>$1.25</a:t>
            </a:r>
            <a:endParaRPr lang="es-MX" sz="1200" baseline="-25000" dirty="0"/>
          </a:p>
        </p:txBody>
      </p:sp>
      <p:sp>
        <p:nvSpPr>
          <p:cNvPr id="207" name="206 CuadroTexto"/>
          <p:cNvSpPr txBox="1"/>
          <p:nvPr/>
        </p:nvSpPr>
        <p:spPr>
          <a:xfrm>
            <a:off x="5076056" y="3844697"/>
            <a:ext cx="458780" cy="276999"/>
          </a:xfrm>
          <a:prstGeom prst="rect">
            <a:avLst/>
          </a:prstGeom>
          <a:noFill/>
        </p:spPr>
        <p:txBody>
          <a:bodyPr wrap="none" rtlCol="0">
            <a:spAutoFit/>
          </a:bodyPr>
          <a:lstStyle/>
          <a:p>
            <a:r>
              <a:rPr lang="es-MX" sz="1200" dirty="0" smtClean="0"/>
              <a:t>0.50</a:t>
            </a:r>
            <a:endParaRPr lang="es-MX" sz="1200" baseline="-25000" dirty="0"/>
          </a:p>
        </p:txBody>
      </p:sp>
      <p:sp>
        <p:nvSpPr>
          <p:cNvPr id="208" name="207 CuadroTexto"/>
          <p:cNvSpPr txBox="1"/>
          <p:nvPr/>
        </p:nvSpPr>
        <p:spPr>
          <a:xfrm>
            <a:off x="5364088" y="4204737"/>
            <a:ext cx="458780" cy="276999"/>
          </a:xfrm>
          <a:prstGeom prst="rect">
            <a:avLst/>
          </a:prstGeom>
          <a:noFill/>
        </p:spPr>
        <p:txBody>
          <a:bodyPr wrap="none" rtlCol="0">
            <a:spAutoFit/>
          </a:bodyPr>
          <a:lstStyle/>
          <a:p>
            <a:r>
              <a:rPr lang="es-MX" sz="1200" dirty="0" smtClean="0"/>
              <a:t>0.10</a:t>
            </a:r>
            <a:endParaRPr lang="es-MX" sz="1200" baseline="-25000" dirty="0"/>
          </a:p>
        </p:txBody>
      </p:sp>
      <p:sp>
        <p:nvSpPr>
          <p:cNvPr id="209" name="208 CuadroTexto"/>
          <p:cNvSpPr txBox="1"/>
          <p:nvPr/>
        </p:nvSpPr>
        <p:spPr>
          <a:xfrm>
            <a:off x="5508104" y="4564777"/>
            <a:ext cx="458780" cy="276999"/>
          </a:xfrm>
          <a:prstGeom prst="rect">
            <a:avLst/>
          </a:prstGeom>
          <a:noFill/>
        </p:spPr>
        <p:txBody>
          <a:bodyPr wrap="none" rtlCol="0">
            <a:spAutoFit/>
          </a:bodyPr>
          <a:lstStyle/>
          <a:p>
            <a:r>
              <a:rPr lang="es-MX" sz="1200" dirty="0" smtClean="0"/>
              <a:t>0.60</a:t>
            </a:r>
            <a:endParaRPr lang="es-MX" sz="1200" baseline="-25000" dirty="0"/>
          </a:p>
        </p:txBody>
      </p:sp>
      <p:sp>
        <p:nvSpPr>
          <p:cNvPr id="210" name="209 CuadroTexto"/>
          <p:cNvSpPr txBox="1"/>
          <p:nvPr/>
        </p:nvSpPr>
        <p:spPr>
          <a:xfrm>
            <a:off x="5724128" y="4924817"/>
            <a:ext cx="458780" cy="276999"/>
          </a:xfrm>
          <a:prstGeom prst="rect">
            <a:avLst/>
          </a:prstGeom>
          <a:noFill/>
        </p:spPr>
        <p:txBody>
          <a:bodyPr wrap="none" rtlCol="0">
            <a:spAutoFit/>
          </a:bodyPr>
          <a:lstStyle/>
          <a:p>
            <a:r>
              <a:rPr lang="es-MX" sz="1200" dirty="0" smtClean="0"/>
              <a:t>0.40</a:t>
            </a:r>
            <a:endParaRPr lang="es-MX" sz="1200" baseline="-25000" dirty="0"/>
          </a:p>
        </p:txBody>
      </p:sp>
      <p:sp>
        <p:nvSpPr>
          <p:cNvPr id="212" name="211 CuadroTexto"/>
          <p:cNvSpPr txBox="1"/>
          <p:nvPr/>
        </p:nvSpPr>
        <p:spPr>
          <a:xfrm>
            <a:off x="3203848" y="3844697"/>
            <a:ext cx="458780" cy="276999"/>
          </a:xfrm>
          <a:prstGeom prst="rect">
            <a:avLst/>
          </a:prstGeom>
          <a:noFill/>
        </p:spPr>
        <p:txBody>
          <a:bodyPr wrap="none" rtlCol="0">
            <a:spAutoFit/>
          </a:bodyPr>
          <a:lstStyle/>
          <a:p>
            <a:r>
              <a:rPr lang="es-MX" sz="1200" dirty="0" smtClean="0"/>
              <a:t>0.25</a:t>
            </a:r>
            <a:endParaRPr lang="es-MX" sz="1200" baseline="-25000" dirty="0"/>
          </a:p>
        </p:txBody>
      </p:sp>
      <p:sp>
        <p:nvSpPr>
          <p:cNvPr id="213" name="212 CuadroTexto"/>
          <p:cNvSpPr txBox="1"/>
          <p:nvPr/>
        </p:nvSpPr>
        <p:spPr>
          <a:xfrm>
            <a:off x="2457036" y="3628673"/>
            <a:ext cx="458780" cy="276999"/>
          </a:xfrm>
          <a:prstGeom prst="rect">
            <a:avLst/>
          </a:prstGeom>
          <a:noFill/>
        </p:spPr>
        <p:txBody>
          <a:bodyPr wrap="none" rtlCol="0">
            <a:spAutoFit/>
          </a:bodyPr>
          <a:lstStyle/>
          <a:p>
            <a:r>
              <a:rPr lang="es-MX" sz="1200" dirty="0" smtClean="0"/>
              <a:t>0.15</a:t>
            </a:r>
            <a:endParaRPr lang="es-MX" sz="1200" baseline="-25000" dirty="0"/>
          </a:p>
        </p:txBody>
      </p:sp>
      <p:sp>
        <p:nvSpPr>
          <p:cNvPr id="214" name="213 CuadroTexto"/>
          <p:cNvSpPr txBox="1"/>
          <p:nvPr/>
        </p:nvSpPr>
        <p:spPr>
          <a:xfrm>
            <a:off x="3347864" y="1972489"/>
            <a:ext cx="458780" cy="276999"/>
          </a:xfrm>
          <a:prstGeom prst="rect">
            <a:avLst/>
          </a:prstGeom>
          <a:noFill/>
        </p:spPr>
        <p:txBody>
          <a:bodyPr wrap="none" rtlCol="0">
            <a:spAutoFit/>
          </a:bodyPr>
          <a:lstStyle/>
          <a:p>
            <a:r>
              <a:rPr lang="es-MX" sz="1200" dirty="0" smtClean="0"/>
              <a:t>0.50</a:t>
            </a:r>
            <a:endParaRPr lang="es-MX" sz="1200" baseline="-25000" dirty="0"/>
          </a:p>
        </p:txBody>
      </p:sp>
      <p:cxnSp>
        <p:nvCxnSpPr>
          <p:cNvPr id="215" name="214 Conector recto de flecha"/>
          <p:cNvCxnSpPr>
            <a:stCxn id="5" idx="0"/>
            <a:endCxn id="8" idx="2"/>
          </p:cNvCxnSpPr>
          <p:nvPr/>
        </p:nvCxnSpPr>
        <p:spPr>
          <a:xfrm flipV="1">
            <a:off x="1871700" y="2524140"/>
            <a:ext cx="1908212" cy="2112645"/>
          </a:xfrm>
          <a:prstGeom prst="straightConnector1">
            <a:avLst/>
          </a:prstGeom>
          <a:ln>
            <a:solidFill>
              <a:schemeClr val="accent2"/>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19" name="218 CuadroTexto"/>
          <p:cNvSpPr txBox="1"/>
          <p:nvPr/>
        </p:nvSpPr>
        <p:spPr>
          <a:xfrm>
            <a:off x="3203848" y="4924817"/>
            <a:ext cx="458780" cy="276999"/>
          </a:xfrm>
          <a:prstGeom prst="rect">
            <a:avLst/>
          </a:prstGeom>
          <a:noFill/>
        </p:spPr>
        <p:txBody>
          <a:bodyPr wrap="none" rtlCol="0">
            <a:spAutoFit/>
          </a:bodyPr>
          <a:lstStyle/>
          <a:p>
            <a:r>
              <a:rPr lang="es-MX" sz="1200" dirty="0" smtClean="0"/>
              <a:t>0.75</a:t>
            </a:r>
            <a:endParaRPr lang="es-MX" sz="1200" baseline="-25000" dirty="0"/>
          </a:p>
        </p:txBody>
      </p:sp>
    </p:spTree>
    <p:extLst>
      <p:ext uri="{BB962C8B-B14F-4D97-AF65-F5344CB8AC3E}">
        <p14:creationId xmlns:p14="http://schemas.microsoft.com/office/powerpoint/2010/main" val="14780193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Problema</a:t>
            </a:r>
            <a:endParaRPr lang="es-MX" dirty="0"/>
          </a:p>
        </p:txBody>
      </p:sp>
      <p:sp>
        <p:nvSpPr>
          <p:cNvPr id="3" name="2 Marcador de contenido"/>
          <p:cNvSpPr>
            <a:spLocks noGrp="1"/>
          </p:cNvSpPr>
          <p:nvPr>
            <p:ph sz="quarter" idx="1"/>
          </p:nvPr>
        </p:nvSpPr>
        <p:spPr/>
        <p:txBody>
          <a:bodyPr/>
          <a:lstStyle/>
          <a:p>
            <a:pPr>
              <a:buNone/>
            </a:pPr>
            <a:endParaRPr lang="es-MX" dirty="0" smtClean="0"/>
          </a:p>
          <a:p>
            <a:pPr>
              <a:buNone/>
            </a:pPr>
            <a:endParaRPr lang="es-MX" dirty="0" smtClean="0"/>
          </a:p>
          <a:p>
            <a:r>
              <a:rPr lang="es-MX" dirty="0" smtClean="0"/>
              <a:t>¿Cómo debería la compañía distribuir sus pantalones para minimizar el costo de distribución total por mes?</a:t>
            </a:r>
          </a:p>
          <a:p>
            <a:pPr marL="0" indent="0">
              <a:buNone/>
            </a:pPr>
            <a:endParaRPr lang="es-MX" dirty="0" smtClean="0"/>
          </a:p>
        </p:txBody>
      </p:sp>
      <p:sp>
        <p:nvSpPr>
          <p:cNvPr id="30722" name="AutoShape 2" descr="data:image/jpeg;base64,/9j/4AAQSkZJRgABAQAAAQABAAD/2wCEAAkGBhQQEA8PEBAQEBAPEBAQFBAVDw8QEA8UFBAVFBUQFBIXHCYeFxkkGRQUHy8gIycpLC0sFR4xNTAqNScrLCkBCQoKDgwOGg8PGiolHyQqLSwsLCwsLywsLCotKSwpLCwsLCwsKSwsLCwsLCwpLCwsKSksLCwsLCwsLCksKSwsKf/AABEIAOEA4QMBIgACEQEDEQH/xAAcAAACAgMBAQAAAAAAAAAAAAAAAQIGAwQFBwj/xAA/EAACAQIDBAcFBgUDBQEAAAABAgADEQQSIQUGMUETIlFhcYGRBzJSobEUQoLB0fAjM2JykkNT4XODk6KyNP/EABoBAQADAQEBAAAAAAAAAAAAAAACAwQFAQb/xAAoEQADAAICAQIFBQEAAAAAAAAAAQIDEQQSITFBExQyQlEiUmGRobH/2gAMAwEAAhEDEQA/APcYQiJgChCEAUUIjADNC8jHACF4o4A80cjAQCYjkYxAJAxyMd4A5EmF4QAkY7xQAhETFeAShI3heATvGDIXjgEoRCO8ALwhCAEIQgBEY4iYApEyUiYARExyJgBeF4RQCcJgqYtF95gPPX0mRKgPAg6X0N4BkBkryAkoBKE0cftDo7WF2a9uwW5maw24bXKgAC5NzpbUmAdeBmrgcelamlWmbo6hlPaCJsQAiJgTFACEUcAUcIQAjBkY4BIGMRQEAlCEIArwvFCAO8UIQAMjeMmKAEiZGtXVLZmAv2zXq7RRRfMD3DU+kAW0sX0VKpU+BGb0BInlz7zYpabhKzsSvVBIbW4NtfP1l923iRXotTQm72BuMul9ZTNp7uVFX+HkYEWsty66Hw7teU2YPh9Gq9WYs/xO8ufRHR2HvEK4GeyOSQLaKbG1v6TO9SupzKcpE8t2YlamHFSlWsHObNSqAjsYadYWHLhaXndPapq1Ew7m4IOV/vDKL5e8TAby5YTHh9GsG+Rm05sDbjrILgqaakA25nWVz2hbzfYdnYiujWqFejpf9R9AR4C7eUmRMpZ2Oarlz66D3QL6AHn4zHi+rSqk8qbj1FvzmxsrbgNKkWIJNOmTfW5KC5mjvftYfZzlCg3JPLQKSfP9IXmkeV4k4G5GKr0fcVnwzNlZcrkKRpmQgfu09J6UAXJAHadJTNlY/wCyYfDUjpmp5ywFyCTc6eJM6iXqWIJe/A3zXlufIrrwivBjcT5Z06+11X3bufQepmI7aGnUPK+o+UjR2Qx96yjv4+kniqdOjTdgM7hercXux0UW8SJQXG7RxSv7p17OY8pkvKFtHH4qjiFKOVprSewIUK7M6gHo+wKrcdbtMFTefF/7g/8AGn6TVj415FtGbJyIxvTPRBHK5udtGtWp1HrNmBqFUOVRoos3AfFf0liEpuercsuiu0qiUAIQvIkiUYijEAcIQgGMGO8UUAlmiJmOsxCtltmsbX4XtpfuvKRX3ixIfoqx6Gp2KoyuPiR+Y7uIluPE8j0irLlWNbaL1eYK2ORfeqIPFhKNVxDv7zu3i5Mw2mpcP8syPm/hHWxW8tKoz9apmpsUy9DVsCOQIBHnM2ynp16SVUfRweK8wxUj1BlZqYqjSLtUDZqjDMQ5FyFRbZbHkRy1ueyS3cqMDXSkyuvSGqq5usA/FtBaxIJ8SZguetNHQiu0plyGBHJl+Yh9hP8ASfxD85yhjKi8UPkyfrJ09qMdAreNtPXhIEzqLhyt2YaLrxBueXCea7Jx4TatRab5cuKZMjBrEurNdSNbHrcuzxl8qVnKMNLkadl557vHshKlYOmcV6BUZ0JSpmAve/A8efaZZjxvI9IryWoW2Xza236VBb4nEKmmi5shPgou5+U8+9p2Jq4yngWoAPhqb6i5D52YKrFT93KOPLMbzJg92aa9dgWc6lnJZz4k6zrjDrlC20E3LhJerMNczz4Rppv/AEV0qYTEJbmKNJh/6gGa22N8sPWRFTNTUuBUd6b01RbjiWJ5X4Tp/ZF7BNXHbBo1lyVEutwStyAxsbXt4yz5OF5TIfN0/FInj95kruj0jmoCmFVwGF7E3bKRe17+nnLPultQIlV7izFFGuh4nTv1nmm0sBUwrA4ZF6NeNG1lPeD2ztbr7y9LiMPhhRemHu71CgBzBv5ZPMBVB7790wZcF435RuxZoyLwelVtqO2gsL8yTp5CcXbmOqqqClSrV3dluy5VSiOJaxa5PAaBuN+U7AwwPBl+Yj+wn+k/iEpLin4ejWtZkqu7MW6wAtfkWPASFZa9O61cPqxtTemekQk+6G7De0uf2FvhPyM1NoUmSk7AEEAE6HgHBI9AZsnluVpLwY74c09t+Ts7GwIo0adIfcUDxPM+ZufOb4nDw216hAJynyt9J3Ea4B7pl3t7NSWlolACKOASjEUIBKEV4QDHeF4oQAM0Np7KSumSooYcQeBB7QRqD3zfinqevKPGk/DKJj9l1MNe96lIcKlusvc4/Oamz9jYrEA1ldKVJvcR6d2I+InvnopQTDiq3RrmC37uzvmpcu0te5l+Uje/b8Hne09zsSwv/BJH3lZkYeoI9Zwk9mr1KnSviKlBrWuj3a3GwtYDtno2Ox9Rwcpyf28fWV7draD/AGipgK38y7VMO/AVaV+tT/uQn/EjslNciq9Uv6LowqfRszbK3YSgBepXrsBbPWrPU07AvugeU7FOiBawt5TrUdj83a3cLfWbIFOnwAv28T6ygu9Dm0NmM3LKO06Tk70bGRFWqP5hYKxGlxY2v6Ts43bYXS9yeQ1J8BK3tXanSqVLot9VUsMzka2A4fPyl2GuuRMqzz2ho51KiWvlBNo2wzDijf4mdTZNC1MHm/W8uU6CrNeTl9aaSMkcTtKbKuRbjp5RopYgDUnQCdbeJ7JSHMsx/L9ZXMZilUWzAMSBa+vbNE5d4+5neLWToderu6KylarEA/AbMPxW0k6O61Gk9OpRUo9NWUHOzBsw4tmvr3zHsjb17JVPcKnHyb9Z3wP3+c5d5rv1Z1IwxHojmLj3U2KP5At56TaTbNuN18Qy/WTxmAWquVx4EEhl7wZR94Xx+z+thrVqRIPSNYZBYgowW3E2IPAZe+VynT0ixvS2y+0ttKfvD1nK3m2w79BhaJOavUDuQpcJRpEMxIHxMEXvzNKThvaXXAAxGA6VtbsrjXXsI0kMLvw1bEVHWj9ky01RQcoLLnJJLAcASOEk8Vz5aIzkmvRlvxO8VWiVpqMPUZnWmi9HUQuTa/B9AL6m0s1PeZUc0XXWmFuym4NwNQDraUPZG2jiWes4BcL0SsbVLWZgwRrDKLWPb1rTro01cfj9lujJyOQ5epL7hselQdRge6+vpNgGeeq1jcXB7RoZ0sJvDUSwY9IO/wB71/WSviNfSyMcxP6kXIGOcfB7x03sCcjdjcPJuE6qVAdQb+GsyVDn1Nc3NfSycIs0JEmQhCEAIoEzQ2ntZaC3Y3Y8F5t/xPUm3pHlUpW2b5Mw4sg03BNgVPW5DT3vLjKJi9t1jVp1lc9RrGnmIRqbaMtuBI4g9o75sY7e2oRZAE/q95vLlNXyt7SMvzUa2PZe89HEU0emHqMw1VRlRW7DUbTW1xa5tbvnF3rxVVBQxlELnw1VK4pIpJshIqIWOpLUy45cBNXd21PFOgQ5K38TKo0ZlIZlCi1jxYEd44Tb2rvQHpkAItHKGKAKLAqGuQRqQCCdR8rzLeOorqzTjyK57Iuq7eFZVejeorgMGFstmFxduA0PCcPeDeejhP8A9WIVHa2WiDlZs3AknW3aQOR1nnGC3y2jUoJRpslCmihBVCXqhALBQx0XSZNmbi1cS3SPnrM3vVapY3821PlNE8atbvwv5Ka5Ep6nyzr7wb1uijorOHdeopANVQwuCTxUrfn2a6zk4NKmKxFCy1LGouYm9sx4sTqBYFuHb3S77J9nNKmBnAa33bZUH4efnN2pVw9Gv0OenTNGmrFTpY1MwXl8Kt/lI7x4/Tyz3V5PD8I6NOnYADgBYekyATDSxtNvdq028KifrNyimoJGg1vy014zMaV4KdvxtDo81lLdGgVQDa7a9UHtJPylBx2MACkk5S1iCOurdlrizDje+suG2VatjKNM6o7tXI00yXC39R6TNvFuWK6FkUZ7cOTjsPYew8prml8NQ/cy1P63aK/gcflIpuwbhlccGBFx4XB/Z0lp2Ttw07K12p9n3l71/Sea0CcJUdMVc0j1MzKL0tLKDbmvEdo8Z2tk7aVkV1bNTbnc5qRtqj3+vr2zLcOHpmmaVLaPWKNQOoZWDKeBH70PdNfaW0aWHUtXdUU6ZTqz35BOJlLTeQ4XKFcqcQ60l0zhSdTVyc8qgn0na2du6hIru5xFR9emY5r/ANvJR3C3fIo9a2ZsBuzhMX1qdKpSuuYi7ra5IC5T3C+nC8nW9mdM+7UqDxyt9ROvhcPlIy3B7p3cHVzrc2JBIJHC44zRPIyL7mUPBjfsUenuBVpC1LEADsNIW+s0tp7OxeGAduhqJcAkZgwF+Np6ZlmvjdnrWRqb3swtpxHeJdPKtPyU1xMbXhFCD6X5R07sbIGc/wBKk/PhLXht1aKa5M5HNyWt66Tq0sKq6AAeAEtrlr7UUzwv3Mp9DYNZ/urTB+I5j/iP1lh2Lsk0M16jPmtpYKo8BOmFkgJlvPd+pqjBEeUShFaEpLxSJaJmlc25vGEvTpEF+BbiF8O0ycY6t6kheSYW2bm2tvLRGUdaoeXId5/SUzE4tqjF3JLH92HdMNWqSSSbkm9+ZmFnnXxYZxr+Tj5s7yP+DI1SYXaYqla00MXXc2y51AYE2U3Kj3gDbjb5zRr3M6fnRsYnDZ9LsrcVKkhweRW2oM2Ni+z1iLFWCE5uuzEE3vm6K9r31uZe93tj0VprUpqDnAOfizXF73M7y0gJzMvL2/0o6uLi6X6mVrZm59KnYkZ2HM208BwE79HCBeQmwFjmKrqnumbJlStJGGrZQT2Ak8+AvwnmO7mzRjBicfXQE46uzorLfJRp/wAOktjw0B+Uvm9W21wWFr4l72pJwGhLEhVA8yJTt3d5mq0EdUpNTF1VitamWVWKhr5jqbdkg2TROpuTQPBCp/pd1+hkKezfsdSllq1D05qUhTZswJ6Im9+It1fWdqntq/GifwVkb5MBK9vptUmkMTQFmwVReq+VWDVQyMQoJv8Ac58jEy6ekG9LZi3QomtjMXWLF1WrUSne3VXpDYDu0noaYYWlS9nmAyUATxY3J+X1Bl6prpL8316/HgpxfTv8lM3s3MXEqWUAVLWuRdWHwuOY+k8eq4etsys5VCaV/wCLQbiO8eXBh4GfSlWlcSq707pLiVzDq1VByva/kRzU9k9i010v0/4Llp9o9TyOltajiayVKeZVoUyRcHKjs2pK8hlFjrbXlLju1jqyMzqV6PpKStSYnLUzmwNNgLBrXa/YNZQtobCq4SvUbJa2rUxe/Prp2jjLPuvvFSpUTWBINwiUAh6RSMoYhjcKD1vAG3hCsFKtLz+CU5pc7b0eoVsbayjq3/yNuZJ4efpO1hFCoqrwUAf8k8zz854xiNs18Q4Zj0aKbrSW4CkcCTxJ7/pLru5vcdKeIOvAVOR7m7++X1w8kR2/wzzzIu+v+l5BkpwMbvbRosFJLubHIliwHxNyUePHledmhXDgMpuGAI8DMzlpbaNXZN6TM0IQkT0IwYoQB3hFCAczbmEqVaJp0anROxHXy5rLzA8eF/GVRdwap97GN5U1H5y9xWlsZrhallV4Yt7pFKX2e397FVz4ZRMy+zul96riG/7gH0Et9o5J8nK/uIrj4l7FUp+z3D8+lbxqvNiluJhR/pX8Xc/UyxwkXmyP1pkvgwvZGHB4RaSLTpqERRYKOAHZM0ISotCIxzDVrAQCu77bvUMbhymIU2phnVw5RkOXjccRw0Omk8q2DvamDoUcOy4hcgILLaqhJa5dVvdSSb2756N7Qtr9HhmRT1qv8MeB975X9Z5JUw2biJv43EWWXVGLkcp4qUoulLf/AAr2viEGuq1aLJfuzFT3TX2/tClXSglBqD9PUp5+ibNpTJqFm7DqBw7ZUBs4Gd7dLZA+0LYDiOXadfkDLlwlifffoUvmfEXVL1PWN3sJkpU1twUfSd1JqYOlYCbgnLp7ezpStLQ5CpTvMokTPD0rW8e66YpLEZXXVXHFT+ndPOX2YaNU0ayhag4G3VqD4lM9oqLpKZvslF06JhmrHWmFt0in4rngO86eM2cbPUPr7GPkYJtdvcqyYO3KZlw8z4HDOtNRVYO44kCw8JsdFOt2OT10aK0LXsLXNz3ntMt+6O0eqaLHVdV8CeHr9ZXuimXB1DTqLUHFT6jmJRnhXDRfhydL2eiqZOauExAdQwOhFxNkGcQ7Y4QhACEIQBZYWjhAI2gRHCAK0UlFaAKEIQCFQ6TxfeuvVoY2uEq1VzNm0dwOsA3C9vvfKe01OE8r9pOCtiKdT40t5qx/Jps4TXxNP3MnMT+HtFUxGOqVsvS1GfLe1+V5FKUnTpzZSlO6kp8I4bpt7ZiTDjsnd3brrRqhn0Gpv5WH5znpSmzSo30/Y75XklXLlksddKVI9P2ftmlUsFqKT2XF/SdYSl7rbA1Ws40BuoI1v8Z/IS6LPn8szNaln0GKqqd0iawIgscqLTGRKptfcvNUetQrPTqVDmYE50Y94OtpbSJEiTi3D3JC4VrVHm+Iw+IofzqOZR/qUrsPNeUjh8alT3XBPZwYeRno7UQZx9p7q0K9y9MZvjHVb1E2xzP3r+jFk4f7GVm0AkzYrdPEUdaFYVVH+nV4+AcTmvtQ0jlxNGpQPDMQWpn8Q/5muck39LMd4rj6kWvd3GWvTPivhzEsYMouAxikrUpsrW10N/Iy54SuHUMOes53Jx9a3+To8XJ2nT9jZBjkVkplNYQhCAEIQgBFHFACFoCOAQhGRFAE0o/tGwl6VN/gqBb9zgr/APWWXkyvb44XpMJXA4hC48U6w+YluKutpleWe0NHllOlNhKUmiXsRwOomwlK+k+i2fOaMdKjeWfdzYHSEVGHUBBAP3z2nu7Ji2BsPpiGP8sHj/uEcv7frL3h6AUADgJy+Vyfsk6fF4330SpUrATNC0YE5h1BrHCEAIGEIBHLFaThAMZWa9fBK4IZQwPIgEGbZEMsLwCobQ3Aosc1Evh3+KmbD/HhOru5s6rQpmnXqCqQ5KuBYlSBxHbe87BWMCWPLVLq2VrHKfZIAJKEJWWBCEIAQhCAEUIQAjihAHISUjAAzTx1LMrA8CCDNyY6q3BgHkWHoWunOmzUz+Byv0APnO1sbY5rtbhTB6zfEfhHd2mbD7t1GxmIUKVpO61C/cyKGVe+6mXLA4AUlVFAAUWnSy8r9CU+ujm4+Lu269Nk8HhAihQAABwtNoRASYE5p0hASUIQAhCEAIQtC0AIR2haAKEdoWgChHaFoAoQhACEIQAhCEAIo4QAhCEAIiI4QCELSVoWgEMsYElaAEAQElCEAIR2hAC0I4WgChJWhlgChJWitAFCSitAIxx5YrQBQjtCAKOEIBGEIQBQjhACKAjgBCKOAEIQgBCEIAQAjAjgBCPLHAACEdo4ArQtHCAK0doQgBaK0cIArQjhAIxWk4rQBWikrQgGKEIQAhCKAAhHCAKOEIAQhCAEdohJQAjAiAkoAR2jhACELSUAVo4QgBCEIAQhCAK0CI4QCMI7QtAFCO0IBgijhAFHCEAUcIQAhCEAIQhAASUIQBrHCEAlCEIAxHCEAIQhACEIQAhCEAIQhACEIQAhCEA//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30724" name="AutoShape 4" descr="data:image/jpeg;base64,/9j/4AAQSkZJRgABAQAAAQABAAD/2wCEAAkGBhQQEA8PEBAQEBAPEBAQFBAVDw8QEA8UFBAVFBUQFBIXHCYeFxkkGRQUHy8gIycpLC0sFR4xNTAqNScrLCkBCQoKDgwOGg8PGiolHyQqLSwsLCwsLywsLCotKSwpLCwsLCwsKSwsLCwsLCwpLCwsKSksLCwsLCwsLCksKSwsKf/AABEIAOEA4QMBIgACEQEDEQH/xAAcAAACAgMBAQAAAAAAAAAAAAAAAQIGAwQFBwj/xAA/EAACAQIDBAcFBgUDBQEAAAABAgADEQQSIQUGMUETIlFhcYGRBzJSobEUQoLB0fAjM2JykkNT4XODk6KyNP/EABoBAQADAQEBAAAAAAAAAAAAAAACAwQFAQb/xAAoEQADAAICAQIFBQEAAAAAAAAAAQIDEQQSITFBExQyQlEiUmGRobH/2gAMAwEAAhEDEQA/APcYQiJgChCEAUUIjADNC8jHACF4o4A80cjAQCYjkYxAJAxyMd4A5EmF4QAkY7xQAhETFeAShI3heATvGDIXjgEoRCO8ALwhCAEIQgBEY4iYApEyUiYARExyJgBeF4RQCcJgqYtF95gPPX0mRKgPAg6X0N4BkBkryAkoBKE0cftDo7WF2a9uwW5maw24bXKgAC5NzpbUmAdeBmrgcelamlWmbo6hlPaCJsQAiJgTFACEUcAUcIQAjBkY4BIGMRQEAlCEIArwvFCAO8UIQAMjeMmKAEiZGtXVLZmAv2zXq7RRRfMD3DU+kAW0sX0VKpU+BGb0BInlz7zYpabhKzsSvVBIbW4NtfP1l923iRXotTQm72BuMul9ZTNp7uVFX+HkYEWsty66Hw7teU2YPh9Gq9WYs/xO8ufRHR2HvEK4GeyOSQLaKbG1v6TO9SupzKcpE8t2YlamHFSlWsHObNSqAjsYadYWHLhaXndPapq1Ew7m4IOV/vDKL5e8TAby5YTHh9GsG+Rm05sDbjrILgqaakA25nWVz2hbzfYdnYiujWqFejpf9R9AR4C7eUmRMpZ2Oarlz66D3QL6AHn4zHi+rSqk8qbj1FvzmxsrbgNKkWIJNOmTfW5KC5mjvftYfZzlCg3JPLQKSfP9IXmkeV4k4G5GKr0fcVnwzNlZcrkKRpmQgfu09J6UAXJAHadJTNlY/wCyYfDUjpmp5ywFyCTc6eJM6iXqWIJe/A3zXlufIrrwivBjcT5Z06+11X3bufQepmI7aGnUPK+o+UjR2Qx96yjv4+kniqdOjTdgM7hercXux0UW8SJQXG7RxSv7p17OY8pkvKFtHH4qjiFKOVprSewIUK7M6gHo+wKrcdbtMFTefF/7g/8AGn6TVj415FtGbJyIxvTPRBHK5udtGtWp1HrNmBqFUOVRoos3AfFf0liEpuercsuiu0qiUAIQvIkiUYijEAcIQgGMGO8UUAlmiJmOsxCtltmsbX4XtpfuvKRX3ixIfoqx6Gp2KoyuPiR+Y7uIluPE8j0irLlWNbaL1eYK2ORfeqIPFhKNVxDv7zu3i5Mw2mpcP8syPm/hHWxW8tKoz9apmpsUy9DVsCOQIBHnM2ynp16SVUfRweK8wxUj1BlZqYqjSLtUDZqjDMQ5FyFRbZbHkRy1ueyS3cqMDXSkyuvSGqq5usA/FtBaxIJ8SZguetNHQiu0plyGBHJl+Yh9hP8ASfxD85yhjKi8UPkyfrJ09qMdAreNtPXhIEzqLhyt2YaLrxBueXCea7Jx4TatRab5cuKZMjBrEurNdSNbHrcuzxl8qVnKMNLkadl557vHshKlYOmcV6BUZ0JSpmAve/A8efaZZjxvI9IryWoW2Xza236VBb4nEKmmi5shPgou5+U8+9p2Jq4yngWoAPhqb6i5D52YKrFT93KOPLMbzJg92aa9dgWc6lnJZz4k6zrjDrlC20E3LhJerMNczz4Rppv/AEV0qYTEJbmKNJh/6gGa22N8sPWRFTNTUuBUd6b01RbjiWJ5X4Tp/ZF7BNXHbBo1lyVEutwStyAxsbXt4yz5OF5TIfN0/FInj95kruj0jmoCmFVwGF7E3bKRe17+nnLPultQIlV7izFFGuh4nTv1nmm0sBUwrA4ZF6NeNG1lPeD2ztbr7y9LiMPhhRemHu71CgBzBv5ZPMBVB7790wZcF435RuxZoyLwelVtqO2gsL8yTp5CcXbmOqqqClSrV3dluy5VSiOJaxa5PAaBuN+U7AwwPBl+Yj+wn+k/iEpLin4ejWtZkqu7MW6wAtfkWPASFZa9O61cPqxtTemekQk+6G7De0uf2FvhPyM1NoUmSk7AEEAE6HgHBI9AZsnluVpLwY74c09t+Ts7GwIo0adIfcUDxPM+ZufOb4nDw216hAJynyt9J3Ea4B7pl3t7NSWlolACKOASjEUIBKEV4QDHeF4oQAM0Np7KSumSooYcQeBB7QRqD3zfinqevKPGk/DKJj9l1MNe96lIcKlusvc4/Oamz9jYrEA1ldKVJvcR6d2I+InvnopQTDiq3RrmC37uzvmpcu0te5l+Uje/b8Hne09zsSwv/BJH3lZkYeoI9Zwk9mr1KnSviKlBrWuj3a3GwtYDtno2Ox9Rwcpyf28fWV7draD/AGipgK38y7VMO/AVaV+tT/uQn/EjslNciq9Uv6LowqfRszbK3YSgBepXrsBbPWrPU07AvugeU7FOiBawt5TrUdj83a3cLfWbIFOnwAv28T6ygu9Dm0NmM3LKO06Tk70bGRFWqP5hYKxGlxY2v6Ts43bYXS9yeQ1J8BK3tXanSqVLot9VUsMzka2A4fPyl2GuuRMqzz2ho51KiWvlBNo2wzDijf4mdTZNC1MHm/W8uU6CrNeTl9aaSMkcTtKbKuRbjp5RopYgDUnQCdbeJ7JSHMsx/L9ZXMZilUWzAMSBa+vbNE5d4+5neLWToderu6KylarEA/AbMPxW0k6O61Gk9OpRUo9NWUHOzBsw4tmvr3zHsjb17JVPcKnHyb9Z3wP3+c5d5rv1Z1IwxHojmLj3U2KP5At56TaTbNuN18Qy/WTxmAWquVx4EEhl7wZR94Xx+z+thrVqRIPSNYZBYgowW3E2IPAZe+VynT0ixvS2y+0ttKfvD1nK3m2w79BhaJOavUDuQpcJRpEMxIHxMEXvzNKThvaXXAAxGA6VtbsrjXXsI0kMLvw1bEVHWj9ky01RQcoLLnJJLAcASOEk8Vz5aIzkmvRlvxO8VWiVpqMPUZnWmi9HUQuTa/B9AL6m0s1PeZUc0XXWmFuym4NwNQDraUPZG2jiWes4BcL0SsbVLWZgwRrDKLWPb1rTro01cfj9lujJyOQ5epL7hselQdRge6+vpNgGeeq1jcXB7RoZ0sJvDUSwY9IO/wB71/WSviNfSyMcxP6kXIGOcfB7x03sCcjdjcPJuE6qVAdQb+GsyVDn1Nc3NfSycIs0JEmQhCEAIoEzQ2ntZaC3Y3Y8F5t/xPUm3pHlUpW2b5Mw4sg03BNgVPW5DT3vLjKJi9t1jVp1lc9RrGnmIRqbaMtuBI4g9o75sY7e2oRZAE/q95vLlNXyt7SMvzUa2PZe89HEU0emHqMw1VRlRW7DUbTW1xa5tbvnF3rxVVBQxlELnw1VK4pIpJshIqIWOpLUy45cBNXd21PFOgQ5K38TKo0ZlIZlCi1jxYEd44Tb2rvQHpkAItHKGKAKLAqGuQRqQCCdR8rzLeOorqzTjyK57Iuq7eFZVejeorgMGFstmFxduA0PCcPeDeejhP8A9WIVHa2WiDlZs3AknW3aQOR1nnGC3y2jUoJRpslCmihBVCXqhALBQx0XSZNmbi1cS3SPnrM3vVapY3821PlNE8atbvwv5Ka5Ep6nyzr7wb1uijorOHdeopANVQwuCTxUrfn2a6zk4NKmKxFCy1LGouYm9sx4sTqBYFuHb3S77J9nNKmBnAa33bZUH4efnN2pVw9Gv0OenTNGmrFTpY1MwXl8Kt/lI7x4/Tyz3V5PD8I6NOnYADgBYekyATDSxtNvdq028KifrNyimoJGg1vy014zMaV4KdvxtDo81lLdGgVQDa7a9UHtJPylBx2MACkk5S1iCOurdlrizDje+suG2VatjKNM6o7tXI00yXC39R6TNvFuWK6FkUZ7cOTjsPYew8prml8NQ/cy1P63aK/gcflIpuwbhlccGBFx4XB/Z0lp2Ttw07K12p9n3l71/Sea0CcJUdMVc0j1MzKL0tLKDbmvEdo8Z2tk7aVkV1bNTbnc5qRtqj3+vr2zLcOHpmmaVLaPWKNQOoZWDKeBH70PdNfaW0aWHUtXdUU6ZTqz35BOJlLTeQ4XKFcqcQ60l0zhSdTVyc8qgn0na2du6hIru5xFR9emY5r/ANvJR3C3fIo9a2ZsBuzhMX1qdKpSuuYi7ra5IC5T3C+nC8nW9mdM+7UqDxyt9ROvhcPlIy3B7p3cHVzrc2JBIJHC44zRPIyL7mUPBjfsUenuBVpC1LEADsNIW+s0tp7OxeGAduhqJcAkZgwF+Np6ZlmvjdnrWRqb3swtpxHeJdPKtPyU1xMbXhFCD6X5R07sbIGc/wBKk/PhLXht1aKa5M5HNyWt66Tq0sKq6AAeAEtrlr7UUzwv3Mp9DYNZ/urTB+I5j/iP1lh2Lsk0M16jPmtpYKo8BOmFkgJlvPd+pqjBEeUShFaEpLxSJaJmlc25vGEvTpEF+BbiF8O0ycY6t6kheSYW2bm2tvLRGUdaoeXId5/SUzE4tqjF3JLH92HdMNWqSSSbkm9+ZmFnnXxYZxr+Tj5s7yP+DI1SYXaYqla00MXXc2y51AYE2U3Kj3gDbjb5zRr3M6fnRsYnDZ9LsrcVKkhweRW2oM2Ni+z1iLFWCE5uuzEE3vm6K9r31uZe93tj0VprUpqDnAOfizXF73M7y0gJzMvL2/0o6uLi6X6mVrZm59KnYkZ2HM208BwE79HCBeQmwFjmKrqnumbJlStJGGrZQT2Ak8+AvwnmO7mzRjBicfXQE46uzorLfJRp/wAOktjw0B+Uvm9W21wWFr4l72pJwGhLEhVA8yJTt3d5mq0EdUpNTF1VitamWVWKhr5jqbdkg2TROpuTQPBCp/pd1+hkKezfsdSllq1D05qUhTZswJ6Im9+It1fWdqntq/GifwVkb5MBK9vptUmkMTQFmwVReq+VWDVQyMQoJv8Ac58jEy6ekG9LZi3QomtjMXWLF1WrUSne3VXpDYDu0noaYYWlS9nmAyUATxY3J+X1Bl6prpL8316/HgpxfTv8lM3s3MXEqWUAVLWuRdWHwuOY+k8eq4etsys5VCaV/wCLQbiO8eXBh4GfSlWlcSq707pLiVzDq1VByva/kRzU9k9i010v0/4Llp9o9TyOltajiayVKeZVoUyRcHKjs2pK8hlFjrbXlLju1jqyMzqV6PpKStSYnLUzmwNNgLBrXa/YNZQtobCq4SvUbJa2rUxe/Prp2jjLPuvvFSpUTWBINwiUAh6RSMoYhjcKD1vAG3hCsFKtLz+CU5pc7b0eoVsbayjq3/yNuZJ4efpO1hFCoqrwUAf8k8zz854xiNs18Q4Zj0aKbrSW4CkcCTxJ7/pLru5vcdKeIOvAVOR7m7++X1w8kR2/wzzzIu+v+l5BkpwMbvbRosFJLubHIliwHxNyUePHledmhXDgMpuGAI8DMzlpbaNXZN6TM0IQkT0IwYoQB3hFCAczbmEqVaJp0anROxHXy5rLzA8eF/GVRdwap97GN5U1H5y9xWlsZrhallV4Yt7pFKX2e397FVz4ZRMy+zul96riG/7gH0Et9o5J8nK/uIrj4l7FUp+z3D8+lbxqvNiluJhR/pX8Xc/UyxwkXmyP1pkvgwvZGHB4RaSLTpqERRYKOAHZM0ISotCIxzDVrAQCu77bvUMbhymIU2phnVw5RkOXjccRw0Omk8q2DvamDoUcOy4hcgILLaqhJa5dVvdSSb2756N7Qtr9HhmRT1qv8MeB975X9Z5JUw2biJv43EWWXVGLkcp4qUoulLf/AAr2viEGuq1aLJfuzFT3TX2/tClXSglBqD9PUp5+ibNpTJqFm7DqBw7ZUBs4Gd7dLZA+0LYDiOXadfkDLlwlifffoUvmfEXVL1PWN3sJkpU1twUfSd1JqYOlYCbgnLp7ezpStLQ5CpTvMokTPD0rW8e66YpLEZXXVXHFT+ndPOX2YaNU0ayhag4G3VqD4lM9oqLpKZvslF06JhmrHWmFt0in4rngO86eM2cbPUPr7GPkYJtdvcqyYO3KZlw8z4HDOtNRVYO44kCw8JsdFOt2OT10aK0LXsLXNz3ntMt+6O0eqaLHVdV8CeHr9ZXuimXB1DTqLUHFT6jmJRnhXDRfhydL2eiqZOauExAdQwOhFxNkGcQ7Y4QhACEIQBZYWjhAI2gRHCAK0UlFaAKEIQCFQ6TxfeuvVoY2uEq1VzNm0dwOsA3C9vvfKe01OE8r9pOCtiKdT40t5qx/Jps4TXxNP3MnMT+HtFUxGOqVsvS1GfLe1+V5FKUnTpzZSlO6kp8I4bpt7ZiTDjsnd3brrRqhn0Gpv5WH5znpSmzSo30/Y75XklXLlksddKVI9P2ftmlUsFqKT2XF/SdYSl7rbA1Ws40BuoI1v8Z/IS6LPn8szNaln0GKqqd0iawIgscqLTGRKptfcvNUetQrPTqVDmYE50Y94OtpbSJEiTi3D3JC4VrVHm+Iw+IofzqOZR/qUrsPNeUjh8alT3XBPZwYeRno7UQZx9p7q0K9y9MZvjHVb1E2xzP3r+jFk4f7GVm0AkzYrdPEUdaFYVVH+nV4+AcTmvtQ0jlxNGpQPDMQWpn8Q/5muck39LMd4rj6kWvd3GWvTPivhzEsYMouAxikrUpsrW10N/Iy54SuHUMOes53Jx9a3+To8XJ2nT9jZBjkVkplNYQhCAEIQgBFHFACFoCOAQhGRFAE0o/tGwl6VN/gqBb9zgr/APWWXkyvb44XpMJXA4hC48U6w+YluKutpleWe0NHllOlNhKUmiXsRwOomwlK+k+i2fOaMdKjeWfdzYHSEVGHUBBAP3z2nu7Ji2BsPpiGP8sHj/uEcv7frL3h6AUADgJy+Vyfsk6fF4330SpUrATNC0YE5h1BrHCEAIGEIBHLFaThAMZWa9fBK4IZQwPIgEGbZEMsLwCobQ3Aosc1Evh3+KmbD/HhOru5s6rQpmnXqCqQ5KuBYlSBxHbe87BWMCWPLVLq2VrHKfZIAJKEJWWBCEIAQhCAEUIQAjihAHISUjAAzTx1LMrA8CCDNyY6q3BgHkWHoWunOmzUz+Byv0APnO1sbY5rtbhTB6zfEfhHd2mbD7t1GxmIUKVpO61C/cyKGVe+6mXLA4AUlVFAAUWnSy8r9CU+ujm4+Lu269Nk8HhAihQAABwtNoRASYE5p0hASUIQAhCEAIQtC0AIR2haAKEdoWgChHaFoAoQhACEIQAhCEAIo4QAhCEAIiI4QCELSVoWgEMsYElaAEAQElCEAIR2hAC0I4WgChJWhlgChJWitAFCSitAIxx5YrQBQjtCAKOEIBGEIQBQjhACKAjgBCKOAEIQgBCEIAQAjAjgBCPLHAACEdo4ArQtHCAK0doQgBaK0cIArQjhAIxWk4rQBWikrQgGKEIQAhCKAAhHCAKOEIAQhCAEdohJQAjAiAkoAR2jhACELSUAVo4QgBCEIAQhCAK0CI4QCMI7QtAFCO0IBgijhAFHCEAUcIQAhCEAIQhAASUIQBrHCEAlCEIAxHCEAIQhACEIQAhCEAIQhACEIQAhCEA//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pic>
        <p:nvPicPr>
          <p:cNvPr id="30728" name="Picture 8" descr="http://www.paroactivo.com/wp-content/uploads/2012/01/distribucion1-300x300.jpg"/>
          <p:cNvPicPr>
            <a:picLocks noChangeAspect="1" noChangeArrowheads="1"/>
          </p:cNvPicPr>
          <p:nvPr/>
        </p:nvPicPr>
        <p:blipFill>
          <a:blip r:embed="rId2" cstate="print"/>
          <a:srcRect b="19361"/>
          <a:stretch>
            <a:fillRect/>
          </a:stretch>
        </p:blipFill>
        <p:spPr bwMode="auto">
          <a:xfrm>
            <a:off x="3131840" y="3717032"/>
            <a:ext cx="2857500" cy="2304256"/>
          </a:xfrm>
          <a:prstGeom prst="ellipse">
            <a:avLst/>
          </a:prstGeom>
          <a:ln>
            <a:noFill/>
          </a:ln>
          <a:effectLst>
            <a:softEdge rad="112500"/>
          </a:effectLst>
        </p:spPr>
      </p:pic>
    </p:spTree>
    <p:extLst>
      <p:ext uri="{BB962C8B-B14F-4D97-AF65-F5344CB8AC3E}">
        <p14:creationId xmlns:p14="http://schemas.microsoft.com/office/powerpoint/2010/main" val="19154485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smtClean="0"/>
              <a:t>Pasos para resolver el problema</a:t>
            </a:r>
            <a:endParaRPr lang="es-MX" dirty="0"/>
          </a:p>
        </p:txBody>
      </p:sp>
      <p:sp>
        <p:nvSpPr>
          <p:cNvPr id="3" name="2 Marcador de contenido"/>
          <p:cNvSpPr>
            <a:spLocks noGrp="1"/>
          </p:cNvSpPr>
          <p:nvPr>
            <p:ph sz="quarter" idx="1"/>
          </p:nvPr>
        </p:nvSpPr>
        <p:spPr/>
        <p:txBody>
          <a:bodyPr/>
          <a:lstStyle/>
          <a:p>
            <a:pPr marL="514350" indent="-514350">
              <a:buAutoNum type="arabicPeriod"/>
            </a:pPr>
            <a:r>
              <a:rPr lang="es-MX" dirty="0" smtClean="0"/>
              <a:t>Minimizar</a:t>
            </a:r>
          </a:p>
          <a:p>
            <a:pPr marL="514350" indent="-514350">
              <a:buAutoNum type="arabicPeriod"/>
            </a:pPr>
            <a:r>
              <a:rPr lang="es-MX" dirty="0" smtClean="0"/>
              <a:t>Z = 0.5x</a:t>
            </a:r>
            <a:r>
              <a:rPr lang="es-MX" baseline="-25000" dirty="0" smtClean="0"/>
              <a:t>11</a:t>
            </a:r>
            <a:r>
              <a:rPr lang="es-MX" dirty="0" smtClean="0"/>
              <a:t>+0.25x</a:t>
            </a:r>
            <a:r>
              <a:rPr lang="es-MX" baseline="-25000" dirty="0" smtClean="0"/>
              <a:t>12</a:t>
            </a:r>
            <a:r>
              <a:rPr lang="es-MX" dirty="0" smtClean="0"/>
              <a:t>+0.15x</a:t>
            </a:r>
            <a:r>
              <a:rPr lang="es-MX" baseline="-25000" dirty="0" smtClean="0"/>
              <a:t>21</a:t>
            </a:r>
            <a:r>
              <a:rPr lang="es-MX" dirty="0" smtClean="0"/>
              <a:t>+0.75x</a:t>
            </a:r>
            <a:r>
              <a:rPr lang="es-MX" baseline="-25000" dirty="0" smtClean="0"/>
              <a:t>22</a:t>
            </a:r>
          </a:p>
          <a:p>
            <a:pPr marL="0" indent="0">
              <a:buNone/>
            </a:pPr>
            <a:r>
              <a:rPr lang="es-MX" dirty="0"/>
              <a:t>	</a:t>
            </a:r>
            <a:r>
              <a:rPr lang="es-MX" dirty="0" smtClean="0"/>
              <a:t>+z</a:t>
            </a:r>
            <a:r>
              <a:rPr lang="es-MX" baseline="-25000" dirty="0" smtClean="0"/>
              <a:t>11</a:t>
            </a:r>
            <a:r>
              <a:rPr lang="es-MX" dirty="0" smtClean="0"/>
              <a:t>+0.50z</a:t>
            </a:r>
            <a:r>
              <a:rPr lang="es-MX" baseline="-25000" dirty="0" smtClean="0"/>
              <a:t>12</a:t>
            </a:r>
            <a:r>
              <a:rPr lang="es-MX" dirty="0" smtClean="0"/>
              <a:t>+z</a:t>
            </a:r>
            <a:r>
              <a:rPr lang="es-MX" baseline="-25000" dirty="0" smtClean="0"/>
              <a:t>13</a:t>
            </a:r>
            <a:r>
              <a:rPr lang="es-MX" dirty="0" smtClean="0"/>
              <a:t>+0.75z</a:t>
            </a:r>
            <a:r>
              <a:rPr lang="es-MX" baseline="-25000" dirty="0" smtClean="0"/>
              <a:t>14</a:t>
            </a:r>
          </a:p>
          <a:p>
            <a:pPr marL="0" indent="0">
              <a:buNone/>
            </a:pPr>
            <a:r>
              <a:rPr lang="es-MX" dirty="0"/>
              <a:t>	</a:t>
            </a:r>
            <a:r>
              <a:rPr lang="es-MX" dirty="0" smtClean="0"/>
              <a:t>+1.5z</a:t>
            </a:r>
            <a:r>
              <a:rPr lang="es-MX" baseline="-25000" dirty="0" smtClean="0"/>
              <a:t>21</a:t>
            </a:r>
            <a:r>
              <a:rPr lang="es-MX" dirty="0" smtClean="0"/>
              <a:t>+z</a:t>
            </a:r>
            <a:r>
              <a:rPr lang="es-MX" baseline="-25000" dirty="0" smtClean="0"/>
              <a:t>22</a:t>
            </a:r>
            <a:r>
              <a:rPr lang="es-MX" dirty="0" smtClean="0"/>
              <a:t>+z</a:t>
            </a:r>
            <a:r>
              <a:rPr lang="es-MX" baseline="-25000" dirty="0" smtClean="0"/>
              <a:t>23</a:t>
            </a:r>
            <a:r>
              <a:rPr lang="es-MX" dirty="0" smtClean="0"/>
              <a:t>+0.25z</a:t>
            </a:r>
            <a:r>
              <a:rPr lang="es-MX" baseline="-25000" dirty="0" smtClean="0"/>
              <a:t>24</a:t>
            </a:r>
          </a:p>
          <a:p>
            <a:pPr marL="0" indent="0">
              <a:buNone/>
            </a:pPr>
            <a:r>
              <a:rPr lang="es-MX" dirty="0"/>
              <a:t>	</a:t>
            </a:r>
            <a:r>
              <a:rPr lang="es-MX" dirty="0" smtClean="0"/>
              <a:t>+1.25y</a:t>
            </a:r>
            <a:r>
              <a:rPr lang="es-MX" baseline="-25000" dirty="0" smtClean="0"/>
              <a:t>11</a:t>
            </a:r>
            <a:r>
              <a:rPr lang="es-MX" dirty="0" smtClean="0"/>
              <a:t>+0.75y</a:t>
            </a:r>
            <a:r>
              <a:rPr lang="es-MX" baseline="-25000" dirty="0" smtClean="0"/>
              <a:t>12</a:t>
            </a:r>
            <a:r>
              <a:rPr lang="es-MX" dirty="0" smtClean="0"/>
              <a:t>+0.75y</a:t>
            </a:r>
            <a:r>
              <a:rPr lang="es-MX" baseline="-25000" dirty="0" smtClean="0"/>
              <a:t>13</a:t>
            </a:r>
            <a:r>
              <a:rPr lang="es-MX" dirty="0" smtClean="0"/>
              <a:t>+0.25y</a:t>
            </a:r>
            <a:r>
              <a:rPr lang="es-MX" baseline="-25000" dirty="0" smtClean="0"/>
              <a:t>14</a:t>
            </a:r>
          </a:p>
          <a:p>
            <a:pPr marL="0" indent="0">
              <a:buNone/>
            </a:pPr>
            <a:r>
              <a:rPr lang="es-MX" dirty="0"/>
              <a:t>	</a:t>
            </a:r>
            <a:r>
              <a:rPr lang="es-MX" dirty="0" smtClean="0"/>
              <a:t>+0.5y</a:t>
            </a:r>
            <a:r>
              <a:rPr lang="es-MX" baseline="-25000" dirty="0" smtClean="0"/>
              <a:t>21</a:t>
            </a:r>
            <a:r>
              <a:rPr lang="es-MX" dirty="0" smtClean="0"/>
              <a:t>+0.1y</a:t>
            </a:r>
            <a:r>
              <a:rPr lang="es-MX" baseline="-25000" dirty="0" smtClean="0"/>
              <a:t>22</a:t>
            </a:r>
            <a:r>
              <a:rPr lang="es-MX" dirty="0" smtClean="0"/>
              <a:t>+0.60y</a:t>
            </a:r>
            <a:r>
              <a:rPr lang="es-MX" baseline="-25000" dirty="0" smtClean="0"/>
              <a:t>23</a:t>
            </a:r>
            <a:r>
              <a:rPr lang="es-MX" dirty="0" smtClean="0"/>
              <a:t>+0.40y</a:t>
            </a:r>
            <a:r>
              <a:rPr lang="es-MX" baseline="-25000" dirty="0" smtClean="0"/>
              <a:t>24</a:t>
            </a:r>
          </a:p>
          <a:p>
            <a:pPr marL="0" indent="0">
              <a:buNone/>
            </a:pPr>
            <a:endParaRPr lang="es-MX" dirty="0"/>
          </a:p>
        </p:txBody>
      </p:sp>
    </p:spTree>
    <p:extLst>
      <p:ext uri="{BB962C8B-B14F-4D97-AF65-F5344CB8AC3E}">
        <p14:creationId xmlns:p14="http://schemas.microsoft.com/office/powerpoint/2010/main" val="9327532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Restricciones del problema</a:t>
            </a:r>
            <a:endParaRPr lang="es-MX" dirty="0"/>
          </a:p>
        </p:txBody>
      </p:sp>
      <p:sp>
        <p:nvSpPr>
          <p:cNvPr id="3" name="2 Marcador de contenido"/>
          <p:cNvSpPr>
            <a:spLocks noGrp="1"/>
          </p:cNvSpPr>
          <p:nvPr>
            <p:ph sz="quarter" idx="1"/>
          </p:nvPr>
        </p:nvSpPr>
        <p:spPr/>
        <p:txBody>
          <a:bodyPr>
            <a:normAutofit fontScale="92500" lnSpcReduction="10000"/>
          </a:bodyPr>
          <a:lstStyle/>
          <a:p>
            <a:pPr>
              <a:buNone/>
            </a:pPr>
            <a:r>
              <a:rPr lang="es-MX" dirty="0" smtClean="0"/>
              <a:t>Sujeto a:</a:t>
            </a:r>
          </a:p>
          <a:p>
            <a:r>
              <a:rPr lang="es-MX" dirty="0" smtClean="0"/>
              <a:t>Restricciones</a:t>
            </a:r>
          </a:p>
          <a:p>
            <a:pPr>
              <a:buNone/>
            </a:pPr>
            <a:endParaRPr lang="es-MX" dirty="0" smtClean="0"/>
          </a:p>
          <a:p>
            <a:pPr marL="0" indent="0">
              <a:buNone/>
            </a:pPr>
            <a:r>
              <a:rPr lang="es-MX" dirty="0" smtClean="0"/>
              <a:t>Capacidad total de </a:t>
            </a:r>
            <a:r>
              <a:rPr lang="es-MX" dirty="0" err="1" smtClean="0"/>
              <a:t>fabricacion</a:t>
            </a:r>
            <a:endParaRPr lang="es-MX" dirty="0" smtClean="0"/>
          </a:p>
          <a:p>
            <a:pPr marL="0" indent="0">
              <a:buNone/>
            </a:pPr>
            <a:r>
              <a:rPr lang="es-MX" dirty="0"/>
              <a:t>x</a:t>
            </a:r>
            <a:r>
              <a:rPr lang="es-MX" baseline="-25000" dirty="0" smtClean="0"/>
              <a:t>11</a:t>
            </a:r>
            <a:r>
              <a:rPr lang="es-MX" dirty="0" smtClean="0"/>
              <a:t>+x</a:t>
            </a:r>
            <a:r>
              <a:rPr lang="es-MX" baseline="-25000" dirty="0" smtClean="0"/>
              <a:t>12</a:t>
            </a:r>
            <a:r>
              <a:rPr lang="es-MX" dirty="0" smtClean="0"/>
              <a:t>+z</a:t>
            </a:r>
            <a:r>
              <a:rPr lang="es-MX" baseline="-25000" dirty="0" smtClean="0"/>
              <a:t>11</a:t>
            </a:r>
            <a:r>
              <a:rPr lang="es-MX" dirty="0" smtClean="0"/>
              <a:t>+z</a:t>
            </a:r>
            <a:r>
              <a:rPr lang="es-MX" baseline="-25000" dirty="0" smtClean="0"/>
              <a:t>12</a:t>
            </a:r>
            <a:r>
              <a:rPr lang="es-MX" dirty="0" smtClean="0"/>
              <a:t>+z</a:t>
            </a:r>
            <a:r>
              <a:rPr lang="es-MX" baseline="-25000" dirty="0" smtClean="0"/>
              <a:t>13</a:t>
            </a:r>
            <a:r>
              <a:rPr lang="es-MX" dirty="0" smtClean="0"/>
              <a:t>+z</a:t>
            </a:r>
            <a:r>
              <a:rPr lang="es-MX" baseline="-25000" dirty="0" smtClean="0"/>
              <a:t>14</a:t>
            </a:r>
            <a:r>
              <a:rPr lang="es-MX" dirty="0" smtClean="0"/>
              <a:t>&lt;=30,000</a:t>
            </a:r>
          </a:p>
          <a:p>
            <a:pPr marL="0" indent="0">
              <a:buNone/>
            </a:pPr>
            <a:r>
              <a:rPr lang="es-MX" dirty="0" smtClean="0"/>
              <a:t>x</a:t>
            </a:r>
            <a:r>
              <a:rPr lang="es-MX" baseline="-25000" dirty="0" smtClean="0"/>
              <a:t>21</a:t>
            </a:r>
            <a:r>
              <a:rPr lang="es-MX" dirty="0" smtClean="0"/>
              <a:t>+x</a:t>
            </a:r>
            <a:r>
              <a:rPr lang="es-MX" baseline="-25000" dirty="0" smtClean="0"/>
              <a:t>22</a:t>
            </a:r>
            <a:r>
              <a:rPr lang="es-MX" dirty="0" smtClean="0"/>
              <a:t>+z</a:t>
            </a:r>
            <a:r>
              <a:rPr lang="es-MX" baseline="-25000" dirty="0" smtClean="0"/>
              <a:t>21</a:t>
            </a:r>
            <a:r>
              <a:rPr lang="es-MX" dirty="0" smtClean="0"/>
              <a:t>+z</a:t>
            </a:r>
            <a:r>
              <a:rPr lang="es-MX" baseline="-25000" dirty="0" smtClean="0"/>
              <a:t>22</a:t>
            </a:r>
            <a:r>
              <a:rPr lang="es-MX" dirty="0" smtClean="0"/>
              <a:t>+z</a:t>
            </a:r>
            <a:r>
              <a:rPr lang="es-MX" baseline="-25000" dirty="0" smtClean="0"/>
              <a:t>23</a:t>
            </a:r>
            <a:r>
              <a:rPr lang="es-MX" dirty="0" smtClean="0"/>
              <a:t>+z</a:t>
            </a:r>
            <a:r>
              <a:rPr lang="es-MX" baseline="-25000" dirty="0" smtClean="0"/>
              <a:t>24</a:t>
            </a:r>
            <a:r>
              <a:rPr lang="es-MX" dirty="0" smtClean="0"/>
              <a:t>&lt;=50,000</a:t>
            </a:r>
          </a:p>
          <a:p>
            <a:pPr marL="0" indent="0">
              <a:buNone/>
            </a:pPr>
            <a:endParaRPr lang="es-MX" dirty="0" smtClean="0"/>
          </a:p>
          <a:p>
            <a:pPr marL="0" indent="0">
              <a:buNone/>
            </a:pPr>
            <a:r>
              <a:rPr lang="es-MX" dirty="0" smtClean="0"/>
              <a:t>Capacidad de almacenamiento del distribuidor</a:t>
            </a:r>
          </a:p>
          <a:p>
            <a:pPr marL="0" indent="0">
              <a:buNone/>
            </a:pPr>
            <a:r>
              <a:rPr lang="es-MX" dirty="0" smtClean="0"/>
              <a:t>X</a:t>
            </a:r>
            <a:r>
              <a:rPr lang="es-MX" baseline="-25000" dirty="0" smtClean="0"/>
              <a:t>11</a:t>
            </a:r>
            <a:r>
              <a:rPr lang="es-MX" dirty="0" smtClean="0"/>
              <a:t>+x</a:t>
            </a:r>
            <a:r>
              <a:rPr lang="es-MX" baseline="-25000" dirty="0" smtClean="0"/>
              <a:t>21</a:t>
            </a:r>
            <a:r>
              <a:rPr lang="es-MX" dirty="0" smtClean="0"/>
              <a:t>&lt;=20,000</a:t>
            </a:r>
          </a:p>
          <a:p>
            <a:pPr marL="0" indent="0">
              <a:buNone/>
            </a:pPr>
            <a:r>
              <a:rPr lang="es-MX" dirty="0" smtClean="0"/>
              <a:t>X</a:t>
            </a:r>
            <a:r>
              <a:rPr lang="es-MX" baseline="-25000" dirty="0" smtClean="0"/>
              <a:t>12</a:t>
            </a:r>
            <a:r>
              <a:rPr lang="es-MX" dirty="0" smtClean="0"/>
              <a:t>+x</a:t>
            </a:r>
            <a:r>
              <a:rPr lang="es-MX" baseline="-25000" dirty="0" smtClean="0"/>
              <a:t>22</a:t>
            </a:r>
            <a:r>
              <a:rPr lang="es-MX" dirty="0" smtClean="0"/>
              <a:t>&lt;=30,000</a:t>
            </a:r>
            <a:endParaRPr lang="es-MX" dirty="0"/>
          </a:p>
        </p:txBody>
      </p:sp>
    </p:spTree>
    <p:extLst>
      <p:ext uri="{BB962C8B-B14F-4D97-AF65-F5344CB8AC3E}">
        <p14:creationId xmlns:p14="http://schemas.microsoft.com/office/powerpoint/2010/main" val="25609744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Restricciones del problema</a:t>
            </a:r>
            <a:endParaRPr lang="es-MX" dirty="0"/>
          </a:p>
        </p:txBody>
      </p:sp>
      <p:sp>
        <p:nvSpPr>
          <p:cNvPr id="3" name="2 Marcador de contenido"/>
          <p:cNvSpPr>
            <a:spLocks noGrp="1"/>
          </p:cNvSpPr>
          <p:nvPr>
            <p:ph sz="quarter" idx="1"/>
          </p:nvPr>
        </p:nvSpPr>
        <p:spPr/>
        <p:txBody>
          <a:bodyPr>
            <a:normAutofit/>
          </a:bodyPr>
          <a:lstStyle/>
          <a:p>
            <a:pPr marL="0" indent="0">
              <a:buNone/>
            </a:pPr>
            <a:r>
              <a:rPr lang="es-MX" dirty="0" smtClean="0"/>
              <a:t>Balance de entrada y salida de distribuidores</a:t>
            </a:r>
          </a:p>
          <a:p>
            <a:pPr marL="0" indent="0">
              <a:buNone/>
            </a:pPr>
            <a:r>
              <a:rPr lang="es-MX" dirty="0"/>
              <a:t>y</a:t>
            </a:r>
            <a:r>
              <a:rPr lang="es-MX" baseline="-25000" dirty="0" smtClean="0"/>
              <a:t>11</a:t>
            </a:r>
            <a:r>
              <a:rPr lang="es-MX" dirty="0" smtClean="0"/>
              <a:t>+y</a:t>
            </a:r>
            <a:r>
              <a:rPr lang="es-MX" baseline="-25000" dirty="0" smtClean="0"/>
              <a:t>12</a:t>
            </a:r>
            <a:r>
              <a:rPr lang="es-MX" dirty="0" smtClean="0"/>
              <a:t>+y</a:t>
            </a:r>
            <a:r>
              <a:rPr lang="es-MX" baseline="-25000" dirty="0" smtClean="0"/>
              <a:t>13</a:t>
            </a:r>
            <a:r>
              <a:rPr lang="es-MX" dirty="0" smtClean="0"/>
              <a:t>+y</a:t>
            </a:r>
            <a:r>
              <a:rPr lang="es-MX" baseline="-25000" dirty="0" smtClean="0"/>
              <a:t>14</a:t>
            </a:r>
            <a:r>
              <a:rPr lang="es-MX" dirty="0" smtClean="0"/>
              <a:t>&lt;=x</a:t>
            </a:r>
            <a:r>
              <a:rPr lang="es-MX" baseline="-25000" dirty="0" smtClean="0"/>
              <a:t>11</a:t>
            </a:r>
            <a:r>
              <a:rPr lang="es-MX" dirty="0" smtClean="0"/>
              <a:t>+x</a:t>
            </a:r>
            <a:r>
              <a:rPr lang="es-MX" baseline="-25000" dirty="0" smtClean="0"/>
              <a:t>21</a:t>
            </a:r>
          </a:p>
          <a:p>
            <a:pPr marL="0" indent="0">
              <a:buNone/>
            </a:pPr>
            <a:r>
              <a:rPr lang="es-MX" dirty="0"/>
              <a:t>y</a:t>
            </a:r>
            <a:r>
              <a:rPr lang="es-MX" baseline="-25000" dirty="0" smtClean="0"/>
              <a:t>21</a:t>
            </a:r>
            <a:r>
              <a:rPr lang="es-MX" dirty="0" smtClean="0"/>
              <a:t>+y</a:t>
            </a:r>
            <a:r>
              <a:rPr lang="es-MX" baseline="-25000" dirty="0" smtClean="0"/>
              <a:t>22</a:t>
            </a:r>
            <a:r>
              <a:rPr lang="es-MX" dirty="0" smtClean="0"/>
              <a:t>+y</a:t>
            </a:r>
            <a:r>
              <a:rPr lang="es-MX" baseline="-25000" dirty="0" smtClean="0"/>
              <a:t>23</a:t>
            </a:r>
            <a:r>
              <a:rPr lang="es-MX" dirty="0" smtClean="0"/>
              <a:t>+y</a:t>
            </a:r>
            <a:r>
              <a:rPr lang="es-MX" baseline="-25000" dirty="0" smtClean="0"/>
              <a:t>24</a:t>
            </a:r>
            <a:r>
              <a:rPr lang="es-MX" dirty="0" smtClean="0"/>
              <a:t>&lt;=x</a:t>
            </a:r>
            <a:r>
              <a:rPr lang="es-MX" baseline="-25000" dirty="0" smtClean="0"/>
              <a:t>12</a:t>
            </a:r>
            <a:r>
              <a:rPr lang="es-MX" dirty="0" smtClean="0"/>
              <a:t>+x</a:t>
            </a:r>
            <a:r>
              <a:rPr lang="es-MX" baseline="-25000" dirty="0" smtClean="0"/>
              <a:t>22</a:t>
            </a:r>
          </a:p>
          <a:p>
            <a:pPr marL="0" indent="0">
              <a:buNone/>
            </a:pPr>
            <a:r>
              <a:rPr lang="es-MX" dirty="0" smtClean="0"/>
              <a:t>Demanda del cliente</a:t>
            </a:r>
          </a:p>
          <a:p>
            <a:pPr marL="0" indent="0">
              <a:buNone/>
            </a:pPr>
            <a:r>
              <a:rPr lang="es-MX" dirty="0"/>
              <a:t>z</a:t>
            </a:r>
            <a:r>
              <a:rPr lang="es-MX" baseline="-25000" dirty="0" smtClean="0"/>
              <a:t>11</a:t>
            </a:r>
            <a:r>
              <a:rPr lang="es-MX" dirty="0" smtClean="0"/>
              <a:t>+z</a:t>
            </a:r>
            <a:r>
              <a:rPr lang="es-MX" baseline="-25000" dirty="0" smtClean="0"/>
              <a:t>21</a:t>
            </a:r>
            <a:r>
              <a:rPr lang="es-MX" dirty="0" smtClean="0"/>
              <a:t>+y</a:t>
            </a:r>
            <a:r>
              <a:rPr lang="es-MX" baseline="-25000" dirty="0" smtClean="0"/>
              <a:t>11</a:t>
            </a:r>
            <a:r>
              <a:rPr lang="es-MX" dirty="0" smtClean="0"/>
              <a:t>+y</a:t>
            </a:r>
            <a:r>
              <a:rPr lang="es-MX" baseline="-25000" dirty="0" smtClean="0"/>
              <a:t>21</a:t>
            </a:r>
            <a:r>
              <a:rPr lang="es-MX" dirty="0" smtClean="0"/>
              <a:t>&gt;=20,000</a:t>
            </a:r>
          </a:p>
          <a:p>
            <a:pPr marL="0" indent="0">
              <a:buNone/>
            </a:pPr>
            <a:r>
              <a:rPr lang="es-MX" dirty="0"/>
              <a:t>z</a:t>
            </a:r>
            <a:r>
              <a:rPr lang="es-MX" baseline="-25000" dirty="0" smtClean="0"/>
              <a:t>12</a:t>
            </a:r>
            <a:r>
              <a:rPr lang="es-MX" dirty="0" smtClean="0"/>
              <a:t>+z</a:t>
            </a:r>
            <a:r>
              <a:rPr lang="es-MX" baseline="-25000" dirty="0" smtClean="0"/>
              <a:t>22</a:t>
            </a:r>
            <a:r>
              <a:rPr lang="es-MX" dirty="0" smtClean="0"/>
              <a:t>+y</a:t>
            </a:r>
            <a:r>
              <a:rPr lang="es-MX" baseline="-25000" dirty="0" smtClean="0"/>
              <a:t>12</a:t>
            </a:r>
            <a:r>
              <a:rPr lang="es-MX" dirty="0" smtClean="0"/>
              <a:t>+y</a:t>
            </a:r>
            <a:r>
              <a:rPr lang="es-MX" baseline="-25000" dirty="0" smtClean="0"/>
              <a:t>22</a:t>
            </a:r>
            <a:r>
              <a:rPr lang="es-MX" dirty="0" smtClean="0"/>
              <a:t>&gt;=5,000</a:t>
            </a:r>
          </a:p>
          <a:p>
            <a:pPr marL="0" indent="0">
              <a:buNone/>
            </a:pPr>
            <a:r>
              <a:rPr lang="es-MX" dirty="0"/>
              <a:t>z</a:t>
            </a:r>
            <a:r>
              <a:rPr lang="es-MX" baseline="-25000" dirty="0" smtClean="0"/>
              <a:t>13</a:t>
            </a:r>
            <a:r>
              <a:rPr lang="es-MX" dirty="0" smtClean="0"/>
              <a:t>+z</a:t>
            </a:r>
            <a:r>
              <a:rPr lang="es-MX" baseline="-25000" dirty="0" smtClean="0"/>
              <a:t>23</a:t>
            </a:r>
            <a:r>
              <a:rPr lang="es-MX" dirty="0" smtClean="0"/>
              <a:t>+y</a:t>
            </a:r>
            <a:r>
              <a:rPr lang="es-MX" baseline="-25000" dirty="0" smtClean="0"/>
              <a:t>13</a:t>
            </a:r>
            <a:r>
              <a:rPr lang="es-MX" dirty="0" smtClean="0"/>
              <a:t>+y</a:t>
            </a:r>
            <a:r>
              <a:rPr lang="es-MX" baseline="-25000" dirty="0" smtClean="0"/>
              <a:t>23</a:t>
            </a:r>
            <a:r>
              <a:rPr lang="es-MX" dirty="0" smtClean="0"/>
              <a:t>&gt;=15,000</a:t>
            </a:r>
          </a:p>
          <a:p>
            <a:pPr marL="0" indent="0">
              <a:buNone/>
            </a:pPr>
            <a:r>
              <a:rPr lang="es-MX" dirty="0"/>
              <a:t>z</a:t>
            </a:r>
            <a:r>
              <a:rPr lang="es-MX" baseline="-25000" dirty="0" smtClean="0"/>
              <a:t>14</a:t>
            </a:r>
            <a:r>
              <a:rPr lang="es-MX" dirty="0" smtClean="0"/>
              <a:t>+z</a:t>
            </a:r>
            <a:r>
              <a:rPr lang="es-MX" baseline="-25000" dirty="0" smtClean="0"/>
              <a:t>24</a:t>
            </a:r>
            <a:r>
              <a:rPr lang="es-MX" dirty="0" smtClean="0"/>
              <a:t>+y</a:t>
            </a:r>
            <a:r>
              <a:rPr lang="es-MX" baseline="-25000" dirty="0" smtClean="0"/>
              <a:t>14</a:t>
            </a:r>
            <a:r>
              <a:rPr lang="es-MX" dirty="0" smtClean="0"/>
              <a:t>+y</a:t>
            </a:r>
            <a:r>
              <a:rPr lang="es-MX" baseline="-25000" dirty="0" smtClean="0"/>
              <a:t>24</a:t>
            </a:r>
            <a:r>
              <a:rPr lang="es-MX" dirty="0" smtClean="0"/>
              <a:t>&gt;=20,000</a:t>
            </a:r>
          </a:p>
          <a:p>
            <a:pPr marL="0" indent="0">
              <a:buNone/>
            </a:pPr>
            <a:r>
              <a:rPr lang="es-MX" dirty="0" err="1"/>
              <a:t>x</a:t>
            </a:r>
            <a:r>
              <a:rPr lang="es-MX" baseline="-25000" dirty="0" err="1" smtClean="0"/>
              <a:t>ij</a:t>
            </a:r>
            <a:r>
              <a:rPr lang="es-MX" dirty="0" smtClean="0"/>
              <a:t>, </a:t>
            </a:r>
            <a:r>
              <a:rPr lang="es-MX" dirty="0" err="1" smtClean="0"/>
              <a:t>z</a:t>
            </a:r>
            <a:r>
              <a:rPr lang="es-MX" baseline="-25000" dirty="0" err="1" smtClean="0"/>
              <a:t>ik</a:t>
            </a:r>
            <a:r>
              <a:rPr lang="es-MX" dirty="0" smtClean="0"/>
              <a:t>, </a:t>
            </a:r>
            <a:r>
              <a:rPr lang="es-MX" dirty="0" err="1" smtClean="0"/>
              <a:t>y</a:t>
            </a:r>
            <a:r>
              <a:rPr lang="es-MX" baseline="-25000" dirty="0" err="1" smtClean="0"/>
              <a:t>jk</a:t>
            </a:r>
            <a:r>
              <a:rPr lang="es-MX" dirty="0"/>
              <a:t>&gt;</a:t>
            </a:r>
            <a:r>
              <a:rPr lang="es-MX" dirty="0" smtClean="0"/>
              <a:t>=0</a:t>
            </a:r>
          </a:p>
          <a:p>
            <a:pPr marL="0" indent="0">
              <a:buNone/>
            </a:pPr>
            <a:endParaRPr lang="es-MX" dirty="0"/>
          </a:p>
        </p:txBody>
      </p:sp>
    </p:spTree>
    <p:extLst>
      <p:ext uri="{BB962C8B-B14F-4D97-AF65-F5344CB8AC3E}">
        <p14:creationId xmlns:p14="http://schemas.microsoft.com/office/powerpoint/2010/main" val="10584002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sz="quarter" idx="1"/>
            <p:extLst>
              <p:ext uri="{D42A27DB-BD31-4B8C-83A1-F6EECF244321}">
                <p14:modId xmlns:p14="http://schemas.microsoft.com/office/powerpoint/2010/main" val="4143261811"/>
              </p:ext>
            </p:extLst>
          </p:nvPr>
        </p:nvGraphicFramePr>
        <p:xfrm>
          <a:off x="539552" y="1484784"/>
          <a:ext cx="8229600" cy="3749040"/>
        </p:xfrm>
        <a:graphic>
          <a:graphicData uri="http://schemas.openxmlformats.org/drawingml/2006/table">
            <a:tbl>
              <a:tblPr firstRow="1" bandRow="1">
                <a:tableStyleId>{5C22544A-7EE6-4342-B048-85BDC9FD1C3A}</a:tableStyleId>
              </a:tblPr>
              <a:tblGrid>
                <a:gridCol w="2057400"/>
                <a:gridCol w="2057400"/>
                <a:gridCol w="2057400"/>
                <a:gridCol w="2057400"/>
              </a:tblGrid>
              <a:tr h="798894">
                <a:tc>
                  <a:txBody>
                    <a:bodyPr/>
                    <a:lstStyle/>
                    <a:p>
                      <a:r>
                        <a:rPr lang="es-MX" dirty="0" smtClean="0"/>
                        <a:t>Origen</a:t>
                      </a:r>
                      <a:endParaRPr lang="es-MX" dirty="0"/>
                    </a:p>
                  </a:txBody>
                  <a:tcPr/>
                </a:tc>
                <a:tc>
                  <a:txBody>
                    <a:bodyPr/>
                    <a:lstStyle/>
                    <a:p>
                      <a:r>
                        <a:rPr lang="es-MX" dirty="0" smtClean="0"/>
                        <a:t>Destino</a:t>
                      </a:r>
                      <a:endParaRPr lang="es-MX" dirty="0"/>
                    </a:p>
                  </a:txBody>
                  <a:tcPr/>
                </a:tc>
                <a:tc>
                  <a:txBody>
                    <a:bodyPr/>
                    <a:lstStyle/>
                    <a:p>
                      <a:r>
                        <a:rPr lang="es-MX" dirty="0" smtClean="0"/>
                        <a:t>Solución</a:t>
                      </a:r>
                      <a:endParaRPr lang="es-MX" dirty="0"/>
                    </a:p>
                  </a:txBody>
                  <a:tcPr/>
                </a:tc>
                <a:tc>
                  <a:txBody>
                    <a:bodyPr/>
                    <a:lstStyle/>
                    <a:p>
                      <a:r>
                        <a:rPr lang="es-MX" dirty="0" smtClean="0"/>
                        <a:t>Valor</a:t>
                      </a:r>
                      <a:r>
                        <a:rPr lang="es-MX" baseline="0" dirty="0" smtClean="0"/>
                        <a:t> de la solución (núm. de pantalones)</a:t>
                      </a:r>
                    </a:p>
                  </a:txBody>
                  <a:tcPr/>
                </a:tc>
              </a:tr>
              <a:tr h="319557">
                <a:tc>
                  <a:txBody>
                    <a:bodyPr/>
                    <a:lstStyle/>
                    <a:p>
                      <a:r>
                        <a:rPr lang="es-MX" dirty="0" smtClean="0"/>
                        <a:t>Dallas</a:t>
                      </a:r>
                      <a:endParaRPr lang="es-MX" dirty="0"/>
                    </a:p>
                  </a:txBody>
                  <a:tcPr/>
                </a:tc>
                <a:tc>
                  <a:txBody>
                    <a:bodyPr/>
                    <a:lstStyle/>
                    <a:p>
                      <a:r>
                        <a:rPr lang="es-MX" dirty="0" smtClean="0"/>
                        <a:t>Norman</a:t>
                      </a:r>
                      <a:endParaRPr lang="es-MX" dirty="0"/>
                    </a:p>
                  </a:txBody>
                  <a:tcPr/>
                </a:tc>
                <a:tc>
                  <a:txBody>
                    <a:bodyPr/>
                    <a:lstStyle/>
                    <a:p>
                      <a:r>
                        <a:rPr lang="es-MX" dirty="0" smtClean="0"/>
                        <a:t>x</a:t>
                      </a:r>
                      <a:r>
                        <a:rPr lang="es-MX" baseline="-25000" dirty="0" smtClean="0"/>
                        <a:t>12</a:t>
                      </a:r>
                      <a:endParaRPr lang="es-MX" baseline="-25000" dirty="0"/>
                    </a:p>
                  </a:txBody>
                  <a:tcPr/>
                </a:tc>
                <a:tc>
                  <a:txBody>
                    <a:bodyPr/>
                    <a:lstStyle/>
                    <a:p>
                      <a:r>
                        <a:rPr lang="es-MX" dirty="0" smtClean="0"/>
                        <a:t>30,000</a:t>
                      </a:r>
                      <a:endParaRPr lang="es-MX" dirty="0"/>
                    </a:p>
                  </a:txBody>
                  <a:tcPr/>
                </a:tc>
              </a:tr>
              <a:tr h="319557">
                <a:tc>
                  <a:txBody>
                    <a:bodyPr/>
                    <a:lstStyle/>
                    <a:p>
                      <a:r>
                        <a:rPr lang="es-MX" dirty="0" smtClean="0"/>
                        <a:t>San Antonio</a:t>
                      </a:r>
                    </a:p>
                  </a:txBody>
                  <a:tcPr/>
                </a:tc>
                <a:tc>
                  <a:txBody>
                    <a:bodyPr/>
                    <a:lstStyle/>
                    <a:p>
                      <a:r>
                        <a:rPr lang="es-MX" dirty="0" smtClean="0"/>
                        <a:t>Austin</a:t>
                      </a:r>
                      <a:endParaRPr lang="es-MX" dirty="0"/>
                    </a:p>
                  </a:txBody>
                  <a:tcPr/>
                </a:tc>
                <a:tc>
                  <a:txBody>
                    <a:bodyPr/>
                    <a:lstStyle/>
                    <a:p>
                      <a:r>
                        <a:rPr lang="es-MX" dirty="0" smtClean="0"/>
                        <a:t>x</a:t>
                      </a:r>
                      <a:r>
                        <a:rPr lang="es-MX" baseline="-25000" dirty="0" smtClean="0"/>
                        <a:t>21</a:t>
                      </a:r>
                      <a:endParaRPr lang="es-MX" baseline="-25000" dirty="0"/>
                    </a:p>
                  </a:txBody>
                  <a:tcPr/>
                </a:tc>
                <a:tc>
                  <a:txBody>
                    <a:bodyPr/>
                    <a:lstStyle/>
                    <a:p>
                      <a:r>
                        <a:rPr lang="es-MX" dirty="0" smtClean="0"/>
                        <a:t>20,000</a:t>
                      </a:r>
                      <a:endParaRPr lang="es-MX" dirty="0"/>
                    </a:p>
                  </a:txBody>
                  <a:tcPr/>
                </a:tc>
              </a:tr>
              <a:tr h="319557">
                <a:tc>
                  <a:txBody>
                    <a:bodyPr/>
                    <a:lstStyle/>
                    <a:p>
                      <a:r>
                        <a:rPr lang="es-MX" dirty="0" smtClean="0"/>
                        <a:t>San Antonio</a:t>
                      </a:r>
                      <a:endParaRPr lang="es-MX" dirty="0"/>
                    </a:p>
                  </a:txBody>
                  <a:tcPr/>
                </a:tc>
                <a:tc>
                  <a:txBody>
                    <a:bodyPr/>
                    <a:lstStyle/>
                    <a:p>
                      <a:r>
                        <a:rPr lang="es-MX" dirty="0" smtClean="0"/>
                        <a:t>Santa </a:t>
                      </a:r>
                      <a:r>
                        <a:rPr lang="es-MX" dirty="0" err="1" smtClean="0"/>
                        <a:t>Fé</a:t>
                      </a:r>
                      <a:endParaRPr lang="es-MX" dirty="0"/>
                    </a:p>
                  </a:txBody>
                  <a:tcPr/>
                </a:tc>
                <a:tc>
                  <a:txBody>
                    <a:bodyPr/>
                    <a:lstStyle/>
                    <a:p>
                      <a:r>
                        <a:rPr lang="es-MX" dirty="0" smtClean="0"/>
                        <a:t>z</a:t>
                      </a:r>
                      <a:r>
                        <a:rPr lang="es-MX" baseline="-25000" dirty="0" smtClean="0"/>
                        <a:t>23</a:t>
                      </a:r>
                      <a:endParaRPr lang="es-MX" baseline="-25000" dirty="0"/>
                    </a:p>
                  </a:txBody>
                  <a:tcPr/>
                </a:tc>
                <a:tc>
                  <a:txBody>
                    <a:bodyPr/>
                    <a:lstStyle/>
                    <a:p>
                      <a:r>
                        <a:rPr lang="es-MX" dirty="0" smtClean="0"/>
                        <a:t>10,000</a:t>
                      </a:r>
                      <a:endParaRPr lang="es-MX" dirty="0"/>
                    </a:p>
                  </a:txBody>
                  <a:tcPr/>
                </a:tc>
              </a:tr>
              <a:tr h="319557">
                <a:tc>
                  <a:txBody>
                    <a:bodyPr/>
                    <a:lstStyle/>
                    <a:p>
                      <a:r>
                        <a:rPr lang="es-MX" dirty="0" smtClean="0"/>
                        <a:t>Norman</a:t>
                      </a:r>
                      <a:endParaRPr lang="es-MX" dirty="0"/>
                    </a:p>
                  </a:txBody>
                  <a:tcPr/>
                </a:tc>
                <a:tc>
                  <a:txBody>
                    <a:bodyPr/>
                    <a:lstStyle/>
                    <a:p>
                      <a:r>
                        <a:rPr lang="es-MX" dirty="0" smtClean="0"/>
                        <a:t>San Luis</a:t>
                      </a:r>
                      <a:endParaRPr lang="es-MX" dirty="0"/>
                    </a:p>
                  </a:txBody>
                  <a:tcPr/>
                </a:tc>
                <a:tc>
                  <a:txBody>
                    <a:bodyPr/>
                    <a:lstStyle/>
                    <a:p>
                      <a:r>
                        <a:rPr lang="es-MX" dirty="0" smtClean="0"/>
                        <a:t>y</a:t>
                      </a:r>
                      <a:r>
                        <a:rPr lang="es-MX" baseline="-25000" dirty="0" smtClean="0"/>
                        <a:t>21</a:t>
                      </a:r>
                      <a:endParaRPr lang="es-MX" baseline="-25000" dirty="0"/>
                    </a:p>
                  </a:txBody>
                  <a:tcPr/>
                </a:tc>
                <a:tc>
                  <a:txBody>
                    <a:bodyPr/>
                    <a:lstStyle/>
                    <a:p>
                      <a:r>
                        <a:rPr lang="es-MX" dirty="0" smtClean="0"/>
                        <a:t>20,000</a:t>
                      </a:r>
                      <a:endParaRPr lang="es-MX" dirty="0"/>
                    </a:p>
                  </a:txBody>
                  <a:tcPr/>
                </a:tc>
              </a:tr>
              <a:tr h="559226">
                <a:tc>
                  <a:txBody>
                    <a:bodyPr/>
                    <a:lstStyle/>
                    <a:p>
                      <a:r>
                        <a:rPr lang="es-MX" dirty="0" smtClean="0"/>
                        <a:t>Norman </a:t>
                      </a:r>
                      <a:endParaRPr lang="es-MX" dirty="0"/>
                    </a:p>
                  </a:txBody>
                  <a:tcPr/>
                </a:tc>
                <a:tc>
                  <a:txBody>
                    <a:bodyPr/>
                    <a:lstStyle/>
                    <a:p>
                      <a:r>
                        <a:rPr lang="es-MX" dirty="0" smtClean="0"/>
                        <a:t>Ciudad de Oklahoma</a:t>
                      </a:r>
                      <a:endParaRPr lang="es-MX" dirty="0"/>
                    </a:p>
                  </a:txBody>
                  <a:tcPr/>
                </a:tc>
                <a:tc>
                  <a:txBody>
                    <a:bodyPr/>
                    <a:lstStyle/>
                    <a:p>
                      <a:r>
                        <a:rPr lang="es-MX" dirty="0" smtClean="0"/>
                        <a:t>y</a:t>
                      </a:r>
                      <a:r>
                        <a:rPr lang="es-MX" baseline="-25000" dirty="0" smtClean="0"/>
                        <a:t>22</a:t>
                      </a:r>
                      <a:endParaRPr lang="es-MX" baseline="-25000" dirty="0"/>
                    </a:p>
                  </a:txBody>
                  <a:tcPr/>
                </a:tc>
                <a:tc>
                  <a:txBody>
                    <a:bodyPr/>
                    <a:lstStyle/>
                    <a:p>
                      <a:r>
                        <a:rPr lang="es-MX" dirty="0" smtClean="0"/>
                        <a:t>5,000</a:t>
                      </a:r>
                      <a:endParaRPr lang="es-MX" dirty="0"/>
                    </a:p>
                  </a:txBody>
                  <a:tcPr/>
                </a:tc>
              </a:tr>
              <a:tr h="319557">
                <a:tc>
                  <a:txBody>
                    <a:bodyPr/>
                    <a:lstStyle/>
                    <a:p>
                      <a:r>
                        <a:rPr lang="es-MX" dirty="0" smtClean="0"/>
                        <a:t>Norman</a:t>
                      </a:r>
                    </a:p>
                  </a:txBody>
                  <a:tcPr/>
                </a:tc>
                <a:tc>
                  <a:txBody>
                    <a:bodyPr/>
                    <a:lstStyle/>
                    <a:p>
                      <a:r>
                        <a:rPr lang="es-MX" dirty="0" smtClean="0"/>
                        <a:t>Santa </a:t>
                      </a:r>
                      <a:r>
                        <a:rPr lang="es-MX" dirty="0" err="1" smtClean="0"/>
                        <a:t>Fé</a:t>
                      </a:r>
                      <a:endParaRPr lang="es-MX" dirty="0"/>
                    </a:p>
                  </a:txBody>
                  <a:tcPr/>
                </a:tc>
                <a:tc>
                  <a:txBody>
                    <a:bodyPr/>
                    <a:lstStyle/>
                    <a:p>
                      <a:r>
                        <a:rPr lang="es-MX" dirty="0" smtClean="0"/>
                        <a:t>y</a:t>
                      </a:r>
                      <a:r>
                        <a:rPr lang="es-MX" baseline="-25000" dirty="0" smtClean="0"/>
                        <a:t>23</a:t>
                      </a:r>
                      <a:endParaRPr lang="es-MX" baseline="-25000" dirty="0"/>
                    </a:p>
                  </a:txBody>
                  <a:tcPr/>
                </a:tc>
                <a:tc>
                  <a:txBody>
                    <a:bodyPr/>
                    <a:lstStyle/>
                    <a:p>
                      <a:r>
                        <a:rPr lang="es-MX" dirty="0" smtClean="0"/>
                        <a:t>5,000</a:t>
                      </a:r>
                      <a:endParaRPr lang="es-MX" dirty="0"/>
                    </a:p>
                  </a:txBody>
                  <a:tcPr/>
                </a:tc>
              </a:tr>
              <a:tr h="319557">
                <a:tc>
                  <a:txBody>
                    <a:bodyPr/>
                    <a:lstStyle/>
                    <a:p>
                      <a:r>
                        <a:rPr lang="es-MX" dirty="0" smtClean="0"/>
                        <a:t>Austin</a:t>
                      </a:r>
                      <a:endParaRPr lang="es-MX" dirty="0"/>
                    </a:p>
                  </a:txBody>
                  <a:tcPr/>
                </a:tc>
                <a:tc>
                  <a:txBody>
                    <a:bodyPr/>
                    <a:lstStyle/>
                    <a:p>
                      <a:r>
                        <a:rPr lang="es-MX" dirty="0" smtClean="0"/>
                        <a:t>Houston</a:t>
                      </a:r>
                      <a:r>
                        <a:rPr lang="es-MX" baseline="0" dirty="0" smtClean="0"/>
                        <a:t> </a:t>
                      </a:r>
                      <a:endParaRPr lang="es-MX" dirty="0"/>
                    </a:p>
                  </a:txBody>
                  <a:tcPr/>
                </a:tc>
                <a:tc>
                  <a:txBody>
                    <a:bodyPr/>
                    <a:lstStyle/>
                    <a:p>
                      <a:r>
                        <a:rPr lang="es-MX" dirty="0" smtClean="0"/>
                        <a:t>y</a:t>
                      </a:r>
                      <a:r>
                        <a:rPr lang="es-MX" baseline="-25000" dirty="0" smtClean="0"/>
                        <a:t>14</a:t>
                      </a:r>
                      <a:endParaRPr lang="es-MX" baseline="-25000" dirty="0"/>
                    </a:p>
                  </a:txBody>
                  <a:tcPr/>
                </a:tc>
                <a:tc>
                  <a:txBody>
                    <a:bodyPr/>
                    <a:lstStyle/>
                    <a:p>
                      <a:r>
                        <a:rPr lang="es-MX" dirty="0" smtClean="0"/>
                        <a:t>20,000</a:t>
                      </a:r>
                      <a:endParaRPr lang="es-MX" dirty="0"/>
                    </a:p>
                  </a:txBody>
                  <a:tcPr/>
                </a:tc>
              </a:tr>
            </a:tbl>
          </a:graphicData>
        </a:graphic>
      </p:graphicFrame>
      <p:sp>
        <p:nvSpPr>
          <p:cNvPr id="5" name="2 Marcador de contenido"/>
          <p:cNvSpPr txBox="1">
            <a:spLocks/>
          </p:cNvSpPr>
          <p:nvPr/>
        </p:nvSpPr>
        <p:spPr>
          <a:xfrm>
            <a:off x="395536" y="5373216"/>
            <a:ext cx="8229600" cy="118499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MX" dirty="0" smtClean="0"/>
              <a:t>Costo de distribución mensual minimizado</a:t>
            </a:r>
          </a:p>
          <a:p>
            <a:pPr marL="0" indent="0">
              <a:buNone/>
            </a:pPr>
            <a:r>
              <a:rPr lang="es-MX" dirty="0"/>
              <a:t>	</a:t>
            </a:r>
            <a:r>
              <a:rPr lang="es-MX" dirty="0" smtClean="0"/>
              <a:t>Z = $34,000</a:t>
            </a:r>
            <a:endParaRPr lang="es-MX" dirty="0"/>
          </a:p>
        </p:txBody>
      </p:sp>
      <p:sp>
        <p:nvSpPr>
          <p:cNvPr id="6" name="1 Título"/>
          <p:cNvSpPr>
            <a:spLocks noGrp="1"/>
          </p:cNvSpPr>
          <p:nvPr>
            <p:ph type="title"/>
          </p:nvPr>
        </p:nvSpPr>
        <p:spPr>
          <a:xfrm>
            <a:off x="301752" y="228600"/>
            <a:ext cx="8534400" cy="758952"/>
          </a:xfrm>
        </p:spPr>
        <p:txBody>
          <a:bodyPr>
            <a:normAutofit/>
          </a:bodyPr>
          <a:lstStyle/>
          <a:p>
            <a:r>
              <a:rPr lang="es-MX" dirty="0" smtClean="0"/>
              <a:t>Solución del problema</a:t>
            </a:r>
            <a:endParaRPr lang="es-MX" dirty="0"/>
          </a:p>
        </p:txBody>
      </p:sp>
    </p:spTree>
    <p:extLst>
      <p:ext uri="{BB962C8B-B14F-4D97-AF65-F5344CB8AC3E}">
        <p14:creationId xmlns:p14="http://schemas.microsoft.com/office/powerpoint/2010/main" val="26031399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Agenda</a:t>
            </a:r>
            <a:endParaRPr lang="es-MX" dirty="0"/>
          </a:p>
        </p:txBody>
      </p:sp>
      <p:sp>
        <p:nvSpPr>
          <p:cNvPr id="3" name="2 Marcador de contenido"/>
          <p:cNvSpPr>
            <a:spLocks noGrp="1"/>
          </p:cNvSpPr>
          <p:nvPr>
            <p:ph sz="quarter" idx="1"/>
          </p:nvPr>
        </p:nvSpPr>
        <p:spPr/>
        <p:txBody>
          <a:bodyPr>
            <a:normAutofit/>
          </a:bodyPr>
          <a:lstStyle/>
          <a:p>
            <a:pPr lvl="1">
              <a:buFont typeface="Wingdings" pitchFamily="2" charset="2"/>
              <a:buChar char="v"/>
            </a:pPr>
            <a:r>
              <a:rPr lang="es-MX" dirty="0" smtClean="0"/>
              <a:t>Introducción</a:t>
            </a:r>
          </a:p>
          <a:p>
            <a:pPr lvl="1">
              <a:buFont typeface="Wingdings" pitchFamily="2" charset="2"/>
              <a:buChar char="v"/>
            </a:pPr>
            <a:r>
              <a:rPr lang="es-MX" dirty="0" smtClean="0"/>
              <a:t>Resumen del tema</a:t>
            </a:r>
          </a:p>
          <a:p>
            <a:pPr lvl="1">
              <a:buFont typeface="Wingdings" pitchFamily="2" charset="2"/>
              <a:buChar char="v"/>
            </a:pPr>
            <a:r>
              <a:rPr lang="es-MX" dirty="0" smtClean="0"/>
              <a:t>Problema</a:t>
            </a:r>
          </a:p>
          <a:p>
            <a:pPr lvl="1">
              <a:buFont typeface="Wingdings" pitchFamily="2" charset="2"/>
              <a:buChar char="v"/>
            </a:pPr>
            <a:r>
              <a:rPr lang="es-MX" dirty="0" smtClean="0"/>
              <a:t>Modelo General</a:t>
            </a:r>
          </a:p>
          <a:p>
            <a:pPr lvl="1">
              <a:buFont typeface="Wingdings" pitchFamily="2" charset="2"/>
              <a:buChar char="v"/>
            </a:pPr>
            <a:r>
              <a:rPr lang="es-MX" dirty="0" smtClean="0"/>
              <a:t>Ejemplo</a:t>
            </a:r>
          </a:p>
          <a:p>
            <a:pPr lvl="1">
              <a:buFont typeface="Wingdings" pitchFamily="2" charset="2"/>
              <a:buChar char="v"/>
            </a:pPr>
            <a:r>
              <a:rPr lang="es-MX" dirty="0" smtClean="0"/>
              <a:t>Extensión del Problema (Ejer. 8.3.7)</a:t>
            </a:r>
          </a:p>
          <a:p>
            <a:pPr lvl="1">
              <a:buFont typeface="Wingdings" pitchFamily="2" charset="2"/>
              <a:buChar char="v"/>
            </a:pPr>
            <a:r>
              <a:rPr lang="es-MX" dirty="0" smtClean="0"/>
              <a:t>Soluciones</a:t>
            </a:r>
          </a:p>
          <a:p>
            <a:pPr lvl="1">
              <a:buFont typeface="Wingdings" pitchFamily="2" charset="2"/>
              <a:buChar char="v"/>
            </a:pPr>
            <a:r>
              <a:rPr lang="es-MX" dirty="0" smtClean="0"/>
              <a:t>Conclusión</a:t>
            </a:r>
          </a:p>
          <a:p>
            <a:pPr lvl="1">
              <a:buFont typeface="Wingdings" pitchFamily="2" charset="2"/>
              <a:buChar char="v"/>
            </a:pPr>
            <a:r>
              <a:rPr lang="es-MX" dirty="0" smtClean="0"/>
              <a:t>Bibliografía</a:t>
            </a:r>
          </a:p>
        </p:txBody>
      </p:sp>
      <p:pic>
        <p:nvPicPr>
          <p:cNvPr id="43012" name="Picture 4" descr="http://t0.gstatic.com/images?q=tbn:ANd9GcT5Er78Y_80lob1hsobesU-ACiQ44A8YE7gJ9ax8XVvOf8pU0JQvA"/>
          <p:cNvPicPr>
            <a:picLocks noChangeAspect="1" noChangeArrowheads="1"/>
          </p:cNvPicPr>
          <p:nvPr/>
        </p:nvPicPr>
        <p:blipFill>
          <a:blip r:embed="rId2" cstate="print"/>
          <a:srcRect/>
          <a:stretch>
            <a:fillRect/>
          </a:stretch>
        </p:blipFill>
        <p:spPr bwMode="auto">
          <a:xfrm>
            <a:off x="5868144" y="2348880"/>
            <a:ext cx="2333625" cy="1962150"/>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Extensión del problema (ejemplo)</a:t>
            </a:r>
            <a:endParaRPr lang="es-MX" dirty="0"/>
          </a:p>
        </p:txBody>
      </p:sp>
      <p:sp>
        <p:nvSpPr>
          <p:cNvPr id="3" name="2 Marcador de contenido"/>
          <p:cNvSpPr>
            <a:spLocks noGrp="1"/>
          </p:cNvSpPr>
          <p:nvPr>
            <p:ph sz="quarter" idx="1"/>
          </p:nvPr>
        </p:nvSpPr>
        <p:spPr>
          <a:xfrm>
            <a:off x="301752" y="1527048"/>
            <a:ext cx="5854424" cy="4572000"/>
          </a:xfrm>
        </p:spPr>
        <p:txBody>
          <a:bodyPr>
            <a:normAutofit fontScale="70000" lnSpcReduction="20000"/>
          </a:bodyPr>
          <a:lstStyle/>
          <a:p>
            <a:pPr algn="just"/>
            <a:r>
              <a:rPr lang="es-MX" dirty="0" smtClean="0"/>
              <a:t>Asumiendo que en el problema anterior la empresa esta considerando abrir un nuevo centro de distribución en Springfield, Missouri, expandiendo el centro de distribución en Norman, Oklahoma y cerrando si es posible el centro de distribución en  Austin, Texas (conservando solo dos centros de distribución).</a:t>
            </a:r>
          </a:p>
          <a:p>
            <a:pPr algn="just"/>
            <a:r>
              <a:rPr lang="es-MX" dirty="0" smtClean="0"/>
              <a:t>Abrir un nuevo centro de distribución con una capacidad de almacenamiento de 30,000 pares de pantalones costarían a la compañía $4,000 por mes debido a los costos de administración y rentas entre otros.</a:t>
            </a:r>
          </a:p>
          <a:p>
            <a:pPr algn="just"/>
            <a:r>
              <a:rPr lang="es-MX" dirty="0" smtClean="0"/>
              <a:t>De igual manera expandir el centro de distribución e Norman costaría $2,000 por mes debido a que este aumentaría su almacenamiento con10,000 pares de pantalones. </a:t>
            </a:r>
          </a:p>
          <a:p>
            <a:pPr algn="just"/>
            <a:r>
              <a:rPr lang="es-MX" dirty="0" smtClean="0"/>
              <a:t>Por otro lado cerrar el centro en Austin ahorraría una cantidad de $2,000 mensuales</a:t>
            </a:r>
            <a:endParaRPr lang="es-MX" dirty="0"/>
          </a:p>
        </p:txBody>
      </p:sp>
      <p:pic>
        <p:nvPicPr>
          <p:cNvPr id="12290" name="Picture 2" descr="http://t2.gstatic.com/images?q=tbn:ANd9GcTym8-z7w1_CFU-zq5KQzg8UAIpXPypC-PTnd8pnQR_I5qBQWZd"/>
          <p:cNvPicPr>
            <a:picLocks noChangeAspect="1" noChangeArrowheads="1"/>
          </p:cNvPicPr>
          <p:nvPr/>
        </p:nvPicPr>
        <p:blipFill>
          <a:blip r:embed="rId2" cstate="print"/>
          <a:srcRect/>
          <a:stretch>
            <a:fillRect/>
          </a:stretch>
        </p:blipFill>
        <p:spPr bwMode="auto">
          <a:xfrm>
            <a:off x="6516216" y="2204864"/>
            <a:ext cx="2224608" cy="1044481"/>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12292" name="Picture 4" descr="http://t0.gstatic.com/images?q=tbn:ANd9GcQz_AfNWQcN-r72d11HcM2P2eVdAXABYIeqLZ0VtewlnmJx0IVa"/>
          <p:cNvPicPr>
            <a:picLocks noChangeAspect="1" noChangeArrowheads="1"/>
          </p:cNvPicPr>
          <p:nvPr/>
        </p:nvPicPr>
        <p:blipFill>
          <a:blip r:embed="rId3" cstate="print"/>
          <a:srcRect/>
          <a:stretch>
            <a:fillRect/>
          </a:stretch>
        </p:blipFill>
        <p:spPr bwMode="auto">
          <a:xfrm>
            <a:off x="6444208" y="3717032"/>
            <a:ext cx="2448272" cy="1520507"/>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22580234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Extensión del Ejemplo</a:t>
            </a:r>
            <a:endParaRPr lang="es-MX" dirty="0"/>
          </a:p>
        </p:txBody>
      </p:sp>
      <p:sp>
        <p:nvSpPr>
          <p:cNvPr id="3" name="2 Marcador de contenido"/>
          <p:cNvSpPr>
            <a:spLocks noGrp="1"/>
          </p:cNvSpPr>
          <p:nvPr>
            <p:ph sz="quarter" idx="1"/>
          </p:nvPr>
        </p:nvSpPr>
        <p:spPr/>
        <p:txBody>
          <a:bodyPr>
            <a:normAutofit fontScale="92500" lnSpcReduction="10000"/>
          </a:bodyPr>
          <a:lstStyle/>
          <a:p>
            <a:r>
              <a:rPr lang="es-MX" dirty="0" smtClean="0"/>
              <a:t>El nuevo centro de Distribución en Springfield tendría un costo de distribución en dólares por par de pantalones de la siguiente manera:</a:t>
            </a:r>
          </a:p>
          <a:p>
            <a:endParaRPr lang="es-MX" dirty="0"/>
          </a:p>
          <a:p>
            <a:endParaRPr lang="es-MX" dirty="0" smtClean="0"/>
          </a:p>
          <a:p>
            <a:pPr marL="0" indent="0">
              <a:buNone/>
            </a:pPr>
            <a:endParaRPr lang="es-MX" dirty="0"/>
          </a:p>
          <a:p>
            <a:endParaRPr lang="es-MX" dirty="0" smtClean="0"/>
          </a:p>
          <a:p>
            <a:r>
              <a:rPr lang="es-MX" dirty="0" smtClean="0"/>
              <a:t>La gerencia quisiera saber si es factible bajo esas condiciones agregar el nuevo centro de distribución en Springfield para acrecentar el centro en Norman Oklahoma y cerrar el centro de Distribución en Austin</a:t>
            </a:r>
          </a:p>
          <a:p>
            <a:endParaRPr lang="es-MX" dirty="0"/>
          </a:p>
        </p:txBody>
      </p:sp>
      <p:graphicFrame>
        <p:nvGraphicFramePr>
          <p:cNvPr id="5" name="4 Tabla"/>
          <p:cNvGraphicFramePr>
            <a:graphicFrameLocks noGrp="1"/>
          </p:cNvGraphicFramePr>
          <p:nvPr>
            <p:extLst>
              <p:ext uri="{D42A27DB-BD31-4B8C-83A1-F6EECF244321}">
                <p14:modId xmlns:p14="http://schemas.microsoft.com/office/powerpoint/2010/main" val="1610976972"/>
              </p:ext>
            </p:extLst>
          </p:nvPr>
        </p:nvGraphicFramePr>
        <p:xfrm>
          <a:off x="1043608" y="2852936"/>
          <a:ext cx="6095999" cy="1102360"/>
        </p:xfrm>
        <a:graphic>
          <a:graphicData uri="http://schemas.openxmlformats.org/drawingml/2006/table">
            <a:tbl>
              <a:tblPr firstRow="1" bandRow="1">
                <a:tableStyleId>{5C22544A-7EE6-4342-B048-85BDC9FD1C3A}</a:tableStyleId>
              </a:tblPr>
              <a:tblGrid>
                <a:gridCol w="1512168"/>
                <a:gridCol w="576064"/>
                <a:gridCol w="648072"/>
                <a:gridCol w="747124"/>
                <a:gridCol w="870857"/>
                <a:gridCol w="870857"/>
                <a:gridCol w="870857"/>
              </a:tblGrid>
              <a:tr h="298832">
                <a:tc rowSpan="2">
                  <a:txBody>
                    <a:bodyPr/>
                    <a:lstStyle/>
                    <a:p>
                      <a:r>
                        <a:rPr lang="es-MX" dirty="0" smtClean="0"/>
                        <a:t>Destino /</a:t>
                      </a:r>
                      <a:r>
                        <a:rPr lang="es-MX" baseline="0" dirty="0" smtClean="0"/>
                        <a:t> </a:t>
                      </a:r>
                      <a:r>
                        <a:rPr lang="es-MX" dirty="0" smtClean="0"/>
                        <a:t>Origen</a:t>
                      </a:r>
                      <a:endParaRPr lang="es-MX" dirty="0"/>
                    </a:p>
                  </a:txBody>
                  <a:tcPr/>
                </a:tc>
                <a:tc gridSpan="2">
                  <a:txBody>
                    <a:bodyPr/>
                    <a:lstStyle/>
                    <a:p>
                      <a:pPr algn="ctr"/>
                      <a:r>
                        <a:rPr lang="es-MX" dirty="0" smtClean="0"/>
                        <a:t>i</a:t>
                      </a:r>
                      <a:endParaRPr lang="es-MX" dirty="0"/>
                    </a:p>
                  </a:txBody>
                  <a:tcPr/>
                </a:tc>
                <a:tc hMerge="1">
                  <a:txBody>
                    <a:bodyPr/>
                    <a:lstStyle/>
                    <a:p>
                      <a:endParaRPr lang="es-MX" dirty="0"/>
                    </a:p>
                  </a:txBody>
                  <a:tcPr/>
                </a:tc>
                <a:tc gridSpan="4">
                  <a:txBody>
                    <a:bodyPr/>
                    <a:lstStyle/>
                    <a:p>
                      <a:pPr algn="ctr"/>
                      <a:r>
                        <a:rPr lang="es-MX" dirty="0" smtClean="0"/>
                        <a:t>k</a:t>
                      </a:r>
                      <a:endParaRPr lang="es-MX" dirty="0"/>
                    </a:p>
                  </a:txBody>
                  <a:tcPr/>
                </a:tc>
                <a:tc hMerge="1">
                  <a:txBody>
                    <a:bodyPr/>
                    <a:lstStyle/>
                    <a:p>
                      <a:endParaRPr lang="es-MX" dirty="0"/>
                    </a:p>
                  </a:txBody>
                  <a:tcPr/>
                </a:tc>
                <a:tc hMerge="1">
                  <a:txBody>
                    <a:bodyPr/>
                    <a:lstStyle/>
                    <a:p>
                      <a:endParaRPr lang="es-MX" dirty="0"/>
                    </a:p>
                  </a:txBody>
                  <a:tcPr/>
                </a:tc>
                <a:tc hMerge="1">
                  <a:txBody>
                    <a:bodyPr/>
                    <a:lstStyle/>
                    <a:p>
                      <a:endParaRPr lang="es-MX" dirty="0"/>
                    </a:p>
                  </a:txBody>
                  <a:tcPr/>
                </a:tc>
              </a:tr>
              <a:tr h="210305">
                <a:tc vMerge="1">
                  <a:txBody>
                    <a:bodyPr/>
                    <a:lstStyle/>
                    <a:p>
                      <a:endParaRPr lang="es-MX" dirty="0"/>
                    </a:p>
                  </a:txBody>
                  <a:tcPr/>
                </a:tc>
                <a:tc>
                  <a:txBody>
                    <a:bodyPr/>
                    <a:lstStyle/>
                    <a:p>
                      <a:pPr algn="ctr"/>
                      <a:r>
                        <a:rPr lang="es-MX" dirty="0" smtClean="0"/>
                        <a:t>1</a:t>
                      </a:r>
                      <a:endParaRPr lang="es-MX" dirty="0"/>
                    </a:p>
                  </a:txBody>
                  <a:tcPr/>
                </a:tc>
                <a:tc>
                  <a:txBody>
                    <a:bodyPr/>
                    <a:lstStyle/>
                    <a:p>
                      <a:pPr algn="ctr"/>
                      <a:r>
                        <a:rPr lang="es-MX" dirty="0" smtClean="0"/>
                        <a:t>2</a:t>
                      </a:r>
                      <a:endParaRPr lang="es-MX" dirty="0"/>
                    </a:p>
                  </a:txBody>
                  <a:tcPr/>
                </a:tc>
                <a:tc>
                  <a:txBody>
                    <a:bodyPr/>
                    <a:lstStyle/>
                    <a:p>
                      <a:pPr algn="ctr"/>
                      <a:r>
                        <a:rPr lang="es-MX" dirty="0" smtClean="0"/>
                        <a:t>1</a:t>
                      </a:r>
                      <a:endParaRPr lang="es-MX" dirty="0"/>
                    </a:p>
                  </a:txBody>
                  <a:tcPr/>
                </a:tc>
                <a:tc>
                  <a:txBody>
                    <a:bodyPr/>
                    <a:lstStyle/>
                    <a:p>
                      <a:pPr algn="ctr"/>
                      <a:r>
                        <a:rPr lang="es-MX" dirty="0" smtClean="0"/>
                        <a:t>2</a:t>
                      </a:r>
                      <a:endParaRPr lang="es-MX" dirty="0"/>
                    </a:p>
                  </a:txBody>
                  <a:tcPr/>
                </a:tc>
                <a:tc>
                  <a:txBody>
                    <a:bodyPr/>
                    <a:lstStyle/>
                    <a:p>
                      <a:pPr algn="ctr"/>
                      <a:r>
                        <a:rPr lang="es-MX" dirty="0" smtClean="0"/>
                        <a:t>3</a:t>
                      </a:r>
                      <a:endParaRPr lang="es-MX" dirty="0"/>
                    </a:p>
                  </a:txBody>
                  <a:tcPr/>
                </a:tc>
                <a:tc>
                  <a:txBody>
                    <a:bodyPr/>
                    <a:lstStyle/>
                    <a:p>
                      <a:pPr algn="ctr"/>
                      <a:r>
                        <a:rPr lang="es-MX" dirty="0" smtClean="0"/>
                        <a:t>4</a:t>
                      </a:r>
                      <a:endParaRPr lang="es-MX" dirty="0"/>
                    </a:p>
                  </a:txBody>
                  <a:tcPr/>
                </a:tc>
              </a:tr>
              <a:tr h="370840">
                <a:tc>
                  <a:txBody>
                    <a:bodyPr/>
                    <a:lstStyle/>
                    <a:p>
                      <a:r>
                        <a:rPr lang="es-MX" dirty="0" smtClean="0"/>
                        <a:t>Springfield</a:t>
                      </a:r>
                      <a:endParaRPr lang="es-MX" dirty="0"/>
                    </a:p>
                  </a:txBody>
                  <a:tcPr/>
                </a:tc>
                <a:tc>
                  <a:txBody>
                    <a:bodyPr/>
                    <a:lstStyle/>
                    <a:p>
                      <a:pPr algn="ctr"/>
                      <a:r>
                        <a:rPr lang="es-MX" dirty="0" smtClean="0"/>
                        <a:t>1</a:t>
                      </a:r>
                      <a:endParaRPr lang="es-MX" dirty="0"/>
                    </a:p>
                  </a:txBody>
                  <a:tcPr/>
                </a:tc>
                <a:tc>
                  <a:txBody>
                    <a:bodyPr/>
                    <a:lstStyle/>
                    <a:p>
                      <a:pPr algn="ctr"/>
                      <a:r>
                        <a:rPr lang="es-MX" dirty="0" smtClean="0"/>
                        <a:t>1.25</a:t>
                      </a:r>
                      <a:endParaRPr lang="es-MX" dirty="0"/>
                    </a:p>
                  </a:txBody>
                  <a:tcPr/>
                </a:tc>
                <a:tc>
                  <a:txBody>
                    <a:bodyPr/>
                    <a:lstStyle/>
                    <a:p>
                      <a:pPr algn="ctr"/>
                      <a:r>
                        <a:rPr lang="es-MX" dirty="0" smtClean="0"/>
                        <a:t>0.10</a:t>
                      </a:r>
                      <a:endParaRPr lang="es-MX" dirty="0"/>
                    </a:p>
                  </a:txBody>
                  <a:tcPr/>
                </a:tc>
                <a:tc>
                  <a:txBody>
                    <a:bodyPr/>
                    <a:lstStyle/>
                    <a:p>
                      <a:pPr algn="ctr"/>
                      <a:r>
                        <a:rPr lang="es-MX" dirty="0" smtClean="0"/>
                        <a:t>0.50</a:t>
                      </a:r>
                      <a:endParaRPr lang="es-MX" dirty="0"/>
                    </a:p>
                  </a:txBody>
                  <a:tcPr/>
                </a:tc>
                <a:tc>
                  <a:txBody>
                    <a:bodyPr/>
                    <a:lstStyle/>
                    <a:p>
                      <a:pPr algn="ctr"/>
                      <a:r>
                        <a:rPr lang="es-MX" dirty="0" smtClean="0"/>
                        <a:t>1.50</a:t>
                      </a:r>
                      <a:endParaRPr lang="es-MX" dirty="0"/>
                    </a:p>
                  </a:txBody>
                  <a:tcPr/>
                </a:tc>
                <a:tc>
                  <a:txBody>
                    <a:bodyPr/>
                    <a:lstStyle/>
                    <a:p>
                      <a:pPr algn="ctr"/>
                      <a:r>
                        <a:rPr lang="es-MX" dirty="0" smtClean="0"/>
                        <a:t>1.25</a:t>
                      </a:r>
                      <a:endParaRPr lang="es-MX" dirty="0"/>
                    </a:p>
                  </a:txBody>
                  <a:tcPr/>
                </a:tc>
              </a:tr>
            </a:tbl>
          </a:graphicData>
        </a:graphic>
      </p:graphicFrame>
    </p:spTree>
    <p:extLst>
      <p:ext uri="{BB962C8B-B14F-4D97-AF65-F5344CB8AC3E}">
        <p14:creationId xmlns:p14="http://schemas.microsoft.com/office/powerpoint/2010/main" val="33325196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331639" y="2276871"/>
            <a:ext cx="735297" cy="519351"/>
          </a:xfrm>
          <a:prstGeom prst="ellipse">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s-MX" dirty="0" smtClean="0">
                <a:ln>
                  <a:solidFill>
                    <a:sysClr val="windowText" lastClr="000000"/>
                  </a:solidFill>
                </a:ln>
              </a:rPr>
              <a:t>i= 1</a:t>
            </a:r>
            <a:endParaRPr lang="es-MX" dirty="0">
              <a:ln>
                <a:solidFill>
                  <a:sysClr val="windowText" lastClr="000000"/>
                </a:solidFill>
              </a:ln>
            </a:endParaRPr>
          </a:p>
        </p:txBody>
      </p:sp>
      <p:sp>
        <p:nvSpPr>
          <p:cNvPr id="5" name="4 CuadroTexto"/>
          <p:cNvSpPr txBox="1"/>
          <p:nvPr/>
        </p:nvSpPr>
        <p:spPr>
          <a:xfrm>
            <a:off x="1475656" y="4437112"/>
            <a:ext cx="648072" cy="519351"/>
          </a:xfrm>
          <a:prstGeom prst="ellipse">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MX" dirty="0" smtClean="0">
                <a:ln>
                  <a:solidFill>
                    <a:sysClr val="windowText" lastClr="000000"/>
                  </a:solidFill>
                </a:ln>
              </a:rPr>
              <a:t>  2</a:t>
            </a:r>
            <a:endParaRPr lang="es-MX" dirty="0">
              <a:ln>
                <a:solidFill>
                  <a:sysClr val="windowText" lastClr="000000"/>
                </a:solidFill>
              </a:ln>
            </a:endParaRPr>
          </a:p>
        </p:txBody>
      </p:sp>
      <p:sp>
        <p:nvSpPr>
          <p:cNvPr id="7" name="6 CuadroTexto"/>
          <p:cNvSpPr txBox="1"/>
          <p:nvPr/>
        </p:nvSpPr>
        <p:spPr>
          <a:xfrm>
            <a:off x="3635896" y="4077072"/>
            <a:ext cx="1728192" cy="1039356"/>
          </a:xfrm>
          <a:prstGeom prst="triangle">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MX" sz="1400" dirty="0" smtClean="0">
                <a:ln>
                  <a:solidFill>
                    <a:sysClr val="windowText" lastClr="000000"/>
                  </a:solidFill>
                </a:ln>
              </a:rPr>
              <a:t>2</a:t>
            </a:r>
          </a:p>
          <a:p>
            <a:r>
              <a:rPr lang="es-MX" sz="1400" dirty="0" smtClean="0">
                <a:ln>
                  <a:solidFill>
                    <a:sysClr val="windowText" lastClr="000000"/>
                  </a:solidFill>
                </a:ln>
              </a:rPr>
              <a:t>Norman</a:t>
            </a:r>
            <a:endParaRPr lang="es-MX" sz="1400" dirty="0">
              <a:ln>
                <a:solidFill>
                  <a:sysClr val="windowText" lastClr="000000"/>
                </a:solidFill>
              </a:ln>
            </a:endParaRPr>
          </a:p>
        </p:txBody>
      </p:sp>
      <p:sp>
        <p:nvSpPr>
          <p:cNvPr id="8" name="7 CuadroTexto"/>
          <p:cNvSpPr txBox="1"/>
          <p:nvPr/>
        </p:nvSpPr>
        <p:spPr>
          <a:xfrm>
            <a:off x="3707904" y="1556792"/>
            <a:ext cx="1512167" cy="1039356"/>
          </a:xfrm>
          <a:prstGeom prst="triangle">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MX" sz="1400" dirty="0" smtClean="0">
                <a:ln>
                  <a:solidFill>
                    <a:sysClr val="windowText" lastClr="000000"/>
                  </a:solidFill>
                </a:ln>
              </a:rPr>
              <a:t> j= 1</a:t>
            </a:r>
          </a:p>
          <a:p>
            <a:r>
              <a:rPr lang="es-MX" sz="1400" dirty="0" smtClean="0">
                <a:ln>
                  <a:solidFill>
                    <a:sysClr val="windowText" lastClr="000000"/>
                  </a:solidFill>
                </a:ln>
              </a:rPr>
              <a:t>Austin</a:t>
            </a:r>
            <a:endParaRPr lang="es-MX" sz="1400" dirty="0">
              <a:ln>
                <a:solidFill>
                  <a:sysClr val="windowText" lastClr="000000"/>
                </a:solidFill>
              </a:ln>
            </a:endParaRPr>
          </a:p>
        </p:txBody>
      </p:sp>
      <p:sp>
        <p:nvSpPr>
          <p:cNvPr id="9" name="8 CuadroTexto"/>
          <p:cNvSpPr txBox="1"/>
          <p:nvPr/>
        </p:nvSpPr>
        <p:spPr>
          <a:xfrm>
            <a:off x="6948265" y="4941169"/>
            <a:ext cx="333780" cy="401479"/>
          </a:xfrm>
          <a:prstGeom prst="round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s-MX" dirty="0" smtClean="0">
                <a:ln>
                  <a:solidFill>
                    <a:sysClr val="windowText" lastClr="000000"/>
                  </a:solidFill>
                </a:ln>
              </a:rPr>
              <a:t>4</a:t>
            </a:r>
            <a:endParaRPr lang="es-MX" dirty="0">
              <a:ln>
                <a:solidFill>
                  <a:sysClr val="windowText" lastClr="000000"/>
                </a:solidFill>
              </a:ln>
            </a:endParaRPr>
          </a:p>
        </p:txBody>
      </p:sp>
      <p:sp>
        <p:nvSpPr>
          <p:cNvPr id="10" name="9 CuadroTexto"/>
          <p:cNvSpPr txBox="1"/>
          <p:nvPr/>
        </p:nvSpPr>
        <p:spPr>
          <a:xfrm>
            <a:off x="6948264" y="2852936"/>
            <a:ext cx="333780" cy="401479"/>
          </a:xfrm>
          <a:prstGeom prst="round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s-MX" dirty="0" smtClean="0">
                <a:ln>
                  <a:solidFill>
                    <a:sysClr val="windowText" lastClr="000000"/>
                  </a:solidFill>
                </a:ln>
              </a:rPr>
              <a:t>2</a:t>
            </a:r>
            <a:endParaRPr lang="es-MX" dirty="0">
              <a:ln>
                <a:solidFill>
                  <a:sysClr val="windowText" lastClr="000000"/>
                </a:solidFill>
              </a:ln>
            </a:endParaRPr>
          </a:p>
        </p:txBody>
      </p:sp>
      <p:sp>
        <p:nvSpPr>
          <p:cNvPr id="11" name="10 CuadroTexto"/>
          <p:cNvSpPr txBox="1"/>
          <p:nvPr/>
        </p:nvSpPr>
        <p:spPr>
          <a:xfrm>
            <a:off x="6948264" y="1700808"/>
            <a:ext cx="556587" cy="408623"/>
          </a:xfrm>
          <a:prstGeom prst="round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s-MX" dirty="0">
                <a:ln>
                  <a:solidFill>
                    <a:sysClr val="windowText" lastClr="000000"/>
                  </a:solidFill>
                </a:ln>
              </a:rPr>
              <a:t>k</a:t>
            </a:r>
            <a:r>
              <a:rPr lang="es-MX" dirty="0" smtClean="0">
                <a:ln>
                  <a:solidFill>
                    <a:sysClr val="windowText" lastClr="000000"/>
                  </a:solidFill>
                </a:ln>
              </a:rPr>
              <a:t>=1</a:t>
            </a:r>
            <a:endParaRPr lang="es-MX" dirty="0">
              <a:ln>
                <a:solidFill>
                  <a:sysClr val="windowText" lastClr="000000"/>
                </a:solidFill>
              </a:ln>
            </a:endParaRPr>
          </a:p>
        </p:txBody>
      </p:sp>
      <p:cxnSp>
        <p:nvCxnSpPr>
          <p:cNvPr id="14" name="13 Conector recto de flecha"/>
          <p:cNvCxnSpPr>
            <a:stCxn id="4" idx="7"/>
            <a:endCxn id="8" idx="1"/>
          </p:cNvCxnSpPr>
          <p:nvPr/>
        </p:nvCxnSpPr>
        <p:spPr>
          <a:xfrm flipV="1">
            <a:off x="1959254" y="2076470"/>
            <a:ext cx="2126692" cy="276458"/>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cxnSp>
        <p:nvCxnSpPr>
          <p:cNvPr id="22" name="21 Conector recto de flecha"/>
          <p:cNvCxnSpPr>
            <a:stCxn id="4" idx="5"/>
            <a:endCxn id="7" idx="1"/>
          </p:cNvCxnSpPr>
          <p:nvPr/>
        </p:nvCxnSpPr>
        <p:spPr>
          <a:xfrm>
            <a:off x="1959254" y="2720165"/>
            <a:ext cx="2108690" cy="1876585"/>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sp>
        <p:nvSpPr>
          <p:cNvPr id="72" name="71 CuadroTexto"/>
          <p:cNvSpPr txBox="1"/>
          <p:nvPr/>
        </p:nvSpPr>
        <p:spPr>
          <a:xfrm>
            <a:off x="683568" y="692696"/>
            <a:ext cx="7776863" cy="369332"/>
          </a:xfrm>
          <a:prstGeom prst="rect">
            <a:avLst/>
          </a:prstGeom>
          <a:noFill/>
        </p:spPr>
        <p:txBody>
          <a:bodyPr wrap="square" rtlCol="0">
            <a:spAutoFit/>
          </a:bodyPr>
          <a:lstStyle/>
          <a:p>
            <a:r>
              <a:rPr lang="es-MX" dirty="0" smtClean="0"/>
              <a:t>Plantas			      Distribuidores		            Tiendas</a:t>
            </a:r>
          </a:p>
        </p:txBody>
      </p:sp>
      <p:sp>
        <p:nvSpPr>
          <p:cNvPr id="190" name="189 CuadroTexto"/>
          <p:cNvSpPr txBox="1"/>
          <p:nvPr/>
        </p:nvSpPr>
        <p:spPr>
          <a:xfrm>
            <a:off x="611559" y="2996951"/>
            <a:ext cx="1512168" cy="461665"/>
          </a:xfrm>
          <a:prstGeom prst="rect">
            <a:avLst/>
          </a:prstGeom>
          <a:noFill/>
        </p:spPr>
        <p:txBody>
          <a:bodyPr wrap="square" rtlCol="0">
            <a:spAutoFit/>
          </a:bodyPr>
          <a:lstStyle/>
          <a:p>
            <a:r>
              <a:rPr lang="es-MX" sz="1200" dirty="0" smtClean="0"/>
              <a:t>Dallas</a:t>
            </a:r>
          </a:p>
          <a:p>
            <a:r>
              <a:rPr lang="es-MX" sz="1200" dirty="0" smtClean="0"/>
              <a:t>N</a:t>
            </a:r>
            <a:r>
              <a:rPr lang="es-MX" sz="1200" baseline="-25000" dirty="0" smtClean="0"/>
              <a:t>1</a:t>
            </a:r>
            <a:r>
              <a:rPr lang="es-MX" sz="1200" dirty="0" smtClean="0"/>
              <a:t>= 30,000 slacks</a:t>
            </a:r>
            <a:endParaRPr lang="es-MX" sz="1200" dirty="0"/>
          </a:p>
        </p:txBody>
      </p:sp>
      <p:sp>
        <p:nvSpPr>
          <p:cNvPr id="191" name="190 CuadroTexto"/>
          <p:cNvSpPr txBox="1"/>
          <p:nvPr/>
        </p:nvSpPr>
        <p:spPr>
          <a:xfrm>
            <a:off x="3995936" y="6581001"/>
            <a:ext cx="946093" cy="276999"/>
          </a:xfrm>
          <a:prstGeom prst="rect">
            <a:avLst/>
          </a:prstGeom>
          <a:noFill/>
        </p:spPr>
        <p:txBody>
          <a:bodyPr wrap="none" rtlCol="0">
            <a:spAutoFit/>
          </a:bodyPr>
          <a:lstStyle/>
          <a:p>
            <a:r>
              <a:rPr lang="es-MX" sz="1200" dirty="0" smtClean="0"/>
              <a:t>M</a:t>
            </a:r>
            <a:r>
              <a:rPr lang="es-MX" sz="1200" baseline="-25000" dirty="0" smtClean="0"/>
              <a:t>3</a:t>
            </a:r>
            <a:r>
              <a:rPr lang="es-MX" sz="1200" dirty="0" smtClean="0"/>
              <a:t> = 30,000</a:t>
            </a:r>
            <a:endParaRPr lang="es-MX" sz="1200" baseline="-25000" dirty="0"/>
          </a:p>
        </p:txBody>
      </p:sp>
      <p:sp>
        <p:nvSpPr>
          <p:cNvPr id="205" name="204 CuadroTexto"/>
          <p:cNvSpPr txBox="1"/>
          <p:nvPr/>
        </p:nvSpPr>
        <p:spPr>
          <a:xfrm>
            <a:off x="3779911" y="2708920"/>
            <a:ext cx="1152128" cy="307777"/>
          </a:xfrm>
          <a:prstGeom prst="rect">
            <a:avLst/>
          </a:prstGeom>
          <a:noFill/>
        </p:spPr>
        <p:txBody>
          <a:bodyPr wrap="square" rtlCol="0">
            <a:spAutoFit/>
          </a:bodyPr>
          <a:lstStyle/>
          <a:p>
            <a:r>
              <a:rPr lang="es-MX" sz="1400" dirty="0" smtClean="0"/>
              <a:t>M1= 20,000</a:t>
            </a:r>
            <a:endParaRPr lang="es-MX" sz="1400" dirty="0"/>
          </a:p>
        </p:txBody>
      </p:sp>
      <p:sp>
        <p:nvSpPr>
          <p:cNvPr id="206" name="205 CuadroTexto"/>
          <p:cNvSpPr txBox="1"/>
          <p:nvPr/>
        </p:nvSpPr>
        <p:spPr>
          <a:xfrm>
            <a:off x="2267743" y="1772815"/>
            <a:ext cx="537327" cy="276999"/>
          </a:xfrm>
          <a:prstGeom prst="rect">
            <a:avLst/>
          </a:prstGeom>
          <a:noFill/>
        </p:spPr>
        <p:txBody>
          <a:bodyPr wrap="none" rtlCol="0">
            <a:spAutoFit/>
          </a:bodyPr>
          <a:lstStyle/>
          <a:p>
            <a:r>
              <a:rPr lang="es-MX" sz="1200" dirty="0" smtClean="0"/>
              <a:t>$1.00</a:t>
            </a:r>
            <a:endParaRPr lang="es-MX" sz="1200" baseline="-25000" dirty="0"/>
          </a:p>
        </p:txBody>
      </p:sp>
      <p:sp>
        <p:nvSpPr>
          <p:cNvPr id="80" name="79 CuadroTexto"/>
          <p:cNvSpPr txBox="1"/>
          <p:nvPr/>
        </p:nvSpPr>
        <p:spPr>
          <a:xfrm>
            <a:off x="6948265" y="3717033"/>
            <a:ext cx="333780" cy="401479"/>
          </a:xfrm>
          <a:prstGeom prst="round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s-MX" dirty="0" smtClean="0">
                <a:ln>
                  <a:solidFill>
                    <a:sysClr val="windowText" lastClr="000000"/>
                  </a:solidFill>
                </a:ln>
              </a:rPr>
              <a:t>3</a:t>
            </a:r>
            <a:endParaRPr lang="es-MX" dirty="0">
              <a:ln>
                <a:solidFill>
                  <a:sysClr val="windowText" lastClr="000000"/>
                </a:solidFill>
              </a:ln>
            </a:endParaRPr>
          </a:p>
        </p:txBody>
      </p:sp>
      <p:sp>
        <p:nvSpPr>
          <p:cNvPr id="131" name="130 CuadroTexto"/>
          <p:cNvSpPr txBox="1"/>
          <p:nvPr/>
        </p:nvSpPr>
        <p:spPr>
          <a:xfrm>
            <a:off x="611560" y="5013176"/>
            <a:ext cx="1512168" cy="461665"/>
          </a:xfrm>
          <a:prstGeom prst="rect">
            <a:avLst/>
          </a:prstGeom>
          <a:noFill/>
        </p:spPr>
        <p:txBody>
          <a:bodyPr wrap="square" rtlCol="0">
            <a:spAutoFit/>
          </a:bodyPr>
          <a:lstStyle/>
          <a:p>
            <a:r>
              <a:rPr lang="es-MX" sz="1200" dirty="0" smtClean="0"/>
              <a:t>San Antonio</a:t>
            </a:r>
          </a:p>
          <a:p>
            <a:r>
              <a:rPr lang="es-MX" sz="1200" dirty="0" smtClean="0"/>
              <a:t>N</a:t>
            </a:r>
            <a:r>
              <a:rPr lang="es-MX" sz="1200" baseline="-25000" dirty="0" smtClean="0"/>
              <a:t>2</a:t>
            </a:r>
            <a:r>
              <a:rPr lang="es-MX" sz="1200" dirty="0" smtClean="0"/>
              <a:t>= 50,000 slacks</a:t>
            </a:r>
            <a:endParaRPr lang="es-MX" sz="1200" dirty="0"/>
          </a:p>
        </p:txBody>
      </p:sp>
      <p:cxnSp>
        <p:nvCxnSpPr>
          <p:cNvPr id="133" name="132 Conector recto de flecha"/>
          <p:cNvCxnSpPr>
            <a:stCxn id="5" idx="6"/>
            <a:endCxn id="7" idx="2"/>
          </p:cNvCxnSpPr>
          <p:nvPr/>
        </p:nvCxnSpPr>
        <p:spPr>
          <a:xfrm>
            <a:off x="2123728" y="4696788"/>
            <a:ext cx="1512168" cy="419640"/>
          </a:xfrm>
          <a:prstGeom prst="straightConnector1">
            <a:avLst/>
          </a:prstGeom>
          <a:ln>
            <a:solidFill>
              <a:schemeClr val="accent2"/>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36" name="135 CuadroTexto"/>
          <p:cNvSpPr txBox="1"/>
          <p:nvPr/>
        </p:nvSpPr>
        <p:spPr>
          <a:xfrm>
            <a:off x="3851920" y="5229200"/>
            <a:ext cx="1152128" cy="307777"/>
          </a:xfrm>
          <a:prstGeom prst="rect">
            <a:avLst/>
          </a:prstGeom>
          <a:noFill/>
        </p:spPr>
        <p:txBody>
          <a:bodyPr wrap="square" rtlCol="0">
            <a:spAutoFit/>
          </a:bodyPr>
          <a:lstStyle/>
          <a:p>
            <a:r>
              <a:rPr lang="es-MX" sz="1400" dirty="0" smtClean="0"/>
              <a:t>M2= 30,000</a:t>
            </a:r>
            <a:endParaRPr lang="es-MX" sz="1400" dirty="0"/>
          </a:p>
        </p:txBody>
      </p:sp>
      <p:sp>
        <p:nvSpPr>
          <p:cNvPr id="137" name="136 CuadroTexto"/>
          <p:cNvSpPr txBox="1"/>
          <p:nvPr/>
        </p:nvSpPr>
        <p:spPr>
          <a:xfrm>
            <a:off x="7452320" y="2780928"/>
            <a:ext cx="1512168" cy="461665"/>
          </a:xfrm>
          <a:prstGeom prst="rect">
            <a:avLst/>
          </a:prstGeom>
          <a:noFill/>
        </p:spPr>
        <p:txBody>
          <a:bodyPr wrap="square" rtlCol="0">
            <a:spAutoFit/>
          </a:bodyPr>
          <a:lstStyle/>
          <a:p>
            <a:r>
              <a:rPr lang="es-MX" sz="1200" dirty="0" smtClean="0"/>
              <a:t>Oklahoma City</a:t>
            </a:r>
          </a:p>
          <a:p>
            <a:r>
              <a:rPr lang="es-MX" sz="1200" dirty="0" smtClean="0"/>
              <a:t>R2= 5,000 </a:t>
            </a:r>
            <a:endParaRPr lang="es-MX" sz="1200" dirty="0"/>
          </a:p>
        </p:txBody>
      </p:sp>
      <p:sp>
        <p:nvSpPr>
          <p:cNvPr id="138" name="137 CuadroTexto"/>
          <p:cNvSpPr txBox="1"/>
          <p:nvPr/>
        </p:nvSpPr>
        <p:spPr>
          <a:xfrm>
            <a:off x="7631832" y="1484784"/>
            <a:ext cx="1512168" cy="646331"/>
          </a:xfrm>
          <a:prstGeom prst="rect">
            <a:avLst/>
          </a:prstGeom>
          <a:noFill/>
        </p:spPr>
        <p:txBody>
          <a:bodyPr wrap="square" rtlCol="0">
            <a:spAutoFit/>
          </a:bodyPr>
          <a:lstStyle/>
          <a:p>
            <a:r>
              <a:rPr lang="es-MX" sz="1200" dirty="0" smtClean="0"/>
              <a:t>St. Louis</a:t>
            </a:r>
          </a:p>
          <a:p>
            <a:r>
              <a:rPr lang="es-MX" sz="1200" dirty="0" smtClean="0"/>
              <a:t>R1= 20,000</a:t>
            </a:r>
          </a:p>
          <a:p>
            <a:r>
              <a:rPr lang="es-MX" sz="1200" dirty="0" smtClean="0"/>
              <a:t>slacks</a:t>
            </a:r>
            <a:endParaRPr lang="es-MX" sz="1200" dirty="0"/>
          </a:p>
        </p:txBody>
      </p:sp>
      <p:sp>
        <p:nvSpPr>
          <p:cNvPr id="139" name="138 CuadroTexto"/>
          <p:cNvSpPr txBox="1"/>
          <p:nvPr/>
        </p:nvSpPr>
        <p:spPr>
          <a:xfrm>
            <a:off x="7452320" y="4941168"/>
            <a:ext cx="1512168" cy="461665"/>
          </a:xfrm>
          <a:prstGeom prst="rect">
            <a:avLst/>
          </a:prstGeom>
          <a:noFill/>
        </p:spPr>
        <p:txBody>
          <a:bodyPr wrap="square" rtlCol="0">
            <a:spAutoFit/>
          </a:bodyPr>
          <a:lstStyle/>
          <a:p>
            <a:r>
              <a:rPr lang="es-MX" sz="1200" dirty="0" smtClean="0"/>
              <a:t>Houston</a:t>
            </a:r>
          </a:p>
          <a:p>
            <a:r>
              <a:rPr lang="es-MX" sz="1200" dirty="0" smtClean="0"/>
              <a:t>R4= 20,000 </a:t>
            </a:r>
            <a:endParaRPr lang="es-MX" sz="1200" dirty="0"/>
          </a:p>
        </p:txBody>
      </p:sp>
      <p:sp>
        <p:nvSpPr>
          <p:cNvPr id="140" name="139 CuadroTexto"/>
          <p:cNvSpPr txBox="1"/>
          <p:nvPr/>
        </p:nvSpPr>
        <p:spPr>
          <a:xfrm>
            <a:off x="7452320" y="3717032"/>
            <a:ext cx="1512168" cy="461665"/>
          </a:xfrm>
          <a:prstGeom prst="rect">
            <a:avLst/>
          </a:prstGeom>
          <a:noFill/>
        </p:spPr>
        <p:txBody>
          <a:bodyPr wrap="square" rtlCol="0">
            <a:spAutoFit/>
          </a:bodyPr>
          <a:lstStyle/>
          <a:p>
            <a:r>
              <a:rPr lang="es-MX" sz="1200" dirty="0" smtClean="0"/>
              <a:t>Santa Fe</a:t>
            </a:r>
          </a:p>
          <a:p>
            <a:r>
              <a:rPr lang="es-MX" sz="1200" dirty="0" smtClean="0"/>
              <a:t>R3= 15,000 </a:t>
            </a:r>
            <a:endParaRPr lang="es-MX" sz="1200" dirty="0"/>
          </a:p>
        </p:txBody>
      </p:sp>
      <p:cxnSp>
        <p:nvCxnSpPr>
          <p:cNvPr id="145" name="144 Conector recto de flecha"/>
          <p:cNvCxnSpPr/>
          <p:nvPr/>
        </p:nvCxnSpPr>
        <p:spPr>
          <a:xfrm>
            <a:off x="5148064" y="4941168"/>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7" name="146 Conector recto de flecha"/>
          <p:cNvCxnSpPr>
            <a:endCxn id="198" idx="1"/>
          </p:cNvCxnSpPr>
          <p:nvPr/>
        </p:nvCxnSpPr>
        <p:spPr>
          <a:xfrm>
            <a:off x="5148063" y="2492895"/>
            <a:ext cx="360040" cy="2825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9" name="148 Conector recto de flecha"/>
          <p:cNvCxnSpPr/>
          <p:nvPr/>
        </p:nvCxnSpPr>
        <p:spPr>
          <a:xfrm>
            <a:off x="5076055" y="2564903"/>
            <a:ext cx="288032"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0" name="149 Conector recto de flecha"/>
          <p:cNvCxnSpPr/>
          <p:nvPr/>
        </p:nvCxnSpPr>
        <p:spPr>
          <a:xfrm>
            <a:off x="4860031" y="2132855"/>
            <a:ext cx="576064"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1" name="150 Conector recto de flecha"/>
          <p:cNvCxnSpPr/>
          <p:nvPr/>
        </p:nvCxnSpPr>
        <p:spPr>
          <a:xfrm flipV="1">
            <a:off x="5004048" y="4437112"/>
            <a:ext cx="468052" cy="2316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2" name="151 Conector recto de flecha"/>
          <p:cNvCxnSpPr/>
          <p:nvPr/>
        </p:nvCxnSpPr>
        <p:spPr>
          <a:xfrm flipV="1">
            <a:off x="4788024" y="4077072"/>
            <a:ext cx="432048" cy="3756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3" name="152 Conector recto de flecha"/>
          <p:cNvCxnSpPr/>
          <p:nvPr/>
        </p:nvCxnSpPr>
        <p:spPr>
          <a:xfrm flipV="1">
            <a:off x="4644008" y="3861048"/>
            <a:ext cx="360040" cy="3756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4" name="163 Conector recto de flecha"/>
          <p:cNvCxnSpPr/>
          <p:nvPr/>
        </p:nvCxnSpPr>
        <p:spPr>
          <a:xfrm flipV="1">
            <a:off x="4716015" y="1700807"/>
            <a:ext cx="468052" cy="2316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 name="171 Grupo"/>
          <p:cNvGrpSpPr/>
          <p:nvPr/>
        </p:nvGrpSpPr>
        <p:grpSpPr>
          <a:xfrm>
            <a:off x="1835695" y="2132855"/>
            <a:ext cx="720080" cy="1008112"/>
            <a:chOff x="1835696" y="1844824"/>
            <a:chExt cx="720080" cy="1008112"/>
          </a:xfrm>
        </p:grpSpPr>
        <p:cxnSp>
          <p:nvCxnSpPr>
            <p:cNvPr id="143" name="142 Conector recto de flecha"/>
            <p:cNvCxnSpPr/>
            <p:nvPr/>
          </p:nvCxnSpPr>
          <p:spPr>
            <a:xfrm>
              <a:off x="1979712" y="2364504"/>
              <a:ext cx="504056" cy="200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5" name="164 Conector recto de flecha"/>
            <p:cNvCxnSpPr/>
            <p:nvPr/>
          </p:nvCxnSpPr>
          <p:spPr>
            <a:xfrm>
              <a:off x="1835696" y="2508520"/>
              <a:ext cx="360040" cy="3444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6" name="165 Conector recto de flecha"/>
            <p:cNvCxnSpPr/>
            <p:nvPr/>
          </p:nvCxnSpPr>
          <p:spPr>
            <a:xfrm flipV="1">
              <a:off x="2051720" y="2132856"/>
              <a:ext cx="504056" cy="876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7" name="166 Conector recto de flecha"/>
            <p:cNvCxnSpPr/>
            <p:nvPr/>
          </p:nvCxnSpPr>
          <p:spPr>
            <a:xfrm flipV="1">
              <a:off x="1979712" y="1844824"/>
              <a:ext cx="468052" cy="2316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174" name="173 Conector recto de flecha"/>
          <p:cNvCxnSpPr/>
          <p:nvPr/>
        </p:nvCxnSpPr>
        <p:spPr>
          <a:xfrm flipV="1">
            <a:off x="2123728" y="4653136"/>
            <a:ext cx="504056" cy="876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5" name="174 Conector recto de flecha"/>
          <p:cNvCxnSpPr/>
          <p:nvPr/>
        </p:nvCxnSpPr>
        <p:spPr>
          <a:xfrm>
            <a:off x="1979712" y="4869160"/>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6" name="175 Conector recto de flecha"/>
          <p:cNvCxnSpPr/>
          <p:nvPr/>
        </p:nvCxnSpPr>
        <p:spPr>
          <a:xfrm flipV="1">
            <a:off x="2123728" y="4365104"/>
            <a:ext cx="432048" cy="2316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7" name="176 Conector recto de flecha"/>
          <p:cNvCxnSpPr/>
          <p:nvPr/>
        </p:nvCxnSpPr>
        <p:spPr>
          <a:xfrm flipV="1">
            <a:off x="2051720" y="4221088"/>
            <a:ext cx="216024" cy="3036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6" name="185 CuadroTexto"/>
          <p:cNvSpPr txBox="1"/>
          <p:nvPr/>
        </p:nvSpPr>
        <p:spPr>
          <a:xfrm>
            <a:off x="2555775" y="2276871"/>
            <a:ext cx="458780" cy="276999"/>
          </a:xfrm>
          <a:prstGeom prst="rect">
            <a:avLst/>
          </a:prstGeom>
          <a:noFill/>
        </p:spPr>
        <p:txBody>
          <a:bodyPr wrap="none" rtlCol="0">
            <a:spAutoFit/>
          </a:bodyPr>
          <a:lstStyle/>
          <a:p>
            <a:r>
              <a:rPr lang="es-MX" sz="1200" dirty="0" smtClean="0"/>
              <a:t>0.50</a:t>
            </a:r>
            <a:endParaRPr lang="es-MX" sz="1200" baseline="-25000" dirty="0"/>
          </a:p>
        </p:txBody>
      </p:sp>
      <p:sp>
        <p:nvSpPr>
          <p:cNvPr id="187" name="186 CuadroTexto"/>
          <p:cNvSpPr txBox="1"/>
          <p:nvPr/>
        </p:nvSpPr>
        <p:spPr>
          <a:xfrm>
            <a:off x="2555775" y="2852935"/>
            <a:ext cx="458780" cy="276999"/>
          </a:xfrm>
          <a:prstGeom prst="rect">
            <a:avLst/>
          </a:prstGeom>
          <a:noFill/>
        </p:spPr>
        <p:txBody>
          <a:bodyPr wrap="none" rtlCol="0">
            <a:spAutoFit/>
          </a:bodyPr>
          <a:lstStyle/>
          <a:p>
            <a:r>
              <a:rPr lang="es-MX" sz="1200" dirty="0" smtClean="0"/>
              <a:t>1.00</a:t>
            </a:r>
            <a:endParaRPr lang="es-MX" sz="1200" baseline="-25000" dirty="0"/>
          </a:p>
        </p:txBody>
      </p:sp>
      <p:sp>
        <p:nvSpPr>
          <p:cNvPr id="188" name="187 CuadroTexto"/>
          <p:cNvSpPr txBox="1"/>
          <p:nvPr/>
        </p:nvSpPr>
        <p:spPr>
          <a:xfrm>
            <a:off x="1907703" y="3284983"/>
            <a:ext cx="458780" cy="276999"/>
          </a:xfrm>
          <a:prstGeom prst="rect">
            <a:avLst/>
          </a:prstGeom>
          <a:noFill/>
        </p:spPr>
        <p:txBody>
          <a:bodyPr wrap="none" rtlCol="0">
            <a:spAutoFit/>
          </a:bodyPr>
          <a:lstStyle/>
          <a:p>
            <a:r>
              <a:rPr lang="es-MX" sz="1200" dirty="0" smtClean="0"/>
              <a:t>0.75</a:t>
            </a:r>
            <a:endParaRPr lang="es-MX" sz="1200" baseline="-25000" dirty="0"/>
          </a:p>
        </p:txBody>
      </p:sp>
      <p:sp>
        <p:nvSpPr>
          <p:cNvPr id="189" name="188 CuadroTexto"/>
          <p:cNvSpPr txBox="1"/>
          <p:nvPr/>
        </p:nvSpPr>
        <p:spPr>
          <a:xfrm>
            <a:off x="2267744" y="3933056"/>
            <a:ext cx="458780" cy="276999"/>
          </a:xfrm>
          <a:prstGeom prst="rect">
            <a:avLst/>
          </a:prstGeom>
          <a:noFill/>
        </p:spPr>
        <p:txBody>
          <a:bodyPr wrap="none" rtlCol="0">
            <a:spAutoFit/>
          </a:bodyPr>
          <a:lstStyle/>
          <a:p>
            <a:r>
              <a:rPr lang="es-MX" sz="1200" dirty="0" smtClean="0"/>
              <a:t>1.50</a:t>
            </a:r>
            <a:endParaRPr lang="es-MX" sz="1200" baseline="-25000" dirty="0"/>
          </a:p>
        </p:txBody>
      </p:sp>
      <p:sp>
        <p:nvSpPr>
          <p:cNvPr id="194" name="193 CuadroTexto"/>
          <p:cNvSpPr txBox="1"/>
          <p:nvPr/>
        </p:nvSpPr>
        <p:spPr>
          <a:xfrm>
            <a:off x="2627784" y="4149080"/>
            <a:ext cx="263214" cy="276999"/>
          </a:xfrm>
          <a:prstGeom prst="rect">
            <a:avLst/>
          </a:prstGeom>
          <a:noFill/>
        </p:spPr>
        <p:txBody>
          <a:bodyPr wrap="none" rtlCol="0">
            <a:spAutoFit/>
          </a:bodyPr>
          <a:lstStyle/>
          <a:p>
            <a:r>
              <a:rPr lang="es-MX" sz="1200" dirty="0" smtClean="0"/>
              <a:t>1</a:t>
            </a:r>
            <a:endParaRPr lang="es-MX" sz="1200" baseline="-25000" dirty="0"/>
          </a:p>
        </p:txBody>
      </p:sp>
      <p:sp>
        <p:nvSpPr>
          <p:cNvPr id="195" name="194 CuadroTexto"/>
          <p:cNvSpPr txBox="1"/>
          <p:nvPr/>
        </p:nvSpPr>
        <p:spPr>
          <a:xfrm>
            <a:off x="2627784" y="4437112"/>
            <a:ext cx="263214" cy="276999"/>
          </a:xfrm>
          <a:prstGeom prst="rect">
            <a:avLst/>
          </a:prstGeom>
          <a:noFill/>
        </p:spPr>
        <p:txBody>
          <a:bodyPr wrap="none" rtlCol="0">
            <a:spAutoFit/>
          </a:bodyPr>
          <a:lstStyle/>
          <a:p>
            <a:r>
              <a:rPr lang="es-MX" sz="1200" dirty="0" smtClean="0"/>
              <a:t>1</a:t>
            </a:r>
            <a:endParaRPr lang="es-MX" sz="1200" dirty="0"/>
          </a:p>
        </p:txBody>
      </p:sp>
      <p:sp>
        <p:nvSpPr>
          <p:cNvPr id="196" name="195 CuadroTexto"/>
          <p:cNvSpPr txBox="1"/>
          <p:nvPr/>
        </p:nvSpPr>
        <p:spPr>
          <a:xfrm>
            <a:off x="2195736" y="4941168"/>
            <a:ext cx="458780" cy="276999"/>
          </a:xfrm>
          <a:prstGeom prst="rect">
            <a:avLst/>
          </a:prstGeom>
          <a:noFill/>
        </p:spPr>
        <p:txBody>
          <a:bodyPr wrap="none" rtlCol="0">
            <a:spAutoFit/>
          </a:bodyPr>
          <a:lstStyle/>
          <a:p>
            <a:r>
              <a:rPr lang="es-MX" sz="1200" dirty="0" smtClean="0"/>
              <a:t>0.25</a:t>
            </a:r>
            <a:endParaRPr lang="es-MX" sz="1200" baseline="-25000" dirty="0"/>
          </a:p>
        </p:txBody>
      </p:sp>
      <p:sp>
        <p:nvSpPr>
          <p:cNvPr id="197" name="196 CuadroTexto"/>
          <p:cNvSpPr txBox="1"/>
          <p:nvPr/>
        </p:nvSpPr>
        <p:spPr>
          <a:xfrm>
            <a:off x="5076055" y="3068959"/>
            <a:ext cx="458780" cy="276999"/>
          </a:xfrm>
          <a:prstGeom prst="rect">
            <a:avLst/>
          </a:prstGeom>
          <a:noFill/>
        </p:spPr>
        <p:txBody>
          <a:bodyPr wrap="none" rtlCol="0">
            <a:spAutoFit/>
          </a:bodyPr>
          <a:lstStyle/>
          <a:p>
            <a:r>
              <a:rPr lang="es-MX" sz="1200" dirty="0" smtClean="0"/>
              <a:t>0.25</a:t>
            </a:r>
            <a:endParaRPr lang="es-MX" sz="1200" baseline="-25000" dirty="0"/>
          </a:p>
        </p:txBody>
      </p:sp>
      <p:sp>
        <p:nvSpPr>
          <p:cNvPr id="198" name="197 CuadroTexto"/>
          <p:cNvSpPr txBox="1"/>
          <p:nvPr/>
        </p:nvSpPr>
        <p:spPr>
          <a:xfrm>
            <a:off x="5508103" y="2636911"/>
            <a:ext cx="458780" cy="276999"/>
          </a:xfrm>
          <a:prstGeom prst="rect">
            <a:avLst/>
          </a:prstGeom>
          <a:noFill/>
        </p:spPr>
        <p:txBody>
          <a:bodyPr wrap="none" rtlCol="0">
            <a:spAutoFit/>
          </a:bodyPr>
          <a:lstStyle/>
          <a:p>
            <a:r>
              <a:rPr lang="es-MX" sz="1200" dirty="0" smtClean="0"/>
              <a:t>0.75</a:t>
            </a:r>
            <a:endParaRPr lang="es-MX" sz="1200" baseline="-25000" dirty="0"/>
          </a:p>
        </p:txBody>
      </p:sp>
      <p:sp>
        <p:nvSpPr>
          <p:cNvPr id="201" name="200 CuadroTexto"/>
          <p:cNvSpPr txBox="1"/>
          <p:nvPr/>
        </p:nvSpPr>
        <p:spPr>
          <a:xfrm>
            <a:off x="5436095" y="2132855"/>
            <a:ext cx="458780" cy="276999"/>
          </a:xfrm>
          <a:prstGeom prst="rect">
            <a:avLst/>
          </a:prstGeom>
          <a:noFill/>
        </p:spPr>
        <p:txBody>
          <a:bodyPr wrap="none" rtlCol="0">
            <a:spAutoFit/>
          </a:bodyPr>
          <a:lstStyle/>
          <a:p>
            <a:r>
              <a:rPr lang="es-MX" sz="1200" dirty="0" smtClean="0"/>
              <a:t>0.75</a:t>
            </a:r>
            <a:endParaRPr lang="es-MX" sz="1200" baseline="-25000" dirty="0"/>
          </a:p>
        </p:txBody>
      </p:sp>
      <p:sp>
        <p:nvSpPr>
          <p:cNvPr id="203" name="202 CuadroTexto"/>
          <p:cNvSpPr txBox="1"/>
          <p:nvPr/>
        </p:nvSpPr>
        <p:spPr>
          <a:xfrm>
            <a:off x="5148063" y="1556791"/>
            <a:ext cx="537327" cy="276999"/>
          </a:xfrm>
          <a:prstGeom prst="rect">
            <a:avLst/>
          </a:prstGeom>
          <a:noFill/>
        </p:spPr>
        <p:txBody>
          <a:bodyPr wrap="none" rtlCol="0">
            <a:spAutoFit/>
          </a:bodyPr>
          <a:lstStyle/>
          <a:p>
            <a:r>
              <a:rPr lang="es-MX" sz="1200" dirty="0" smtClean="0"/>
              <a:t>$1.25</a:t>
            </a:r>
            <a:endParaRPr lang="es-MX" sz="1200" baseline="-25000" dirty="0"/>
          </a:p>
        </p:txBody>
      </p:sp>
      <p:sp>
        <p:nvSpPr>
          <p:cNvPr id="207" name="206 CuadroTexto"/>
          <p:cNvSpPr txBox="1"/>
          <p:nvPr/>
        </p:nvSpPr>
        <p:spPr>
          <a:xfrm>
            <a:off x="5004048" y="3645024"/>
            <a:ext cx="458780" cy="276999"/>
          </a:xfrm>
          <a:prstGeom prst="rect">
            <a:avLst/>
          </a:prstGeom>
          <a:noFill/>
        </p:spPr>
        <p:txBody>
          <a:bodyPr wrap="none" rtlCol="0">
            <a:spAutoFit/>
          </a:bodyPr>
          <a:lstStyle/>
          <a:p>
            <a:r>
              <a:rPr lang="es-MX" sz="1200" dirty="0" smtClean="0"/>
              <a:t>0.50</a:t>
            </a:r>
            <a:endParaRPr lang="es-MX" sz="1200" baseline="-25000" dirty="0"/>
          </a:p>
        </p:txBody>
      </p:sp>
      <p:sp>
        <p:nvSpPr>
          <p:cNvPr id="208" name="207 CuadroTexto"/>
          <p:cNvSpPr txBox="1"/>
          <p:nvPr/>
        </p:nvSpPr>
        <p:spPr>
          <a:xfrm>
            <a:off x="5292080" y="4005064"/>
            <a:ext cx="458780" cy="276999"/>
          </a:xfrm>
          <a:prstGeom prst="rect">
            <a:avLst/>
          </a:prstGeom>
          <a:noFill/>
        </p:spPr>
        <p:txBody>
          <a:bodyPr wrap="none" rtlCol="0">
            <a:spAutoFit/>
          </a:bodyPr>
          <a:lstStyle/>
          <a:p>
            <a:r>
              <a:rPr lang="es-MX" sz="1200" dirty="0" smtClean="0"/>
              <a:t>0.10</a:t>
            </a:r>
            <a:endParaRPr lang="es-MX" sz="1200" baseline="-25000" dirty="0"/>
          </a:p>
        </p:txBody>
      </p:sp>
      <p:sp>
        <p:nvSpPr>
          <p:cNvPr id="209" name="208 CuadroTexto"/>
          <p:cNvSpPr txBox="1"/>
          <p:nvPr/>
        </p:nvSpPr>
        <p:spPr>
          <a:xfrm>
            <a:off x="5508104" y="4365104"/>
            <a:ext cx="458780" cy="276999"/>
          </a:xfrm>
          <a:prstGeom prst="rect">
            <a:avLst/>
          </a:prstGeom>
          <a:noFill/>
        </p:spPr>
        <p:txBody>
          <a:bodyPr wrap="none" rtlCol="0">
            <a:spAutoFit/>
          </a:bodyPr>
          <a:lstStyle/>
          <a:p>
            <a:r>
              <a:rPr lang="es-MX" sz="1200" dirty="0" smtClean="0"/>
              <a:t>0.60</a:t>
            </a:r>
            <a:endParaRPr lang="es-MX" sz="1200" baseline="-25000" dirty="0"/>
          </a:p>
        </p:txBody>
      </p:sp>
      <p:sp>
        <p:nvSpPr>
          <p:cNvPr id="210" name="209 CuadroTexto"/>
          <p:cNvSpPr txBox="1"/>
          <p:nvPr/>
        </p:nvSpPr>
        <p:spPr>
          <a:xfrm>
            <a:off x="5652120" y="4725144"/>
            <a:ext cx="458780" cy="276999"/>
          </a:xfrm>
          <a:prstGeom prst="rect">
            <a:avLst/>
          </a:prstGeom>
          <a:noFill/>
        </p:spPr>
        <p:txBody>
          <a:bodyPr wrap="none" rtlCol="0">
            <a:spAutoFit/>
          </a:bodyPr>
          <a:lstStyle/>
          <a:p>
            <a:r>
              <a:rPr lang="es-MX" sz="1200" dirty="0" smtClean="0"/>
              <a:t>0.40</a:t>
            </a:r>
            <a:endParaRPr lang="es-MX" sz="1200" baseline="-25000" dirty="0"/>
          </a:p>
        </p:txBody>
      </p:sp>
      <p:sp>
        <p:nvSpPr>
          <p:cNvPr id="212" name="211 CuadroTexto"/>
          <p:cNvSpPr txBox="1"/>
          <p:nvPr/>
        </p:nvSpPr>
        <p:spPr>
          <a:xfrm>
            <a:off x="3131840" y="3645024"/>
            <a:ext cx="458780" cy="276999"/>
          </a:xfrm>
          <a:prstGeom prst="rect">
            <a:avLst/>
          </a:prstGeom>
          <a:noFill/>
        </p:spPr>
        <p:txBody>
          <a:bodyPr wrap="none" rtlCol="0">
            <a:spAutoFit/>
          </a:bodyPr>
          <a:lstStyle/>
          <a:p>
            <a:r>
              <a:rPr lang="es-MX" sz="1200" dirty="0" smtClean="0"/>
              <a:t>0.25</a:t>
            </a:r>
            <a:endParaRPr lang="es-MX" sz="1200" baseline="-25000" dirty="0"/>
          </a:p>
        </p:txBody>
      </p:sp>
      <p:sp>
        <p:nvSpPr>
          <p:cNvPr id="213" name="212 CuadroTexto"/>
          <p:cNvSpPr txBox="1"/>
          <p:nvPr/>
        </p:nvSpPr>
        <p:spPr>
          <a:xfrm>
            <a:off x="3059832" y="2996952"/>
            <a:ext cx="458780" cy="276999"/>
          </a:xfrm>
          <a:prstGeom prst="rect">
            <a:avLst/>
          </a:prstGeom>
          <a:noFill/>
        </p:spPr>
        <p:txBody>
          <a:bodyPr wrap="none" rtlCol="0">
            <a:spAutoFit/>
          </a:bodyPr>
          <a:lstStyle/>
          <a:p>
            <a:r>
              <a:rPr lang="es-MX" sz="1200" dirty="0" smtClean="0"/>
              <a:t>0.15</a:t>
            </a:r>
            <a:endParaRPr lang="es-MX" sz="1200" baseline="-25000" dirty="0"/>
          </a:p>
        </p:txBody>
      </p:sp>
      <p:sp>
        <p:nvSpPr>
          <p:cNvPr id="214" name="213 CuadroTexto"/>
          <p:cNvSpPr txBox="1"/>
          <p:nvPr/>
        </p:nvSpPr>
        <p:spPr>
          <a:xfrm>
            <a:off x="3275855" y="2060847"/>
            <a:ext cx="458780" cy="276999"/>
          </a:xfrm>
          <a:prstGeom prst="rect">
            <a:avLst/>
          </a:prstGeom>
          <a:noFill/>
        </p:spPr>
        <p:txBody>
          <a:bodyPr wrap="none" rtlCol="0">
            <a:spAutoFit/>
          </a:bodyPr>
          <a:lstStyle/>
          <a:p>
            <a:r>
              <a:rPr lang="es-MX" sz="1200" dirty="0" smtClean="0"/>
              <a:t>0.50</a:t>
            </a:r>
            <a:endParaRPr lang="es-MX" sz="1200" baseline="-25000" dirty="0"/>
          </a:p>
        </p:txBody>
      </p:sp>
      <p:cxnSp>
        <p:nvCxnSpPr>
          <p:cNvPr id="215" name="214 Conector recto de flecha"/>
          <p:cNvCxnSpPr>
            <a:stCxn id="5" idx="0"/>
            <a:endCxn id="8" idx="2"/>
          </p:cNvCxnSpPr>
          <p:nvPr/>
        </p:nvCxnSpPr>
        <p:spPr>
          <a:xfrm flipV="1">
            <a:off x="1799692" y="2596148"/>
            <a:ext cx="1908212" cy="1840964"/>
          </a:xfrm>
          <a:prstGeom prst="straightConnector1">
            <a:avLst/>
          </a:prstGeom>
          <a:ln>
            <a:solidFill>
              <a:schemeClr val="accent2"/>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19" name="218 CuadroTexto"/>
          <p:cNvSpPr txBox="1"/>
          <p:nvPr/>
        </p:nvSpPr>
        <p:spPr>
          <a:xfrm>
            <a:off x="3131840" y="4725144"/>
            <a:ext cx="458780" cy="276999"/>
          </a:xfrm>
          <a:prstGeom prst="rect">
            <a:avLst/>
          </a:prstGeom>
          <a:noFill/>
        </p:spPr>
        <p:txBody>
          <a:bodyPr wrap="none" rtlCol="0">
            <a:spAutoFit/>
          </a:bodyPr>
          <a:lstStyle/>
          <a:p>
            <a:r>
              <a:rPr lang="es-MX" sz="1200" dirty="0" smtClean="0"/>
              <a:t>0.75</a:t>
            </a:r>
            <a:endParaRPr lang="es-MX" sz="1200" baseline="-25000" dirty="0"/>
          </a:p>
        </p:txBody>
      </p:sp>
      <p:sp>
        <p:nvSpPr>
          <p:cNvPr id="65" name="64 CuadroTexto"/>
          <p:cNvSpPr txBox="1"/>
          <p:nvPr/>
        </p:nvSpPr>
        <p:spPr>
          <a:xfrm>
            <a:off x="3707904" y="5589240"/>
            <a:ext cx="1800200" cy="1467326"/>
          </a:xfrm>
          <a:prstGeom prst="triangle">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MX" sz="1400" dirty="0">
                <a:ln>
                  <a:solidFill>
                    <a:sysClr val="windowText" lastClr="000000"/>
                  </a:solidFill>
                </a:ln>
              </a:rPr>
              <a:t>3</a:t>
            </a:r>
            <a:endParaRPr lang="es-MX" sz="1400" dirty="0" smtClean="0">
              <a:ln>
                <a:solidFill>
                  <a:sysClr val="windowText" lastClr="000000"/>
                </a:solidFill>
              </a:ln>
            </a:endParaRPr>
          </a:p>
          <a:p>
            <a:r>
              <a:rPr lang="es-MX" sz="1400" dirty="0" smtClean="0">
                <a:ln>
                  <a:solidFill>
                    <a:sysClr val="windowText" lastClr="000000"/>
                  </a:solidFill>
                </a:ln>
              </a:rPr>
              <a:t>Springfield</a:t>
            </a:r>
            <a:endParaRPr lang="es-MX" sz="1400" dirty="0">
              <a:ln>
                <a:solidFill>
                  <a:sysClr val="windowText" lastClr="000000"/>
                </a:solidFill>
              </a:ln>
            </a:endParaRPr>
          </a:p>
        </p:txBody>
      </p:sp>
      <p:cxnSp>
        <p:nvCxnSpPr>
          <p:cNvPr id="66" name="65 Conector recto de flecha"/>
          <p:cNvCxnSpPr>
            <a:stCxn id="5" idx="4"/>
            <a:endCxn id="65" idx="2"/>
          </p:cNvCxnSpPr>
          <p:nvPr/>
        </p:nvCxnSpPr>
        <p:spPr>
          <a:xfrm>
            <a:off x="1799692" y="4956463"/>
            <a:ext cx="1908212" cy="2100103"/>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cxnSp>
        <p:nvCxnSpPr>
          <p:cNvPr id="67" name="66 Conector recto de flecha"/>
          <p:cNvCxnSpPr>
            <a:endCxn id="65" idx="1"/>
          </p:cNvCxnSpPr>
          <p:nvPr/>
        </p:nvCxnSpPr>
        <p:spPr>
          <a:xfrm>
            <a:off x="1691680" y="2708920"/>
            <a:ext cx="2466274" cy="3613983"/>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sp>
        <p:nvSpPr>
          <p:cNvPr id="75" name="74 CuadroTexto"/>
          <p:cNvSpPr txBox="1"/>
          <p:nvPr/>
        </p:nvSpPr>
        <p:spPr>
          <a:xfrm>
            <a:off x="2843808" y="6021288"/>
            <a:ext cx="458780" cy="276999"/>
          </a:xfrm>
          <a:prstGeom prst="rect">
            <a:avLst/>
          </a:prstGeom>
          <a:noFill/>
        </p:spPr>
        <p:txBody>
          <a:bodyPr wrap="none" rtlCol="0">
            <a:spAutoFit/>
          </a:bodyPr>
          <a:lstStyle/>
          <a:p>
            <a:r>
              <a:rPr lang="es-MX" sz="1200" dirty="0" smtClean="0"/>
              <a:t>1.25</a:t>
            </a:r>
            <a:endParaRPr lang="es-MX" sz="1200" baseline="-25000" dirty="0"/>
          </a:p>
        </p:txBody>
      </p:sp>
      <p:sp>
        <p:nvSpPr>
          <p:cNvPr id="76" name="75 CuadroTexto"/>
          <p:cNvSpPr txBox="1"/>
          <p:nvPr/>
        </p:nvSpPr>
        <p:spPr>
          <a:xfrm>
            <a:off x="3491880" y="5661248"/>
            <a:ext cx="263214" cy="276999"/>
          </a:xfrm>
          <a:prstGeom prst="rect">
            <a:avLst/>
          </a:prstGeom>
          <a:noFill/>
        </p:spPr>
        <p:txBody>
          <a:bodyPr wrap="none" rtlCol="0">
            <a:spAutoFit/>
          </a:bodyPr>
          <a:lstStyle/>
          <a:p>
            <a:r>
              <a:rPr lang="es-MX" sz="1200" dirty="0" smtClean="0"/>
              <a:t>1</a:t>
            </a:r>
            <a:endParaRPr lang="es-MX" sz="1200" baseline="-25000" dirty="0"/>
          </a:p>
        </p:txBody>
      </p:sp>
      <p:cxnSp>
        <p:nvCxnSpPr>
          <p:cNvPr id="77" name="76 Conector recto de flecha"/>
          <p:cNvCxnSpPr/>
          <p:nvPr/>
        </p:nvCxnSpPr>
        <p:spPr>
          <a:xfrm flipV="1">
            <a:off x="5364088" y="6237312"/>
            <a:ext cx="432048" cy="3036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77 Conector recto de flecha"/>
          <p:cNvCxnSpPr/>
          <p:nvPr/>
        </p:nvCxnSpPr>
        <p:spPr>
          <a:xfrm flipV="1">
            <a:off x="5220072" y="5949280"/>
            <a:ext cx="360040" cy="3756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78 Conector recto de flecha"/>
          <p:cNvCxnSpPr/>
          <p:nvPr/>
        </p:nvCxnSpPr>
        <p:spPr>
          <a:xfrm flipV="1">
            <a:off x="5076056" y="5805264"/>
            <a:ext cx="360040" cy="3756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83 Conector recto de flecha"/>
          <p:cNvCxnSpPr/>
          <p:nvPr/>
        </p:nvCxnSpPr>
        <p:spPr>
          <a:xfrm flipV="1">
            <a:off x="4932040" y="5589240"/>
            <a:ext cx="288032" cy="3756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85 CuadroTexto"/>
          <p:cNvSpPr txBox="1"/>
          <p:nvPr/>
        </p:nvSpPr>
        <p:spPr>
          <a:xfrm>
            <a:off x="5580112" y="5733256"/>
            <a:ext cx="380232" cy="276999"/>
          </a:xfrm>
          <a:prstGeom prst="rect">
            <a:avLst/>
          </a:prstGeom>
          <a:noFill/>
        </p:spPr>
        <p:txBody>
          <a:bodyPr wrap="none" rtlCol="0">
            <a:spAutoFit/>
          </a:bodyPr>
          <a:lstStyle/>
          <a:p>
            <a:r>
              <a:rPr lang="es-MX" sz="1200" dirty="0" smtClean="0"/>
              <a:t>1.5</a:t>
            </a:r>
            <a:endParaRPr lang="es-MX" sz="1200" baseline="-25000" dirty="0"/>
          </a:p>
        </p:txBody>
      </p:sp>
      <p:sp>
        <p:nvSpPr>
          <p:cNvPr id="87" name="86 CuadroTexto"/>
          <p:cNvSpPr txBox="1"/>
          <p:nvPr/>
        </p:nvSpPr>
        <p:spPr>
          <a:xfrm>
            <a:off x="5724128" y="6021288"/>
            <a:ext cx="458780" cy="276999"/>
          </a:xfrm>
          <a:prstGeom prst="rect">
            <a:avLst/>
          </a:prstGeom>
          <a:noFill/>
        </p:spPr>
        <p:txBody>
          <a:bodyPr wrap="none" rtlCol="0">
            <a:spAutoFit/>
          </a:bodyPr>
          <a:lstStyle/>
          <a:p>
            <a:r>
              <a:rPr lang="es-MX" sz="1200" dirty="0" smtClean="0"/>
              <a:t>1.25</a:t>
            </a:r>
            <a:endParaRPr lang="es-MX" sz="1200" baseline="-25000" dirty="0"/>
          </a:p>
        </p:txBody>
      </p:sp>
      <p:sp>
        <p:nvSpPr>
          <p:cNvPr id="88" name="87 CuadroTexto"/>
          <p:cNvSpPr txBox="1"/>
          <p:nvPr/>
        </p:nvSpPr>
        <p:spPr>
          <a:xfrm>
            <a:off x="5148064" y="5373216"/>
            <a:ext cx="458780" cy="276999"/>
          </a:xfrm>
          <a:prstGeom prst="rect">
            <a:avLst/>
          </a:prstGeom>
          <a:noFill/>
        </p:spPr>
        <p:txBody>
          <a:bodyPr wrap="none" rtlCol="0">
            <a:spAutoFit/>
          </a:bodyPr>
          <a:lstStyle/>
          <a:p>
            <a:r>
              <a:rPr lang="es-MX" sz="1200" dirty="0" smtClean="0"/>
              <a:t>0.10</a:t>
            </a:r>
            <a:endParaRPr lang="es-MX" sz="1200" baseline="-25000" dirty="0"/>
          </a:p>
        </p:txBody>
      </p:sp>
      <p:sp>
        <p:nvSpPr>
          <p:cNvPr id="89" name="88 CuadroTexto"/>
          <p:cNvSpPr txBox="1"/>
          <p:nvPr/>
        </p:nvSpPr>
        <p:spPr>
          <a:xfrm>
            <a:off x="5364088" y="5517232"/>
            <a:ext cx="458780" cy="276999"/>
          </a:xfrm>
          <a:prstGeom prst="rect">
            <a:avLst/>
          </a:prstGeom>
          <a:noFill/>
        </p:spPr>
        <p:txBody>
          <a:bodyPr wrap="none" rtlCol="0">
            <a:spAutoFit/>
          </a:bodyPr>
          <a:lstStyle/>
          <a:p>
            <a:r>
              <a:rPr lang="es-MX" sz="1200" dirty="0" smtClean="0"/>
              <a:t>0.50</a:t>
            </a:r>
            <a:endParaRPr lang="es-MX" sz="1200" baseline="-25000" dirty="0"/>
          </a:p>
        </p:txBody>
      </p:sp>
      <p:sp>
        <p:nvSpPr>
          <p:cNvPr id="97" name="96 Rectángulo"/>
          <p:cNvSpPr/>
          <p:nvPr/>
        </p:nvSpPr>
        <p:spPr>
          <a:xfrm>
            <a:off x="395536" y="260648"/>
            <a:ext cx="8496944" cy="369332"/>
          </a:xfrm>
          <a:prstGeom prst="rect">
            <a:avLst/>
          </a:prstGeom>
        </p:spPr>
        <p:txBody>
          <a:bodyPr wrap="square">
            <a:spAutoFit/>
          </a:bodyPr>
          <a:lstStyle/>
          <a:p>
            <a:r>
              <a:rPr lang="es-MX" dirty="0" smtClean="0"/>
              <a:t>Una representación esquemática del nuevo sistema de Distribución seria:</a:t>
            </a:r>
            <a:endParaRPr lang="es-MX" dirty="0"/>
          </a:p>
        </p:txBody>
      </p:sp>
    </p:spTree>
    <p:extLst>
      <p:ext uri="{BB962C8B-B14F-4D97-AF65-F5344CB8AC3E}">
        <p14:creationId xmlns:p14="http://schemas.microsoft.com/office/powerpoint/2010/main" val="14780193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smtClean="0"/>
              <a:t>Interpretación de las Variables</a:t>
            </a:r>
            <a:endParaRPr lang="es-MX" dirty="0"/>
          </a:p>
        </p:txBody>
      </p:sp>
      <p:sp>
        <p:nvSpPr>
          <p:cNvPr id="3" name="2 Marcador de contenido"/>
          <p:cNvSpPr>
            <a:spLocks noGrp="1"/>
          </p:cNvSpPr>
          <p:nvPr>
            <p:ph sz="quarter" idx="1"/>
          </p:nvPr>
        </p:nvSpPr>
        <p:spPr/>
        <p:txBody>
          <a:bodyPr>
            <a:normAutofit/>
          </a:bodyPr>
          <a:lstStyle/>
          <a:p>
            <a:r>
              <a:rPr lang="es-MX" dirty="0" smtClean="0"/>
              <a:t>Para esta modificación del problema lo primero que debemos conocer son las siguientes variables de decisión en conjunto con las antes definidas en el problema anterior:</a:t>
            </a:r>
          </a:p>
          <a:p>
            <a:pPr marL="0" indent="0">
              <a:buNone/>
            </a:pPr>
            <a:r>
              <a:rPr lang="es-MX" dirty="0"/>
              <a:t>	</a:t>
            </a:r>
            <a:r>
              <a:rPr lang="es-MX" dirty="0" err="1" smtClean="0"/>
              <a:t>x</a:t>
            </a:r>
            <a:r>
              <a:rPr lang="es-MX" baseline="-25000" dirty="0" err="1" smtClean="0"/>
              <a:t>ij</a:t>
            </a:r>
            <a:r>
              <a:rPr lang="es-MX" dirty="0" smtClean="0"/>
              <a:t>= x</a:t>
            </a:r>
            <a:r>
              <a:rPr lang="es-MX" baseline="-25000" dirty="0" smtClean="0"/>
              <a:t>i3</a:t>
            </a:r>
            <a:r>
              <a:rPr lang="es-MX" dirty="0" smtClean="0"/>
              <a:t>,x</a:t>
            </a:r>
            <a:r>
              <a:rPr lang="es-MX" baseline="-25000" dirty="0" smtClean="0"/>
              <a:t>23</a:t>
            </a:r>
            <a:r>
              <a:rPr lang="es-MX" dirty="0" smtClean="0"/>
              <a:t> (desde la fabrica a Springfield)</a:t>
            </a:r>
          </a:p>
          <a:p>
            <a:pPr marL="0" indent="0">
              <a:buNone/>
            </a:pPr>
            <a:r>
              <a:rPr lang="es-MX" dirty="0"/>
              <a:t>	</a:t>
            </a:r>
            <a:r>
              <a:rPr lang="es-MX" dirty="0" err="1" smtClean="0"/>
              <a:t>y</a:t>
            </a:r>
            <a:r>
              <a:rPr lang="es-MX" baseline="-25000" dirty="0" err="1" smtClean="0"/>
              <a:t>jk</a:t>
            </a:r>
            <a:r>
              <a:rPr lang="es-MX" dirty="0" smtClean="0"/>
              <a:t>=y</a:t>
            </a:r>
            <a:r>
              <a:rPr lang="es-MX" baseline="-25000" dirty="0" smtClean="0"/>
              <a:t>31</a:t>
            </a:r>
            <a:r>
              <a:rPr lang="es-MX" dirty="0" smtClean="0"/>
              <a:t>,y</a:t>
            </a:r>
            <a:r>
              <a:rPr lang="es-MX" baseline="-25000" dirty="0" smtClean="0"/>
              <a:t>32</a:t>
            </a:r>
            <a:r>
              <a:rPr lang="es-MX" dirty="0" smtClean="0"/>
              <a:t>,y</a:t>
            </a:r>
            <a:r>
              <a:rPr lang="es-MX" baseline="-25000" dirty="0" smtClean="0"/>
              <a:t>33</a:t>
            </a:r>
            <a:r>
              <a:rPr lang="es-MX" dirty="0" smtClean="0"/>
              <a:t>,y</a:t>
            </a:r>
            <a:r>
              <a:rPr lang="es-MX" baseline="-25000" dirty="0" smtClean="0"/>
              <a:t>34</a:t>
            </a:r>
            <a:r>
              <a:rPr lang="es-MX" dirty="0" smtClean="0"/>
              <a:t> (desde Springfield a 	       	los clientes)</a:t>
            </a:r>
          </a:p>
          <a:p>
            <a:pPr marL="0" indent="0">
              <a:buNone/>
            </a:pPr>
            <a:r>
              <a:rPr lang="es-MX" dirty="0"/>
              <a:t>	</a:t>
            </a:r>
          </a:p>
        </p:txBody>
      </p:sp>
    </p:spTree>
    <p:extLst>
      <p:ext uri="{BB962C8B-B14F-4D97-AF65-F5344CB8AC3E}">
        <p14:creationId xmlns:p14="http://schemas.microsoft.com/office/powerpoint/2010/main" val="29605695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p:txBody>
          <a:bodyPr>
            <a:normAutofit/>
          </a:bodyPr>
          <a:lstStyle/>
          <a:p>
            <a:r>
              <a:rPr lang="es-MX" dirty="0" smtClean="0"/>
              <a:t>También necesitamos conocer las siguientes variables 0-1</a:t>
            </a:r>
          </a:p>
          <a:p>
            <a:pPr marL="457200" lvl="1" indent="0">
              <a:buNone/>
            </a:pPr>
            <a:r>
              <a:rPr lang="es-MX" dirty="0" smtClean="0"/>
              <a:t>	       1 si el centro en Norman es expandido</a:t>
            </a:r>
          </a:p>
          <a:p>
            <a:pPr marL="457200" lvl="1" indent="0">
              <a:buNone/>
            </a:pPr>
            <a:r>
              <a:rPr lang="es-MX" dirty="0" smtClean="0"/>
              <a:t>d</a:t>
            </a:r>
            <a:r>
              <a:rPr lang="es-MX" baseline="-25000" dirty="0" smtClean="0"/>
              <a:t>1</a:t>
            </a:r>
            <a:r>
              <a:rPr lang="es-MX" dirty="0" smtClean="0"/>
              <a:t>=      0 en cualquier otro caso</a:t>
            </a:r>
          </a:p>
          <a:p>
            <a:pPr marL="457200" lvl="1" indent="0">
              <a:buNone/>
            </a:pPr>
            <a:endParaRPr lang="es-MX" dirty="0" smtClean="0"/>
          </a:p>
          <a:p>
            <a:pPr marL="457200" lvl="1" indent="0">
              <a:buNone/>
            </a:pPr>
            <a:r>
              <a:rPr lang="es-MX" dirty="0"/>
              <a:t>	 </a:t>
            </a:r>
            <a:r>
              <a:rPr lang="es-MX" dirty="0" smtClean="0"/>
              <a:t>      1 si abren un centro en Springfield</a:t>
            </a:r>
          </a:p>
          <a:p>
            <a:pPr marL="457200" lvl="1" indent="0">
              <a:buNone/>
            </a:pPr>
            <a:r>
              <a:rPr lang="es-MX" dirty="0"/>
              <a:t>d</a:t>
            </a:r>
            <a:r>
              <a:rPr lang="es-MX" baseline="-25000" dirty="0" smtClean="0"/>
              <a:t>2</a:t>
            </a:r>
            <a:r>
              <a:rPr lang="es-MX" dirty="0" smtClean="0"/>
              <a:t>=      0 en cualquier otro caso</a:t>
            </a:r>
          </a:p>
          <a:p>
            <a:pPr marL="457200" lvl="1" indent="0">
              <a:buNone/>
            </a:pPr>
            <a:endParaRPr lang="es-MX" dirty="0" smtClean="0"/>
          </a:p>
          <a:p>
            <a:pPr marL="457200" lvl="1" indent="0">
              <a:buNone/>
            </a:pPr>
            <a:r>
              <a:rPr lang="es-MX" dirty="0"/>
              <a:t>	 </a:t>
            </a:r>
            <a:r>
              <a:rPr lang="es-MX" dirty="0" smtClean="0"/>
              <a:t>      1 si en centro en Austin se mantiene</a:t>
            </a:r>
            <a:endParaRPr lang="es-MX" dirty="0"/>
          </a:p>
          <a:p>
            <a:pPr marL="457200" lvl="1" indent="0">
              <a:buNone/>
            </a:pPr>
            <a:r>
              <a:rPr lang="es-MX" dirty="0"/>
              <a:t>d</a:t>
            </a:r>
            <a:r>
              <a:rPr lang="es-MX" baseline="-25000" dirty="0" smtClean="0"/>
              <a:t>3</a:t>
            </a:r>
            <a:r>
              <a:rPr lang="es-MX" dirty="0" smtClean="0"/>
              <a:t>=      0 en cualquier otro caso</a:t>
            </a:r>
            <a:endParaRPr lang="es-MX" dirty="0"/>
          </a:p>
          <a:p>
            <a:pPr marL="457200" lvl="1" indent="0">
              <a:buNone/>
            </a:pPr>
            <a:endParaRPr lang="es-MX" dirty="0" smtClean="0"/>
          </a:p>
          <a:p>
            <a:pPr marL="457200" lvl="1" indent="0">
              <a:buNone/>
            </a:pPr>
            <a:endParaRPr lang="es-MX" dirty="0" smtClean="0"/>
          </a:p>
        </p:txBody>
      </p:sp>
      <p:sp>
        <p:nvSpPr>
          <p:cNvPr id="4" name="3 Abrir llave"/>
          <p:cNvSpPr/>
          <p:nvPr/>
        </p:nvSpPr>
        <p:spPr>
          <a:xfrm>
            <a:off x="1346607" y="2492896"/>
            <a:ext cx="216024" cy="100701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s-MX"/>
          </a:p>
        </p:txBody>
      </p:sp>
      <p:sp>
        <p:nvSpPr>
          <p:cNvPr id="6" name="5 Abrir llave"/>
          <p:cNvSpPr/>
          <p:nvPr/>
        </p:nvSpPr>
        <p:spPr>
          <a:xfrm>
            <a:off x="1348168" y="3789040"/>
            <a:ext cx="216024" cy="100701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s-MX"/>
          </a:p>
        </p:txBody>
      </p:sp>
      <p:sp>
        <p:nvSpPr>
          <p:cNvPr id="7" name="6 Abrir llave"/>
          <p:cNvSpPr/>
          <p:nvPr/>
        </p:nvSpPr>
        <p:spPr>
          <a:xfrm>
            <a:off x="1363380" y="4941168"/>
            <a:ext cx="216024" cy="100701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s-MX"/>
          </a:p>
        </p:txBody>
      </p:sp>
    </p:spTree>
    <p:extLst>
      <p:ext uri="{BB962C8B-B14F-4D97-AF65-F5344CB8AC3E}">
        <p14:creationId xmlns:p14="http://schemas.microsoft.com/office/powerpoint/2010/main" val="14277219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332656"/>
            <a:ext cx="8534400" cy="758952"/>
          </a:xfrm>
        </p:spPr>
        <p:txBody>
          <a:bodyPr>
            <a:normAutofit fontScale="90000"/>
          </a:bodyPr>
          <a:lstStyle/>
          <a:p>
            <a:r>
              <a:rPr lang="es-MX" dirty="0" smtClean="0"/>
              <a:t>Restricciones agregadas para la extensión del problema</a:t>
            </a:r>
            <a:endParaRPr lang="es-MX" dirty="0"/>
          </a:p>
        </p:txBody>
      </p:sp>
      <p:sp>
        <p:nvSpPr>
          <p:cNvPr id="3" name="2 Marcador de contenido"/>
          <p:cNvSpPr>
            <a:spLocks noGrp="1"/>
          </p:cNvSpPr>
          <p:nvPr>
            <p:ph sz="quarter" idx="1"/>
          </p:nvPr>
        </p:nvSpPr>
        <p:spPr/>
        <p:txBody>
          <a:bodyPr>
            <a:normAutofit lnSpcReduction="10000"/>
          </a:bodyPr>
          <a:lstStyle/>
          <a:p>
            <a:r>
              <a:rPr lang="es-MX" dirty="0" smtClean="0"/>
              <a:t>Las siguientes restricciones deben ser agregadas al modelo anterior. Si es que el centro en Norman no es expandido entonces no se necesitaría mercancía adicional.</a:t>
            </a:r>
          </a:p>
          <a:p>
            <a:r>
              <a:rPr lang="es-MX" dirty="0" smtClean="0"/>
              <a:t>De otra forma remplazaríamos la restricción de esta manera:</a:t>
            </a:r>
          </a:p>
          <a:p>
            <a:pPr marL="0" indent="0">
              <a:buNone/>
            </a:pPr>
            <a:r>
              <a:rPr lang="es-MX" dirty="0" smtClean="0"/>
              <a:t>Restriccion original: 	</a:t>
            </a:r>
          </a:p>
          <a:p>
            <a:pPr marL="0" indent="0" algn="ctr">
              <a:buNone/>
            </a:pPr>
            <a:r>
              <a:rPr lang="es-MX" dirty="0"/>
              <a:t>	</a:t>
            </a:r>
            <a:r>
              <a:rPr lang="es-MX" dirty="0" smtClean="0"/>
              <a:t>x</a:t>
            </a:r>
            <a:r>
              <a:rPr lang="es-MX" baseline="-25000" dirty="0" smtClean="0"/>
              <a:t>12</a:t>
            </a:r>
            <a:r>
              <a:rPr lang="es-MX" dirty="0" smtClean="0"/>
              <a:t>+x</a:t>
            </a:r>
            <a:r>
              <a:rPr lang="es-MX" baseline="-25000" dirty="0" smtClean="0"/>
              <a:t>22</a:t>
            </a:r>
            <a:r>
              <a:rPr lang="es-MX" dirty="0" smtClean="0"/>
              <a:t>&lt;= 30,000</a:t>
            </a:r>
          </a:p>
          <a:p>
            <a:pPr marL="0" indent="0">
              <a:buNone/>
            </a:pPr>
            <a:r>
              <a:rPr lang="es-MX" dirty="0" smtClean="0"/>
              <a:t>Nueva restricción:   </a:t>
            </a:r>
          </a:p>
          <a:p>
            <a:pPr marL="0" indent="0" algn="ctr">
              <a:buNone/>
            </a:pPr>
            <a:r>
              <a:rPr lang="es-MX" dirty="0"/>
              <a:t>	</a:t>
            </a:r>
            <a:r>
              <a:rPr lang="es-MX" dirty="0" smtClean="0"/>
              <a:t>x</a:t>
            </a:r>
            <a:r>
              <a:rPr lang="es-MX" baseline="-25000" dirty="0" smtClean="0"/>
              <a:t>12</a:t>
            </a:r>
            <a:r>
              <a:rPr lang="es-MX" dirty="0" smtClean="0"/>
              <a:t>+x</a:t>
            </a:r>
            <a:r>
              <a:rPr lang="es-MX" baseline="-25000" dirty="0" smtClean="0"/>
              <a:t>22</a:t>
            </a:r>
            <a:r>
              <a:rPr lang="es-MX" dirty="0" smtClean="0"/>
              <a:t>&lt;= 30,000+10,000d</a:t>
            </a:r>
            <a:r>
              <a:rPr lang="es-MX" baseline="-25000" dirty="0" smtClean="0"/>
              <a:t>1</a:t>
            </a:r>
          </a:p>
        </p:txBody>
      </p:sp>
    </p:spTree>
    <p:extLst>
      <p:ext uri="{BB962C8B-B14F-4D97-AF65-F5344CB8AC3E}">
        <p14:creationId xmlns:p14="http://schemas.microsoft.com/office/powerpoint/2010/main" val="24333077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p:txBody>
          <a:bodyPr>
            <a:normAutofit lnSpcReduction="10000"/>
          </a:bodyPr>
          <a:lstStyle/>
          <a:p>
            <a:r>
              <a:rPr lang="es-MX" dirty="0" smtClean="0"/>
              <a:t>De manera similar si el centro distribuidor en Austin no es cerrado no habrá nada que pueda ser modificado. Remplazaríamos la restricción de la siguiente manera:</a:t>
            </a:r>
          </a:p>
          <a:p>
            <a:pPr marL="0" indent="0">
              <a:buNone/>
            </a:pPr>
            <a:r>
              <a:rPr lang="es-MX" dirty="0" smtClean="0"/>
              <a:t>Restriccion original: 	</a:t>
            </a:r>
          </a:p>
          <a:p>
            <a:pPr marL="0" indent="0" algn="ctr">
              <a:buNone/>
            </a:pPr>
            <a:r>
              <a:rPr lang="es-MX" dirty="0" smtClean="0"/>
              <a:t>	x</a:t>
            </a:r>
            <a:r>
              <a:rPr lang="es-MX" baseline="-25000" dirty="0" smtClean="0"/>
              <a:t>11</a:t>
            </a:r>
            <a:r>
              <a:rPr lang="es-MX" dirty="0" smtClean="0"/>
              <a:t>+x</a:t>
            </a:r>
            <a:r>
              <a:rPr lang="es-MX" baseline="-25000" dirty="0" smtClean="0"/>
              <a:t>21</a:t>
            </a:r>
            <a:r>
              <a:rPr lang="es-MX" dirty="0" smtClean="0"/>
              <a:t>&lt;= </a:t>
            </a:r>
            <a:r>
              <a:rPr lang="es-MX" dirty="0"/>
              <a:t>2</a:t>
            </a:r>
            <a:r>
              <a:rPr lang="es-MX" dirty="0" smtClean="0"/>
              <a:t>0,000</a:t>
            </a:r>
          </a:p>
          <a:p>
            <a:pPr marL="0" indent="0">
              <a:buNone/>
            </a:pPr>
            <a:r>
              <a:rPr lang="es-MX" dirty="0" smtClean="0"/>
              <a:t>Nueva restricción:   </a:t>
            </a:r>
          </a:p>
          <a:p>
            <a:pPr marL="0" indent="0" algn="ctr">
              <a:buNone/>
            </a:pPr>
            <a:r>
              <a:rPr lang="es-MX" dirty="0" smtClean="0"/>
              <a:t>	x</a:t>
            </a:r>
            <a:r>
              <a:rPr lang="es-MX" baseline="-25000" dirty="0" smtClean="0"/>
              <a:t>11</a:t>
            </a:r>
            <a:r>
              <a:rPr lang="es-MX" dirty="0" smtClean="0"/>
              <a:t>+x</a:t>
            </a:r>
            <a:r>
              <a:rPr lang="es-MX" baseline="-25000" dirty="0" smtClean="0"/>
              <a:t>21</a:t>
            </a:r>
            <a:r>
              <a:rPr lang="es-MX" dirty="0" smtClean="0"/>
              <a:t>&lt;= 20,000d</a:t>
            </a:r>
            <a:r>
              <a:rPr lang="es-MX" baseline="-25000" dirty="0" smtClean="0"/>
              <a:t>3</a:t>
            </a:r>
          </a:p>
          <a:p>
            <a:pPr marL="0" indent="0">
              <a:buNone/>
            </a:pPr>
            <a:endParaRPr lang="es-MX" dirty="0" smtClean="0"/>
          </a:p>
          <a:p>
            <a:pPr marL="0" indent="0">
              <a:buNone/>
            </a:pPr>
            <a:r>
              <a:rPr lang="es-MX" dirty="0"/>
              <a:t>	</a:t>
            </a:r>
          </a:p>
        </p:txBody>
      </p:sp>
      <p:sp>
        <p:nvSpPr>
          <p:cNvPr id="4" name="1 Título"/>
          <p:cNvSpPr>
            <a:spLocks noGrp="1"/>
          </p:cNvSpPr>
          <p:nvPr>
            <p:ph type="title"/>
          </p:nvPr>
        </p:nvSpPr>
        <p:spPr>
          <a:xfrm>
            <a:off x="323528" y="404664"/>
            <a:ext cx="8534400" cy="758952"/>
          </a:xfrm>
        </p:spPr>
        <p:txBody>
          <a:bodyPr>
            <a:normAutofit fontScale="90000"/>
          </a:bodyPr>
          <a:lstStyle/>
          <a:p>
            <a:r>
              <a:rPr lang="es-MX" dirty="0" smtClean="0"/>
              <a:t>Restricciones agregadas para la extensión del problema</a:t>
            </a:r>
            <a:endParaRPr lang="es-MX" dirty="0"/>
          </a:p>
        </p:txBody>
      </p:sp>
    </p:spTree>
    <p:extLst>
      <p:ext uri="{BB962C8B-B14F-4D97-AF65-F5344CB8AC3E}">
        <p14:creationId xmlns:p14="http://schemas.microsoft.com/office/powerpoint/2010/main" val="3000134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467544" y="1628800"/>
            <a:ext cx="8229600" cy="4525963"/>
          </a:xfrm>
        </p:spPr>
        <p:txBody>
          <a:bodyPr/>
          <a:lstStyle/>
          <a:p>
            <a:r>
              <a:rPr lang="es-MX" dirty="0" smtClean="0"/>
              <a:t>Además si abren un nuevo centro en Springfield necesitamos revisar las restricciones de las demandas de los clientes de la siguiente manera:</a:t>
            </a:r>
          </a:p>
          <a:p>
            <a:pPr marL="0" indent="0">
              <a:buNone/>
            </a:pPr>
            <a:r>
              <a:rPr lang="es-MX" dirty="0"/>
              <a:t>z</a:t>
            </a:r>
            <a:r>
              <a:rPr lang="es-MX" baseline="-25000" dirty="0" smtClean="0"/>
              <a:t>11</a:t>
            </a:r>
            <a:r>
              <a:rPr lang="es-MX" dirty="0" smtClean="0"/>
              <a:t>+z</a:t>
            </a:r>
            <a:r>
              <a:rPr lang="es-MX" baseline="-25000" dirty="0" smtClean="0"/>
              <a:t>21</a:t>
            </a:r>
            <a:r>
              <a:rPr lang="es-MX" dirty="0" smtClean="0"/>
              <a:t>+y</a:t>
            </a:r>
            <a:r>
              <a:rPr lang="es-MX" baseline="-25000" dirty="0" smtClean="0"/>
              <a:t>11</a:t>
            </a:r>
            <a:r>
              <a:rPr lang="es-MX" dirty="0" smtClean="0"/>
              <a:t>+y</a:t>
            </a:r>
            <a:r>
              <a:rPr lang="es-MX" baseline="-25000" dirty="0" smtClean="0"/>
              <a:t>21</a:t>
            </a:r>
            <a:r>
              <a:rPr lang="es-MX" dirty="0" smtClean="0"/>
              <a:t>+y</a:t>
            </a:r>
            <a:r>
              <a:rPr lang="es-MX" baseline="-25000" dirty="0" smtClean="0"/>
              <a:t>31</a:t>
            </a:r>
            <a:r>
              <a:rPr lang="es-MX" dirty="0" smtClean="0"/>
              <a:t> &gt;= 20,000</a:t>
            </a:r>
          </a:p>
          <a:p>
            <a:pPr marL="0" indent="0">
              <a:buNone/>
            </a:pPr>
            <a:r>
              <a:rPr lang="es-MX" dirty="0" smtClean="0"/>
              <a:t>z</a:t>
            </a:r>
            <a:r>
              <a:rPr lang="es-MX" baseline="-25000" dirty="0" smtClean="0"/>
              <a:t>12</a:t>
            </a:r>
            <a:r>
              <a:rPr lang="es-MX" dirty="0" smtClean="0"/>
              <a:t>+z</a:t>
            </a:r>
            <a:r>
              <a:rPr lang="es-MX" baseline="-25000" dirty="0" smtClean="0"/>
              <a:t>22</a:t>
            </a:r>
            <a:r>
              <a:rPr lang="es-MX" dirty="0" smtClean="0"/>
              <a:t>+y</a:t>
            </a:r>
            <a:r>
              <a:rPr lang="es-MX" baseline="-25000" dirty="0" smtClean="0"/>
              <a:t>12</a:t>
            </a:r>
            <a:r>
              <a:rPr lang="es-MX" dirty="0" smtClean="0"/>
              <a:t>+y</a:t>
            </a:r>
            <a:r>
              <a:rPr lang="es-MX" baseline="-25000" dirty="0" smtClean="0"/>
              <a:t>22</a:t>
            </a:r>
            <a:r>
              <a:rPr lang="es-MX" dirty="0" smtClean="0"/>
              <a:t>+y</a:t>
            </a:r>
            <a:r>
              <a:rPr lang="es-MX" baseline="-25000" dirty="0" smtClean="0"/>
              <a:t>32</a:t>
            </a:r>
            <a:r>
              <a:rPr lang="es-MX" dirty="0" smtClean="0"/>
              <a:t> &gt;= 5,000</a:t>
            </a:r>
          </a:p>
          <a:p>
            <a:pPr marL="0" indent="0">
              <a:buNone/>
            </a:pPr>
            <a:r>
              <a:rPr lang="es-MX" dirty="0" smtClean="0"/>
              <a:t>z</a:t>
            </a:r>
            <a:r>
              <a:rPr lang="es-MX" baseline="-25000" dirty="0" smtClean="0"/>
              <a:t>13</a:t>
            </a:r>
            <a:r>
              <a:rPr lang="es-MX" dirty="0" smtClean="0"/>
              <a:t>+z</a:t>
            </a:r>
            <a:r>
              <a:rPr lang="es-MX" baseline="-25000" dirty="0" smtClean="0"/>
              <a:t>23</a:t>
            </a:r>
            <a:r>
              <a:rPr lang="es-MX" dirty="0" smtClean="0"/>
              <a:t>+y</a:t>
            </a:r>
            <a:r>
              <a:rPr lang="es-MX" baseline="-25000" dirty="0" smtClean="0"/>
              <a:t>13</a:t>
            </a:r>
            <a:r>
              <a:rPr lang="es-MX" dirty="0" smtClean="0"/>
              <a:t>+y</a:t>
            </a:r>
            <a:r>
              <a:rPr lang="es-MX" baseline="-25000" dirty="0" smtClean="0"/>
              <a:t>23</a:t>
            </a:r>
            <a:r>
              <a:rPr lang="es-MX" dirty="0" smtClean="0"/>
              <a:t>+y</a:t>
            </a:r>
            <a:r>
              <a:rPr lang="es-MX" baseline="-25000" dirty="0" smtClean="0"/>
              <a:t>33</a:t>
            </a:r>
            <a:r>
              <a:rPr lang="es-MX" dirty="0" smtClean="0"/>
              <a:t> &gt;= 15,000</a:t>
            </a:r>
          </a:p>
          <a:p>
            <a:pPr marL="0" indent="0">
              <a:buNone/>
            </a:pPr>
            <a:r>
              <a:rPr lang="es-MX" dirty="0" smtClean="0"/>
              <a:t>z</a:t>
            </a:r>
            <a:r>
              <a:rPr lang="es-MX" baseline="-25000" dirty="0" smtClean="0"/>
              <a:t>14</a:t>
            </a:r>
            <a:r>
              <a:rPr lang="es-MX" dirty="0" smtClean="0"/>
              <a:t>+z</a:t>
            </a:r>
            <a:r>
              <a:rPr lang="es-MX" baseline="-25000" dirty="0" smtClean="0"/>
              <a:t>24</a:t>
            </a:r>
            <a:r>
              <a:rPr lang="es-MX" dirty="0" smtClean="0"/>
              <a:t>+y</a:t>
            </a:r>
            <a:r>
              <a:rPr lang="es-MX" baseline="-25000" dirty="0" smtClean="0"/>
              <a:t>14</a:t>
            </a:r>
            <a:r>
              <a:rPr lang="es-MX" dirty="0" smtClean="0"/>
              <a:t>+y</a:t>
            </a:r>
            <a:r>
              <a:rPr lang="es-MX" baseline="-25000" dirty="0" smtClean="0"/>
              <a:t>24</a:t>
            </a:r>
            <a:r>
              <a:rPr lang="es-MX" dirty="0" smtClean="0"/>
              <a:t>+y</a:t>
            </a:r>
            <a:r>
              <a:rPr lang="es-MX" baseline="-25000" dirty="0" smtClean="0"/>
              <a:t>34</a:t>
            </a:r>
            <a:r>
              <a:rPr lang="es-MX" dirty="0" smtClean="0"/>
              <a:t> &gt;= 20,000</a:t>
            </a:r>
          </a:p>
          <a:p>
            <a:pPr marL="0" indent="0">
              <a:buNone/>
            </a:pPr>
            <a:endParaRPr lang="es-MX" dirty="0"/>
          </a:p>
        </p:txBody>
      </p:sp>
      <p:sp>
        <p:nvSpPr>
          <p:cNvPr id="4" name="1 Título"/>
          <p:cNvSpPr>
            <a:spLocks noGrp="1"/>
          </p:cNvSpPr>
          <p:nvPr>
            <p:ph type="title"/>
          </p:nvPr>
        </p:nvSpPr>
        <p:spPr>
          <a:xfrm>
            <a:off x="251520" y="332656"/>
            <a:ext cx="8534400" cy="758952"/>
          </a:xfrm>
        </p:spPr>
        <p:txBody>
          <a:bodyPr>
            <a:normAutofit fontScale="90000"/>
          </a:bodyPr>
          <a:lstStyle/>
          <a:p>
            <a:r>
              <a:rPr lang="es-MX" dirty="0" smtClean="0"/>
              <a:t>Restricciones agregadas para la extensión del problema</a:t>
            </a:r>
            <a:endParaRPr lang="es-MX" dirty="0"/>
          </a:p>
        </p:txBody>
      </p:sp>
    </p:spTree>
    <p:extLst>
      <p:ext uri="{BB962C8B-B14F-4D97-AF65-F5344CB8AC3E}">
        <p14:creationId xmlns:p14="http://schemas.microsoft.com/office/powerpoint/2010/main" val="16707227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p:txBody>
          <a:bodyPr>
            <a:normAutofit/>
          </a:bodyPr>
          <a:lstStyle/>
          <a:p>
            <a:r>
              <a:rPr lang="es-MX" dirty="0" smtClean="0"/>
              <a:t>Si el nuevo centro de Springfield no es abierto no se necesitaría mercancía adicional al de nuestro modelo </a:t>
            </a:r>
          </a:p>
          <a:p>
            <a:r>
              <a:rPr lang="es-MX" dirty="0" smtClean="0"/>
              <a:t>De otra forma remplazaríamos la restricción de esta manera:</a:t>
            </a:r>
          </a:p>
          <a:p>
            <a:pPr marL="0" indent="0">
              <a:buNone/>
            </a:pPr>
            <a:r>
              <a:rPr lang="es-MX" dirty="0" smtClean="0"/>
              <a:t>	x</a:t>
            </a:r>
            <a:r>
              <a:rPr lang="es-MX" baseline="-25000" dirty="0" smtClean="0"/>
              <a:t>13</a:t>
            </a:r>
            <a:r>
              <a:rPr lang="es-MX" dirty="0" smtClean="0"/>
              <a:t>+x</a:t>
            </a:r>
            <a:r>
              <a:rPr lang="es-MX" baseline="-25000" dirty="0" smtClean="0"/>
              <a:t>23</a:t>
            </a:r>
            <a:r>
              <a:rPr lang="es-MX" dirty="0" smtClean="0"/>
              <a:t>&lt;= 30,000d</a:t>
            </a:r>
            <a:r>
              <a:rPr lang="es-MX" baseline="-25000" dirty="0" smtClean="0"/>
              <a:t>2</a:t>
            </a:r>
          </a:p>
          <a:p>
            <a:r>
              <a:rPr lang="es-MX" dirty="0" smtClean="0"/>
              <a:t>Si se abre este nuevo centro en Springfield entonces deberíamos tener la siguiente restricción de balance de entrada y salida</a:t>
            </a:r>
          </a:p>
          <a:p>
            <a:pPr marL="0" indent="0">
              <a:buNone/>
            </a:pPr>
            <a:r>
              <a:rPr lang="es-MX" dirty="0"/>
              <a:t>	</a:t>
            </a:r>
            <a:r>
              <a:rPr lang="es-MX" dirty="0" smtClean="0"/>
              <a:t>y</a:t>
            </a:r>
            <a:r>
              <a:rPr lang="es-MX" baseline="-25000" dirty="0" smtClean="0"/>
              <a:t>31</a:t>
            </a:r>
            <a:r>
              <a:rPr lang="es-MX" dirty="0" smtClean="0"/>
              <a:t>+y</a:t>
            </a:r>
            <a:r>
              <a:rPr lang="es-MX" baseline="-25000" dirty="0" smtClean="0"/>
              <a:t>32</a:t>
            </a:r>
            <a:r>
              <a:rPr lang="es-MX" dirty="0" smtClean="0"/>
              <a:t>+y</a:t>
            </a:r>
            <a:r>
              <a:rPr lang="es-MX" baseline="-25000" dirty="0" smtClean="0"/>
              <a:t>33</a:t>
            </a:r>
            <a:r>
              <a:rPr lang="es-MX" dirty="0" smtClean="0"/>
              <a:t>+y</a:t>
            </a:r>
            <a:r>
              <a:rPr lang="es-MX" baseline="-25000" dirty="0" smtClean="0"/>
              <a:t>34 </a:t>
            </a:r>
            <a:r>
              <a:rPr lang="es-MX" dirty="0" smtClean="0"/>
              <a:t>&lt;= x</a:t>
            </a:r>
            <a:r>
              <a:rPr lang="es-MX" baseline="-25000" dirty="0" smtClean="0"/>
              <a:t>13</a:t>
            </a:r>
            <a:r>
              <a:rPr lang="es-MX" dirty="0" smtClean="0"/>
              <a:t>+ x</a:t>
            </a:r>
            <a:r>
              <a:rPr lang="es-MX" baseline="-25000" dirty="0" smtClean="0"/>
              <a:t>23</a:t>
            </a:r>
            <a:r>
              <a:rPr lang="es-MX" dirty="0" smtClean="0"/>
              <a:t> </a:t>
            </a:r>
          </a:p>
          <a:p>
            <a:endParaRPr lang="es-MX" dirty="0"/>
          </a:p>
        </p:txBody>
      </p:sp>
      <p:sp>
        <p:nvSpPr>
          <p:cNvPr id="4" name="1 Título"/>
          <p:cNvSpPr>
            <a:spLocks noGrp="1"/>
          </p:cNvSpPr>
          <p:nvPr>
            <p:ph type="title"/>
          </p:nvPr>
        </p:nvSpPr>
        <p:spPr>
          <a:xfrm>
            <a:off x="323528" y="404664"/>
            <a:ext cx="8534400" cy="758952"/>
          </a:xfrm>
        </p:spPr>
        <p:txBody>
          <a:bodyPr>
            <a:normAutofit fontScale="90000"/>
          </a:bodyPr>
          <a:lstStyle/>
          <a:p>
            <a:r>
              <a:rPr lang="es-MX" dirty="0" smtClean="0"/>
              <a:t>Restricciones agregadas para la extensión del problema</a:t>
            </a:r>
            <a:endParaRPr lang="es-MX" dirty="0"/>
          </a:p>
        </p:txBody>
      </p:sp>
    </p:spTree>
    <p:extLst>
      <p:ext uri="{BB962C8B-B14F-4D97-AF65-F5344CB8AC3E}">
        <p14:creationId xmlns:p14="http://schemas.microsoft.com/office/powerpoint/2010/main" val="17528739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Solución de la extensión</a:t>
            </a:r>
            <a:endParaRPr lang="es-MX" dirty="0"/>
          </a:p>
        </p:txBody>
      </p:sp>
      <p:sp>
        <p:nvSpPr>
          <p:cNvPr id="3" name="2 Marcador de contenido"/>
          <p:cNvSpPr>
            <a:spLocks noGrp="1"/>
          </p:cNvSpPr>
          <p:nvPr>
            <p:ph sz="quarter" idx="1"/>
          </p:nvPr>
        </p:nvSpPr>
        <p:spPr/>
        <p:txBody>
          <a:bodyPr>
            <a:normAutofit fontScale="85000" lnSpcReduction="20000"/>
          </a:bodyPr>
          <a:lstStyle/>
          <a:p>
            <a:r>
              <a:rPr lang="es-MX" dirty="0" smtClean="0"/>
              <a:t>Como restricción final debemos considerar que el numero total de centros de distribución abierto, expandido o cerrado (Norman, Springfield y Austin) no pueden ser mas de dos, entonces tendríamos:</a:t>
            </a:r>
          </a:p>
          <a:p>
            <a:pPr marL="0" indent="0">
              <a:buNone/>
            </a:pPr>
            <a:r>
              <a:rPr lang="es-MX" dirty="0"/>
              <a:t>	</a:t>
            </a:r>
            <a:r>
              <a:rPr lang="es-MX" dirty="0" smtClean="0"/>
              <a:t>d</a:t>
            </a:r>
            <a:r>
              <a:rPr lang="es-MX" baseline="-25000" dirty="0" smtClean="0"/>
              <a:t>1</a:t>
            </a:r>
            <a:r>
              <a:rPr lang="es-MX" dirty="0" smtClean="0"/>
              <a:t>+d</a:t>
            </a:r>
            <a:r>
              <a:rPr lang="es-MX" baseline="-25000" dirty="0" smtClean="0"/>
              <a:t>2</a:t>
            </a:r>
            <a:r>
              <a:rPr lang="es-MX" dirty="0" smtClean="0"/>
              <a:t>+d</a:t>
            </a:r>
            <a:r>
              <a:rPr lang="es-MX" baseline="-25000" dirty="0" smtClean="0"/>
              <a:t>3</a:t>
            </a:r>
            <a:r>
              <a:rPr lang="es-MX" dirty="0" smtClean="0"/>
              <a:t> &lt;= 2</a:t>
            </a:r>
          </a:p>
          <a:p>
            <a:r>
              <a:rPr lang="es-MX" dirty="0" smtClean="0"/>
              <a:t>Con el fin de completar nuestro modelo matemático debemos agregar a nuestra función objetivo del problema pasado los siguientes elementos de costo:</a:t>
            </a:r>
          </a:p>
          <a:p>
            <a:endParaRPr lang="es-MX" dirty="0" smtClean="0"/>
          </a:p>
          <a:p>
            <a:pPr marL="0" indent="0">
              <a:buNone/>
            </a:pPr>
            <a:r>
              <a:rPr lang="es-MX" dirty="0"/>
              <a:t>	</a:t>
            </a:r>
            <a:r>
              <a:rPr lang="es-MX" dirty="0" smtClean="0"/>
              <a:t>x</a:t>
            </a:r>
            <a:r>
              <a:rPr lang="es-MX" baseline="-25000" dirty="0" smtClean="0"/>
              <a:t>13</a:t>
            </a:r>
            <a:r>
              <a:rPr lang="es-MX" dirty="0" smtClean="0"/>
              <a:t>+1.25x</a:t>
            </a:r>
            <a:r>
              <a:rPr lang="es-MX" baseline="-25000" dirty="0" smtClean="0"/>
              <a:t>23</a:t>
            </a:r>
            <a:r>
              <a:rPr lang="es-MX" dirty="0" smtClean="0"/>
              <a:t>+0.10y</a:t>
            </a:r>
            <a:r>
              <a:rPr lang="es-MX" baseline="-25000" dirty="0" smtClean="0"/>
              <a:t>31</a:t>
            </a:r>
            <a:r>
              <a:rPr lang="es-MX" dirty="0" smtClean="0"/>
              <a:t>+0.5y</a:t>
            </a:r>
            <a:r>
              <a:rPr lang="es-MX" baseline="-25000" dirty="0" smtClean="0"/>
              <a:t>32</a:t>
            </a:r>
            <a:r>
              <a:rPr lang="es-MX" dirty="0" smtClean="0"/>
              <a:t>+1.5y</a:t>
            </a:r>
            <a:r>
              <a:rPr lang="es-MX" baseline="-25000" dirty="0" smtClean="0"/>
              <a:t>33</a:t>
            </a:r>
            <a:r>
              <a:rPr lang="es-MX" dirty="0" smtClean="0"/>
              <a:t>+1.25y</a:t>
            </a:r>
            <a:r>
              <a:rPr lang="es-MX" baseline="-25000" dirty="0" smtClean="0"/>
              <a:t>34</a:t>
            </a:r>
          </a:p>
          <a:p>
            <a:pPr marL="0" indent="0">
              <a:buNone/>
            </a:pPr>
            <a:r>
              <a:rPr lang="es-MX" baseline="-25000" dirty="0"/>
              <a:t>	</a:t>
            </a:r>
            <a:r>
              <a:rPr lang="es-MX" dirty="0" smtClean="0"/>
              <a:t>+2000d</a:t>
            </a:r>
            <a:r>
              <a:rPr lang="es-MX" baseline="-25000" dirty="0" smtClean="0"/>
              <a:t>1</a:t>
            </a:r>
            <a:r>
              <a:rPr lang="es-MX" dirty="0" smtClean="0"/>
              <a:t>+4000d</a:t>
            </a:r>
            <a:r>
              <a:rPr lang="es-MX" baseline="-25000" dirty="0" smtClean="0"/>
              <a:t>2</a:t>
            </a:r>
            <a:r>
              <a:rPr lang="es-MX" dirty="0" smtClean="0"/>
              <a:t>+2000d</a:t>
            </a:r>
            <a:r>
              <a:rPr lang="es-MX" baseline="-25000" dirty="0" smtClean="0"/>
              <a:t>3</a:t>
            </a:r>
          </a:p>
          <a:p>
            <a:pPr marL="0" indent="0">
              <a:buNone/>
            </a:pPr>
            <a:endParaRPr lang="es-MX" dirty="0" smtClean="0"/>
          </a:p>
          <a:p>
            <a:pPr marL="0" indent="0">
              <a:buNone/>
            </a:pPr>
            <a:r>
              <a:rPr lang="es-MX" dirty="0"/>
              <a:t>	</a:t>
            </a:r>
            <a:r>
              <a:rPr lang="es-MX" dirty="0" err="1" smtClean="0"/>
              <a:t>x</a:t>
            </a:r>
            <a:r>
              <a:rPr lang="es-MX" baseline="-25000" dirty="0" err="1" smtClean="0"/>
              <a:t>ij</a:t>
            </a:r>
            <a:r>
              <a:rPr lang="es-MX" dirty="0"/>
              <a:t> </a:t>
            </a:r>
            <a:r>
              <a:rPr lang="es-MX" dirty="0" smtClean="0"/>
              <a:t>&gt;= 0, d</a:t>
            </a:r>
            <a:r>
              <a:rPr lang="es-MX" baseline="-25000" dirty="0" smtClean="0"/>
              <a:t>1</a:t>
            </a:r>
            <a:r>
              <a:rPr lang="es-MX" dirty="0" smtClean="0"/>
              <a:t>=0-1 variable i=1,2,3</a:t>
            </a:r>
          </a:p>
        </p:txBody>
      </p:sp>
    </p:spTree>
    <p:extLst>
      <p:ext uri="{BB962C8B-B14F-4D97-AF65-F5344CB8AC3E}">
        <p14:creationId xmlns:p14="http://schemas.microsoft.com/office/powerpoint/2010/main" val="4381674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Introducción</a:t>
            </a:r>
            <a:endParaRPr lang="es-MX" dirty="0"/>
          </a:p>
        </p:txBody>
      </p:sp>
      <p:sp>
        <p:nvSpPr>
          <p:cNvPr id="3" name="2 Marcador de contenido"/>
          <p:cNvSpPr>
            <a:spLocks noGrp="1"/>
          </p:cNvSpPr>
          <p:nvPr>
            <p:ph sz="quarter" idx="1"/>
          </p:nvPr>
        </p:nvSpPr>
        <p:spPr>
          <a:xfrm>
            <a:off x="301752" y="1527048"/>
            <a:ext cx="4846312" cy="4572000"/>
          </a:xfrm>
        </p:spPr>
        <p:txBody>
          <a:bodyPr>
            <a:normAutofit fontScale="70000" lnSpcReduction="20000"/>
          </a:bodyPr>
          <a:lstStyle/>
          <a:p>
            <a:pPr algn="just"/>
            <a:r>
              <a:rPr lang="es-MX" dirty="0" smtClean="0"/>
              <a:t>En la industria del mercado a lo largo de la historia se han generado problemas sobre la producción, almacenamiento y distribución.</a:t>
            </a:r>
          </a:p>
          <a:p>
            <a:pPr algn="just"/>
            <a:r>
              <a:rPr lang="es-MX" dirty="0" smtClean="0"/>
              <a:t>Lo que produce la industria, lo que almacena y lo que distribuyen entran en un conflicto de costos y tiempo. </a:t>
            </a:r>
          </a:p>
          <a:p>
            <a:pPr algn="just"/>
            <a:r>
              <a:rPr lang="es-MX" dirty="0" smtClean="0"/>
              <a:t>La demanda de servicios y productos cada vez es mas alta y requiere mas eficiencia</a:t>
            </a:r>
          </a:p>
          <a:p>
            <a:pPr algn="just"/>
            <a:r>
              <a:rPr lang="es-MX" dirty="0" smtClean="0"/>
              <a:t>Las empresas buscan los mejores costos y líneas de distribución para satisfacer al cliente y sus propias necesidades de crecimiento</a:t>
            </a:r>
          </a:p>
          <a:p>
            <a:pPr algn="just"/>
            <a:r>
              <a:rPr lang="es-MX" dirty="0" smtClean="0"/>
              <a:t>El problema que tratamos de resolver es la distribución de las mercancías de la industria hacia clientes, lo cual mejorara en tiempo y costos para la empresa.</a:t>
            </a:r>
          </a:p>
        </p:txBody>
      </p:sp>
      <p:pic>
        <p:nvPicPr>
          <p:cNvPr id="41986" name="Picture 2" descr="http://t0.gstatic.com/images?q=tbn:ANd9GcSo6BmTFumsO3-sY39fU8QdK7qij92mXzYOAMAXMOAcPTnk9JTl"/>
          <p:cNvPicPr>
            <a:picLocks noChangeAspect="1" noChangeArrowheads="1"/>
          </p:cNvPicPr>
          <p:nvPr/>
        </p:nvPicPr>
        <p:blipFill>
          <a:blip r:embed="rId2" cstate="print"/>
          <a:srcRect/>
          <a:stretch>
            <a:fillRect/>
          </a:stretch>
        </p:blipFill>
        <p:spPr bwMode="auto">
          <a:xfrm>
            <a:off x="5292080" y="2348880"/>
            <a:ext cx="3505633" cy="2592288"/>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smtClean="0"/>
              <a:t>Resultados</a:t>
            </a:r>
            <a:endParaRPr lang="es-MX" dirty="0"/>
          </a:p>
        </p:txBody>
      </p:sp>
      <p:sp>
        <p:nvSpPr>
          <p:cNvPr id="3" name="2 Marcador de contenido"/>
          <p:cNvSpPr>
            <a:spLocks noGrp="1"/>
          </p:cNvSpPr>
          <p:nvPr>
            <p:ph sz="quarter" idx="1"/>
          </p:nvPr>
        </p:nvSpPr>
        <p:spPr/>
        <p:txBody>
          <a:bodyPr>
            <a:normAutofit/>
          </a:bodyPr>
          <a:lstStyle/>
          <a:p>
            <a:r>
              <a:rPr lang="es-MX" dirty="0" smtClean="0"/>
              <a:t>Los resultados indican que la solución seria:</a:t>
            </a:r>
          </a:p>
          <a:p>
            <a:pPr lvl="2"/>
            <a:r>
              <a:rPr lang="es-MX" dirty="0" smtClean="0"/>
              <a:t>d</a:t>
            </a:r>
            <a:r>
              <a:rPr lang="es-MX" baseline="-25000" dirty="0" smtClean="0"/>
              <a:t>1</a:t>
            </a:r>
            <a:r>
              <a:rPr lang="es-MX" dirty="0" smtClean="0"/>
              <a:t>=0 (el centro de distribución en Norman no es expandido )</a:t>
            </a:r>
          </a:p>
          <a:p>
            <a:pPr lvl="2"/>
            <a:r>
              <a:rPr lang="es-MX" dirty="0"/>
              <a:t>d</a:t>
            </a:r>
            <a:r>
              <a:rPr lang="es-MX" baseline="-25000" dirty="0" smtClean="0"/>
              <a:t>2</a:t>
            </a:r>
            <a:r>
              <a:rPr lang="es-MX" dirty="0" smtClean="0"/>
              <a:t>=0 (el centro de distribución en Springfield no es abierto)</a:t>
            </a:r>
          </a:p>
          <a:p>
            <a:pPr lvl="2"/>
            <a:r>
              <a:rPr lang="es-MX" dirty="0"/>
              <a:t>d</a:t>
            </a:r>
            <a:r>
              <a:rPr lang="es-MX" baseline="-25000" dirty="0" smtClean="0"/>
              <a:t>3</a:t>
            </a:r>
            <a:r>
              <a:rPr lang="es-MX" dirty="0" smtClean="0"/>
              <a:t>=1 (el centro de distribución en Austin se mantiene abierto)</a:t>
            </a:r>
          </a:p>
          <a:p>
            <a:r>
              <a:rPr lang="es-MX" dirty="0" smtClean="0"/>
              <a:t>El costo total mínimo de la solución es </a:t>
            </a:r>
          </a:p>
          <a:p>
            <a:pPr marL="0" indent="0">
              <a:buNone/>
            </a:pPr>
            <a:r>
              <a:rPr lang="es-MX" dirty="0"/>
              <a:t>	</a:t>
            </a:r>
            <a:r>
              <a:rPr lang="es-MX" dirty="0" smtClean="0"/>
              <a:t>		Z = $34,000</a:t>
            </a:r>
          </a:p>
          <a:p>
            <a:r>
              <a:rPr lang="es-MX" dirty="0" smtClean="0"/>
              <a:t>Tendríamos que todas las cantidades de </a:t>
            </a:r>
            <a:r>
              <a:rPr lang="es-MX" dirty="0" err="1" smtClean="0"/>
              <a:t>x</a:t>
            </a:r>
            <a:r>
              <a:rPr lang="es-MX" baseline="-25000" dirty="0" err="1" smtClean="0"/>
              <a:t>ij</a:t>
            </a:r>
            <a:r>
              <a:rPr lang="es-MX" dirty="0" smtClean="0"/>
              <a:t>, y</a:t>
            </a:r>
            <a:r>
              <a:rPr lang="es-MX" baseline="-25000" dirty="0" smtClean="0"/>
              <a:t>jk</a:t>
            </a:r>
            <a:r>
              <a:rPr lang="es-MX" dirty="0" smtClean="0"/>
              <a:t> y </a:t>
            </a:r>
            <a:r>
              <a:rPr lang="es-MX" dirty="0" err="1" smtClean="0"/>
              <a:t>z</a:t>
            </a:r>
            <a:r>
              <a:rPr lang="es-MX" baseline="-25000" dirty="0" err="1" smtClean="0"/>
              <a:t>ik</a:t>
            </a:r>
            <a:r>
              <a:rPr lang="es-MX" dirty="0" smtClean="0"/>
              <a:t> para esta solución siguen siendo las mismas halladas en el problema anterior</a:t>
            </a:r>
          </a:p>
        </p:txBody>
      </p:sp>
    </p:spTree>
    <p:extLst>
      <p:ext uri="{BB962C8B-B14F-4D97-AF65-F5344CB8AC3E}">
        <p14:creationId xmlns:p14="http://schemas.microsoft.com/office/powerpoint/2010/main" val="37332959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smtClean="0"/>
              <a:t>Conclusion</a:t>
            </a:r>
            <a:endParaRPr lang="es-MX" dirty="0"/>
          </a:p>
        </p:txBody>
      </p:sp>
      <p:sp>
        <p:nvSpPr>
          <p:cNvPr id="3" name="2 Marcador de contenido"/>
          <p:cNvSpPr>
            <a:spLocks noGrp="1"/>
          </p:cNvSpPr>
          <p:nvPr>
            <p:ph sz="quarter" idx="1"/>
          </p:nvPr>
        </p:nvSpPr>
        <p:spPr/>
        <p:txBody>
          <a:bodyPr/>
          <a:lstStyle/>
          <a:p>
            <a:r>
              <a:rPr lang="es-MX" dirty="0" smtClean="0"/>
              <a:t>Podemos concluir el ejercicio con la importancia que hay en los costos de distribución de las empresas y el poder saber el mínimo costo significa ganancia para esta.</a:t>
            </a:r>
          </a:p>
          <a:p>
            <a:r>
              <a:rPr lang="es-MX" dirty="0" smtClean="0"/>
              <a:t>Este método para el calculo del costo mínimo es de gran ayuda e indispensable para las plantas que transportan y distribuyen en gran cantidad de destinos</a:t>
            </a:r>
            <a:endParaRPr lang="es-MX"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smtClean="0"/>
              <a:t>Bibliografia</a:t>
            </a:r>
            <a:endParaRPr lang="es-MX" dirty="0"/>
          </a:p>
        </p:txBody>
      </p:sp>
      <p:sp>
        <p:nvSpPr>
          <p:cNvPr id="3" name="2 Marcador de contenido"/>
          <p:cNvSpPr>
            <a:spLocks noGrp="1"/>
          </p:cNvSpPr>
          <p:nvPr>
            <p:ph sz="quarter" idx="1"/>
          </p:nvPr>
        </p:nvSpPr>
        <p:spPr/>
        <p:txBody>
          <a:bodyPr/>
          <a:lstStyle/>
          <a:p>
            <a:r>
              <a:rPr lang="es-MX" dirty="0" smtClean="0"/>
              <a:t>Fuente Google para imágenes</a:t>
            </a:r>
          </a:p>
          <a:p>
            <a:r>
              <a:rPr lang="es-MX" dirty="0" smtClean="0"/>
              <a:t>Libro: </a:t>
            </a:r>
            <a:r>
              <a:rPr lang="es-MX" dirty="0" err="1" smtClean="0"/>
              <a:t>Model</a:t>
            </a:r>
            <a:r>
              <a:rPr lang="es-MX" dirty="0" smtClean="0"/>
              <a:t> </a:t>
            </a:r>
            <a:r>
              <a:rPr lang="es-MX" dirty="0" err="1" smtClean="0"/>
              <a:t>building</a:t>
            </a:r>
            <a:r>
              <a:rPr lang="es-MX" dirty="0" smtClean="0"/>
              <a:t> </a:t>
            </a:r>
            <a:r>
              <a:rPr lang="es-MX" dirty="0" err="1" smtClean="0"/>
              <a:t>for</a:t>
            </a:r>
            <a:r>
              <a:rPr lang="es-MX" dirty="0" smtClean="0"/>
              <a:t> </a:t>
            </a:r>
            <a:r>
              <a:rPr lang="es-MX" dirty="0" err="1" smtClean="0"/>
              <a:t>integer</a:t>
            </a:r>
            <a:r>
              <a:rPr lang="es-MX" dirty="0" smtClean="0"/>
              <a:t> </a:t>
            </a:r>
            <a:r>
              <a:rPr lang="es-MX" dirty="0" err="1" smtClean="0"/>
              <a:t>programming</a:t>
            </a:r>
            <a:r>
              <a:rPr lang="es-MX" dirty="0" smtClean="0"/>
              <a:t> </a:t>
            </a:r>
            <a:r>
              <a:rPr lang="es-MX" dirty="0" err="1" smtClean="0"/>
              <a:t>problems</a:t>
            </a:r>
            <a:endParaRPr lang="es-MX" dirty="0" smtClean="0"/>
          </a:p>
          <a:p>
            <a:r>
              <a:rPr lang="es-MX" dirty="0" smtClean="0"/>
              <a:t>http://www.monografias.com/trabajos65/resolucion-distribucion-planta/resolucion-distribucion-planta.shtml</a:t>
            </a:r>
            <a:endParaRPr lang="es-MX"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smtClean="0"/>
              <a:t>Gracias por su Atención!!!</a:t>
            </a:r>
            <a:endParaRPr lang="es-MX" b="1" dirty="0"/>
          </a:p>
        </p:txBody>
      </p:sp>
      <p:pic>
        <p:nvPicPr>
          <p:cNvPr id="45058" name="Picture 2" descr="http://www.vivapostal.com/imagenes/comentarios/gracias/images/gracias_bn_3.gif"/>
          <p:cNvPicPr>
            <a:picLocks noChangeAspect="1" noChangeArrowheads="1" noCrop="1"/>
          </p:cNvPicPr>
          <p:nvPr/>
        </p:nvPicPr>
        <p:blipFill>
          <a:blip r:embed="rId2" cstate="print"/>
          <a:srcRect/>
          <a:stretch>
            <a:fillRect/>
          </a:stretch>
        </p:blipFill>
        <p:spPr bwMode="auto">
          <a:xfrm>
            <a:off x="2555776" y="1988840"/>
            <a:ext cx="3333750" cy="3333750"/>
          </a:xfrm>
          <a:prstGeom prst="rect">
            <a:avLst/>
          </a:prstGeom>
          <a:noFill/>
        </p:spPr>
      </p:pic>
      <p:sp>
        <p:nvSpPr>
          <p:cNvPr id="5" name="4 Rectángulo"/>
          <p:cNvSpPr/>
          <p:nvPr/>
        </p:nvSpPr>
        <p:spPr>
          <a:xfrm>
            <a:off x="2555776" y="1988840"/>
            <a:ext cx="1512168" cy="28803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
        <p:nvSpPr>
          <p:cNvPr id="8" name="7 Rectángulo"/>
          <p:cNvSpPr/>
          <p:nvPr/>
        </p:nvSpPr>
        <p:spPr>
          <a:xfrm>
            <a:off x="2555776" y="5157192"/>
            <a:ext cx="3312368" cy="21602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pic>
        <p:nvPicPr>
          <p:cNvPr id="45060" name="Picture 4" descr="http://www.supertodo.es/images/4_Humor/gifs_animados/gracias.gif"/>
          <p:cNvPicPr>
            <a:picLocks noChangeAspect="1" noChangeArrowheads="1" noCrop="1"/>
          </p:cNvPicPr>
          <p:nvPr/>
        </p:nvPicPr>
        <p:blipFill>
          <a:blip r:embed="rId3" cstate="print">
            <a:clrChange>
              <a:clrFrom>
                <a:srgbClr val="FFFFFF"/>
              </a:clrFrom>
              <a:clrTo>
                <a:srgbClr val="FFFFFF">
                  <a:alpha val="0"/>
                </a:srgbClr>
              </a:clrTo>
            </a:clrChange>
          </a:blip>
          <a:srcRect/>
          <a:stretch>
            <a:fillRect/>
          </a:stretch>
        </p:blipFill>
        <p:spPr bwMode="auto">
          <a:xfrm>
            <a:off x="6156176" y="4509120"/>
            <a:ext cx="2818760" cy="1656184"/>
          </a:xfrm>
          <a:prstGeom prst="rect">
            <a:avLst/>
          </a:prstGeom>
          <a:noFill/>
        </p:spPr>
      </p:pic>
      <p:sp>
        <p:nvSpPr>
          <p:cNvPr id="45062" name="AutoShape 6" descr="http://imagenes.gifmania.com.pr/Gifs-Animados-Los-Simpson/Animaciones-Bart-Simpson/bart-simpson11.gi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pic>
        <p:nvPicPr>
          <p:cNvPr id="45064" name="Picture 8" descr="http://imagenes.gifmania.com.pr/Gifs-Animados-Los-Simpson/Animaciones-Bart-Simpson/bart-simpson11.gif"/>
          <p:cNvPicPr>
            <a:picLocks noChangeAspect="1" noChangeArrowheads="1" noCrop="1"/>
          </p:cNvPicPr>
          <p:nvPr/>
        </p:nvPicPr>
        <p:blipFill>
          <a:blip r:embed="rId4" cstate="print"/>
          <a:srcRect/>
          <a:stretch>
            <a:fillRect/>
          </a:stretch>
        </p:blipFill>
        <p:spPr bwMode="auto">
          <a:xfrm flipH="1">
            <a:off x="179512" y="1988840"/>
            <a:ext cx="2066925" cy="3019425"/>
          </a:xfrm>
          <a:prstGeom prst="rect">
            <a:avLst/>
          </a:prstGeom>
          <a:noFill/>
        </p:spPr>
      </p:pic>
      <p:pic>
        <p:nvPicPr>
          <p:cNvPr id="45066" name="Picture 10" descr="http://i950.photobucket.com/albums/ad343/elrinconcito/gifs/Aplausos/GIF027.gif"/>
          <p:cNvPicPr>
            <a:picLocks noChangeAspect="1" noChangeArrowheads="1" noCrop="1"/>
          </p:cNvPicPr>
          <p:nvPr/>
        </p:nvPicPr>
        <p:blipFill>
          <a:blip r:embed="rId5" cstate="print"/>
          <a:srcRect/>
          <a:stretch>
            <a:fillRect/>
          </a:stretch>
        </p:blipFill>
        <p:spPr bwMode="auto">
          <a:xfrm>
            <a:off x="6876256" y="1916832"/>
            <a:ext cx="1371600" cy="1524001"/>
          </a:xfrm>
          <a:prstGeom prst="rect">
            <a:avLst/>
          </a:prstGeom>
          <a:noFill/>
        </p:spPr>
      </p:pic>
      <p:sp>
        <p:nvSpPr>
          <p:cNvPr id="45068" name="AutoShape 12" descr="http://s3.subirimagenes.com:81/avatar/previo/thump_7343319aausosgif.gi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pic>
        <p:nvPicPr>
          <p:cNvPr id="45070" name="Picture 14" descr="http://s3.subirimagenes.com:81/avatar/previo/thump_7343319aausosgif.gif"/>
          <p:cNvPicPr>
            <a:picLocks noChangeAspect="1" noChangeArrowheads="1" noCrop="1"/>
          </p:cNvPicPr>
          <p:nvPr/>
        </p:nvPicPr>
        <p:blipFill>
          <a:blip r:embed="rId6" cstate="print">
            <a:clrChange>
              <a:clrFrom>
                <a:srgbClr val="FEFEFE"/>
              </a:clrFrom>
              <a:clrTo>
                <a:srgbClr val="FEFEFE">
                  <a:alpha val="0"/>
                </a:srgbClr>
              </a:clrTo>
            </a:clrChange>
          </a:blip>
          <a:srcRect/>
          <a:stretch>
            <a:fillRect/>
          </a:stretch>
        </p:blipFill>
        <p:spPr bwMode="auto">
          <a:xfrm>
            <a:off x="899592" y="4941168"/>
            <a:ext cx="1238250" cy="123825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Resumen</a:t>
            </a:r>
            <a:endParaRPr lang="es-MX" dirty="0"/>
          </a:p>
        </p:txBody>
      </p:sp>
      <p:sp>
        <p:nvSpPr>
          <p:cNvPr id="3" name="2 Marcador de contenido"/>
          <p:cNvSpPr>
            <a:spLocks noGrp="1"/>
          </p:cNvSpPr>
          <p:nvPr>
            <p:ph sz="quarter" idx="1"/>
          </p:nvPr>
        </p:nvSpPr>
        <p:spPr/>
        <p:txBody>
          <a:bodyPr>
            <a:normAutofit/>
          </a:bodyPr>
          <a:lstStyle/>
          <a:p>
            <a:r>
              <a:rPr lang="es-MX" dirty="0" smtClean="0"/>
              <a:t>Las aplicaciones de este problema suelen ser principalmente en empresas grandes o con distintas plantas y distribuidores como productos, materiales, empresas de envió. </a:t>
            </a:r>
          </a:p>
        </p:txBody>
      </p:sp>
      <p:sp>
        <p:nvSpPr>
          <p:cNvPr id="40962" name="AutoShape 2" descr="data:image/jpeg;base64,/9j/4AAQSkZJRgABAQAAAQABAAD/2wCEAAkGBhQSERUUExQWFRUWGBoaFxgYFxoeGhoXGhwaGBoZHxocHSYgHx4jHBocHy8gJCcpLCwtHB4xNTAqNSYrLCkBCQoKDgwOGg8PGi4kHiQqLCwsLCk1LSwsKSwtLCwpLCwsLDIsLC8sKikwLCwsKSwsLCwsLCosKSwsLCwsLCwsLP/AABEIAKUA6AMBIgACEQEDEQH/xAAbAAACAgMBAAAAAAAAAAAAAAAFBgMEAAEHAv/EAEAQAAIBAgQEBAMGBQIFBAMAAAECEQADBBIhMQUGE0EiUWFxMoGRByNCobHBFFJi0fCC4TNykqKyJHSj8RUWQ//EABsBAAIDAQEBAAAAAAAAAAAAAAIDAAEEBQYH/8QANBEAAQMBBgIIBgIDAQAAAAAAAQACEQMEEiExQVFhcQUTIjKRscHRFCOBoeHwBkJScvEV/9oADAMBAAIRAxEAPwBn53uB8hAjR5A84BrlvOfH2w+Ly5AwNtG+o9j5V1Lm60OlbMyZafSUJArjn2mj/wBXaPnh7f6sK7NZxbZ23Tr7rzPRzCa5D8yFq1zon4rR/L+/7VZt8zYVv5k9tKSgtby1g+JqameYC9B8OwZYciU+Hilpx93fE9g8Ef3q9YxVzKPHbJ9GaPz0/KucW7IM+xr3atxsSPYxTBajqPMIeoGh8YK6YMTcj4Z9irfoQaj/AI+NwV9wR+1Itm9cG11/rP61etcUxA2uE+4prbYBnP74JTrKDt9/ynUcUy4XEuArqCisSTK5gANRtvrINUsJzXhnusWV1Dssw6EgZTmInL31qjgrBv4e6jhA7XE8QJBiLZAy7MNdztOm9Tc/8IsjCWGtt95bW2HXzGUJO0kggekE1ktLxUeHcPdFQYKcs4+g8V547j8Pdt2+m4LALII10a7rPsy9+9Q4CwDBGo9Bp9aUsNgHPU8J8NvM2h2lco23kiui4XB2+hhLV23cSVEk22gnI6sdoiHAB0Mis8cVpiNF7ZItOf6X/wDA0t88Y+7Z4gGtXHtkYfCkFGII+4t+VMVlLYw94WyCo6u3ZunqPqDS19oSxj48sPhR/wDBbqNRZrY+0jGFUGIKYlVaV6q+IECJDrB2MazRXA8/WmVldLtotGoi4u/kfFSYiSB7n9qPcA4aC0kd0/8AMf2oxUu4BR1OcVf43zJctXcPlyspw9t4IO5ZzIO4q1wTm+yjnri4gaM0AOpXRsvY6kDXyNA+Zrea9h/TC2fzLn96k4bwVXdSwO67zHaivkaoSAV0HhHMiNaxFxcpYlPhPe6ziJOoIjXTaK1awDJYAcAG46iJ1iGJmNpkGKXF4jZwoKOGAuFYZUDBemqwYkE/8Q7HyojZ5it3CJuKwUOVJJViYGsN3OUaU5jsOeJ9El7O1OwTFg8U3SslnYJ0mXYyM8/CVMhYmTH17au3rzWjdRiLQBJYSoaGygEE75gCfTy2pi5f4DYbA27t62pXoo05mkgLLSOxkdu1esVc/jVFtLTrZDIApTLnBk580eEBVbsSZXaa5lRpvEo2tMJLu8R6ufOzljB1OZcvaGJmZY+8dq8278BSGCBtRIkT3EfTvT4/INpcO65QXEm22s+GTbme+usb1z7FWhEE5MpUztHnrHn6UXVm5BTMbsK46gr4XLEkzlQKBoYUwN413jtRTlzmJrIcIMxaIVviz/Dqdsq6n/DRCz9m919b2I8tFExBBgE/PWJOm1U+H8nocS9l3dGRcyKGX7wFmLQYmIy+ok/JVOnVIk5qmyBir1jmK7dvTnVA8oEUDOSFME/6tJB+lFeH2ruHZM5zdZlDAn4dAO5JLA6HWDINL2G5DxYMF7KSxYkFmMRuNBtt+dMJ5VzXFZr9xSRBRW3YDxMrGSJ3NMbeiHETzViUdxXC7b2jajKpEeHTSQdPpWVYw+HCKFEwNpMmspytc05nvuYXLCZtPMkrB/euS/aLbnEWP/bp/wCTV1jmK+c+UaIYYLIP9IOlc05wshr1kntYGvoGau1ahFlnivPdHti1NHDlofZJt63kX1O3t3NVKnxmJzuT22X2H+TUBrkNXonZ4KewJPuD+hqW0PoIn57V4wlosyKN2ke24+tEeC4Ms7qSRGgGgJMmJk6RBo4Qlas2Z70Z4fgwSdQfCxj5ULwyKGI8iRv5E0c5ftDqmP5DP1/3pTirCLcOnoX0Ux95Z23+C337ba1Y5kRTgLlwlvu8inTwhs66epjaNtaHcSt/+kxqqTmBstpPwhLZP6URx3DrVzgdtkFwYgW0M5G1KG67Bj5ZAdfamPZIY4f4+pWOmw9a8n/LDwHrKWMPx9AuJ8Rl7aeWwy6b606cJ5sW4ltwz5EjOfCQoAUgnxCBmJHuDXMsHgsS7IFttJRmEppkGaWOmvfX0p24ZwZWwOGzW2W4zguGstD20u5yCQNZtt33iKQbLTOa23wNB9/dEeI44XLd0rMLauqMyZTAtsQY7gzM96U/tFtxxDxeENYw5Un+UWUGoHqDTPisIETEwZBRzqGBEWyI8Wvbb1pb5+xAdMMTmLoCpYqACpVHAVvxKpLa+pq2MDBdGisYlDV4Y1shXEGA3yYBhR3gCE3ABsACf+oRS7wvGkhUY/CIT2mcv1OlMnA0i+DBMqQT5eJSKU89pPA7BVXitgPcs6TGGsD/ALf96ucMwAD2mC7MJM7b6x3qldxuV0DW3JFq0JUCIygg/MEUX4bxJS6IUuKzHTMkDTXf5U10rPCGc0W8xt7/ABXJjtC2f2qC1whX1PaW3/lE7d9qL8QwBdk8QUZnAkEySLY7DtFQ37D21JU2zAYN4CCJGwOmtES7CFBErrHBcTdtHA2iGW21tUBLDp3PBnBAiVuACY2Ikb05XLDFhDQsGR3J0ggzpGtIHHsQoscKt5Ayr0rzEnZEVLZAG5M3QfQCj3MDpbsoMMLWd7qW1YjNGaSTuJMKdzRESUIyRoYa6sfeZhPiDAbE9iI2Fco5rwRW7cSJDAsPRdd++8iuics8ZbFYew5YLcObNE+IKWSRPnAbvSZzs33lsjbpspafxLccQR30qgMUSe+X+NC5hbDyzFrSknzZQA0+uah/MuHe6bdywhF20SQ8gEDfLE6g7EGlXkzE3BgBke2Mt24CG0KTDAA5hvvRFuJYjswHlAn1n49RTWtCUXEFecTz3iOnnAVdYkAQDoW0JLafv6U0YPjg6Fu/d8KECSx0WSRJJAgVz3iCtAukKRdOWSsBWYDxxJgjNMHeabcTgwcBZsaucyZ1gFjbV5YR5bD5gd6zBrhUM5IwDKP2OaMNcYJbvJcY7BCCfyrKDcucMsWlFy7Ys2buYkaDSSfhY67R7bVlQvaDBIRAEpM4vhxbvOq7BpHsxDR+dc+5/wARlS0O7oVn+kGT/auhcefNevMBIRgCfVYT6SI95pK50weHa1hWv3Wt63gMqZiQDb9RG/513bS4usgL88PQrjtZFv7O3o4LnYrRouy4AbHFP8raj96s4Xh1q6mezh3YBwhDX9QSCQxCp8MA6+lccScguxCG4e882yDqoITbQ5gP1O9FOX8XeX+IVbiqIlsxEk6roTqT51vhXBRexTYbpi2Rnkl3/AC2mneJHnRHjfLS4W1ZvJbz52ZXaXgMIIEA7EHc70eOyE7KPhllysXIJBIMqpiDAG3pp6RRvCYcK0iNQRsBOnpSthuPus5bVsaknVzJ77tR3gfFmvOVZFWFLSJ9B396Q4FWFfxuMNqzjXAB0tAg+TW1B/WrGA5lxbcMH3djIlptzJyZLiGAG0bXv2mqHF1LWMYAM0mxp5+Ff7Vcwv2euLdkKCou9I3FkxkcMHMzqQY08ppz3hrWg7cNyqp03OLjx47BLFnm2+AkLZGWyyAj+Q5ie/xHMdKaeEc3Yo4azkt4YhVYk5iCPFlUt4vCCTrVLG/Z8tsyzKieFQfDmzQQxKn8IIDTOxqrguX1FuwDctL1WRb6i5Aa2HYudDpK5D7CoCHCQoRBgpix/FbmIS+9xVXS/lKsWDIQwDiToDG3pSDzbxK9curbvCRaUFF+EKHUNoPKAPkBTfawfSsX0LAgI8QZgdPafeaAc58SycQvaqY6Y1AOnTURB96FsSZUxjBAm4cyKWa3cTLBbfwz8P1ANPXA0UW9Gdm8GbOpDTBYDUDT1oKebWxHVUo1wXVhlRSSInxe4kgVZfizR4cqjKu0nQDwyZzDTzpdZzANV0LHY6lpJaCBGe6rYzFawFJuJatHwgnMOmupH0+lFuXMJcNtbl2QZJVT2WIE+UnX6Vd4Pj2OrWzcMR4VbXTfTcjyFXLN3DqS7K+aDILMNYj4Sd/lSH1yGnAroVehnx8twJ8PUoPxK4zPZVQdHcnRjqSCNvRDPyqHiqMqkMGAIiSzN2lRJjUzv6RVvEcLL5bgIlWOnc66wJn6VSv2SEbwgeDz1ygkCdT5nXvTTBOW2vBc9rz1IF464Rx3XQsXhFu4dGa5eS5aH3YJzqqghdEKiQyqNDptvFHOY+B/xWHFpisKyMYgMSoMarHmdPegvE+IG2oJXSVSPZDr7QKfOG2VvWLbxGdFOo11Ap7DDsVznTHZzUXBeG/wmCs2rcN0kVZbSfMmNpJmkn7SLxXoQtuD1NEI0JKkkzpBNdC4oMthgBML5+UVzn7QrwfC4dwIHVIAB1+FgQdPSo3NEF7+zOGsXUOp/iCSBl+F7Xr20NOaYWSvTlAoA7agyY0EggmflXNvs64nbsXr0k5mNoqqIzO5AuKQqqP6hqYp4tc62ncoRdDAmYstEj8OcHKW/pBOxmh1UVC5gDf4ZENKrIhgRK6zl3mCapjjPXS07G5PRIMMNXDQ89z/AMPN86uYvmBEwztatvh36EW2yyoJ/FJ0MafnSzyjxWAEVWvtCF7q6oGlmLgAaZhpEaZTrrVPoio0yJAz/fqia66QrbMevaRrtw9Q5fAgbLqAAZ9SdfatUQxOHfDYjq4cL0SOtdBykvBkmXMqY7j6VqudQoWatTDxSidCMRzT3VKrTEqHEoEwFzSWuFSW9QwNcr5/TMlj06sD18H7fpXXeOKRh7q9gA3yBGtcl54UG3Zkxrd1/wBIIH1FeutABoOPH2XjOj6zqloDnb+h9UoWsExKwpJM6AToPSnflV71vCXEtwxabhASWSFhZP5jy186RLdwiCGIM9jG9HuXbVx7d+3bfxZWCpngtm0IArjheqlOS4fE/wAYl1blu5fFm4GZVCwsgDOrEeLK8Hy0q3i8coFywcQWFtmZguWAEXOR/wA5gwB/KaSLXDei1tL1zIxa4zRJKyqRPrK/pRWzwbD57uJe47K2fKkbvdBG41AWT27rRQYQkickv8UtqcQ5TVWOYf6lDRPffejPLdoq5M//AM2/UVC+Ct9VjkdUhFWd9FVZ3HcEetX+GWVR/CZ+7YETr5g/l2rM86IgrmPuwMSR54c/9op0t4MhLZIb4dFz7TtPnA1ikLil8Kl8ttFg/LKKjP2j2QgAtXXdQApLwo+Wp86TbaZqNp3Wz2czOjjx1Wzo+oKXWXnR2subWhOuPt2Atw3UtkZiV6hkZRE7+cGR6elUTzaq37KW8OlyyDOdGATL4UgeGAomNfKkvmXmm4Vst0LdqHLDUsXOUCWntDHT1oQOOXMQwR2FtCScqAKuggAKB7+80Nlo9ULxO+H1lBanipUJHDyjZPeI4i17D3Wa30j0rngJkjws2pgdmFJ/N1h7uPvOqMwOSCqkj4EG9HbPEFXDXASS7pdOu8xliqPE+A4nEYi50mbpZvAhYgRtAG2+laA8SYKV1bg2SMP32VzkfEPhixcLaVgss6js09zqI0+dXLnTu2bVskMScrHwSYMicpMgaRQK7yHeIHWi0o0HiBk6k6TParWA4EqAlLp+7BPwDXv500l7wICQWsDpJT5wXGKR0zoR+En4WBjQzME7MPMTFR8wBhYvFhn00LCSC0IZ/q2186lw1rPlZQpYgGDGoI+JZ0MgwympOKcFS+sITbcEZ1D6xOoUGVPYwx0IEU2oCWq6Trjw4aGUi8b4uwZFSyrmHIJDGD1Lkrp3O0+VR8NGIZLnUsFBkAUKkACYEkkkgTGtEOOcet4K9dsjrMDqhAC5gdz7EyJjWJ71SwfNeIxd8YazZl7gVBLAkKGDnyUQAd6R1LQJJx4LSbS89lvd2Rjj/wBoOGVBa6TsY1OcllaCuYHSNJ0M12Xl/EF7aplyotu2VZcwOwMGR+k1wXi/2f469cdhZUqxAB61r4QNPx+WY0wYz7WMRgm6GIH3tuAyhysD8PwqyfDl+ExrUISYIXUeauLvbdbQEo9tiTGxBEa+fpXOuZOILcw4tgjKjzIIIkzMkd/Sq1rmriHGLdz+HtDpCUzG4ohyBoGYTsZMCq+P5V/gsDhRcVVul2DZWJOxY+m0dtKsAyrJELzwdLx672bly3ktqzi1OYpOQtlBE5QS0a9/SmXlyy3Vs2bbdRGW51LS3y9tUVR0rwLF+kxc5YnxAk5RFLPBGIdyjshK6ldZAb4famHhPDcYWLWTCP8AEGtwvv4YJPr8u9Qg6BDgouY2uN/FMmIWzawSKt2wBmdoBMZiBo0wDtM0B4HxpMMXZTkDlBqckWHAU+KSFJZsxb+ltBIojztyr0MLdu5Wg5WcMNZWRmnNIVQw0139qi5ew9sWi9+0LpKgBCq5supLZcrwCCsazpTXRduiYP4lXJkSmzjWJHTbL8LYR2BneGEfkayg13D3n6mVG8aFFVrylEB7ARoPQVlZ7PQNJt1NdVa4ymnmULZwl20CHY2/G0akyIM7AeQFch45hLd9ba3GKgMdQJMx5Cuo8zsot3reeWFvNGVhpMaE6b1y3ibkICoYnPAyiTJFdC0vuUBdM3nQT9JXC6Kpvr1Xms27dbLQMokD6g4/VLuPsYC0SoOIuODBBXIB57kn6iqNritu02a1bdT63P7CmO3yULpLsbozGSIRY89SxP8A21cTk/DW/iCkj+a47H/pUJWBgce6CV2HENxJAQLAD+LZ2dVDRvLSfmT+VVcfh8St57VrqOFIjKCewPb3ptHCcOk5Cyg9rass+hLFjU6G2ghEY6R43J/KSKe2y13GQ3xSHWmg3+3gkocuYpoNxSAf57gB+hM0ewOFuC2ot2XNwAyQkDY/iOlGxxK4Pgyp/wAo1+pmPlFV7mLYzndmH4gGliR29N99qd/51Q94gckr45n9QSq+IwvVW7bujptcW1GYx8I1jtodKp4Xk/DbZ3usTAW0rNr/AM21W8dibKnMwNu0wELnzOY3IcqBqfpQnEc1p8KyLewRAYAnbMdSdNTvqaptnY2RUecMssoHPWVqfWL2sNNoyxzzk8pwhHV4VhrcC5butdnw22IZm+S7afpVh8T92rW7VjpkkCLcsr91bNqpiIHfcUof/sqD4LGs7s508tFg/U0VweOY4O5cJhiGnLp8Oi/Q0Ln2ekJDZV0qFau4gOiBP0H0V29jnIhnCgtBkqAoI8h7zU/C+acNh84uXQdCB05YyGkQduwNJtnAqFz3DmYiQDr9RXh8OrAwADGkD8qt1Yf1aB+j2SOrJEOcSJB8J9ynTinOIxVkutsgWwWOYxmIHYD1pQvc2XshRCqhh4jl1nciTUuE1wzDbwkfnU+C4tZt4V7HTBZ8xNwlpBIAEDaBA3rK2o7EcVsqUWNawgYkSfEj0TzybimvYO27MYWVK7zGgMkaaydKJXuKZAc+bLb8TeE7IC0CRrpNBPs2EYSJ3Nwemhkem58qJcdvjI2ZoBs3Cx8gEKzHz2pxPZSNVzVQrnOQAzMT66uNPXeKYfs84RfbHpfWxda0BcGcJ4SQuUgMfDIJ/KqXKXE7Vi+ty3Z6xtAkG6+UTDEMBBAgidaduHc5G8rWnsdL7o3SbNwGXLhjm/lzAfrMVGU7yu8WmYRrD8JxYVYw1zQoTKLJ+7KsJmN9B71JxLCWbdvPcsW3YSpVoklfwltY071VHMqlxcOcBbruRrsbeU7fyyJUjtNeOJ45siWVQdPKxZiVJczIgbqNdZ3j0qn07uPBONc1cCFrBcYwy2jGFvYYEZnSxfgTtJ0gtpVDmW5auWg6PimhQyreuKwGeBMATMetesRK2nIMQvbQyY1+pNUuYrgykTE9MfKWP7VnvGRzRSYjREPs0yF8QbkfDbygjvmbbv2rooxs7N+f7VxflvmJcPcuZlZ+qFACEZsyk7T5hjXQsFjmdQxRkBA8JMt/qM6ewn1NaqbbwWV5ulMF25Om4O86j2g7+21ZYCpoFT/pH+1D1xHvXsYj3pwpJReiL3QeyfJYrKoi+Z9Ow8vnOtbqXFC5D+JY7q4a6MzHwHQk+X6VzewpkxI0Go29qdLvwtH8raTvoa5lxnmV7BVQiEssySfUR28qGh0jZ6wxEGcs9N0NXoO0WBzrji5pGcxB2Oco4yzuSfnNYLEdopKxPNeIbQMEH9Ij896E38S7GXdm9yTW51vYBDQfJYB0dUcZc4D7p9v8XsJo11fYa/pNDMTzdbHwKz+phR+5pQBreaszrdUOUBam2CkM5KPX+bbx+BVT5En89PyqDjmIcrZOdpe0C2u7FmE6egFR8Q4ResLaN5CgvILlsnZlP6H031FZxg6WPSyP/J6yVKr3kSf2Fvo0abGOutGQ8whypXsLUps1owN6WosVaZLGmB9CxB9fF/tUvD/s4xl4KSi2luWy9oudHMiE0+BiDPigRTHxHkVbNprHXMKZtlgoY3DOVGGYrqToFMmRS6sANJ3C0UH3L/FpHkkN7oAzvrmMKPON2PoJHufatgGdBJ9J/wA+tN3DeQWe/wBG5nt3LVpWBa0XtySCJG2uY6mQINMHFvs6GIuOq46ECTZtsigq+wzFRBTfVROwp4Y46LLeC5zgwLedTcUeRAkb6/rtrUT422vwobh83iPoP3ojzdyk2ASwzXOqLobMwWLaup0VSdToZkgbGgFtZ2oLsHFMLy4Abf8AV0bkzi1r+EJusyPmyDJZlU6jn7zQR4VG36038PsWcY5SwHcFwpBVUy2rZicz6tLCTEyGg9o5VwbDYjpnpdYorAnpsIUfiMEiD4u+ni7TRbBW8aVa2rXwSwVkY5cwLSEBBLAH4j7RrNamkXEoscSrmP5aTD38Uwsi7a67hHyqySwDC2GIgkFm0A9PSr+G4Kbbsq4U2iw1AXKQhIUkxJAYMfiiDEU4cC4tgUwduyWtAhwxQssW7nUPiLNsc0xOsRRXF8dwNxLrnEWct1FRrisAWksFy6zIIJG/pVAFqMVRkQkiy9t3UC2ZfqNq0QwJtL23yEiDvImKEu73sddtvdfRGGRjIQLcXKFg5dtNth60wpcurcE3gV6rjMGXxZkRjE6jNBOvee5qK5wO4+K6tkhyEcOxEKCSmUaQCxykmD9DSqt4tIWmoxoILQqr2eqLi58mVwsrOaFaF9NYOgonawih2zBWLaRAM+UA/rpVexgzbZ8wOZ2DaHSJzKR7z60V4EJu3mIA+FR59yTPrPbypLBLmgpVSQ0rLPDSNrcegC/t+tXLVhh2P0ohbHt9alFtj2A9j/tXTAAXPJKoi2fI/SvapV7pxvWwvkKNDKqqtZV5kJB3EjsYP1G1boCUSTgKF8mcCtYm3ea7IZCqK65Q6yMwZXIJBB+XnRW2JIA7mPrQDlW8VW+ninONBoNMw1NeZsJDamOy9v0qL1ncOXmk7nbkd8JcNxb9vEhiZyhuprrLKAV+Yak+7aPkR7giuu8RzagED0pQ4rw9mJkA10L5leWASYtWsMUDKzDMAQSpMBvQkdqtX+GEfhP0qTCcv3rmqoQP5n8I+QOp+QpgdKkI9j+dlxFvp37WZT2LSFOwK7ER6Vb4Lyb/ABFvDX3TPbJFsww8IBJzMkgkanYn1oIeCYe3AuX+oxIAW3oASY37xNdC5d5s6F/DWf4O8lmwrg/dkyRmymYmS5ifM0wEE9pRsgGBOSGJ9lINoF7jAtdOS6gJBtdgbe4J7EfpThhuQrVm8yrat2+paKlVEi4ikTKnQMYmQKrcv8/sL7ZsHfCAjxZDuxyyRHhVVLEHvFHrP2hYc9cPmD2yzwUYQilRGY7zJIjsKZABwU6yB3f3T877Kxa4aiWvCiuQwRkU5gmUhdDqZGjFfea2OVVDJbEkoRcW60EvGhtuTPfuAIGxoTxD7TsPbuP/AA469yAALamCZAdvXWgeI5t4jdsXVS30iT925uLmQNDAZNToPD8qomO8UcvqSWskTxOo/eWadhwa3mdmIRHTKyoCuVlgswu/EykmMswPrQHj/Mtiz0bFkKXLP0CNLalRmCtAnIRI02IiKVLIvpd+/wASzMqu7a5U6Yy3FUCTLGdB8qo4nG3LrWGsplcM5hgDcDgBGtwfCt2JfxETl0oxUBEhIdQc10O/dU+2eIMmHnFW8PdNnK5JLNbXMzi2VXL4njSTHuKSebeCi9cuXzdAuFLeW2LUQggMSqkliJnM286xFbt4K9iMRZvXLj4gqjAg/DcXxBXy5Y8JbK6AEiCQTRRMZdFsqSlq5cU9d1Eu+hChFEjLk0zNr6CqhrpvKwC0QAEsYHiFnDo9vPdbPlzFJiUeYIBiZA01nb0ojiOa7ZDMpxFz73qOGXLqXEtm7RCn01rxj+WbNsSEvX2KkDxAANKgDwxtJbyMAd61Y4ZZUuQtzcAKxJDoGUzOY/ERmAiRlg0QAu/lMaHGOyPCfujdzntVCW7uAVwGdIzA540zapG+uu1SWeaMLdu5FwH3ocdNwLZjUQswCBPlQl+TEuG29i7peeAocyjl2SQo1Kkq3sBU3C+TH6qvcvlFtsjEB1hmObI07a5P0phDVlJOSs4y/bV83ilbheD/ADNbAaWnUAuCPY0WwfN95SuHfAhl6ZLdO5mIvyIMRCgmD5+IGgb3Lygygzwd7OmbJk3j5+8Um8Nt4rqG+ty6FVRIlg7NlgoF7kRPypMGMN10qxpR2ieEHVdJth8UzPibqIwVcttSQEBzSpMjMfX3pg4dw9Ukl8xPcER6RrSnymt1wz3LZTNkjOIdoBJZh2knb596aktegNG1jXG8uc9+gwCKWkBO5P6VdVKCqvoKnWx6CmlJRYWxWFfKD86HhDprt5Gvd280+GR/zMD+gEUBmVd1EMvpWqoLef8AmrKrFFCXv/xV5SDlmI+Fh+8VzzjOGxtl7htWnEuxcNbkMJJBE77nY10bh2Mx38JYLdNbuc9U4iQcmpzBF18hTB/HrHgWfU6D6V88b0pUs7pqNacSMDthMQc9F6qvWqVmFhA2kc5XB8Nx7ENOaztudV/Jv2NTXOKgH7wR6d/pqadPtbuscLbuLCsLwUlRHhZX0Mb6gVyRya9LYrW210utaIxjwXFqMNN10opiOOgH7pAP6jv9KGYviFx/icn07fSoWqLpk7VvCSsB8St5Mp+hBrol/wC0MvjbR6HTzHI2W4TBDkTqNBrMegpBt2IPike29OnDOAWrtqxiES6t5i2WXzKzqSocqRPxdl8qK41+Dgn0bRUokmmYnki2H50JxeIAtsmZ0YLnBIADypPdYO3tRvCc0ISVNlhIjOAWJBE6CfFHlpXM8PcupitWPVa4LeUHSSwzKSe21HjxZk6ruvTS34QWUghmEgz3BI+hFGKdJM+NtJGc/jkinHeacPaS3es2uo2e38WisRJ1AXvB2oBieaLzriHRUtlUUgLLAQNYzH5617vAYpVt3F6TZ7bqyaqFKsZCNvMxFDsFazveuYVLhWwLcC4AWicniXuM+sepnQVYY2d0DrTV/wBeWCpcMxd0lyvUueFlOSWIR7caxsuYLrRC7zEcpzgwUyFcmi3VmF11NwASH319aN8Ba9atsDlDtJaAokOAcpIG2u1EcJxdmYZ8JcUlpkhWUNlyZpB08PeNwKQ60BpLdlsHR9RzG1L03ufnHmgZ4+zFVsh3uuUNxUHja6pYZnb8DmddYMVPhuDXrihsVebD2yx+6tHx+FirS/Zgfw947UzY4zdC2LQVnthXywM4UklmGgL6mWNVb19c2QBS++rZ2LGQAOxJO0d6Hr73cU+CFM/OP4VTjeHv3zbuYcgQHBDXCnxadvIgn0MULPL2NvN07hyqUC5jeBUMIIaAJPqKYuW7wu2Q8d22M6Anv59yKODD6abeff5f3roMLi0By5NVwD3dWezJjkka7xLAkqGwzoxuOWZBBABAWMjCT8QPbWrS3sE5UW1vsykm2jFwsoDkgA5TI0k7QK8t9nd0a28TqDoLiTAPaQTVrhvJeJt3QRetZNfwkNLCD210J7+VEWtjCVfxDtWt8EZPE1Gmp9BJj2NZ11uEE2WkbN1Cp+oqezy+UMgZh6f2opat5d1P0/z1qBoOaQTsorNy424YwAAWYEwBAExr71bsk9wR8lP9q2Lnp+X+f4a9WwTsCfl/n+GmYDAIVZsEHYgkb6QR8pqYA+Q+p/tVazhX6isQFVZMbsTER5Bdde5oiEoSVFEEP8v0IrZn+VvlFSZa1loVFCzR2b6GsqQaGsqKLnl/7R7RxIsYe11iTHUL6NpPhgE67Se5ps4Tfd7Fp7qlLjoGZCIykzpHtFUcCcJhbc2EtqB4fu1lzAJjMZYwJO8VPgOKC4zgkfEQkd1ABk/Wvk1pFN7Pk0yANTmV6xjKkS5BftLtg8OuE7I9pv8AuA/euTSpXSPcmu28yW3fCXxbjPklZAIkEHZgR2Nc6N+9aCNeu27gcEqnQt3EZRodSFA9xXp/46Zszhs7zAXLtrfmTwSo+GHb00mrEtEKqqPqfrV3F5GdzbtC0hYlVknKD2HmKt4blq8yh2RkRjAcjQxvA3Jr0GeaxZJfuWQAZrp/Br2Ks37C5Ua1ZsL0kR8pLMoYFiwgFmn1/OhmE5cVBIT/AFvq59hsKB8e5lxNrGKOpnW3kyKwHwQN4gmDMTrTQHAdlNpdSTFWY3GiLYW1jrfEBdNi0xLG/wBDqDL1QApcN/NJGk+dNl7mJDcxC4vCOTcBdZTNbUKmwIGrdo/ppP4vzjiRxO2zJaMMwUBQASSNTrP4Vmmgc3lh47QlWJlT4SDMjIdQR5zTAKmoBVltmcAASOeIQnjvN2FzJdwtrqOjIpCFl3GoEg6BhEeVUOC4TEXLuJKImHa+me4mQswBzAweykwY9an5l5usiwXw6HMHWZAInup8I0Omh8qXBzJeu3xca70syMhyHLIGWBp5ZqGXkwBCPq6FMEvdeOw9/wAqHG2Th+mmFuXrjMkuFJaD8MZQJGUjf5dq1hOesRbUB7jMwkMHtrGx/FoZmBHvVzk5LmHL5hluEqZMZoInfcAkTB3pmtcXaLS3cLdItQqEor2zDKwkiTHgGpGxPnWVzmAlrxit4pVnMbUpOug5CT7QlTHc5XMSiBUAuMpWLclp0ykTsJJmpuEcFLP1sUxRAcwtW2IcklXylxqvxkiPIim7GYZLRtjDWlS86lXdVCs4jxZj5nftVQIxbp2VXSJac0abBhp9P1qB7YhgQ1KD7wdaHZI1wK6hsr07a20BYC2O2v7+VFUcz+1DuEcJNpMszuZiN6K2cKTGv0NdKlN0Xs1w6101HXMpw5LSPqAR/tV60v0/+q94fB6f59KtpZjc/wB6MuCXC0EHlUy2o2+lbQRUmh1/ShlXC1/D+tYbPv8AWvdbDVJUXgW/8NYbfnrUlaaPlNWqXhwK3sKwnf3rB/ntUUXkNArKz2rKii53hrFxmyhVZlBJKkQVdSikHyHlRvC4a1hxBIztAJJ1JgCAPKq+BwTpAB6amCfxO3oTsPKBRDC8NS3rAU+Z1c/vXyu1WgO7IOGw15/XaV6+pWvYT4LXEbWexdX+a04+qmudYbAi/bsIuUXTAgnxDQCCNzqPrXSw3i07eome1KfAOCZF6j3VLm4XCKvjLkzq0lmM66Cu3/G5JqN0wPmuXa6t1vNeuG8phNQniBgtcHcblV/ejKcOjeWPYmfyGwo7w49ZDtmEBwQJBIkQewP96tjhfr229a9ZEFc3NLL8LB1yz51Tu8pWrpBdVkHMpyrKvsGDET5aEkaDSnS3w4qDlEbbzr/k15bAHSSRHYa/WrvKQucH7Ike6169fuO5ObwoFBJ1JOrb/L0q1c5JvK1vJeW6oMXFcZWjWHH9Q0BE660/fwBkeKRGv7fvXm5Zg6NP71A46FUWhcducq4q8zWb2GdUbxZkUCGk9zpvqSexHnRXh32VJveB81GaY2mYEEnziK6Vbw2Ybb+de7kWwAfibRVGrH2Hl6nSjknNVCWLHJtkfEiMFPiYSNvNpBPuSTVgcKUpCG4tv8Jzkr7hW7epo4wzf8QCBso1WfPU6n8ql6AOsH5/tQljXZhNZVezukhKmI5RF8qXuQizoF1bXuSdBp2FF8Fwm3ZWFXYaTt9BRW5hxrA/TX/eonvW7b5HdA8SFZo0O01bKbWZBVVrVKpl5lQ27em3fsIjzr0bcjSQB/LvprpVpVMaEMI7a7+1aS2fIkeZBkeVOlIUYskwQO/f9ff0qQ4dont5x+9bB7D5wNZ8v3rSsY0MA+Z/bc1apaHroK2reXyqQ2/PX17H5V7VdZmQR51cqlGus71tfaK3knY6+2g8qxMSlsE4gBFWIeSVYe0eE+mtU54CgaTkt5K8kf4KsYQ2rpBtE3EafvEZCqkfhOuaT7V4uWspIkEg6wQSO+o7VTagdkoWkLz0x5wa8ZRXoj8q1RqlpvT8qyvSjeDWqkqQl3+JOuUZYHzPzqujlhMwD2H7nc1lZXyAAAL0ansrER5ig3Ck6a3Cu4dgPbMaysr0n8bPzanIeaxW3uBEuQ8UWvYif5Qfo0fo1O/SDLrMHtJ/zvWVlevdmsDe6vCqJy6xlka/59ahvHKa3WUKJeEYmR7du3lXl94rKyjVKHE4rpozAAnSJ2kkAH5TMVjYTKx8RLE+Ju5MfkP6RWVlEqK213wMxE5R/mvYV7J1afw5TuRJNZWVYVKjxzi7WLGdAM5dUBbUAscuaNJjeKWWGUkGWJJZmJ8TsAGknz1j0gR5VqsprVDkvYXeexP7D5bz/tpV21xC4jKguOJnZjGhC7NM+dZWU0ICiFni13dmDe6j18varmEx+fUrBPcGsrKhAhDOKugSY9K9ZQdY2mP0rKylFWvRUk7x8q8ookCP82rdZUUVbEcLtwWyjxRIWVn3KkE1uzhlVAEUIP6dCT5k9z6mt1lQCFCpJj1J86xR4gPMT7VlZUVLdvTtWVlZUUK//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pic>
        <p:nvPicPr>
          <p:cNvPr id="40964" name="Picture 4" descr="http://www.crecenegocios.com/wp-content/uploads/2008/12/distribucion-del-producto.jpg"/>
          <p:cNvPicPr>
            <a:picLocks noChangeAspect="1" noChangeArrowheads="1"/>
          </p:cNvPicPr>
          <p:nvPr/>
        </p:nvPicPr>
        <p:blipFill>
          <a:blip r:embed="rId2" cstate="print"/>
          <a:srcRect/>
          <a:stretch>
            <a:fillRect/>
          </a:stretch>
        </p:blipFill>
        <p:spPr bwMode="auto">
          <a:xfrm rot="21036658">
            <a:off x="683568" y="3429000"/>
            <a:ext cx="2762250" cy="1971676"/>
          </a:xfrm>
          <a:prstGeom prst="rect">
            <a:avLst/>
          </a:prstGeom>
          <a:noFill/>
        </p:spPr>
      </p:pic>
      <p:sp>
        <p:nvSpPr>
          <p:cNvPr id="40966" name="AutoShape 6" descr="data:image/jpeg;base64,/9j/4AAQSkZJRgABAQAAAQABAAD/2wCEAAkGBhQSERUUERQWEhUUFxcaFhgXFR0WFhwVFxYVFRQXFxcZGyoeGBwlGhUWHy8gIycpLCwsGB4xNTAqNSY3LCkBCQoKDgwOGg8PGjIiHiQsNSwsLSoxMTUvKiwsLDQsLCw0KS8wLCksLCwvKiw0LCwsLCopLCwsLCwsLCwsLCwpKf/AABEIAGsAoAMBIgACEQEDEQH/xAAcAAAABwEBAAAAAAAAAAAAAAAAAQIDBAUGBwj/xABEEAACAQIEAwQHBQQGCwAAAAABAhEAAwQSITEFBkETIlFhBzJxgZGh0RRSkrHBI0KCkxYzcoPh8BckNENEU2JzssLS/8QAGgEAAgMBAQAAAAAAAAAAAAAAAAECAwQFBv/EAC8RAAICAQIEBAUDBQAAAAAAAAABAgMREiEEMUFRExQi8DJSYcHRgZHxBRVCcbH/2gAMAwEAAhEDEQA/AOvE0U0U0KZIE0JopoUAHQoqFAAmhNFQoAOaFFQpgHRTRTQoAOaE0U0JoAOaKaKhNAB0KKaE0AHNCaTQmgBxRAAAgDahNZfinMxzZbR7q7t4n6UtuMPatBnYl7nqKf3V+8a4+J4XqOh5SeE31NLNIZ6yXD8bevPlFxgN2IOwrTBoge7Wqbm4PGohbR4Tw3uOlzTZxBpE94tJOm06bnUeevyppmrJZbOHwyZWojpxsbijt8QQ6ExWB5k5+axihYS0rSyqXLHRmjTKB0JHWsUfSliXzTbt90TADDYidcx8620Pjtns19SL8PB3yaKa5dyR6TAXSziCoS4AVYXCxRySAjhgI6eO48a6gTXai21lrBRldA5oppCXJE+3fy0ortyFJGsCpAOzRTUPh2ONwMSIho+QP61LmgSeQ6KaKaKaBipoTSZoBqAFTQmmxeGbLOsTHkaVNAHNuBOl+6FAuwO8S1wEQI3ATWaj8S5ht3bjMyXT0EXcogbQMmnsq3wL2rU9lkSYmD4bdaRcw+HYlmS3J3Mj9DXi/Neptp/uemV8Nepp46fcgcN5vWwpFuydTJLXZPhvkq+4bzU11Gc2soVgBqzydz6qToPnVeMFhvuWvj/jT3Z2coWEgTAnQTv1qud0Jb6XkrtlTPdRee/tk08euAHujpELePXWf2VKvcZuC2rBRJmRlufkFzD3gVWnDYf7tv4j60bWrJUIRbygyBIgHx3qErU8YTKHGvohOL4k1yO0tI0EETadoI1BErpr4Vn73AbBn/VlE7wl4dZ072lXhweG+7a+VIOFwv3bPxX61dHipR5Z9/qDjD5TOf0Vw4P+zn3G+P1rR8G4x2BVSjZB1i4zeUlhrSDYwnhZ/Ev1pK4bCMYUWmPgCCfka018fZF59TKpU1tfDgsuNcaaV7K4bYiCOkkmZjyikW+IOVzFizERv3Z1yzrNBVtgAZVgeX+FFFv7i676D6V6iN6cU2sHBltJ7i7XFmUkFVDRsp89Z18hUq3xvSWnfxPtka1EVkGyqPYB9KEp91fwj6U3bESb7jmK4wboykkDoVJHlrJ6b0xh+KumgZwI3LTrqevtpwuvgv4R9KIuvgv4R9KPFiGX3HsLexF2WVnYDYiDBEEA/KpNtcWNAGjpqvv3Oms1O4Cw7Mxp3umnRfCnuK41rVsuoUwROYwAP1rk3f1KcbXCMUbauG8RLfdlZewF9ixGZSW0Iua5e93d9tV0oYvhN9ltgS2hNzPcnvAnKQJjaPnQTmG4M+e2O6gZSskEtGUa+2itcx3TH7PZS1zutuNlXXU+rr50vP39kav7bL2zmPLvCPtNkXWu9lJIAKFtB1kec1bpyeOuKX+W1b3g+DTDWUs2hCoIHifEnzNT0vkmAP8APxrY6q+wlxV/zHN15LU/8Uv8tvpTw5E8MUP5Zrpn2Z/FfnRfZ38V+dVYpJeav+Y4rjuFtauvbL+qygEiAQf3telRl4ZeNzIFkad4HTvREfGuoc0cqHFESbQYLC5iZAzalYgnrpI1o25kw+EVbN3E2g1oBWBfvCB1USR7DrUY1157lsuOsccLb6lZgfRSrCWxJ36Wx/8AVTh6I7PXEXD/AAqKsuH87YS4O5eDxoSEfKDM6tlyjcbmpK4u7JOWRJgG3G+iaj4nyFRain8Io33T5TKi36KsOP8AeFv7Qn5ZhU7D8iKghHCj/ptx+tPpxG4GAcKB1OVukAnTz2FWZuqfV11jqPOouaj0KLoTfxvP6mWxPABZdjcxDQfVXslAHsI1PvprBCxnUdtmM+qQADrSeM8RuX7IWFRnWUfcKxXMJB3B2PhvXJ05hxIxC2nZbZ7QI37NZWXyk7Veo2SypbGTFfNI7jjbli0BnQd7bKmbb2CmE4thcrNCgIQGm3BlpjSJ6H4VWY3hxHZ27mJbLMgsF9ecoECJGw/iqf8A0fBjM4cAk3JQd59RJIOkeHtriyk68Zm9/wDZ1a6+HcVq59feB+5xbDDMCFGVQzfs9gYj36jSpdq3bdAyosESO4B8iKocRwREsmb1tQsvcbsxBCiRoDpAzeMzRcv8wDE5ltX1fLlIOXLKMMqnaPWVhG40pSlY4OUZPC58/wACsr4fZQe/1/gXwu/d7PFMkHs3OQGY0AzCBE6Vm73NLPIa3pImFI21netILT27bMpdQVZ5ExmL3Z8pgL8q5Dxmzne1ibSyl3Kz2RLFGnMVIj1WAkGI3HSulRRqipt80YvFcJenodybj9sIjnMQ4JGVc0QJIPmNfhRDmaxIGYyQhiNe/wCqI8ep8Kxw5k4d2yoFYKAMoFt0EsxDRAENGTTqKuuG4+zcto9yzdR2UllD7M4hhrcBERAkaeVcu3hdG+Hhm2uVMlh5b64MbhvSrcubWlkbzAB+FbTkXjV3FO5uLbRUURB1JYncZjGincVisF6NbuGeGxWFBaO7cQmYnaSPHoa1PBOCfZ7md8ZbVTGa3bQIrQCNWZyRv0jpXfnbU4YizmRVmrfkbPFYBnJOfwA0iPHUHzoW8KyEHNIAPrZo/wDLoKpsPxBHulEuNKiQQ4KkHTw0PkanMza/tDr4gH9B865c+KUHpbNybawmReJi5cz3LS9r3O7lIIYgFgAZ6sYrl3M3KuLxhW8uFdL4ULiE0AkDuOhZu8CsAkTqK6/h74VYUBR4DQfCqi5z7hBfNg3lF0HKRlMZui54yzrtO9X18c5RxBZwZnVvl9Tn3KHEMVw21ct3cKzLccNEB/3crA5W00A3rW8D53d2VOyNte9pdVlOwyhXjLAM6H3VR80cTi/cU3FURKgFRuoIzTrvvFYlOYDr37E9IF1tZ1n57VOEpXRzJLftkbxB47HeU4hdn+qXb926D7OlODGsd7ZUA7lx+XyrF8j82W2sHtr9uVI3bKBMiIbUajY1qU4xacdy4rf2XDfka5V0p1zcX/wvTjJciu4vyil+0iK9zDlWRtIfRP3dxp5zWV4p6OReuFrlwl0EG4ihC4B/ZkqZ7wXQkHpWw5i5jXC4a5eJDFR3R4udEB8pPwmsRg/SPeRlGOtW8t1S1trYCkb6ESdfgR18tdVvFXQ1QfL9ymUa4vDLi5yVZTDzdu3bt5grK73JytJKFVgDrrOpqRyyLKg2i1wMXYtLkgsxOYkHxP6U0nFRdsWCAQLiEgk6nvt7htNc24bxfFm/b73aF3ACqwLEnQGAJAG+0CiiNvESnXN7L39iUpeHiUebOp8zcBtvhLy2CpulCEBZBJ2iSPCffWB9EOC7W/eUsygWlYZWgyLi5TqNQCSa1vE+CY5kIti0jHYnEZgB1GU2RMjzqk5Y4XxDCXLbjDK5aw1rRwmULcFxTcOQ97oJmfdFbfLuFMq4Sy33IO2TmpS6HUcC/cUgnUecddtYqhxHMWDfFGyblo3R3CrIYzDXKH9XMJOkz0qmwOK4nbUq2Gzd5iCt5AACZA1Q7eP5Vj8Vytjfs5T7K7XTeNw3AVY66+tM7zp1rJRwE3lWSwumGOVq/wAUaPmXjtuyzHMnd/dVgz/Dr7qPlPn21dc22TPCyMyCdPcTtWIxXI2MbVcPeLfvZgoBM7jvaaR4/pWi5W4BesicTgb1y4CQjJdFvKkAQMjCSY391dHylWjS9ylWSTzyKrmT0lXL9wEWkUBSrK0PvObUj/MVSYbmK65M3rdoCPWSfLcKa1v+h28CT9otEkzrbY60q/6JcSy5TfsR/wBsg/ECr1CtJLGyIvUVPKvG8U2JFu1eLKJLPbs5+7GsIYB8NYror8wMi628Y7eP2VYn+ysfCffWb4H6N8Xhs3ZYpEzxmIDAmJjp0k/GtDhuX8au+Mn+Cfzqqyiqx5aRKM5RKDCc/YtbpGIwzrbE95cPczHw7pMDp1086ynELttrOKuMqq9y67JnBS8JYNbKqTtGad+muldgwfDby/1l/tPLs1X5jWpVzCg7wfaJ/MUq6q6nmEcDeZLdnnZMMjkFr6rIEyrGNNtqbOKuWTltXZB1JQwJ21nwr0Q3DbfVEP8AAPpTTcKtf8u377a/Sr/EI6DmvBeHcN7DLexV/PdVe2CxlLetEFDIBJ1671b8P4XgbClcLxDFWgxkhVUyYiW/Zia2o4Xb6WrX4F+lOLhQNkUexQP0qLY8GIxfLlvEqUPErtxTGjWFJ0OmxBpPEfRddv8AZzirZFtQom0wJAAALd46wBW9y+73UeQ9G+IpamuQ9KfMyNrhAtquV1ZMEvZvCkTcKd4ifDPPXQioPAvR9icO7XcPira9rrORicpOYLO0be2K2R4MsXAUBF1s1wbqzQBLKdDoo+FO2sAigAAqAIABIAHgADAFZ6avDk5Z5/lv7k5epJFTb4Tjhvi0P91P5iplnA4ketiR/IX6ip64VOk/iP1oLglG0/E/WtOWV6cCLdlx613N/dAf+xqRmH+YpH2YDx/EaUtrzPxpEgZh4UpHHhSctDTw+dIYRehmqHbYzT67UZEOZqGakkUBQAo0RNImgGoAVNHNJFAGgBQ9tHnPtpM0h2oAc7ShmNMi4aK45iaAH81FnNRbd0nrTjOaQDjrO/50WXwn40RY0kGgeRZJ8jRFz4fOaJ6AWgMixfHlSw4pkoKadANtKOQLD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40968" name="AutoShape 8" descr="data:image/jpeg;base64,/9j/4AAQSkZJRgABAQAAAQABAAD/2wCEAAkGBhQSERUUERQWEhUUFxcaFhgXFR0WFhwVFxYVFRQXFxcZGyoeGBwlGhUWHy8gIycpLCwsGB4xNTAqNSY3LCkBCQoKDgwOGg8PGjIiHiQsNSwsLSoxMTUvKiwsLDQsLCw0KS8wLCksLCwvKiw0LCwsLCopLCwsLCwsLCwsLCwpKf/AABEIAGsAoAMBIgACEQEDEQH/xAAcAAAABwEBAAAAAAAAAAAAAAAAAQIDBAUGBwj/xABEEAACAQIEAwQHBQQGCwAAAAABAhEAAwQSITEFBkETIlFhBzJxgZGh0RRSkrHBI0KCkxYzcoPh8BckNENEU2JzssLS/8QAGgEAAgMBAQAAAAAAAAAAAAAAAAECAwQFBv/EAC8RAAICAQIEBAUDBQAAAAAAAAABAgMREiEEMUFRExQi8DJSYcHRgZHxBRVCcbH/2gAMAwEAAhEDEQA/AOvE0U0U0KZIE0JopoUAHQoqFAAmhNFQoAOaFFQpgHRTRTQoAOaE0U0JoAOaKaKhNAB0KKaE0AHNCaTQmgBxRAAAgDahNZfinMxzZbR7q7t4n6UtuMPatBnYl7nqKf3V+8a4+J4XqOh5SeE31NLNIZ6yXD8bevPlFxgN2IOwrTBoge7Wqbm4PGohbR4Tw3uOlzTZxBpE94tJOm06bnUeevyppmrJZbOHwyZWojpxsbijt8QQ6ExWB5k5+axihYS0rSyqXLHRmjTKB0JHWsUfSliXzTbt90TADDYidcx8620Pjtns19SL8PB3yaKa5dyR6TAXSziCoS4AVYXCxRySAjhgI6eO48a6gTXai21lrBRldA5oppCXJE+3fy0ortyFJGsCpAOzRTUPh2ONwMSIho+QP61LmgSeQ6KaKaKaBipoTSZoBqAFTQmmxeGbLOsTHkaVNAHNuBOl+6FAuwO8S1wEQI3ATWaj8S5ht3bjMyXT0EXcogbQMmnsq3wL2rU9lkSYmD4bdaRcw+HYlmS3J3Mj9DXi/Neptp/uemV8Nepp46fcgcN5vWwpFuydTJLXZPhvkq+4bzU11Gc2soVgBqzydz6qToPnVeMFhvuWvj/jT3Z2coWEgTAnQTv1qud0Jb6XkrtlTPdRee/tk08euAHujpELePXWf2VKvcZuC2rBRJmRlufkFzD3gVWnDYf7tv4j60bWrJUIRbygyBIgHx3qErU8YTKHGvohOL4k1yO0tI0EETadoI1BErpr4Vn73AbBn/VlE7wl4dZ072lXhweG+7a+VIOFwv3bPxX61dHipR5Z9/qDjD5TOf0Vw4P+zn3G+P1rR8G4x2BVSjZB1i4zeUlhrSDYwnhZ/Ev1pK4bCMYUWmPgCCfka018fZF59TKpU1tfDgsuNcaaV7K4bYiCOkkmZjyikW+IOVzFizERv3Z1yzrNBVtgAZVgeX+FFFv7i676D6V6iN6cU2sHBltJ7i7XFmUkFVDRsp89Z18hUq3xvSWnfxPtka1EVkGyqPYB9KEp91fwj6U3bESb7jmK4wboykkDoVJHlrJ6b0xh+KumgZwI3LTrqevtpwuvgv4R9KIuvgv4R9KPFiGX3HsLexF2WVnYDYiDBEEA/KpNtcWNAGjpqvv3Oms1O4Cw7Mxp3umnRfCnuK41rVsuoUwROYwAP1rk3f1KcbXCMUbauG8RLfdlZewF9ixGZSW0Iua5e93d9tV0oYvhN9ltgS2hNzPcnvAnKQJjaPnQTmG4M+e2O6gZSskEtGUa+2itcx3TH7PZS1zutuNlXXU+rr50vP39kav7bL2zmPLvCPtNkXWu9lJIAKFtB1kec1bpyeOuKX+W1b3g+DTDWUs2hCoIHifEnzNT0vkmAP8APxrY6q+wlxV/zHN15LU/8Uv8tvpTw5E8MUP5Zrpn2Z/FfnRfZ38V+dVYpJeav+Y4rjuFtauvbL+qygEiAQf3telRl4ZeNzIFkad4HTvREfGuoc0cqHFESbQYLC5iZAzalYgnrpI1o25kw+EVbN3E2g1oBWBfvCB1USR7DrUY1157lsuOsccLb6lZgfRSrCWxJ36Wx/8AVTh6I7PXEXD/AAqKsuH87YS4O5eDxoSEfKDM6tlyjcbmpK4u7JOWRJgG3G+iaj4nyFRain8Io33T5TKi36KsOP8AeFv7Qn5ZhU7D8iKghHCj/ptx+tPpxG4GAcKB1OVukAnTz2FWZuqfV11jqPOouaj0KLoTfxvP6mWxPABZdjcxDQfVXslAHsI1PvprBCxnUdtmM+qQADrSeM8RuX7IWFRnWUfcKxXMJB3B2PhvXJ05hxIxC2nZbZ7QI37NZWXyk7Veo2SypbGTFfNI7jjbli0BnQd7bKmbb2CmE4thcrNCgIQGm3BlpjSJ6H4VWY3hxHZ27mJbLMgsF9ecoECJGw/iqf8A0fBjM4cAk3JQd59RJIOkeHtriyk68Zm9/wDZ1a6+HcVq59feB+5xbDDMCFGVQzfs9gYj36jSpdq3bdAyosESO4B8iKocRwREsmb1tQsvcbsxBCiRoDpAzeMzRcv8wDE5ltX1fLlIOXLKMMqnaPWVhG40pSlY4OUZPC58/wACsr4fZQe/1/gXwu/d7PFMkHs3OQGY0AzCBE6Vm73NLPIa3pImFI21netILT27bMpdQVZ5ExmL3Z8pgL8q5Dxmzne1ibSyl3Kz2RLFGnMVIj1WAkGI3HSulRRqipt80YvFcJenodybj9sIjnMQ4JGVc0QJIPmNfhRDmaxIGYyQhiNe/wCqI8ep8Kxw5k4d2yoFYKAMoFt0EsxDRAENGTTqKuuG4+zcto9yzdR2UllD7M4hhrcBERAkaeVcu3hdG+Hhm2uVMlh5b64MbhvSrcubWlkbzAB+FbTkXjV3FO5uLbRUURB1JYncZjGincVisF6NbuGeGxWFBaO7cQmYnaSPHoa1PBOCfZ7md8ZbVTGa3bQIrQCNWZyRv0jpXfnbU4YizmRVmrfkbPFYBnJOfwA0iPHUHzoW8KyEHNIAPrZo/wDLoKpsPxBHulEuNKiQQ4KkHTw0PkanMza/tDr4gH9B865c+KUHpbNybawmReJi5cz3LS9r3O7lIIYgFgAZ6sYrl3M3KuLxhW8uFdL4ULiE0AkDuOhZu8CsAkTqK6/h74VYUBR4DQfCqi5z7hBfNg3lF0HKRlMZui54yzrtO9X18c5RxBZwZnVvl9Tn3KHEMVw21ct3cKzLccNEB/3crA5W00A3rW8D53d2VOyNte9pdVlOwyhXjLAM6H3VR80cTi/cU3FURKgFRuoIzTrvvFYlOYDr37E9IF1tZ1n57VOEpXRzJLftkbxB47HeU4hdn+qXb926D7OlODGsd7ZUA7lx+XyrF8j82W2sHtr9uVI3bKBMiIbUajY1qU4xacdy4rf2XDfka5V0p1zcX/wvTjJciu4vyil+0iK9zDlWRtIfRP3dxp5zWV4p6OReuFrlwl0EG4ihC4B/ZkqZ7wXQkHpWw5i5jXC4a5eJDFR3R4udEB8pPwmsRg/SPeRlGOtW8t1S1trYCkb6ESdfgR18tdVvFXQ1QfL9ymUa4vDLi5yVZTDzdu3bt5grK73JytJKFVgDrrOpqRyyLKg2i1wMXYtLkgsxOYkHxP6U0nFRdsWCAQLiEgk6nvt7htNc24bxfFm/b73aF3ACqwLEnQGAJAG+0CiiNvESnXN7L39iUpeHiUebOp8zcBtvhLy2CpulCEBZBJ2iSPCffWB9EOC7W/eUsygWlYZWgyLi5TqNQCSa1vE+CY5kIti0jHYnEZgB1GU2RMjzqk5Y4XxDCXLbjDK5aw1rRwmULcFxTcOQ97oJmfdFbfLuFMq4Sy33IO2TmpS6HUcC/cUgnUecddtYqhxHMWDfFGyblo3R3CrIYzDXKH9XMJOkz0qmwOK4nbUq2Gzd5iCt5AACZA1Q7eP5Vj8Vytjfs5T7K7XTeNw3AVY66+tM7zp1rJRwE3lWSwumGOVq/wAUaPmXjtuyzHMnd/dVgz/Dr7qPlPn21dc22TPCyMyCdPcTtWIxXI2MbVcPeLfvZgoBM7jvaaR4/pWi5W4BesicTgb1y4CQjJdFvKkAQMjCSY391dHylWjS9ylWSTzyKrmT0lXL9wEWkUBSrK0PvObUj/MVSYbmK65M3rdoCPWSfLcKa1v+h28CT9otEkzrbY60q/6JcSy5TfsR/wBsg/ECr1CtJLGyIvUVPKvG8U2JFu1eLKJLPbs5+7GsIYB8NYror8wMi628Y7eP2VYn+ysfCffWb4H6N8Xhs3ZYpEzxmIDAmJjp0k/GtDhuX8au+Mn+Cfzqqyiqx5aRKM5RKDCc/YtbpGIwzrbE95cPczHw7pMDp1086ynELttrOKuMqq9y67JnBS8JYNbKqTtGad+muldgwfDby/1l/tPLs1X5jWpVzCg7wfaJ/MUq6q6nmEcDeZLdnnZMMjkFr6rIEyrGNNtqbOKuWTltXZB1JQwJ21nwr0Q3DbfVEP8AAPpTTcKtf8u377a/Sr/EI6DmvBeHcN7DLexV/PdVe2CxlLetEFDIBJ1671b8P4XgbClcLxDFWgxkhVUyYiW/Zia2o4Xb6WrX4F+lOLhQNkUexQP0qLY8GIxfLlvEqUPErtxTGjWFJ0OmxBpPEfRddv8AZzirZFtQom0wJAAALd46wBW9y+73UeQ9G+IpamuQ9KfMyNrhAtquV1ZMEvZvCkTcKd4ifDPPXQioPAvR9icO7XcPira9rrORicpOYLO0be2K2R4MsXAUBF1s1wbqzQBLKdDoo+FO2sAigAAqAIABIAHgADAFZ6avDk5Z5/lv7k5epJFTb4Tjhvi0P91P5iplnA4ketiR/IX6ip64VOk/iP1oLglG0/E/WtOWV6cCLdlx613N/dAf+xqRmH+YpH2YDx/EaUtrzPxpEgZh4UpHHhSctDTw+dIYRehmqHbYzT67UZEOZqGakkUBQAo0RNImgGoAVNHNJFAGgBQ9tHnPtpM0h2oAc7ShmNMi4aK45iaAH81FnNRbd0nrTjOaQDjrO/50WXwn40RY0kGgeRZJ8jRFz4fOaJ6AWgMixfHlSw4pkoKadANtKOQLD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pic>
        <p:nvPicPr>
          <p:cNvPr id="40970" name="Picture 10" descr="http://www.logismarket.com.ar/ip/dhl-exel-supply-chain-distribucion-de-productos-terminados-distribucion-de-productos-terminados-353257-FGR.jpg"/>
          <p:cNvPicPr>
            <a:picLocks noChangeAspect="1" noChangeArrowheads="1"/>
          </p:cNvPicPr>
          <p:nvPr/>
        </p:nvPicPr>
        <p:blipFill>
          <a:blip r:embed="rId3" cstate="print"/>
          <a:srcRect/>
          <a:stretch>
            <a:fillRect/>
          </a:stretch>
        </p:blipFill>
        <p:spPr bwMode="auto">
          <a:xfrm rot="1109660">
            <a:off x="4139952" y="3068960"/>
            <a:ext cx="1905000" cy="1276350"/>
          </a:xfrm>
          <a:prstGeom prst="rect">
            <a:avLst/>
          </a:prstGeom>
          <a:noFill/>
        </p:spPr>
      </p:pic>
      <p:pic>
        <p:nvPicPr>
          <p:cNvPr id="40972" name="Picture 12" descr="http://t0.gstatic.com/images?q=tbn:ANd9GcTdyvISCO-bkPhSEgcXEydV-VtJN8FcdLVuBDBvumXcVfhaFmZHYw"/>
          <p:cNvPicPr>
            <a:picLocks noChangeAspect="1" noChangeArrowheads="1"/>
          </p:cNvPicPr>
          <p:nvPr/>
        </p:nvPicPr>
        <p:blipFill>
          <a:blip r:embed="rId4" cstate="print"/>
          <a:srcRect/>
          <a:stretch>
            <a:fillRect/>
          </a:stretch>
        </p:blipFill>
        <p:spPr bwMode="auto">
          <a:xfrm rot="20814339">
            <a:off x="4605231" y="4116478"/>
            <a:ext cx="2466975" cy="1847851"/>
          </a:xfrm>
          <a:prstGeom prst="rect">
            <a:avLst/>
          </a:prstGeom>
          <a:noFill/>
        </p:spPr>
      </p:pic>
      <p:pic>
        <p:nvPicPr>
          <p:cNvPr id="40974" name="Picture 14" descr="http://t0.gstatic.com/images?q=tbn:ANd9GcQ8W_jyHe86WEEhzSKD9by0fHvoCs3Cogd0KjRoeqpPLzrDkyKY"/>
          <p:cNvPicPr>
            <a:picLocks noChangeAspect="1" noChangeArrowheads="1"/>
          </p:cNvPicPr>
          <p:nvPr/>
        </p:nvPicPr>
        <p:blipFill>
          <a:blip r:embed="rId5" cstate="print"/>
          <a:srcRect/>
          <a:stretch>
            <a:fillRect/>
          </a:stretch>
        </p:blipFill>
        <p:spPr bwMode="auto">
          <a:xfrm rot="493381">
            <a:off x="6228184" y="2996952"/>
            <a:ext cx="2619375" cy="1743076"/>
          </a:xfrm>
          <a:prstGeom prst="rect">
            <a:avLst/>
          </a:prstGeom>
          <a:noFill/>
        </p:spPr>
      </p:pic>
      <p:pic>
        <p:nvPicPr>
          <p:cNvPr id="40976" name="Picture 16" descr="http://t3.gstatic.com/images?q=tbn:ANd9GcQap_IDhMag04ewl96R1zmtnDQTjBgb-tyPDBbwOJVw5VWVnHv-"/>
          <p:cNvPicPr>
            <a:picLocks noChangeAspect="1" noChangeArrowheads="1"/>
          </p:cNvPicPr>
          <p:nvPr/>
        </p:nvPicPr>
        <p:blipFill>
          <a:blip r:embed="rId6" cstate="print"/>
          <a:srcRect/>
          <a:stretch>
            <a:fillRect/>
          </a:stretch>
        </p:blipFill>
        <p:spPr bwMode="auto">
          <a:xfrm rot="21294914">
            <a:off x="2123728" y="4077072"/>
            <a:ext cx="2466975" cy="1847851"/>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sz="quarter" idx="1"/>
          </p:nvPr>
        </p:nvSpPr>
        <p:spPr/>
        <p:txBody>
          <a:bodyPr/>
          <a:lstStyle/>
          <a:p>
            <a:r>
              <a:rPr lang="es-MX" dirty="0" smtClean="0"/>
              <a:t>El problema consiste en encontrar una solución optima a los problemas de costos de distribución de un conjunto de plantas hacia sus distribuidores y estos a su vez a sus clientes.</a:t>
            </a:r>
          </a:p>
          <a:p>
            <a:r>
              <a:rPr lang="es-MX" dirty="0" smtClean="0"/>
              <a:t>Para la solución de este problema utilizamos los costos que se generan para la distribución de productos.</a:t>
            </a:r>
          </a:p>
          <a:p>
            <a:endParaRPr lang="es-MX" dirty="0"/>
          </a:p>
        </p:txBody>
      </p:sp>
      <p:sp>
        <p:nvSpPr>
          <p:cNvPr id="6" name="5 Título"/>
          <p:cNvSpPr>
            <a:spLocks noGrp="1"/>
          </p:cNvSpPr>
          <p:nvPr>
            <p:ph type="title"/>
          </p:nvPr>
        </p:nvSpPr>
        <p:spPr/>
        <p:txBody>
          <a:bodyPr/>
          <a:lstStyle/>
          <a:p>
            <a:r>
              <a:rPr lang="es-MX" dirty="0" smtClean="0"/>
              <a:t>Problema</a:t>
            </a:r>
            <a:endParaRPr lang="es-MX" dirty="0"/>
          </a:p>
        </p:txBody>
      </p:sp>
    </p:spTree>
    <p:extLst>
      <p:ext uri="{BB962C8B-B14F-4D97-AF65-F5344CB8AC3E}">
        <p14:creationId xmlns:p14="http://schemas.microsoft.com/office/powerpoint/2010/main" val="28588596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Modelo General</a:t>
            </a:r>
            <a:endParaRPr lang="es-MX" dirty="0"/>
          </a:p>
        </p:txBody>
      </p:sp>
      <p:sp>
        <p:nvSpPr>
          <p:cNvPr id="3" name="2 Marcador de contenido"/>
          <p:cNvSpPr>
            <a:spLocks noGrp="1"/>
          </p:cNvSpPr>
          <p:nvPr>
            <p:ph sz="quarter" idx="1"/>
          </p:nvPr>
        </p:nvSpPr>
        <p:spPr/>
        <p:txBody>
          <a:bodyPr>
            <a:normAutofit lnSpcReduction="10000"/>
          </a:bodyPr>
          <a:lstStyle/>
          <a:p>
            <a:r>
              <a:rPr lang="es-MX" dirty="0" smtClean="0"/>
              <a:t>Teniendo un numero ‘n’ de fabricas (i=1,…n) de una gran compañía vende sus productos (una sola clase de producto) a ‘r’ numero  de clientes (k=1,..r)  directamente o a través de un ‘m’ numero de tiendas distribuidoras(j=1,…m) situadas en diferentes partes del país. </a:t>
            </a:r>
          </a:p>
          <a:p>
            <a:r>
              <a:rPr lang="es-MX" dirty="0" smtClean="0"/>
              <a:t>Los repartidores se ofrecen cuando sea necesario para los concesionarios que trabajan de manera independiente. Este sistema de distribución de producción puede ser representado por una red como la que se muestra.</a:t>
            </a:r>
          </a:p>
          <a:p>
            <a:endParaRPr lang="es-MX"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755576" y="2564904"/>
            <a:ext cx="735297" cy="519351"/>
          </a:xfrm>
          <a:prstGeom prst="ellipse">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s-MX" dirty="0" smtClean="0">
                <a:ln>
                  <a:solidFill>
                    <a:sysClr val="windowText" lastClr="000000"/>
                  </a:solidFill>
                </a:ln>
              </a:rPr>
              <a:t>i= 1</a:t>
            </a:r>
            <a:endParaRPr lang="es-MX" dirty="0">
              <a:ln>
                <a:solidFill>
                  <a:sysClr val="windowText" lastClr="000000"/>
                </a:solidFill>
              </a:ln>
            </a:endParaRPr>
          </a:p>
        </p:txBody>
      </p:sp>
      <p:sp>
        <p:nvSpPr>
          <p:cNvPr id="5" name="4 CuadroTexto"/>
          <p:cNvSpPr txBox="1"/>
          <p:nvPr/>
        </p:nvSpPr>
        <p:spPr>
          <a:xfrm>
            <a:off x="827584" y="5805264"/>
            <a:ext cx="742058" cy="519351"/>
          </a:xfrm>
          <a:prstGeom prst="ellipse">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s-MX" dirty="0" smtClean="0">
                <a:ln>
                  <a:solidFill>
                    <a:sysClr val="windowText" lastClr="000000"/>
                  </a:solidFill>
                </a:ln>
              </a:rPr>
              <a:t>i= n</a:t>
            </a:r>
            <a:endParaRPr lang="es-MX" dirty="0">
              <a:ln>
                <a:solidFill>
                  <a:sysClr val="windowText" lastClr="000000"/>
                </a:solidFill>
              </a:ln>
            </a:endParaRPr>
          </a:p>
        </p:txBody>
      </p:sp>
      <p:sp>
        <p:nvSpPr>
          <p:cNvPr id="6" name="5 CuadroTexto"/>
          <p:cNvSpPr txBox="1"/>
          <p:nvPr/>
        </p:nvSpPr>
        <p:spPr>
          <a:xfrm>
            <a:off x="3923928" y="5589240"/>
            <a:ext cx="1175644" cy="733663"/>
          </a:xfrm>
          <a:prstGeom prst="triangle">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s-MX" dirty="0">
                <a:ln>
                  <a:solidFill>
                    <a:sysClr val="windowText" lastClr="000000"/>
                  </a:solidFill>
                </a:ln>
              </a:rPr>
              <a:t>j</a:t>
            </a:r>
            <a:r>
              <a:rPr lang="es-MX" dirty="0" smtClean="0">
                <a:ln>
                  <a:solidFill>
                    <a:sysClr val="windowText" lastClr="000000"/>
                  </a:solidFill>
                </a:ln>
              </a:rPr>
              <a:t>= m</a:t>
            </a:r>
            <a:endParaRPr lang="es-MX" dirty="0">
              <a:ln>
                <a:solidFill>
                  <a:sysClr val="windowText" lastClr="000000"/>
                </a:solidFill>
              </a:ln>
            </a:endParaRPr>
          </a:p>
        </p:txBody>
      </p:sp>
      <p:sp>
        <p:nvSpPr>
          <p:cNvPr id="7" name="6 CuadroTexto"/>
          <p:cNvSpPr txBox="1"/>
          <p:nvPr/>
        </p:nvSpPr>
        <p:spPr>
          <a:xfrm>
            <a:off x="3851920" y="3140968"/>
            <a:ext cx="1041904" cy="733663"/>
          </a:xfrm>
          <a:prstGeom prst="triangle">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s-MX" dirty="0">
                <a:ln>
                  <a:solidFill>
                    <a:sysClr val="windowText" lastClr="000000"/>
                  </a:solidFill>
                </a:ln>
              </a:rPr>
              <a:t>j</a:t>
            </a:r>
            <a:r>
              <a:rPr lang="es-MX" dirty="0" smtClean="0">
                <a:ln>
                  <a:solidFill>
                    <a:sysClr val="windowText" lastClr="000000"/>
                  </a:solidFill>
                </a:ln>
              </a:rPr>
              <a:t>= 2</a:t>
            </a:r>
            <a:endParaRPr lang="es-MX" dirty="0">
              <a:ln>
                <a:solidFill>
                  <a:sysClr val="windowText" lastClr="000000"/>
                </a:solidFill>
              </a:ln>
            </a:endParaRPr>
          </a:p>
        </p:txBody>
      </p:sp>
      <p:sp>
        <p:nvSpPr>
          <p:cNvPr id="8" name="7 CuadroTexto"/>
          <p:cNvSpPr txBox="1"/>
          <p:nvPr/>
        </p:nvSpPr>
        <p:spPr>
          <a:xfrm>
            <a:off x="3923928" y="1628800"/>
            <a:ext cx="1041904" cy="733663"/>
          </a:xfrm>
          <a:prstGeom prst="triangle">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s-MX" dirty="0">
                <a:ln>
                  <a:solidFill>
                    <a:sysClr val="windowText" lastClr="000000"/>
                  </a:solidFill>
                </a:ln>
              </a:rPr>
              <a:t>j</a:t>
            </a:r>
            <a:r>
              <a:rPr lang="es-MX" dirty="0" smtClean="0">
                <a:ln>
                  <a:solidFill>
                    <a:sysClr val="windowText" lastClr="000000"/>
                  </a:solidFill>
                </a:ln>
              </a:rPr>
              <a:t>= 1</a:t>
            </a:r>
            <a:endParaRPr lang="es-MX" dirty="0">
              <a:ln>
                <a:solidFill>
                  <a:sysClr val="windowText" lastClr="000000"/>
                </a:solidFill>
              </a:ln>
            </a:endParaRPr>
          </a:p>
        </p:txBody>
      </p:sp>
      <p:sp>
        <p:nvSpPr>
          <p:cNvPr id="9" name="8 CuadroTexto"/>
          <p:cNvSpPr txBox="1"/>
          <p:nvPr/>
        </p:nvSpPr>
        <p:spPr>
          <a:xfrm>
            <a:off x="7524328" y="5877272"/>
            <a:ext cx="590818" cy="408623"/>
          </a:xfrm>
          <a:prstGeom prst="round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s-MX" dirty="0" smtClean="0">
                <a:ln>
                  <a:solidFill>
                    <a:sysClr val="windowText" lastClr="000000"/>
                  </a:solidFill>
                </a:ln>
              </a:rPr>
              <a:t>K= r</a:t>
            </a:r>
            <a:endParaRPr lang="es-MX" dirty="0">
              <a:ln>
                <a:solidFill>
                  <a:sysClr val="windowText" lastClr="000000"/>
                </a:solidFill>
              </a:ln>
            </a:endParaRPr>
          </a:p>
        </p:txBody>
      </p:sp>
      <p:sp>
        <p:nvSpPr>
          <p:cNvPr id="10" name="9 CuadroTexto"/>
          <p:cNvSpPr txBox="1"/>
          <p:nvPr/>
        </p:nvSpPr>
        <p:spPr>
          <a:xfrm>
            <a:off x="7524328" y="3140968"/>
            <a:ext cx="556587" cy="408623"/>
          </a:xfrm>
          <a:prstGeom prst="round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s-MX" dirty="0" smtClean="0">
                <a:ln>
                  <a:solidFill>
                    <a:sysClr val="windowText" lastClr="000000"/>
                  </a:solidFill>
                </a:ln>
              </a:rPr>
              <a:t>k=2</a:t>
            </a:r>
            <a:endParaRPr lang="es-MX" dirty="0">
              <a:ln>
                <a:solidFill>
                  <a:sysClr val="windowText" lastClr="000000"/>
                </a:solidFill>
              </a:ln>
            </a:endParaRPr>
          </a:p>
        </p:txBody>
      </p:sp>
      <p:sp>
        <p:nvSpPr>
          <p:cNvPr id="11" name="10 CuadroTexto"/>
          <p:cNvSpPr txBox="1"/>
          <p:nvPr/>
        </p:nvSpPr>
        <p:spPr>
          <a:xfrm>
            <a:off x="7524328" y="2276872"/>
            <a:ext cx="556587" cy="408623"/>
          </a:xfrm>
          <a:prstGeom prst="round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s-MX" dirty="0">
                <a:ln>
                  <a:solidFill>
                    <a:sysClr val="windowText" lastClr="000000"/>
                  </a:solidFill>
                </a:ln>
              </a:rPr>
              <a:t>k</a:t>
            </a:r>
            <a:r>
              <a:rPr lang="es-MX" dirty="0" smtClean="0">
                <a:ln>
                  <a:solidFill>
                    <a:sysClr val="windowText" lastClr="000000"/>
                  </a:solidFill>
                </a:ln>
              </a:rPr>
              <a:t>=1</a:t>
            </a:r>
            <a:endParaRPr lang="es-MX" dirty="0">
              <a:ln>
                <a:solidFill>
                  <a:sysClr val="windowText" lastClr="000000"/>
                </a:solidFill>
              </a:ln>
            </a:endParaRPr>
          </a:p>
        </p:txBody>
      </p:sp>
      <p:cxnSp>
        <p:nvCxnSpPr>
          <p:cNvPr id="13" name="12 Conector recto de flecha"/>
          <p:cNvCxnSpPr>
            <a:stCxn id="4" idx="4"/>
            <a:endCxn id="6" idx="1"/>
          </p:cNvCxnSpPr>
          <p:nvPr/>
        </p:nvCxnSpPr>
        <p:spPr>
          <a:xfrm>
            <a:off x="1123225" y="3084255"/>
            <a:ext cx="3094614" cy="2871817"/>
          </a:xfrm>
          <a:prstGeom prst="straightConnector1">
            <a:avLst/>
          </a:prstGeom>
          <a:ln w="12700">
            <a:tailEnd type="arrow"/>
          </a:ln>
        </p:spPr>
        <p:style>
          <a:lnRef idx="1">
            <a:schemeClr val="accent2"/>
          </a:lnRef>
          <a:fillRef idx="0">
            <a:schemeClr val="accent2"/>
          </a:fillRef>
          <a:effectRef idx="0">
            <a:schemeClr val="accent2"/>
          </a:effectRef>
          <a:fontRef idx="minor">
            <a:schemeClr val="tx1"/>
          </a:fontRef>
        </p:style>
      </p:cxnSp>
      <p:cxnSp>
        <p:nvCxnSpPr>
          <p:cNvPr id="14" name="13 Conector recto de flecha"/>
          <p:cNvCxnSpPr>
            <a:stCxn id="4" idx="7"/>
            <a:endCxn id="8" idx="1"/>
          </p:cNvCxnSpPr>
          <p:nvPr/>
        </p:nvCxnSpPr>
        <p:spPr>
          <a:xfrm flipV="1">
            <a:off x="1383191" y="1995632"/>
            <a:ext cx="2801213" cy="645329"/>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2" name="21 Conector recto de flecha"/>
          <p:cNvCxnSpPr>
            <a:stCxn id="4" idx="5"/>
            <a:endCxn id="7" idx="1"/>
          </p:cNvCxnSpPr>
          <p:nvPr/>
        </p:nvCxnSpPr>
        <p:spPr>
          <a:xfrm>
            <a:off x="1383191" y="3008198"/>
            <a:ext cx="2729205" cy="499602"/>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32" name="31 Conector recto"/>
          <p:cNvCxnSpPr>
            <a:stCxn id="4" idx="6"/>
            <a:endCxn id="11" idx="1"/>
          </p:cNvCxnSpPr>
          <p:nvPr/>
        </p:nvCxnSpPr>
        <p:spPr>
          <a:xfrm flipV="1">
            <a:off x="1490873" y="2481184"/>
            <a:ext cx="6033455" cy="34339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 name="33 Conector recto"/>
          <p:cNvCxnSpPr>
            <a:stCxn id="4" idx="6"/>
            <a:endCxn id="10" idx="1"/>
          </p:cNvCxnSpPr>
          <p:nvPr/>
        </p:nvCxnSpPr>
        <p:spPr>
          <a:xfrm>
            <a:off x="1490873" y="2824580"/>
            <a:ext cx="6033455" cy="5207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6" name="35 Conector recto"/>
          <p:cNvCxnSpPr>
            <a:stCxn id="4" idx="5"/>
            <a:endCxn id="9" idx="2"/>
          </p:cNvCxnSpPr>
          <p:nvPr/>
        </p:nvCxnSpPr>
        <p:spPr>
          <a:xfrm>
            <a:off x="1383191" y="3008198"/>
            <a:ext cx="6436546" cy="327769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0" name="39 Conector recto"/>
          <p:cNvCxnSpPr>
            <a:stCxn id="5" idx="6"/>
            <a:endCxn id="8" idx="3"/>
          </p:cNvCxnSpPr>
          <p:nvPr/>
        </p:nvCxnSpPr>
        <p:spPr>
          <a:xfrm flipV="1">
            <a:off x="1569642" y="2362463"/>
            <a:ext cx="2875238" cy="3702477"/>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42" name="41 Conector recto"/>
          <p:cNvCxnSpPr>
            <a:stCxn id="5" idx="6"/>
            <a:endCxn id="7" idx="2"/>
          </p:cNvCxnSpPr>
          <p:nvPr/>
        </p:nvCxnSpPr>
        <p:spPr>
          <a:xfrm flipV="1">
            <a:off x="1569642" y="3874631"/>
            <a:ext cx="2282278" cy="2190309"/>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44" name="43 Conector recto"/>
          <p:cNvCxnSpPr>
            <a:stCxn id="5" idx="5"/>
            <a:endCxn id="6" idx="2"/>
          </p:cNvCxnSpPr>
          <p:nvPr/>
        </p:nvCxnSpPr>
        <p:spPr>
          <a:xfrm>
            <a:off x="1460970" y="6248558"/>
            <a:ext cx="2462958" cy="74345"/>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46" name="45 Conector recto"/>
          <p:cNvCxnSpPr>
            <a:stCxn id="5" idx="0"/>
            <a:endCxn id="11" idx="1"/>
          </p:cNvCxnSpPr>
          <p:nvPr/>
        </p:nvCxnSpPr>
        <p:spPr>
          <a:xfrm flipV="1">
            <a:off x="1198613" y="2481184"/>
            <a:ext cx="6325715" cy="332408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8" name="47 Conector recto"/>
          <p:cNvCxnSpPr>
            <a:stCxn id="5" idx="5"/>
            <a:endCxn id="10" idx="2"/>
          </p:cNvCxnSpPr>
          <p:nvPr/>
        </p:nvCxnSpPr>
        <p:spPr>
          <a:xfrm flipV="1">
            <a:off x="1460970" y="3549591"/>
            <a:ext cx="6341652" cy="269896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2" name="51 Conector recto"/>
          <p:cNvCxnSpPr>
            <a:stCxn id="8" idx="5"/>
            <a:endCxn id="11" idx="1"/>
          </p:cNvCxnSpPr>
          <p:nvPr/>
        </p:nvCxnSpPr>
        <p:spPr>
          <a:xfrm>
            <a:off x="4705356" y="1995632"/>
            <a:ext cx="2818972" cy="485552"/>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54" name="53 Conector recto"/>
          <p:cNvCxnSpPr>
            <a:stCxn id="8" idx="4"/>
            <a:endCxn id="10" idx="1"/>
          </p:cNvCxnSpPr>
          <p:nvPr/>
        </p:nvCxnSpPr>
        <p:spPr>
          <a:xfrm>
            <a:off x="4965832" y="2362463"/>
            <a:ext cx="2558496" cy="982817"/>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56" name="55 Conector recto"/>
          <p:cNvCxnSpPr>
            <a:stCxn id="8" idx="5"/>
            <a:endCxn id="9" idx="0"/>
          </p:cNvCxnSpPr>
          <p:nvPr/>
        </p:nvCxnSpPr>
        <p:spPr>
          <a:xfrm>
            <a:off x="4705356" y="1995632"/>
            <a:ext cx="3114381" cy="388164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60" name="59 Conector recto"/>
          <p:cNvCxnSpPr>
            <a:stCxn id="7" idx="5"/>
            <a:endCxn id="11" idx="2"/>
          </p:cNvCxnSpPr>
          <p:nvPr/>
        </p:nvCxnSpPr>
        <p:spPr>
          <a:xfrm flipV="1">
            <a:off x="4633348" y="2685495"/>
            <a:ext cx="3169274" cy="822305"/>
          </a:xfrm>
          <a:prstGeom prst="line">
            <a:avLst/>
          </a:prstGeom>
          <a:ln>
            <a:solidFill>
              <a:schemeClr val="accent3">
                <a:lumMod val="75000"/>
              </a:schemeClr>
            </a:solidFill>
            <a:prstDash val="lgDashDot"/>
          </a:ln>
        </p:spPr>
        <p:style>
          <a:lnRef idx="1">
            <a:schemeClr val="accent3"/>
          </a:lnRef>
          <a:fillRef idx="0">
            <a:schemeClr val="accent3"/>
          </a:fillRef>
          <a:effectRef idx="0">
            <a:schemeClr val="accent3"/>
          </a:effectRef>
          <a:fontRef idx="minor">
            <a:schemeClr val="tx1"/>
          </a:fontRef>
        </p:style>
      </p:cxnSp>
      <p:cxnSp>
        <p:nvCxnSpPr>
          <p:cNvPr id="62" name="61 Conector recto"/>
          <p:cNvCxnSpPr>
            <a:stCxn id="7" idx="4"/>
            <a:endCxn id="10" idx="1"/>
          </p:cNvCxnSpPr>
          <p:nvPr/>
        </p:nvCxnSpPr>
        <p:spPr>
          <a:xfrm flipV="1">
            <a:off x="4893824" y="3345280"/>
            <a:ext cx="2630504" cy="529351"/>
          </a:xfrm>
          <a:prstGeom prst="line">
            <a:avLst/>
          </a:prstGeom>
          <a:ln>
            <a:solidFill>
              <a:schemeClr val="accent3">
                <a:lumMod val="75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64" name="63 Conector recto"/>
          <p:cNvCxnSpPr>
            <a:stCxn id="7" idx="4"/>
            <a:endCxn id="9" idx="1"/>
          </p:cNvCxnSpPr>
          <p:nvPr/>
        </p:nvCxnSpPr>
        <p:spPr>
          <a:xfrm>
            <a:off x="4893824" y="3874631"/>
            <a:ext cx="2630504" cy="2206953"/>
          </a:xfrm>
          <a:prstGeom prst="line">
            <a:avLst/>
          </a:prstGeom>
          <a:ln>
            <a:solidFill>
              <a:schemeClr val="accent3">
                <a:lumMod val="75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67" name="66 Conector recto"/>
          <p:cNvCxnSpPr>
            <a:stCxn id="6" idx="0"/>
            <a:endCxn id="11" idx="1"/>
          </p:cNvCxnSpPr>
          <p:nvPr/>
        </p:nvCxnSpPr>
        <p:spPr>
          <a:xfrm flipV="1">
            <a:off x="4511750" y="2481184"/>
            <a:ext cx="3012578" cy="3108056"/>
          </a:xfrm>
          <a:prstGeom prst="line">
            <a:avLst/>
          </a:prstGeom>
          <a:ln>
            <a:prstDash val="lgDashDot"/>
          </a:ln>
        </p:spPr>
        <p:style>
          <a:lnRef idx="1">
            <a:schemeClr val="accent4"/>
          </a:lnRef>
          <a:fillRef idx="0">
            <a:schemeClr val="accent4"/>
          </a:fillRef>
          <a:effectRef idx="0">
            <a:schemeClr val="accent4"/>
          </a:effectRef>
          <a:fontRef idx="minor">
            <a:schemeClr val="tx1"/>
          </a:fontRef>
        </p:style>
      </p:cxnSp>
      <p:cxnSp>
        <p:nvCxnSpPr>
          <p:cNvPr id="69" name="68 Conector recto"/>
          <p:cNvCxnSpPr>
            <a:stCxn id="6" idx="5"/>
            <a:endCxn id="10" idx="2"/>
          </p:cNvCxnSpPr>
          <p:nvPr/>
        </p:nvCxnSpPr>
        <p:spPr>
          <a:xfrm flipV="1">
            <a:off x="4805661" y="3549591"/>
            <a:ext cx="2996961" cy="2406481"/>
          </a:xfrm>
          <a:prstGeom prst="line">
            <a:avLst/>
          </a:prstGeom>
          <a:ln>
            <a:prstDash val="lgDashDot"/>
          </a:ln>
        </p:spPr>
        <p:style>
          <a:lnRef idx="1">
            <a:schemeClr val="accent4"/>
          </a:lnRef>
          <a:fillRef idx="0">
            <a:schemeClr val="accent4"/>
          </a:fillRef>
          <a:effectRef idx="0">
            <a:schemeClr val="accent4"/>
          </a:effectRef>
          <a:fontRef idx="minor">
            <a:schemeClr val="tx1"/>
          </a:fontRef>
        </p:style>
      </p:cxnSp>
      <p:cxnSp>
        <p:nvCxnSpPr>
          <p:cNvPr id="71" name="70 Conector recto"/>
          <p:cNvCxnSpPr>
            <a:stCxn id="6" idx="4"/>
            <a:endCxn id="9" idx="2"/>
          </p:cNvCxnSpPr>
          <p:nvPr/>
        </p:nvCxnSpPr>
        <p:spPr>
          <a:xfrm flipV="1">
            <a:off x="5099572" y="6285895"/>
            <a:ext cx="2720165" cy="37008"/>
          </a:xfrm>
          <a:prstGeom prst="line">
            <a:avLst/>
          </a:prstGeom>
          <a:ln>
            <a:solidFill>
              <a:schemeClr val="accent4"/>
            </a:solidFill>
            <a:prstDash val="lgDashDot"/>
          </a:ln>
        </p:spPr>
        <p:style>
          <a:lnRef idx="1">
            <a:schemeClr val="accent4"/>
          </a:lnRef>
          <a:fillRef idx="0">
            <a:schemeClr val="accent4"/>
          </a:fillRef>
          <a:effectRef idx="0">
            <a:schemeClr val="accent4"/>
          </a:effectRef>
          <a:fontRef idx="minor">
            <a:schemeClr val="tx1"/>
          </a:fontRef>
        </p:style>
      </p:cxnSp>
      <p:sp>
        <p:nvSpPr>
          <p:cNvPr id="72" name="71 CuadroTexto"/>
          <p:cNvSpPr txBox="1"/>
          <p:nvPr/>
        </p:nvSpPr>
        <p:spPr>
          <a:xfrm>
            <a:off x="179512" y="332656"/>
            <a:ext cx="8783960" cy="646331"/>
          </a:xfrm>
          <a:prstGeom prst="rect">
            <a:avLst/>
          </a:prstGeom>
          <a:noFill/>
        </p:spPr>
        <p:txBody>
          <a:bodyPr wrap="square" rtlCol="0">
            <a:spAutoFit/>
          </a:bodyPr>
          <a:lstStyle/>
          <a:p>
            <a:r>
              <a:rPr lang="es-MX" dirty="0" smtClean="0"/>
              <a:t>	Plantas			Distribuidores			Clientes</a:t>
            </a:r>
          </a:p>
          <a:p>
            <a:r>
              <a:rPr lang="es-MX" dirty="0" smtClean="0"/>
              <a:t>	(i=1,…,n)		(j=1,…,m)			(k=1,…,r)</a:t>
            </a:r>
            <a:endParaRPr lang="es-MX" dirty="0"/>
          </a:p>
        </p:txBody>
      </p:sp>
      <p:sp>
        <p:nvSpPr>
          <p:cNvPr id="190" name="189 CuadroTexto"/>
          <p:cNvSpPr txBox="1"/>
          <p:nvPr/>
        </p:nvSpPr>
        <p:spPr>
          <a:xfrm>
            <a:off x="971600" y="3212976"/>
            <a:ext cx="335348" cy="276999"/>
          </a:xfrm>
          <a:prstGeom prst="rect">
            <a:avLst/>
          </a:prstGeom>
          <a:noFill/>
        </p:spPr>
        <p:txBody>
          <a:bodyPr wrap="none" rtlCol="0">
            <a:spAutoFit/>
          </a:bodyPr>
          <a:lstStyle/>
          <a:p>
            <a:r>
              <a:rPr lang="es-MX" sz="1200" dirty="0" smtClean="0"/>
              <a:t>N</a:t>
            </a:r>
            <a:r>
              <a:rPr lang="es-MX" sz="1200" baseline="-25000" dirty="0" smtClean="0"/>
              <a:t>1</a:t>
            </a:r>
            <a:endParaRPr lang="es-MX" sz="1200" baseline="-25000" dirty="0"/>
          </a:p>
        </p:txBody>
      </p:sp>
      <p:sp>
        <p:nvSpPr>
          <p:cNvPr id="191" name="190 CuadroTexto"/>
          <p:cNvSpPr txBox="1"/>
          <p:nvPr/>
        </p:nvSpPr>
        <p:spPr>
          <a:xfrm>
            <a:off x="4067944" y="3861048"/>
            <a:ext cx="367408" cy="276999"/>
          </a:xfrm>
          <a:prstGeom prst="rect">
            <a:avLst/>
          </a:prstGeom>
          <a:noFill/>
        </p:spPr>
        <p:txBody>
          <a:bodyPr wrap="none" rtlCol="0">
            <a:spAutoFit/>
          </a:bodyPr>
          <a:lstStyle/>
          <a:p>
            <a:r>
              <a:rPr lang="es-MX" sz="1200" dirty="0" smtClean="0"/>
              <a:t>M</a:t>
            </a:r>
            <a:r>
              <a:rPr lang="es-MX" sz="1200" baseline="-25000" dirty="0" smtClean="0"/>
              <a:t>2</a:t>
            </a:r>
            <a:endParaRPr lang="es-MX" sz="1200" baseline="-25000" dirty="0"/>
          </a:p>
        </p:txBody>
      </p:sp>
      <p:sp>
        <p:nvSpPr>
          <p:cNvPr id="192" name="191 CuadroTexto"/>
          <p:cNvSpPr txBox="1"/>
          <p:nvPr/>
        </p:nvSpPr>
        <p:spPr>
          <a:xfrm>
            <a:off x="4427984" y="2348880"/>
            <a:ext cx="367408" cy="276999"/>
          </a:xfrm>
          <a:prstGeom prst="rect">
            <a:avLst/>
          </a:prstGeom>
          <a:noFill/>
        </p:spPr>
        <p:txBody>
          <a:bodyPr wrap="none" rtlCol="0">
            <a:spAutoFit/>
          </a:bodyPr>
          <a:lstStyle/>
          <a:p>
            <a:r>
              <a:rPr lang="es-MX" sz="1200" dirty="0" smtClean="0"/>
              <a:t>M</a:t>
            </a:r>
            <a:r>
              <a:rPr lang="es-MX" sz="1200" baseline="-25000" dirty="0" smtClean="0"/>
              <a:t>1</a:t>
            </a:r>
            <a:endParaRPr lang="es-MX" sz="1200" baseline="-25000" dirty="0"/>
          </a:p>
        </p:txBody>
      </p:sp>
      <p:sp>
        <p:nvSpPr>
          <p:cNvPr id="193" name="192 CuadroTexto"/>
          <p:cNvSpPr txBox="1"/>
          <p:nvPr/>
        </p:nvSpPr>
        <p:spPr>
          <a:xfrm>
            <a:off x="1043608" y="6381328"/>
            <a:ext cx="365806" cy="276999"/>
          </a:xfrm>
          <a:prstGeom prst="rect">
            <a:avLst/>
          </a:prstGeom>
          <a:noFill/>
        </p:spPr>
        <p:txBody>
          <a:bodyPr wrap="none" rtlCol="0">
            <a:spAutoFit/>
          </a:bodyPr>
          <a:lstStyle/>
          <a:p>
            <a:r>
              <a:rPr lang="es-MX" sz="1200" dirty="0" smtClean="0"/>
              <a:t>N</a:t>
            </a:r>
            <a:r>
              <a:rPr lang="es-MX" sz="1200" baseline="-25000" dirty="0" smtClean="0"/>
              <a:t>m</a:t>
            </a:r>
            <a:endParaRPr lang="es-MX" sz="1200" baseline="-25000" dirty="0"/>
          </a:p>
        </p:txBody>
      </p:sp>
      <p:sp>
        <p:nvSpPr>
          <p:cNvPr id="199" name="198 CuadroTexto"/>
          <p:cNvSpPr txBox="1"/>
          <p:nvPr/>
        </p:nvSpPr>
        <p:spPr>
          <a:xfrm>
            <a:off x="7740352" y="3573016"/>
            <a:ext cx="319318" cy="276999"/>
          </a:xfrm>
          <a:prstGeom prst="rect">
            <a:avLst/>
          </a:prstGeom>
          <a:noFill/>
        </p:spPr>
        <p:txBody>
          <a:bodyPr wrap="none" rtlCol="0">
            <a:spAutoFit/>
          </a:bodyPr>
          <a:lstStyle/>
          <a:p>
            <a:r>
              <a:rPr lang="es-MX" sz="1200" dirty="0" smtClean="0"/>
              <a:t>R</a:t>
            </a:r>
            <a:r>
              <a:rPr lang="es-MX" sz="1200" baseline="-25000" dirty="0" smtClean="0"/>
              <a:t>2</a:t>
            </a:r>
            <a:endParaRPr lang="es-MX" sz="1200" baseline="-25000" dirty="0"/>
          </a:p>
        </p:txBody>
      </p:sp>
      <p:sp>
        <p:nvSpPr>
          <p:cNvPr id="200" name="199 CuadroTexto"/>
          <p:cNvSpPr txBox="1"/>
          <p:nvPr/>
        </p:nvSpPr>
        <p:spPr>
          <a:xfrm>
            <a:off x="7668344" y="2708920"/>
            <a:ext cx="319318" cy="276999"/>
          </a:xfrm>
          <a:prstGeom prst="rect">
            <a:avLst/>
          </a:prstGeom>
          <a:noFill/>
        </p:spPr>
        <p:txBody>
          <a:bodyPr wrap="none" rtlCol="0">
            <a:spAutoFit/>
          </a:bodyPr>
          <a:lstStyle/>
          <a:p>
            <a:r>
              <a:rPr lang="es-MX" sz="1200" dirty="0" smtClean="0"/>
              <a:t>R</a:t>
            </a:r>
            <a:r>
              <a:rPr lang="es-MX" sz="1200" baseline="-25000" dirty="0" smtClean="0"/>
              <a:t>1</a:t>
            </a:r>
            <a:endParaRPr lang="es-MX" sz="1200" baseline="-25000" dirty="0"/>
          </a:p>
        </p:txBody>
      </p:sp>
      <p:sp>
        <p:nvSpPr>
          <p:cNvPr id="201" name="200 CuadroTexto"/>
          <p:cNvSpPr txBox="1"/>
          <p:nvPr/>
        </p:nvSpPr>
        <p:spPr>
          <a:xfrm>
            <a:off x="4355976" y="6309320"/>
            <a:ext cx="397866" cy="276999"/>
          </a:xfrm>
          <a:prstGeom prst="rect">
            <a:avLst/>
          </a:prstGeom>
          <a:noFill/>
        </p:spPr>
        <p:txBody>
          <a:bodyPr wrap="none" rtlCol="0">
            <a:spAutoFit/>
          </a:bodyPr>
          <a:lstStyle/>
          <a:p>
            <a:r>
              <a:rPr lang="es-MX" sz="1200" dirty="0" smtClean="0"/>
              <a:t>M</a:t>
            </a:r>
            <a:r>
              <a:rPr lang="es-MX" sz="1200" baseline="-25000" dirty="0" smtClean="0"/>
              <a:t>m</a:t>
            </a:r>
            <a:endParaRPr lang="es-MX" sz="1200" baseline="-25000" dirty="0"/>
          </a:p>
        </p:txBody>
      </p:sp>
      <p:sp>
        <p:nvSpPr>
          <p:cNvPr id="202" name="201 CuadroTexto"/>
          <p:cNvSpPr txBox="1"/>
          <p:nvPr/>
        </p:nvSpPr>
        <p:spPr>
          <a:xfrm>
            <a:off x="7668344" y="6309320"/>
            <a:ext cx="303288" cy="276999"/>
          </a:xfrm>
          <a:prstGeom prst="rect">
            <a:avLst/>
          </a:prstGeom>
          <a:noFill/>
        </p:spPr>
        <p:txBody>
          <a:bodyPr wrap="none" rtlCol="0">
            <a:spAutoFit/>
          </a:bodyPr>
          <a:lstStyle/>
          <a:p>
            <a:r>
              <a:rPr lang="es-MX" sz="1200" dirty="0" err="1" smtClean="0"/>
              <a:t>R</a:t>
            </a:r>
            <a:r>
              <a:rPr lang="es-MX" sz="1200" baseline="-25000" dirty="0" err="1" smtClean="0"/>
              <a:t>r</a:t>
            </a:r>
            <a:endParaRPr lang="es-MX" sz="1200" baseline="-25000" dirty="0"/>
          </a:p>
        </p:txBody>
      </p:sp>
      <p:sp>
        <p:nvSpPr>
          <p:cNvPr id="204" name="203 CuadroTexto"/>
          <p:cNvSpPr txBox="1"/>
          <p:nvPr/>
        </p:nvSpPr>
        <p:spPr>
          <a:xfrm>
            <a:off x="5652120" y="1844825"/>
            <a:ext cx="432048" cy="307777"/>
          </a:xfrm>
          <a:prstGeom prst="rect">
            <a:avLst/>
          </a:prstGeom>
          <a:noFill/>
        </p:spPr>
        <p:txBody>
          <a:bodyPr wrap="square" rtlCol="0">
            <a:spAutoFit/>
          </a:bodyPr>
          <a:lstStyle/>
          <a:p>
            <a:r>
              <a:rPr lang="es-MX" sz="1400" dirty="0" smtClean="0"/>
              <a:t>y</a:t>
            </a:r>
            <a:r>
              <a:rPr lang="es-MX" sz="1400" baseline="-25000" dirty="0" smtClean="0"/>
              <a:t>jk</a:t>
            </a:r>
            <a:endParaRPr lang="es-MX" sz="1400" baseline="-25000" dirty="0"/>
          </a:p>
        </p:txBody>
      </p:sp>
      <p:sp>
        <p:nvSpPr>
          <p:cNvPr id="205" name="204 CuadroTexto"/>
          <p:cNvSpPr txBox="1"/>
          <p:nvPr/>
        </p:nvSpPr>
        <p:spPr>
          <a:xfrm>
            <a:off x="2782064" y="2420888"/>
            <a:ext cx="336952" cy="307777"/>
          </a:xfrm>
          <a:prstGeom prst="rect">
            <a:avLst/>
          </a:prstGeom>
          <a:noFill/>
        </p:spPr>
        <p:txBody>
          <a:bodyPr wrap="none" rtlCol="0">
            <a:spAutoFit/>
          </a:bodyPr>
          <a:lstStyle/>
          <a:p>
            <a:r>
              <a:rPr lang="es-MX" sz="1400" dirty="0" err="1" smtClean="0"/>
              <a:t>z</a:t>
            </a:r>
            <a:r>
              <a:rPr lang="es-MX" sz="1400" baseline="-25000" dirty="0" err="1" smtClean="0"/>
              <a:t>ik</a:t>
            </a:r>
            <a:endParaRPr lang="es-MX" sz="1400" baseline="-25000" dirty="0"/>
          </a:p>
        </p:txBody>
      </p:sp>
      <p:sp>
        <p:nvSpPr>
          <p:cNvPr id="206" name="205 CuadroTexto"/>
          <p:cNvSpPr txBox="1"/>
          <p:nvPr/>
        </p:nvSpPr>
        <p:spPr>
          <a:xfrm>
            <a:off x="2483768" y="1988840"/>
            <a:ext cx="319318" cy="307777"/>
          </a:xfrm>
          <a:prstGeom prst="rect">
            <a:avLst/>
          </a:prstGeom>
          <a:noFill/>
        </p:spPr>
        <p:txBody>
          <a:bodyPr wrap="none" rtlCol="0">
            <a:spAutoFit/>
          </a:bodyPr>
          <a:lstStyle/>
          <a:p>
            <a:r>
              <a:rPr lang="es-MX" sz="1400" dirty="0" err="1" smtClean="0"/>
              <a:t>x</a:t>
            </a:r>
            <a:r>
              <a:rPr lang="es-MX" sz="1400" baseline="-25000" dirty="0" err="1" smtClean="0"/>
              <a:t>ij</a:t>
            </a:r>
            <a:endParaRPr lang="es-MX" sz="1400" baseline="-25000" dirty="0"/>
          </a:p>
        </p:txBody>
      </p:sp>
    </p:spTree>
    <p:extLst>
      <p:ext uri="{BB962C8B-B14F-4D97-AF65-F5344CB8AC3E}">
        <p14:creationId xmlns:p14="http://schemas.microsoft.com/office/powerpoint/2010/main" val="14780193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Modelo General: Interpretación del Diagrama</a:t>
            </a:r>
            <a:endParaRPr lang="es-MX" dirty="0"/>
          </a:p>
        </p:txBody>
      </p:sp>
      <p:sp>
        <p:nvSpPr>
          <p:cNvPr id="3" name="2 Marcador de contenido"/>
          <p:cNvSpPr>
            <a:spLocks noGrp="1"/>
          </p:cNvSpPr>
          <p:nvPr>
            <p:ph sz="quarter" idx="1"/>
          </p:nvPr>
        </p:nvSpPr>
        <p:spPr/>
        <p:txBody>
          <a:bodyPr>
            <a:normAutofit/>
          </a:bodyPr>
          <a:lstStyle/>
          <a:p>
            <a:r>
              <a:rPr lang="es-MX" dirty="0" err="1" smtClean="0"/>
              <a:t>X</a:t>
            </a:r>
            <a:r>
              <a:rPr lang="es-MX" sz="3900" baseline="-25000" dirty="0" err="1" smtClean="0"/>
              <a:t>ji</a:t>
            </a:r>
            <a:r>
              <a:rPr lang="es-MX" dirty="0" smtClean="0"/>
              <a:t>= Cantidad de productos(una sola clase de producto) enviado desde la fábrica ‘i’ al distribuidor ‘j’, con un costo de distribución por unidad de </a:t>
            </a:r>
            <a:r>
              <a:rPr lang="es-MX" dirty="0" err="1" smtClean="0"/>
              <a:t>C</a:t>
            </a:r>
            <a:r>
              <a:rPr lang="es-MX" baseline="-25000" dirty="0" err="1" smtClean="0"/>
              <a:t>ij</a:t>
            </a:r>
            <a:r>
              <a:rPr lang="es-MX" dirty="0" smtClean="0"/>
              <a:t>.</a:t>
            </a:r>
          </a:p>
          <a:p>
            <a:r>
              <a:rPr lang="es-MX" dirty="0" err="1"/>
              <a:t>Z</a:t>
            </a:r>
            <a:r>
              <a:rPr lang="es-MX" baseline="-25000" dirty="0" err="1" smtClean="0"/>
              <a:t>ik</a:t>
            </a:r>
            <a:r>
              <a:rPr lang="es-MX" dirty="0" smtClean="0"/>
              <a:t>= La cantidad de productos enviados de la fabrica ‘i’ al cliente ‘k’ con un costo de distribución por unidad de </a:t>
            </a:r>
            <a:r>
              <a:rPr lang="es-MX" dirty="0" err="1" smtClean="0"/>
              <a:t>C</a:t>
            </a:r>
            <a:r>
              <a:rPr lang="es-MX" baseline="-25000" dirty="0" err="1" smtClean="0"/>
              <a:t>ik</a:t>
            </a:r>
            <a:r>
              <a:rPr lang="es-MX" dirty="0" smtClean="0"/>
              <a:t>.</a:t>
            </a:r>
          </a:p>
          <a:p>
            <a:r>
              <a:rPr lang="es-MX" dirty="0" smtClean="0"/>
              <a:t>Y</a:t>
            </a:r>
            <a:r>
              <a:rPr lang="es-MX" baseline="-25000" dirty="0" smtClean="0"/>
              <a:t>jk</a:t>
            </a:r>
            <a:r>
              <a:rPr lang="es-MX" dirty="0" smtClean="0"/>
              <a:t>= La cantidad de productos enviados del distribuidor ‘j’ al cliente ‘k’, con un costo de distribución por unidad de </a:t>
            </a:r>
            <a:r>
              <a:rPr lang="es-MX" dirty="0" err="1" smtClean="0"/>
              <a:t>C</a:t>
            </a:r>
            <a:r>
              <a:rPr lang="es-MX" baseline="-25000" dirty="0" err="1" smtClean="0"/>
              <a:t>jk</a:t>
            </a:r>
            <a:r>
              <a:rPr lang="es-MX" dirty="0" err="1" smtClean="0"/>
              <a:t>.</a:t>
            </a:r>
            <a:endParaRPr lang="es-MX" dirty="0"/>
          </a:p>
        </p:txBody>
      </p:sp>
    </p:spTree>
    <p:extLst>
      <p:ext uri="{BB962C8B-B14F-4D97-AF65-F5344CB8AC3E}">
        <p14:creationId xmlns:p14="http://schemas.microsoft.com/office/powerpoint/2010/main" val="38138613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Modelo General</a:t>
            </a:r>
            <a:endParaRPr lang="es-MX" dirty="0"/>
          </a:p>
        </p:txBody>
      </p:sp>
      <p:sp>
        <p:nvSpPr>
          <p:cNvPr id="3" name="2 Marcador de contenido"/>
          <p:cNvSpPr>
            <a:spLocks noGrp="1"/>
          </p:cNvSpPr>
          <p:nvPr>
            <p:ph sz="quarter" idx="1"/>
          </p:nvPr>
        </p:nvSpPr>
        <p:spPr>
          <a:xfrm>
            <a:off x="313184" y="1484784"/>
            <a:ext cx="8229600" cy="4525963"/>
          </a:xfrm>
        </p:spPr>
        <p:txBody>
          <a:bodyPr>
            <a:normAutofit fontScale="55000" lnSpcReduction="20000"/>
          </a:bodyPr>
          <a:lstStyle/>
          <a:p>
            <a:r>
              <a:rPr lang="es-MX" dirty="0" smtClean="0"/>
              <a:t>Cada fábrica tiene una capacidad mensual de producción de ‘N’ unidades del producto.</a:t>
            </a:r>
          </a:p>
          <a:p>
            <a:endParaRPr lang="es-MX" dirty="0" smtClean="0"/>
          </a:p>
          <a:p>
            <a:r>
              <a:rPr lang="es-MX" dirty="0" smtClean="0"/>
              <a:t>Cada distribuidor tiene una capacidad mensual de almacenar y distribuir de ‘M’ unidades del producto, mientras que cada cliente tiene una demanda mensual de </a:t>
            </a:r>
            <a:r>
              <a:rPr lang="es-MX" dirty="0" err="1" smtClean="0"/>
              <a:t>Rk</a:t>
            </a:r>
            <a:r>
              <a:rPr lang="es-MX" dirty="0" smtClean="0"/>
              <a:t> unidades del producto.</a:t>
            </a:r>
          </a:p>
          <a:p>
            <a:endParaRPr lang="es-MX" dirty="0" smtClean="0"/>
          </a:p>
          <a:p>
            <a:r>
              <a:rPr lang="es-MX" dirty="0" smtClean="0"/>
              <a:t> El problema yace en la pregunta de como distribuir los productos a los clientes minimizando los costos de distribución. </a:t>
            </a:r>
          </a:p>
          <a:p>
            <a:endParaRPr lang="es-MX" dirty="0" smtClean="0"/>
          </a:p>
          <a:p>
            <a:r>
              <a:rPr lang="es-MX" dirty="0" smtClean="0"/>
              <a:t>El modelo del problema puede ser formulado de la siguiente manera:</a:t>
            </a:r>
          </a:p>
          <a:p>
            <a:pPr marL="0" indent="0">
              <a:buNone/>
            </a:pPr>
            <a:r>
              <a:rPr lang="es-MX" dirty="0" smtClean="0"/>
              <a:t>                         </a:t>
            </a:r>
            <a:endParaRPr lang="es-MX" dirty="0"/>
          </a:p>
          <a:p>
            <a:r>
              <a:rPr lang="es-MX" dirty="0" smtClean="0"/>
              <a:t>Minimizar=</a:t>
            </a:r>
          </a:p>
          <a:p>
            <a:pPr marL="457200" lvl="1" indent="0">
              <a:buNone/>
            </a:pPr>
            <a:r>
              <a:rPr lang="es-MX" sz="4000" dirty="0" smtClean="0"/>
              <a:t> </a:t>
            </a:r>
          </a:p>
          <a:p>
            <a:pPr marL="457200" lvl="1" indent="0">
              <a:buNone/>
            </a:pPr>
            <a:r>
              <a:rPr lang="es-MX" sz="6500" dirty="0" smtClean="0"/>
              <a:t>Z= ∑</a:t>
            </a:r>
            <a:r>
              <a:rPr lang="es-MX" sz="6500" dirty="0" err="1" smtClean="0"/>
              <a:t>c</a:t>
            </a:r>
            <a:r>
              <a:rPr lang="es-MX" sz="6500" baseline="-25000" dirty="0" err="1" smtClean="0"/>
              <a:t>ij</a:t>
            </a:r>
            <a:r>
              <a:rPr lang="es-MX" sz="6500" dirty="0" smtClean="0"/>
              <a:t> </a:t>
            </a:r>
            <a:r>
              <a:rPr lang="es-MX" sz="6500" dirty="0" err="1"/>
              <a:t>x</a:t>
            </a:r>
            <a:r>
              <a:rPr lang="es-MX" sz="6500" baseline="-25000" dirty="0" err="1" smtClean="0"/>
              <a:t>ij</a:t>
            </a:r>
            <a:r>
              <a:rPr lang="es-MX" sz="6500" dirty="0" smtClean="0"/>
              <a:t>+ ∑ </a:t>
            </a:r>
            <a:r>
              <a:rPr lang="es-MX" sz="6500" dirty="0" err="1"/>
              <a:t>c</a:t>
            </a:r>
            <a:r>
              <a:rPr lang="es-MX" sz="6500" baseline="-25000" dirty="0" err="1" smtClean="0"/>
              <a:t>ik</a:t>
            </a:r>
            <a:r>
              <a:rPr lang="es-MX" sz="6500" dirty="0" smtClean="0"/>
              <a:t> </a:t>
            </a:r>
            <a:r>
              <a:rPr lang="es-MX" sz="6500" dirty="0" err="1"/>
              <a:t>z</a:t>
            </a:r>
            <a:r>
              <a:rPr lang="es-MX" sz="6500" baseline="-25000" dirty="0" err="1" smtClean="0"/>
              <a:t>ik</a:t>
            </a:r>
            <a:r>
              <a:rPr lang="es-MX" sz="6500" dirty="0" smtClean="0"/>
              <a:t>+ ∑ </a:t>
            </a:r>
            <a:r>
              <a:rPr lang="es-MX" sz="6500" dirty="0" err="1"/>
              <a:t>c</a:t>
            </a:r>
            <a:r>
              <a:rPr lang="es-MX" sz="6500" baseline="-25000" dirty="0" err="1" smtClean="0"/>
              <a:t>jk</a:t>
            </a:r>
            <a:r>
              <a:rPr lang="es-MX" sz="6500" dirty="0" smtClean="0"/>
              <a:t> </a:t>
            </a:r>
            <a:r>
              <a:rPr lang="es-MX" sz="6500" dirty="0" err="1" smtClean="0"/>
              <a:t>y</a:t>
            </a:r>
            <a:r>
              <a:rPr lang="es-MX" sz="6500" baseline="-25000" dirty="0" err="1" smtClean="0"/>
              <a:t>jk</a:t>
            </a:r>
            <a:endParaRPr lang="es-MX" sz="4000" baseline="-25000" dirty="0" smtClean="0"/>
          </a:p>
          <a:p>
            <a:pPr marL="0" lvl="1" indent="0">
              <a:lnSpc>
                <a:spcPct val="120000"/>
              </a:lnSpc>
              <a:spcBef>
                <a:spcPts val="0"/>
              </a:spcBef>
              <a:buNone/>
            </a:pPr>
            <a:r>
              <a:rPr lang="es-MX" sz="4000" dirty="0" smtClean="0"/>
              <a:t> </a:t>
            </a:r>
            <a:endParaRPr lang="es-MX" sz="4000" baseline="-25000" dirty="0" smtClean="0"/>
          </a:p>
          <a:p>
            <a:pPr marL="0" indent="0">
              <a:buNone/>
            </a:pPr>
            <a:r>
              <a:rPr lang="es-MX" dirty="0" smtClean="0"/>
              <a:t> 		        </a:t>
            </a:r>
            <a:endParaRPr lang="es-MX" dirty="0"/>
          </a:p>
        </p:txBody>
      </p:sp>
      <p:sp>
        <p:nvSpPr>
          <p:cNvPr id="4" name="3 CuadroTexto"/>
          <p:cNvSpPr txBox="1"/>
          <p:nvPr/>
        </p:nvSpPr>
        <p:spPr>
          <a:xfrm>
            <a:off x="1547664" y="5013176"/>
            <a:ext cx="5040560" cy="369332"/>
          </a:xfrm>
          <a:prstGeom prst="rect">
            <a:avLst/>
          </a:prstGeom>
          <a:noFill/>
        </p:spPr>
        <p:txBody>
          <a:bodyPr wrap="square" rtlCol="0">
            <a:spAutoFit/>
          </a:bodyPr>
          <a:lstStyle/>
          <a:p>
            <a:r>
              <a:rPr lang="es-MX" dirty="0" err="1">
                <a:solidFill>
                  <a:schemeClr val="tx2"/>
                </a:solidFill>
              </a:rPr>
              <a:t>i</a:t>
            </a:r>
            <a:r>
              <a:rPr lang="es-MX" dirty="0" err="1" smtClean="0">
                <a:solidFill>
                  <a:schemeClr val="tx2"/>
                </a:solidFill>
              </a:rPr>
              <a:t>j</a:t>
            </a:r>
            <a:r>
              <a:rPr lang="es-MX" dirty="0" smtClean="0">
                <a:solidFill>
                  <a:schemeClr val="tx2"/>
                </a:solidFill>
              </a:rPr>
              <a:t>                          </a:t>
            </a:r>
            <a:r>
              <a:rPr lang="es-MX" dirty="0" err="1" smtClean="0">
                <a:solidFill>
                  <a:schemeClr val="tx2"/>
                </a:solidFill>
              </a:rPr>
              <a:t>ik</a:t>
            </a:r>
            <a:r>
              <a:rPr lang="es-MX" dirty="0" smtClean="0">
                <a:solidFill>
                  <a:schemeClr val="tx2"/>
                </a:solidFill>
              </a:rPr>
              <a:t>                              </a:t>
            </a:r>
            <a:r>
              <a:rPr lang="es-MX" dirty="0" err="1" smtClean="0">
                <a:solidFill>
                  <a:schemeClr val="tx2"/>
                </a:solidFill>
              </a:rPr>
              <a:t>jk</a:t>
            </a:r>
            <a:endParaRPr lang="es-MX" dirty="0">
              <a:solidFill>
                <a:schemeClr val="tx2"/>
              </a:solidFill>
            </a:endParaRPr>
          </a:p>
        </p:txBody>
      </p:sp>
    </p:spTree>
    <p:extLst>
      <p:ext uri="{BB962C8B-B14F-4D97-AF65-F5344CB8AC3E}">
        <p14:creationId xmlns:p14="http://schemas.microsoft.com/office/powerpoint/2010/main" val="17308757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l">
  <a:themeElements>
    <a:clrScheme name="Civil">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l">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l">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6259</TotalTime>
  <Words>1619</Words>
  <Application>Microsoft Office PowerPoint</Application>
  <PresentationFormat>Presentación en pantalla (4:3)</PresentationFormat>
  <Paragraphs>365</Paragraphs>
  <Slides>33</Slides>
  <Notes>0</Notes>
  <HiddenSlides>0</HiddenSlides>
  <MMClips>0</MMClips>
  <ScaleCrop>false</ScaleCrop>
  <HeadingPairs>
    <vt:vector size="4" baseType="variant">
      <vt:variant>
        <vt:lpstr>Tema</vt:lpstr>
      </vt:variant>
      <vt:variant>
        <vt:i4>1</vt:i4>
      </vt:variant>
      <vt:variant>
        <vt:lpstr>Títulos de diapositiva</vt:lpstr>
      </vt:variant>
      <vt:variant>
        <vt:i4>33</vt:i4>
      </vt:variant>
    </vt:vector>
  </HeadingPairs>
  <TitlesOfParts>
    <vt:vector size="34" baseType="lpstr">
      <vt:lpstr>Civil</vt:lpstr>
      <vt:lpstr>BENEMERITA UNIVERSIDAD AUTONOMA DE PUEBLA</vt:lpstr>
      <vt:lpstr>Agenda</vt:lpstr>
      <vt:lpstr>Introducción</vt:lpstr>
      <vt:lpstr>Resumen</vt:lpstr>
      <vt:lpstr>Problema</vt:lpstr>
      <vt:lpstr>Modelo General</vt:lpstr>
      <vt:lpstr>Presentación de PowerPoint</vt:lpstr>
      <vt:lpstr>Modelo General: Interpretación del Diagrama</vt:lpstr>
      <vt:lpstr>Modelo General</vt:lpstr>
      <vt:lpstr>Modelo General: Restricciones </vt:lpstr>
      <vt:lpstr>Modelo General: Restricciones</vt:lpstr>
      <vt:lpstr>Modelo General: Restricciones</vt:lpstr>
      <vt:lpstr>Ejemplo de Aplicación del Problema</vt:lpstr>
      <vt:lpstr>Presentación de PowerPoint</vt:lpstr>
      <vt:lpstr>Problema</vt:lpstr>
      <vt:lpstr>Pasos para resolver el problema</vt:lpstr>
      <vt:lpstr>Restricciones del problema</vt:lpstr>
      <vt:lpstr>Restricciones del problema</vt:lpstr>
      <vt:lpstr>Solución del problema</vt:lpstr>
      <vt:lpstr>Extensión del problema (ejemplo)</vt:lpstr>
      <vt:lpstr>Extensión del Ejemplo</vt:lpstr>
      <vt:lpstr>Presentación de PowerPoint</vt:lpstr>
      <vt:lpstr>Interpretación de las Variables</vt:lpstr>
      <vt:lpstr>Presentación de PowerPoint</vt:lpstr>
      <vt:lpstr>Restricciones agregadas para la extensión del problema</vt:lpstr>
      <vt:lpstr>Restricciones agregadas para la extensión del problema</vt:lpstr>
      <vt:lpstr>Restricciones agregadas para la extensión del problema</vt:lpstr>
      <vt:lpstr>Restricciones agregadas para la extensión del problema</vt:lpstr>
      <vt:lpstr>Solución de la extensión</vt:lpstr>
      <vt:lpstr>Resultados</vt:lpstr>
      <vt:lpstr>Conclusion</vt:lpstr>
      <vt:lpstr>Bibliografia</vt:lpstr>
      <vt:lpstr>Gracias por su Atención!!!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Problema de Producción de almacenamiento y distribución.</dc:title>
  <dc:creator>Israel</dc:creator>
  <cp:lastModifiedBy>Hortencia</cp:lastModifiedBy>
  <cp:revision>86</cp:revision>
  <dcterms:created xsi:type="dcterms:W3CDTF">2012-02-28T22:01:51Z</dcterms:created>
  <dcterms:modified xsi:type="dcterms:W3CDTF">2019-01-21T19:36:16Z</dcterms:modified>
</cp:coreProperties>
</file>