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420AF4-868F-4A6A-B17D-C162CAB650CE}">
          <p14:sldIdLst>
            <p14:sldId id="256"/>
            <p14:sldId id="257"/>
            <p14:sldId id="260"/>
            <p14:sldId id="262"/>
            <p14:sldId id="263"/>
          </p14:sldIdLst>
        </p14:section>
        <p14:section name="Untitled Section" id="{31731A5A-FE0E-4B6F-8BFA-79697AF43D0B}">
          <p14:sldIdLst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A36-2293-4E68-ABFA-3B4F51A0969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80-C279-443E-8B3F-6A414EAE3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21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A36-2293-4E68-ABFA-3B4F51A0969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80-C279-443E-8B3F-6A414EAE3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8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A36-2293-4E68-ABFA-3B4F51A0969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80-C279-443E-8B3F-6A414EAE3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81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A36-2293-4E68-ABFA-3B4F51A0969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80-C279-443E-8B3F-6A414EAE389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2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A36-2293-4E68-ABFA-3B4F51A0969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80-C279-443E-8B3F-6A414EAE3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2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A36-2293-4E68-ABFA-3B4F51A0969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80-C279-443E-8B3F-6A414EAE3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16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A36-2293-4E68-ABFA-3B4F51A0969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80-C279-443E-8B3F-6A414EAE3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8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A36-2293-4E68-ABFA-3B4F51A0969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80-C279-443E-8B3F-6A414EAE3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3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A36-2293-4E68-ABFA-3B4F51A0969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80-C279-443E-8B3F-6A414EAE3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2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A36-2293-4E68-ABFA-3B4F51A0969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80-C279-443E-8B3F-6A414EAE3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5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A36-2293-4E68-ABFA-3B4F51A0969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80-C279-443E-8B3F-6A414EAE3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2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A36-2293-4E68-ABFA-3B4F51A0969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80-C279-443E-8B3F-6A414EAE3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29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A36-2293-4E68-ABFA-3B4F51A0969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80-C279-443E-8B3F-6A414EAE3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73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A36-2293-4E68-ABFA-3B4F51A0969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80-C279-443E-8B3F-6A414EAE3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A36-2293-4E68-ABFA-3B4F51A0969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80-C279-443E-8B3F-6A414EAE3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4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A36-2293-4E68-ABFA-3B4F51A0969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80-C279-443E-8B3F-6A414EAE3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67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8A36-2293-4E68-ABFA-3B4F51A0969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1A80-C279-443E-8B3F-6A414EAE3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4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A108A36-2293-4E68-ABFA-3B4F51A09697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751A80-C279-443E-8B3F-6A414EAE3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287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2EF-D6E1-3FE9-7E30-11DF2463A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Fraud Detection in UPI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46992-1265-186B-EBFA-47E004D6C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Ensuring Secure Transactions</a:t>
            </a:r>
          </a:p>
          <a:p>
            <a:r>
              <a:rPr lang="en-IN" b="1" dirty="0"/>
              <a:t>Name:</a:t>
            </a:r>
            <a:r>
              <a:rPr lang="en-IN" dirty="0"/>
              <a:t> Aditya </a:t>
            </a:r>
            <a:r>
              <a:rPr lang="en-IN" dirty="0" err="1"/>
              <a:t>kumbhar</a:t>
            </a:r>
            <a:r>
              <a:rPr lang="en-IN" dirty="0"/>
              <a:t> &amp; darshan </a:t>
            </a:r>
            <a:r>
              <a:rPr lang="en-IN" dirty="0" err="1"/>
              <a:t>kalekar</a:t>
            </a:r>
            <a:endParaRPr lang="en-IN" dirty="0"/>
          </a:p>
          <a:p>
            <a:r>
              <a:rPr lang="en-IN" dirty="0"/>
              <a:t>Roll No: 18040,</a:t>
            </a:r>
          </a:p>
        </p:txBody>
      </p:sp>
    </p:spTree>
    <p:extLst>
      <p:ext uri="{BB962C8B-B14F-4D97-AF65-F5344CB8AC3E}">
        <p14:creationId xmlns:p14="http://schemas.microsoft.com/office/powerpoint/2010/main" val="153050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5186-526F-14F7-B8BF-5CBD9101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7021-7363-70D1-E65E-B5881BC6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IN" dirty="0"/>
              <a:t>Summary of Key Points:</a:t>
            </a:r>
          </a:p>
          <a:p>
            <a:pPr lvl="1"/>
            <a:r>
              <a:rPr lang="en-US" b="1" dirty="0"/>
              <a:t>Importance of Machine Learning in Fraud Detection</a:t>
            </a:r>
          </a:p>
          <a:p>
            <a:pPr lvl="1"/>
            <a:r>
              <a:rPr lang="en-US" dirty="0"/>
              <a:t>Machine learning (ML) plays a crucial role in fraud detection, particularly in the context of UPI (Unified Payments Interface) transactions. Here’s a detailed look at why ML is essential in this domain:</a:t>
            </a:r>
          </a:p>
          <a:p>
            <a:pPr lvl="1"/>
            <a:r>
              <a:rPr lang="en-US" b="1" dirty="0"/>
              <a:t>1. Handling Large Volumes of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Scalability:</a:t>
            </a:r>
            <a:r>
              <a:rPr lang="en-US" dirty="0"/>
              <a:t> UPI transactions generate vast amounts of data daily. Machine learning algorithms can process and analyze large datasets efficiently, identifying patterns and anomalies that may indicate fraudulent activities.</a:t>
            </a:r>
          </a:p>
          <a:p>
            <a:pPr lvl="1"/>
            <a:r>
              <a:rPr lang="en-US" b="1" dirty="0"/>
              <a:t>Pattern Recognition: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Complex Patterns:</a:t>
            </a:r>
            <a:r>
              <a:rPr lang="en-US" dirty="0"/>
              <a:t> Fraudulent activities often involve complex and subtle patterns that are difficult for traditional rule-based systems to detect. ML models can identify these intricate patterns through advanced algorithms and techniques.</a:t>
            </a:r>
          </a:p>
          <a:p>
            <a:pPr lvl="1"/>
            <a:r>
              <a:rPr lang="en-US" b="1" dirty="0"/>
              <a:t>Fraud Prevention: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Proactive Measures:</a:t>
            </a:r>
            <a:r>
              <a:rPr lang="en-US" dirty="0"/>
              <a:t> By detecting suspicious activities early, ML models enable proactive measures to prevent fraud before it occurs, such as blocking transactions or alerting users.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11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BCFC-D755-ED6B-69E5-DE980DCC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UPI: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0EE96-D361-C80C-62E5-BB1442150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Unified Payments Interface (UPI):</a:t>
            </a:r>
          </a:p>
          <a:p>
            <a:pPr marL="36900" indent="0">
              <a:buNone/>
            </a:pPr>
            <a:r>
              <a:rPr lang="en-US" dirty="0"/>
              <a:t> • UPI is an instant real-time payment system developed by the National Payments Corporation of India (NPCI), facilitating inter-bank transactions. </a:t>
            </a:r>
          </a:p>
          <a:p>
            <a:pPr marL="36900" indent="0">
              <a:buNone/>
            </a:pPr>
            <a:r>
              <a:rPr lang="en-US" dirty="0"/>
              <a:t>• The interface is regulated by the Reserve Bank of India (RBI) and works by instantly transferring funds between two bank accounts on a mobile platform</a:t>
            </a:r>
          </a:p>
          <a:p>
            <a:r>
              <a:rPr lang="en-US" dirty="0"/>
              <a:t>Key Features of UPI:</a:t>
            </a:r>
          </a:p>
          <a:p>
            <a:pPr marL="36900" indent="0">
              <a:buNone/>
            </a:pPr>
            <a:r>
              <a:rPr lang="en-US" dirty="0"/>
              <a:t>• Instant Money Transfer: UPI enables the immediate transfer of money 24/7, including on holidays.</a:t>
            </a:r>
          </a:p>
          <a:p>
            <a:pPr marL="36900" indent="0">
              <a:buNone/>
            </a:pPr>
            <a:r>
              <a:rPr lang="en-US" dirty="0"/>
              <a:t>• Single Mobile Application: It consolidates multiple bank accounts into a single mobile application, merging several banking features, seamless fund routing, and merchant payments.</a:t>
            </a:r>
          </a:p>
          <a:p>
            <a:r>
              <a:rPr lang="en-US" dirty="0"/>
              <a:t>Significance in Digital Payments</a:t>
            </a:r>
          </a:p>
          <a:p>
            <a:pPr marL="36900" indent="0">
              <a:buNone/>
            </a:pPr>
            <a:r>
              <a:rPr lang="en-US" dirty="0"/>
              <a:t>• Enhanced </a:t>
            </a:r>
            <a:r>
              <a:rPr lang="en-US" dirty="0" err="1"/>
              <a:t>Convenience:User-Friendly</a:t>
            </a:r>
            <a:r>
              <a:rPr lang="en-US" dirty="0"/>
              <a:t>: UPI simplifies the payment process by using a VPA, which is easy to remember and </a:t>
            </a:r>
          </a:p>
          <a:p>
            <a:pPr marL="36900" indent="0">
              <a:buNone/>
            </a:pPr>
            <a:r>
              <a:rPr lang="en-US" dirty="0"/>
              <a:t>• </a:t>
            </a:r>
            <a:r>
              <a:rPr lang="en-US" dirty="0" err="1"/>
              <a:t>use.Interoperability</a:t>
            </a:r>
            <a:r>
              <a:rPr lang="en-US" dirty="0"/>
              <a:t>: It supports seamless transactions across different banks and financial institutions.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52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6C3D-4720-CE66-5540-46B57744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Machine Learning in Fraud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0A73-9CC3-1E0D-0C17-7290BC8A1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Why Machine Learning?</a:t>
            </a:r>
          </a:p>
          <a:p>
            <a:pPr marL="36900" indent="0">
              <a:buNone/>
            </a:pPr>
            <a:r>
              <a:rPr lang="en-US" dirty="0"/>
              <a:t>• Ability to handle large volumes of data</a:t>
            </a:r>
            <a:endParaRPr lang="en-IN" dirty="0"/>
          </a:p>
          <a:p>
            <a:pPr marL="36900" indent="0">
              <a:buNone/>
            </a:pPr>
            <a:r>
              <a:rPr lang="en-US" dirty="0"/>
              <a:t>• </a:t>
            </a:r>
            <a:r>
              <a:rPr lang="en-IN" dirty="0"/>
              <a:t>Detect patterns and anomalies</a:t>
            </a:r>
          </a:p>
          <a:p>
            <a:pPr marL="36900" indent="0">
              <a:buNone/>
            </a:pPr>
            <a:r>
              <a:rPr lang="en-US" dirty="0"/>
              <a:t>• </a:t>
            </a:r>
            <a:r>
              <a:rPr lang="en-IN" dirty="0"/>
              <a:t>Real-time analysis and decision-making</a:t>
            </a:r>
          </a:p>
          <a:p>
            <a:pPr marL="36900" indent="0">
              <a:buNone/>
            </a:pPr>
            <a:r>
              <a:rPr lang="en-IN" dirty="0"/>
              <a:t> Machine Learning Techniques</a:t>
            </a:r>
          </a:p>
          <a:p>
            <a:pPr marL="36900" indent="0">
              <a:buNone/>
            </a:pPr>
            <a:r>
              <a:rPr lang="en-IN" dirty="0"/>
              <a:t>Supervised Learning</a:t>
            </a:r>
          </a:p>
          <a:p>
            <a:pPr marL="36900" indent="0">
              <a:buNone/>
            </a:pPr>
            <a:r>
              <a:rPr lang="en-IN" dirty="0"/>
              <a:t>Unsupervised Learning</a:t>
            </a:r>
          </a:p>
          <a:p>
            <a:pPr marL="36900" indent="0">
              <a:buNone/>
            </a:pPr>
            <a:r>
              <a:rPr lang="en-IN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506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B3E5-5B13-117F-1CE2-9ABDAA0D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9E33-E6E2-BA5F-251C-C9631D172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Sources of Data:</a:t>
            </a:r>
          </a:p>
          <a:p>
            <a:pPr marL="36900" indent="0">
              <a:buNone/>
            </a:pPr>
            <a:r>
              <a:rPr lang="en-US" dirty="0"/>
              <a:t>• Transaction History:</a:t>
            </a:r>
          </a:p>
          <a:p>
            <a:pPr marL="36900" indent="0">
              <a:buNone/>
            </a:pPr>
            <a:r>
              <a:rPr lang="en-US" dirty="0"/>
              <a:t> Details of past transactions, including amount, date, time, merchant details, and transaction type.</a:t>
            </a:r>
          </a:p>
          <a:p>
            <a:pPr marL="36900" indent="0">
              <a:buNone/>
            </a:pPr>
            <a:r>
              <a:rPr lang="en-US" dirty="0"/>
              <a:t>• User Behavior:</a:t>
            </a:r>
          </a:p>
          <a:p>
            <a:pPr marL="36900" indent="0">
              <a:buNone/>
            </a:pPr>
            <a:r>
              <a:rPr lang="en-US" dirty="0"/>
              <a:t>Patterns and habits in how users typically conduct transactions, such as frequency, average transaction amount, and preferred merchants.</a:t>
            </a:r>
          </a:p>
          <a:p>
            <a:pPr marL="36900" indent="0">
              <a:buNone/>
            </a:pPr>
            <a:r>
              <a:rPr lang="en-US" dirty="0"/>
              <a:t>• Device Information:</a:t>
            </a:r>
          </a:p>
          <a:p>
            <a:pPr marL="36900" indent="0">
              <a:buNone/>
            </a:pPr>
            <a:r>
              <a:rPr lang="en-US" dirty="0"/>
              <a:t>Data about the device used for transactions,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8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F8EE-E2A5-DCBD-3BD0-F7D43542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B73F4-648D-2A85-0DBD-9BE963EB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Training and Testing Datasets</a:t>
            </a:r>
          </a:p>
          <a:p>
            <a:r>
              <a:rPr lang="en-US" dirty="0"/>
              <a:t>In machine learning, the training and testing datasets play crucial roles in developing and evaluating models. Here's a breakdown of their importance and how to handle them effectively for fraud detection in UPI transactions.</a:t>
            </a:r>
          </a:p>
          <a:p>
            <a:r>
              <a:rPr lang="en-US" b="1" dirty="0"/>
              <a:t>Data Split: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 Set:</a:t>
            </a:r>
            <a:r>
              <a:rPr lang="en-US" dirty="0"/>
              <a:t> Used to train the machine learning model. This set comprises the majority of the dataset, typically 70-80%.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Testing Set:</a:t>
            </a:r>
            <a:r>
              <a:rPr lang="en-US" dirty="0"/>
              <a:t> Used to evaluate the model's performance. This set comprises the remaining 20-30% of the dataset.</a:t>
            </a:r>
          </a:p>
          <a:p>
            <a:r>
              <a:rPr lang="en-US" b="1" dirty="0"/>
              <a:t>2. Why Split the Data?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 Set:</a:t>
            </a:r>
            <a:r>
              <a:rPr lang="en-US" dirty="0"/>
              <a:t> Allows the model to learn patterns and relationships 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Testing Set:</a:t>
            </a:r>
            <a:r>
              <a:rPr lang="en-US" dirty="0"/>
              <a:t> Provides an unbiased evaluation of the model's performance on unseen data, ensuring the model generalizes well to new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9054-836F-1187-63F8-36E9FD6A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for Creating Training and Testing Datasets: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1FEA5-CC07-F0A0-93FC-20802ED0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 Collect and Aggregate Data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 data from various sources, including transaction history, user behavior, and device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Aggregate data to create a comprehensive dataset that includes all relevant features.</a:t>
            </a:r>
          </a:p>
          <a:p>
            <a:r>
              <a:rPr lang="en-US" b="1" dirty="0"/>
              <a:t>Step 2: Clean and Preprocess Data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 missing values by imputing or removing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Normalize or standardize numerical features to ensure they have a consistent scale.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Encode categorical variables into numerical values using techniques like one-hot encoding.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 engineering to create new relevant features from existing ones.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54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4084-4AAE-52E7-A75B-60D98FE1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Split the Data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 random split to divide the dataset into training and testing sets. This can be done using a library like scikit-learn: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 marL="414000" lvl="1" indent="0">
              <a:buNone/>
            </a:pPr>
            <a:r>
              <a:rPr lang="en-US" dirty="0"/>
              <a:t>    # Assume X is the feature set and y is the target variable</a:t>
            </a:r>
          </a:p>
          <a:p>
            <a:pPr marL="414000" lvl="1" indent="0">
              <a:buNone/>
            </a:pPr>
            <a:r>
              <a:rPr lang="en-US" dirty="0"/>
              <a:t>    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=0.2,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r>
              <a:rPr lang="en-US" b="1" dirty="0"/>
              <a:t>Balance the Dataset (if necessary)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Fraud detection datasets are often imbalanced, with fewer fraud cases than legitimate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techniques like oversampling (SMOTE) or </a:t>
            </a:r>
            <a:r>
              <a:rPr lang="en-US" dirty="0" err="1"/>
              <a:t>undersamEpling</a:t>
            </a:r>
            <a:r>
              <a:rPr lang="en-US" dirty="0"/>
              <a:t> to balance the training dataset:</a:t>
            </a:r>
          </a:p>
          <a:p>
            <a:pPr marL="4140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19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C78BE-7E78-296A-D925-0E71F1C23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Example:</a:t>
            </a:r>
          </a:p>
          <a:p>
            <a:pPr lvl="1"/>
            <a:r>
              <a:rPr lang="en-IN" dirty="0"/>
              <a:t>from </a:t>
            </a:r>
            <a:r>
              <a:rPr lang="en-IN" dirty="0" err="1"/>
              <a:t>imblearn.over_sampling</a:t>
            </a:r>
            <a:r>
              <a:rPr lang="en-IN" dirty="0"/>
              <a:t> import SMOTE</a:t>
            </a:r>
          </a:p>
          <a:p>
            <a:pPr marL="720000" lvl="2" indent="0">
              <a:buNone/>
            </a:pPr>
            <a:r>
              <a:rPr lang="en-IN" dirty="0"/>
              <a:t># Apply SMOTE to the training set</a:t>
            </a:r>
          </a:p>
          <a:p>
            <a:pPr marL="720000" lvl="2" indent="0">
              <a:buNone/>
            </a:pPr>
            <a:r>
              <a:rPr lang="en-IN" dirty="0"/>
              <a:t>smote = SMOTE(</a:t>
            </a:r>
            <a:r>
              <a:rPr lang="en-IN" dirty="0" err="1"/>
              <a:t>random_state</a:t>
            </a:r>
            <a:r>
              <a:rPr lang="en-IN" dirty="0"/>
              <a:t>=42)</a:t>
            </a:r>
          </a:p>
          <a:p>
            <a:pPr marL="720000" lvl="2" indent="0">
              <a:buNone/>
            </a:pPr>
            <a:r>
              <a:rPr lang="en-IN" dirty="0" err="1"/>
              <a:t>X_train_resampled</a:t>
            </a:r>
            <a:r>
              <a:rPr lang="en-IN" dirty="0"/>
              <a:t>, </a:t>
            </a:r>
            <a:r>
              <a:rPr lang="en-IN" dirty="0" err="1"/>
              <a:t>y_train_resampled</a:t>
            </a:r>
            <a:r>
              <a:rPr lang="en-IN" dirty="0"/>
              <a:t> = </a:t>
            </a:r>
            <a:r>
              <a:rPr lang="en-IN" dirty="0" err="1"/>
              <a:t>smote.fit_resample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  <a:p>
            <a:pPr lvl="1"/>
            <a:r>
              <a:rPr lang="en-US" b="1" dirty="0"/>
              <a:t>Verify the Split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Ensure that the training and testing sets are representative of the overall dataset.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Check the distribution of classes (fraud and non-fraud) in both sets to ensure they are similar.</a:t>
            </a:r>
          </a:p>
          <a:p>
            <a:pPr lvl="1"/>
            <a:r>
              <a:rPr lang="en-US" b="1" dirty="0"/>
              <a:t>Cross-Validation: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K-Fold Cross-Validation:</a:t>
            </a:r>
            <a:r>
              <a:rPr lang="en-US" dirty="0"/>
              <a:t> Divide the dataset into K subsets. Train and evaluate the model K times, each time using a different subset as the testing set and the remaining subsets as the training set. This helps ensure the model's robustness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IN" dirty="0"/>
          </a:p>
          <a:p>
            <a:pPr marL="720000" lvl="2" indent="0">
              <a:buNone/>
            </a:pPr>
            <a:endParaRPr lang="en-IN" dirty="0"/>
          </a:p>
          <a:p>
            <a:pPr marL="4140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87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E572-F4E7-59AA-2003-8865C0E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Performance 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Evaluate the model's performance on the testing set using metrics like accuracy, precision, recall, F1 score, and ROC-AUC curve.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 these metrics across different models to select the best one.</a:t>
            </a:r>
          </a:p>
          <a:p>
            <a:r>
              <a:rPr lang="en-US" b="1" dirty="0"/>
              <a:t>Final Model Evaluation: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selecting the best model, train it on the entire training set and evaluate it on the testing set to get the final performance metrics.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61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168</TotalTime>
  <Words>956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Trebuchet MS</vt:lpstr>
      <vt:lpstr>Wingdings 2</vt:lpstr>
      <vt:lpstr>Slate</vt:lpstr>
      <vt:lpstr>Machine Learning for Fraud Detection in UPI</vt:lpstr>
      <vt:lpstr>Overview of UPI:</vt:lpstr>
      <vt:lpstr>Role of Machine Learning in Fraud Detection</vt:lpstr>
      <vt:lpstr>Data Collection and Preprocessing</vt:lpstr>
      <vt:lpstr>Building the Model</vt:lpstr>
      <vt:lpstr>Steps for Creating Training and Testing Datasets: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Fraud Detection in UPI</dc:title>
  <dc:creator>disha bhave</dc:creator>
  <cp:lastModifiedBy>LAB</cp:lastModifiedBy>
  <cp:revision>6</cp:revision>
  <dcterms:created xsi:type="dcterms:W3CDTF">2024-08-01T20:24:02Z</dcterms:created>
  <dcterms:modified xsi:type="dcterms:W3CDTF">2024-08-06T09:42:38Z</dcterms:modified>
</cp:coreProperties>
</file>