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7" r:id="rId2"/>
    <p:sldId id="258" r:id="rId3"/>
    <p:sldId id="435" r:id="rId4"/>
    <p:sldId id="259" r:id="rId5"/>
    <p:sldId id="261" r:id="rId6"/>
    <p:sldId id="268" r:id="rId7"/>
    <p:sldId id="271" r:id="rId8"/>
    <p:sldId id="438" r:id="rId9"/>
    <p:sldId id="439" r:id="rId10"/>
    <p:sldId id="274" r:id="rId11"/>
    <p:sldId id="273" r:id="rId12"/>
    <p:sldId id="275" r:id="rId13"/>
    <p:sldId id="265" r:id="rId14"/>
    <p:sldId id="276" r:id="rId15"/>
    <p:sldId id="277" r:id="rId16"/>
    <p:sldId id="442" r:id="rId17"/>
    <p:sldId id="279" r:id="rId18"/>
    <p:sldId id="443" r:id="rId19"/>
    <p:sldId id="444" r:id="rId20"/>
    <p:sldId id="281" r:id="rId21"/>
    <p:sldId id="282" r:id="rId22"/>
    <p:sldId id="283" r:id="rId23"/>
    <p:sldId id="284" r:id="rId24"/>
    <p:sldId id="445" r:id="rId25"/>
    <p:sldId id="446" r:id="rId26"/>
    <p:sldId id="285" r:id="rId27"/>
    <p:sldId id="292" r:id="rId28"/>
    <p:sldId id="267" r:id="rId29"/>
    <p:sldId id="289" r:id="rId30"/>
    <p:sldId id="447" r:id="rId31"/>
    <p:sldId id="448" r:id="rId32"/>
    <p:sldId id="287" r:id="rId33"/>
    <p:sldId id="288" r:id="rId34"/>
    <p:sldId id="290" r:id="rId35"/>
    <p:sldId id="291" r:id="rId36"/>
    <p:sldId id="286" r:id="rId37"/>
    <p:sldId id="293" r:id="rId38"/>
    <p:sldId id="294" r:id="rId39"/>
    <p:sldId id="440" r:id="rId40"/>
    <p:sldId id="266" r:id="rId41"/>
    <p:sldId id="441" r:id="rId42"/>
    <p:sldId id="29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9B319DE-1350-46D2-A7C6-9B05895BC01B}">
          <p14:sldIdLst>
            <p14:sldId id="257"/>
            <p14:sldId id="258"/>
            <p14:sldId id="435"/>
            <p14:sldId id="259"/>
            <p14:sldId id="261"/>
            <p14:sldId id="268"/>
            <p14:sldId id="271"/>
            <p14:sldId id="438"/>
            <p14:sldId id="439"/>
            <p14:sldId id="274"/>
            <p14:sldId id="273"/>
            <p14:sldId id="275"/>
            <p14:sldId id="265"/>
            <p14:sldId id="276"/>
            <p14:sldId id="277"/>
            <p14:sldId id="442"/>
            <p14:sldId id="279"/>
            <p14:sldId id="443"/>
            <p14:sldId id="444"/>
            <p14:sldId id="281"/>
            <p14:sldId id="282"/>
            <p14:sldId id="283"/>
            <p14:sldId id="284"/>
            <p14:sldId id="445"/>
            <p14:sldId id="446"/>
            <p14:sldId id="285"/>
            <p14:sldId id="292"/>
            <p14:sldId id="267"/>
            <p14:sldId id="289"/>
            <p14:sldId id="447"/>
            <p14:sldId id="448"/>
            <p14:sldId id="287"/>
            <p14:sldId id="288"/>
            <p14:sldId id="290"/>
            <p14:sldId id="291"/>
            <p14:sldId id="286"/>
            <p14:sldId id="293"/>
            <p14:sldId id="294"/>
            <p14:sldId id="440"/>
            <p14:sldId id="266"/>
            <p14:sldId id="441"/>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5" autoAdjust="0"/>
    <p:restoredTop sz="93186" autoAdjust="0"/>
  </p:normalViewPr>
  <p:slideViewPr>
    <p:cSldViewPr snapToGrid="0">
      <p:cViewPr varScale="1">
        <p:scale>
          <a:sx n="63" d="100"/>
          <a:sy n="63" d="100"/>
        </p:scale>
        <p:origin x="816" y="6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01BC95-8C3C-46CB-B7A3-BB085A05525E}" type="datetimeFigureOut">
              <a:rPr lang="en-GB" smtClean="0"/>
              <a:t>09/11/2023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CD94D9-74D9-44AA-83C3-800E4CA55C4D}" type="slidenum">
              <a:rPr lang="en-GB" smtClean="0"/>
              <a:t>‹#›</a:t>
            </a:fld>
            <a:endParaRPr lang="en-GB"/>
          </a:p>
        </p:txBody>
      </p:sp>
    </p:spTree>
    <p:extLst>
      <p:ext uri="{BB962C8B-B14F-4D97-AF65-F5344CB8AC3E}">
        <p14:creationId xmlns:p14="http://schemas.microsoft.com/office/powerpoint/2010/main" val="3998909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p:cNvSpPr>
          <p:nvPr>
            <p:ph type="sldImg"/>
          </p:nvPr>
        </p:nvSpPr>
        <p:spPr>
          <a:ln/>
        </p:spPr>
      </p:sp>
      <p:sp>
        <p:nvSpPr>
          <p:cNvPr id="43010" name="Rectangle 3"/>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r>
              <a:rPr lang="en-US" dirty="0">
                <a:latin typeface="Arial" charset="0"/>
                <a:ea typeface="ＭＳ Ｐゴシック" charset="0"/>
                <a:cs typeface="ＭＳ Ｐゴシック" charset="0"/>
              </a:rPr>
              <a:t>Talk about forwarding &amp; control planes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manager itself may be a business or operations support system (BSS/OSS), a network management system (NMS), or even an element management system (EMS). </a:t>
            </a:r>
            <a:endParaRPr lang="en-GB" dirty="0"/>
          </a:p>
          <a:p>
            <a:endParaRPr lang="en-GB" dirty="0"/>
          </a:p>
        </p:txBody>
      </p:sp>
      <p:sp>
        <p:nvSpPr>
          <p:cNvPr id="4" name="Slide Number Placeholder 3"/>
          <p:cNvSpPr>
            <a:spLocks noGrp="1"/>
          </p:cNvSpPr>
          <p:nvPr>
            <p:ph type="sldNum" sz="quarter" idx="5"/>
          </p:nvPr>
        </p:nvSpPr>
        <p:spPr/>
        <p:txBody>
          <a:bodyPr/>
          <a:lstStyle/>
          <a:p>
            <a:fld id="{63CD94D9-74D9-44AA-83C3-800E4CA55C4D}" type="slidenum">
              <a:rPr lang="en-GB" smtClean="0"/>
              <a:t>36</a:t>
            </a:fld>
            <a:endParaRPr lang="en-GB"/>
          </a:p>
        </p:txBody>
      </p:sp>
    </p:spTree>
    <p:extLst>
      <p:ext uri="{BB962C8B-B14F-4D97-AF65-F5344CB8AC3E}">
        <p14:creationId xmlns:p14="http://schemas.microsoft.com/office/powerpoint/2010/main" val="3714388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Instantiation of an agent in the server environment, representing a client-specific environment in a real or virtual infrastructure. </a:t>
            </a:r>
            <a:r>
              <a:rPr lang="en-US" sz="1200" b="0" i="0" u="none" strike="noStrike" kern="1200" baseline="0" dirty="0">
                <a:solidFill>
                  <a:schemeClr val="tx1"/>
                </a:solidFill>
                <a:latin typeface="+mn-lt"/>
                <a:ea typeface="+mn-ea"/>
                <a:cs typeface="+mn-cs"/>
              </a:rPr>
              <a:t>This includes resource allocation and policy installation, and possibly downloading of custom or special feature modules. Client-specific configuration could include a choice of protocol or release level. SDN control of the server’s own interest is accommodated by an agent in the server’s trust domain. </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Updating client-specific resource allocation and policy over the course of time.</a:t>
            </a:r>
            <a:r>
              <a:rPr lang="en-US" sz="1200" b="0" i="0" u="none" strike="noStrike" kern="1200" baseline="0" dirty="0">
                <a:solidFill>
                  <a:schemeClr val="tx1"/>
                </a:solidFill>
                <a:latin typeface="+mn-lt"/>
                <a:ea typeface="+mn-ea"/>
                <a:cs typeface="+mn-cs"/>
              </a:rPr>
              <a:t> This may result from events such as business renegotiation or network build out, or from the request and release of resources covered by contract but delivered and billed on demand. A special case is the deletion of everything related to a given client when the business agreement terminates. </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Auditing the compliance of resource allocations and policies to the business commitments.</a:t>
            </a:r>
            <a:r>
              <a:rPr lang="en-US" sz="1200" b="0" i="0" u="none" strike="noStrike" kern="1200" baseline="0" dirty="0">
                <a:solidFill>
                  <a:schemeClr val="tx1"/>
                </a:solidFill>
                <a:latin typeface="+mn-lt"/>
                <a:ea typeface="+mn-ea"/>
                <a:cs typeface="+mn-cs"/>
              </a:rPr>
              <a:t> This includes confirming that resources are not double-booked and that the traffic of separate clients is mutually isolated. Tools for this purpose include notifications, for example of security alarms or connectivity faults. </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Subscribing to notifications and collecting statistics for purposes of SLA monitoring, security monitoring, fault management, billing, network planning, and others.</a:t>
            </a:r>
            <a:r>
              <a:rPr lang="en-US" sz="1200" b="0" i="0" u="none" strike="noStrike" kern="1200" baseline="0" dirty="0">
                <a:solidFill>
                  <a:schemeClr val="tx1"/>
                </a:solidFill>
                <a:latin typeface="+mn-lt"/>
                <a:ea typeface="+mn-ea"/>
                <a:cs typeface="+mn-cs"/>
              </a:rPr>
              <a:t> These are existing functions that are expected to remain unchanged except perhaps in their details. </a:t>
            </a:r>
          </a:p>
          <a:p>
            <a:endParaRPr lang="en-GB" dirty="0"/>
          </a:p>
        </p:txBody>
      </p:sp>
      <p:sp>
        <p:nvSpPr>
          <p:cNvPr id="4" name="Slide Number Placeholder 3"/>
          <p:cNvSpPr>
            <a:spLocks noGrp="1"/>
          </p:cNvSpPr>
          <p:nvPr>
            <p:ph type="sldNum" sz="quarter" idx="5"/>
          </p:nvPr>
        </p:nvSpPr>
        <p:spPr/>
        <p:txBody>
          <a:bodyPr/>
          <a:lstStyle/>
          <a:p>
            <a:fld id="{63CD94D9-74D9-44AA-83C3-800E4CA55C4D}" type="slidenum">
              <a:rPr lang="en-GB" smtClean="0"/>
              <a:t>37</a:t>
            </a:fld>
            <a:endParaRPr lang="en-GB"/>
          </a:p>
        </p:txBody>
      </p:sp>
    </p:spTree>
    <p:extLst>
      <p:ext uri="{BB962C8B-B14F-4D97-AF65-F5344CB8AC3E}">
        <p14:creationId xmlns:p14="http://schemas.microsoft.com/office/powerpoint/2010/main" val="2010805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0" i="0" u="none" strike="noStrike" kern="1200" baseline="0" dirty="0">
                <a:solidFill>
                  <a:schemeClr val="tx1"/>
                </a:solidFill>
                <a:latin typeface="+mn-lt"/>
                <a:ea typeface="+mn-ea"/>
                <a:cs typeface="+mn-cs"/>
              </a:rPr>
              <a:t>The client manager has much the same responsibility as the server manager, but from the inverse perspective:</a:t>
            </a:r>
          </a:p>
          <a:p>
            <a:pPr algn="just"/>
            <a:r>
              <a:rPr lang="en-US" sz="1200" b="0" i="0" u="none" strike="noStrike" kern="1200" baseline="0" dirty="0">
                <a:solidFill>
                  <a:schemeClr val="tx1"/>
                </a:solidFill>
                <a:latin typeface="+mn-lt"/>
                <a:ea typeface="+mn-ea"/>
                <a:cs typeface="+mn-cs"/>
              </a:rPr>
              <a:t> </a:t>
            </a:r>
          </a:p>
          <a:p>
            <a:pPr marL="171450" indent="-171450" algn="just">
              <a:buFont typeface="Wingdings" panose="05000000000000000000" pitchFamily="2" charset="2"/>
              <a:buChar char="§"/>
            </a:pPr>
            <a:r>
              <a:rPr lang="en-US" sz="1200" b="0" i="0" u="none" strike="noStrike" kern="1200" baseline="0" dirty="0">
                <a:solidFill>
                  <a:schemeClr val="tx1"/>
                </a:solidFill>
                <a:latin typeface="+mn-lt"/>
                <a:ea typeface="+mn-ea"/>
                <a:cs typeface="+mn-cs"/>
              </a:rPr>
              <a:t>The client SDN controller (or application) may require information that cannot be discovered from the server, in particular about data plane adjacencies on its external network ports. If so, the manager must supply the information. </a:t>
            </a:r>
          </a:p>
          <a:p>
            <a:pPr algn="just"/>
            <a:endParaRPr lang="en-GB" sz="1200" b="0" i="0" u="none" strike="noStrike" kern="1200" baseline="0" dirty="0">
              <a:solidFill>
                <a:schemeClr val="tx1"/>
              </a:solidFill>
              <a:latin typeface="+mn-lt"/>
              <a:ea typeface="+mn-ea"/>
              <a:cs typeface="+mn-cs"/>
            </a:endParaRPr>
          </a:p>
          <a:p>
            <a:pPr marL="171450" indent="-171450" algn="just">
              <a:buFont typeface="Arial" panose="020B0604020202020204" pitchFamily="34" charset="0"/>
              <a:buChar char="•"/>
            </a:pPr>
            <a:r>
              <a:rPr lang="en-US" sz="1200" b="0" i="0" u="none" strike="noStrike" kern="1200" baseline="0" dirty="0">
                <a:solidFill>
                  <a:schemeClr val="tx1"/>
                </a:solidFill>
                <a:latin typeface="+mn-lt"/>
                <a:ea typeface="+mn-ea"/>
                <a:cs typeface="+mn-cs"/>
              </a:rPr>
              <a:t>Although the client SDN controller receives a view of the resources from its agent on the server, the client manager may wish to instantiate its own view of the contracted resources and policy. This could facilitate reconciliation or audit by the client SDN controller. Auditing of expected versus discovered resources and actions may be an important security feature. </a:t>
            </a:r>
          </a:p>
          <a:p>
            <a:pPr marL="171450" indent="-171450" algn="just">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a:p>
            <a:pPr marL="171450" indent="-171450" algn="just">
              <a:buFont typeface="Wingdings" panose="05000000000000000000" pitchFamily="2" charset="2"/>
              <a:buChar char="§"/>
            </a:pPr>
            <a:r>
              <a:rPr lang="en-US" sz="1200" b="0" i="0" u="none" strike="noStrike" kern="1200" baseline="0" dirty="0">
                <a:solidFill>
                  <a:schemeClr val="tx1"/>
                </a:solidFill>
                <a:latin typeface="+mn-lt"/>
                <a:ea typeface="+mn-ea"/>
                <a:cs typeface="+mn-cs"/>
              </a:rPr>
              <a:t>Both before and during operation, the server manager seeks assurance that the client gets no more service than contractually specified, while the client manager seeks assurance that it gets no less service than contractually specified. The client manager may poll for performance or state information, or subscribe to run-time exception and performance monitoring notifications from its agent on the server controller to help with this assessment. </a:t>
            </a:r>
          </a:p>
          <a:p>
            <a:pPr algn="just"/>
            <a:endParaRPr lang="en-GB" dirty="0"/>
          </a:p>
        </p:txBody>
      </p:sp>
      <p:sp>
        <p:nvSpPr>
          <p:cNvPr id="4" name="Slide Number Placeholder 3"/>
          <p:cNvSpPr>
            <a:spLocks noGrp="1"/>
          </p:cNvSpPr>
          <p:nvPr>
            <p:ph type="sldNum" sz="quarter" idx="5"/>
          </p:nvPr>
        </p:nvSpPr>
        <p:spPr/>
        <p:txBody>
          <a:bodyPr/>
          <a:lstStyle/>
          <a:p>
            <a:fld id="{63CD94D9-74D9-44AA-83C3-800E4CA55C4D}" type="slidenum">
              <a:rPr lang="en-GB" smtClean="0"/>
              <a:t>38</a:t>
            </a:fld>
            <a:endParaRPr lang="en-GB"/>
          </a:p>
        </p:txBody>
      </p:sp>
    </p:spTree>
    <p:extLst>
      <p:ext uri="{BB962C8B-B14F-4D97-AF65-F5344CB8AC3E}">
        <p14:creationId xmlns:p14="http://schemas.microsoft.com/office/powerpoint/2010/main" val="3350827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Network Operating System (NOS) is also contained in the controller.</a:t>
            </a:r>
          </a:p>
          <a:p>
            <a:endParaRPr lang="en-GB" dirty="0"/>
          </a:p>
        </p:txBody>
      </p:sp>
      <p:sp>
        <p:nvSpPr>
          <p:cNvPr id="4" name="Slide Number Placeholder 3"/>
          <p:cNvSpPr>
            <a:spLocks noGrp="1"/>
          </p:cNvSpPr>
          <p:nvPr>
            <p:ph type="sldNum" sz="quarter" idx="5"/>
          </p:nvPr>
        </p:nvSpPr>
        <p:spPr/>
        <p:txBody>
          <a:bodyPr/>
          <a:lstStyle/>
          <a:p>
            <a:fld id="{63CD94D9-74D9-44AA-83C3-800E4CA55C4D}" type="slidenum">
              <a:rPr lang="en-GB" smtClean="0"/>
              <a:t>4</a:t>
            </a:fld>
            <a:endParaRPr lang="en-GB"/>
          </a:p>
        </p:txBody>
      </p:sp>
    </p:spTree>
    <p:extLst>
      <p:ext uri="{BB962C8B-B14F-4D97-AF65-F5344CB8AC3E}">
        <p14:creationId xmlns:p14="http://schemas.microsoft.com/office/powerpoint/2010/main" val="1446238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However, the controller plane may configure the data plane to respond autonomously to events such as network failures or to support functions delivered by, for example, LLDP, STP, BFD, or ICMP. </a:t>
            </a:r>
            <a:endParaRPr lang="en-GB" dirty="0"/>
          </a:p>
          <a:p>
            <a:endParaRPr lang="en-GB" dirty="0"/>
          </a:p>
          <a:p>
            <a:r>
              <a:rPr lang="en-US" sz="1200" b="0" i="0" u="none" strike="noStrike" kern="1200" baseline="0" dirty="0">
                <a:solidFill>
                  <a:schemeClr val="tx1"/>
                </a:solidFill>
                <a:latin typeface="+mn-lt"/>
                <a:ea typeface="+mn-ea"/>
                <a:cs typeface="+mn-cs"/>
              </a:rPr>
              <a:t>At the lowest layer of recursion, data plane resources are physical entities (including e.g., soft switches). At higher levels of abstraction, however, data plane resources need not be physical (e.g., virtual NEs). As with the other planes, the SDN architecture operates on an abstract model of the data plane, and as long as the functions advertised by the model are correctly executed, the architecture is blind to the difference.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Management chooses which resources in which NEs are to be controlled by a given SDN controller. These resources are represented as a set of virtual NEs (VNEs), interconnected to form subnetworks.  A VNE may itself be a subnetwork via successive abstraction.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architecture imposes no restrictions on the technology of the data plane. The SDN controller may be used to program data planes implemented in existing technologies, such as DWDM, OTN, Ethernet, IP, etc., or in new data plane technologies that may evolve. </a:t>
            </a:r>
            <a:endParaRPr lang="en-GB" dirty="0"/>
          </a:p>
        </p:txBody>
      </p:sp>
      <p:sp>
        <p:nvSpPr>
          <p:cNvPr id="4" name="Slide Number Placeholder 3"/>
          <p:cNvSpPr>
            <a:spLocks noGrp="1"/>
          </p:cNvSpPr>
          <p:nvPr>
            <p:ph type="sldNum" sz="quarter" idx="5"/>
          </p:nvPr>
        </p:nvSpPr>
        <p:spPr/>
        <p:txBody>
          <a:bodyPr/>
          <a:lstStyle/>
          <a:p>
            <a:fld id="{63CD94D9-74D9-44AA-83C3-800E4CA55C4D}" type="slidenum">
              <a:rPr lang="en-GB" smtClean="0"/>
              <a:t>11</a:t>
            </a:fld>
            <a:endParaRPr lang="en-GB"/>
          </a:p>
        </p:txBody>
      </p:sp>
    </p:spTree>
    <p:extLst>
      <p:ext uri="{BB962C8B-B14F-4D97-AF65-F5344CB8AC3E}">
        <p14:creationId xmlns:p14="http://schemas.microsoft.com/office/powerpoint/2010/main" val="2785572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SDN Controller is the </a:t>
            </a:r>
            <a:r>
              <a:rPr lang="en-GB" dirty="0" err="1"/>
              <a:t>blackbox</a:t>
            </a:r>
            <a:r>
              <a:rPr lang="en-GB" dirty="0"/>
              <a:t> of SDN</a:t>
            </a:r>
          </a:p>
        </p:txBody>
      </p:sp>
      <p:sp>
        <p:nvSpPr>
          <p:cNvPr id="4" name="Slide Number Placeholder 3"/>
          <p:cNvSpPr>
            <a:spLocks noGrp="1"/>
          </p:cNvSpPr>
          <p:nvPr>
            <p:ph type="sldNum" sz="quarter" idx="5"/>
          </p:nvPr>
        </p:nvSpPr>
        <p:spPr/>
        <p:txBody>
          <a:bodyPr/>
          <a:lstStyle/>
          <a:p>
            <a:fld id="{63CD94D9-74D9-44AA-83C3-800E4CA55C4D}" type="slidenum">
              <a:rPr lang="en-GB" smtClean="0"/>
              <a:t>12</a:t>
            </a:fld>
            <a:endParaRPr lang="en-GB"/>
          </a:p>
        </p:txBody>
      </p:sp>
    </p:spTree>
    <p:extLst>
      <p:ext uri="{BB962C8B-B14F-4D97-AF65-F5344CB8AC3E}">
        <p14:creationId xmlns:p14="http://schemas.microsoft.com/office/powerpoint/2010/main" val="2391261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0" i="0" u="none" strike="noStrike" kern="1200" baseline="0" dirty="0">
                <a:solidFill>
                  <a:schemeClr val="tx1"/>
                </a:solidFill>
                <a:latin typeface="+mn-lt"/>
                <a:ea typeface="+mn-ea"/>
                <a:cs typeface="+mn-cs"/>
              </a:rPr>
              <a:t>An SDN controller is expected to coordinate a number of interrelated resources, often distributed across a number of subordinate platforms, and sometimes to assure transactional integrity as part of the process. </a:t>
            </a:r>
          </a:p>
          <a:p>
            <a:pPr algn="just"/>
            <a:endParaRPr lang="en-US" sz="1200" b="0" i="0" u="none" strike="noStrike" kern="1200" baseline="0" dirty="0">
              <a:solidFill>
                <a:schemeClr val="tx1"/>
              </a:solidFill>
              <a:latin typeface="+mn-lt"/>
              <a:ea typeface="+mn-ea"/>
              <a:cs typeface="+mn-cs"/>
            </a:endParaRPr>
          </a:p>
          <a:p>
            <a:pPr algn="just"/>
            <a:r>
              <a:rPr lang="en-US" sz="1200" b="0" i="0" u="none" strike="noStrike" kern="1200" baseline="0" dirty="0">
                <a:solidFill>
                  <a:schemeClr val="tx1"/>
                </a:solidFill>
                <a:latin typeface="+mn-lt"/>
                <a:ea typeface="+mn-ea"/>
                <a:cs typeface="+mn-cs"/>
              </a:rPr>
              <a:t>This is commonly called </a:t>
            </a:r>
            <a:r>
              <a:rPr lang="en-US" sz="1200" b="1" i="0" u="none" strike="noStrike" kern="1200" baseline="0" dirty="0">
                <a:solidFill>
                  <a:schemeClr val="tx1"/>
                </a:solidFill>
                <a:latin typeface="+mn-lt"/>
                <a:ea typeface="+mn-ea"/>
                <a:cs typeface="+mn-cs"/>
              </a:rPr>
              <a:t>orchestration</a:t>
            </a:r>
            <a:r>
              <a:rPr lang="en-US" sz="1200" b="0" i="0" u="none" strike="noStrike" kern="1200" baseline="0" dirty="0">
                <a:solidFill>
                  <a:schemeClr val="tx1"/>
                </a:solidFill>
                <a:latin typeface="+mn-lt"/>
                <a:ea typeface="+mn-ea"/>
                <a:cs typeface="+mn-cs"/>
              </a:rPr>
              <a:t>. </a:t>
            </a:r>
          </a:p>
          <a:p>
            <a:pPr algn="just"/>
            <a:endParaRPr lang="en-US" sz="1200" b="0" i="0" u="none" strike="noStrike" kern="1200" baseline="0" dirty="0">
              <a:solidFill>
                <a:schemeClr val="tx1"/>
              </a:solidFill>
              <a:latin typeface="+mn-lt"/>
              <a:ea typeface="+mn-ea"/>
              <a:cs typeface="+mn-cs"/>
            </a:endParaRPr>
          </a:p>
          <a:p>
            <a:pPr algn="just"/>
            <a:r>
              <a:rPr lang="en-US" sz="1200" b="0" i="0" u="none" strike="noStrike" kern="1200" baseline="0" dirty="0">
                <a:solidFill>
                  <a:schemeClr val="tx1"/>
                </a:solidFill>
                <a:latin typeface="+mn-lt"/>
                <a:ea typeface="+mn-ea"/>
                <a:cs typeface="+mn-cs"/>
              </a:rPr>
              <a:t>An </a:t>
            </a:r>
            <a:r>
              <a:rPr lang="en-US" sz="1200" b="1" i="0" u="none" strike="noStrike" kern="1200" baseline="0" dirty="0">
                <a:solidFill>
                  <a:schemeClr val="tx1"/>
                </a:solidFill>
                <a:latin typeface="+mn-lt"/>
                <a:ea typeface="+mn-ea"/>
                <a:cs typeface="+mn-cs"/>
              </a:rPr>
              <a:t>orchestrator</a:t>
            </a:r>
            <a:r>
              <a:rPr lang="en-US" sz="1200" b="0" i="0" u="none" strike="noStrike" kern="1200" baseline="0" dirty="0">
                <a:solidFill>
                  <a:schemeClr val="tx1"/>
                </a:solidFill>
                <a:latin typeface="+mn-lt"/>
                <a:ea typeface="+mn-ea"/>
                <a:cs typeface="+mn-cs"/>
              </a:rPr>
              <a:t> is sometimes considered to be an SDN controller in its own right, but the reduced scope of a lower level controller does not eliminate the need for the lower level SDN controller to perform orchestration across its own domain of control. </a:t>
            </a:r>
            <a:endParaRPr lang="en-GB" dirty="0"/>
          </a:p>
        </p:txBody>
      </p:sp>
      <p:sp>
        <p:nvSpPr>
          <p:cNvPr id="4" name="Slide Number Placeholder 3"/>
          <p:cNvSpPr>
            <a:spLocks noGrp="1"/>
          </p:cNvSpPr>
          <p:nvPr>
            <p:ph type="sldNum" sz="quarter" idx="5"/>
          </p:nvPr>
        </p:nvSpPr>
        <p:spPr/>
        <p:txBody>
          <a:bodyPr/>
          <a:lstStyle/>
          <a:p>
            <a:fld id="{63CD94D9-74D9-44AA-83C3-800E4CA55C4D}" type="slidenum">
              <a:rPr lang="en-GB" smtClean="0"/>
              <a:t>14</a:t>
            </a:fld>
            <a:endParaRPr lang="en-GB"/>
          </a:p>
        </p:txBody>
      </p:sp>
    </p:spTree>
    <p:extLst>
      <p:ext uri="{BB962C8B-B14F-4D97-AF65-F5344CB8AC3E}">
        <p14:creationId xmlns:p14="http://schemas.microsoft.com/office/powerpoint/2010/main" val="2819668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t>A virtualiser is instantiated by the OSS/coordinator for each client application or organization. The OSS/coordinator allocates resources used by the virtualiser for the A-CPI view that it exposes to its application client, and it installs policy to be enforced by the virtualiser. The effect of these operations is the creation of an agent for the given client. </a:t>
            </a:r>
          </a:p>
          <a:p>
            <a:endParaRPr lang="en-GB" dirty="0"/>
          </a:p>
          <a:p>
            <a:endParaRPr lang="en-GB" dirty="0"/>
          </a:p>
        </p:txBody>
      </p:sp>
      <p:sp>
        <p:nvSpPr>
          <p:cNvPr id="4" name="Slide Number Placeholder 3"/>
          <p:cNvSpPr>
            <a:spLocks noGrp="1"/>
          </p:cNvSpPr>
          <p:nvPr>
            <p:ph type="sldNum" sz="quarter" idx="5"/>
          </p:nvPr>
        </p:nvSpPr>
        <p:spPr/>
        <p:txBody>
          <a:bodyPr/>
          <a:lstStyle/>
          <a:p>
            <a:fld id="{63CD94D9-74D9-44AA-83C3-800E4CA55C4D}" type="slidenum">
              <a:rPr lang="en-GB" smtClean="0"/>
              <a:t>26</a:t>
            </a:fld>
            <a:endParaRPr lang="en-GB"/>
          </a:p>
        </p:txBody>
      </p:sp>
    </p:spTree>
    <p:extLst>
      <p:ext uri="{BB962C8B-B14F-4D97-AF65-F5344CB8AC3E}">
        <p14:creationId xmlns:p14="http://schemas.microsoft.com/office/powerpoint/2010/main" val="3422016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3CD94D9-74D9-44AA-83C3-800E4CA55C4D}" type="slidenum">
              <a:rPr lang="en-GB" smtClean="0"/>
              <a:t>27</a:t>
            </a:fld>
            <a:endParaRPr lang="en-GB"/>
          </a:p>
        </p:txBody>
      </p:sp>
    </p:spTree>
    <p:extLst>
      <p:ext uri="{BB962C8B-B14F-4D97-AF65-F5344CB8AC3E}">
        <p14:creationId xmlns:p14="http://schemas.microsoft.com/office/powerpoint/2010/main" val="725104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Although an agent policy could be devised that completely trusted its controller, the transparency policy and policy enforcement software would nonetheless have to be installed by the provider’s manager. For security reasons, the default behavior is recommended to be to expose nothing, rather than everything. </a:t>
            </a:r>
            <a:endParaRPr lang="en-GB" dirty="0"/>
          </a:p>
        </p:txBody>
      </p:sp>
      <p:sp>
        <p:nvSpPr>
          <p:cNvPr id="4" name="Slide Number Placeholder 3"/>
          <p:cNvSpPr>
            <a:spLocks noGrp="1"/>
          </p:cNvSpPr>
          <p:nvPr>
            <p:ph type="sldNum" sz="quarter" idx="5"/>
          </p:nvPr>
        </p:nvSpPr>
        <p:spPr/>
        <p:txBody>
          <a:bodyPr/>
          <a:lstStyle/>
          <a:p>
            <a:fld id="{63CD94D9-74D9-44AA-83C3-800E4CA55C4D}" type="slidenum">
              <a:rPr lang="en-GB" smtClean="0"/>
              <a:t>34</a:t>
            </a:fld>
            <a:endParaRPr lang="en-GB"/>
          </a:p>
        </p:txBody>
      </p:sp>
    </p:spTree>
    <p:extLst>
      <p:ext uri="{BB962C8B-B14F-4D97-AF65-F5344CB8AC3E}">
        <p14:creationId xmlns:p14="http://schemas.microsoft.com/office/powerpoint/2010/main" val="1989622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One of the perceived benefits of SDN is allowing clients (in foreign trust domains) to perform many of the actions that are today performed by management systems. The traditional OSS interface is expected to play a smaller role over the course of time, as customer applications take on more responsibility via SDN controllers.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dirty="0"/>
          </a:p>
          <a:p>
            <a:r>
              <a:rPr lang="en-US" dirty="0"/>
              <a:t>The management function includes </a:t>
            </a:r>
            <a:r>
              <a:rPr lang="en-US" sz="1200" b="0" i="0" u="none" strike="noStrike" kern="1200" baseline="0" dirty="0">
                <a:solidFill>
                  <a:schemeClr val="tx1"/>
                </a:solidFill>
                <a:latin typeface="+mn-lt"/>
                <a:ea typeface="+mn-ea"/>
                <a:cs typeface="+mn-cs"/>
              </a:rPr>
              <a:t>coordinating data plane handoff points, identification conventions, reachability and credentials among logical and physical entities. The SDN architecture requires that this information be configured into the relevant SDN NEs, controllers, and applications, but does not specify the nature or structure of the OSSs.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the general case, each client-server pair of data plane, controller and application level entities lies in a separate trust domain. Where a trust boundary exists in the SDN hierarchy, a corresponding trust boundary also exists in the management domain. </a:t>
            </a:r>
            <a:endParaRPr lang="en-GB" dirty="0"/>
          </a:p>
        </p:txBody>
      </p:sp>
      <p:sp>
        <p:nvSpPr>
          <p:cNvPr id="4" name="Slide Number Placeholder 3"/>
          <p:cNvSpPr>
            <a:spLocks noGrp="1"/>
          </p:cNvSpPr>
          <p:nvPr>
            <p:ph type="sldNum" sz="quarter" idx="5"/>
          </p:nvPr>
        </p:nvSpPr>
        <p:spPr/>
        <p:txBody>
          <a:bodyPr/>
          <a:lstStyle/>
          <a:p>
            <a:fld id="{63CD94D9-74D9-44AA-83C3-800E4CA55C4D}" type="slidenum">
              <a:rPr lang="en-GB" smtClean="0"/>
              <a:t>35</a:t>
            </a:fld>
            <a:endParaRPr lang="en-GB"/>
          </a:p>
        </p:txBody>
      </p:sp>
    </p:spTree>
    <p:extLst>
      <p:ext uri="{BB962C8B-B14F-4D97-AF65-F5344CB8AC3E}">
        <p14:creationId xmlns:p14="http://schemas.microsoft.com/office/powerpoint/2010/main" val="177062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09/11/2023</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296129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910086-ECD1-4273-BC0A-02990D5D5A20}" type="datetimeFigureOut">
              <a:rPr lang="en-GB" smtClean="0"/>
              <a:t>09/11/2023</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211647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910086-ECD1-4273-BC0A-02990D5D5A20}" type="datetimeFigureOut">
              <a:rPr lang="en-GB" smtClean="0"/>
              <a:t>09/11/2023</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33650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09/11/2023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785906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09/11/2023</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12698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09/11/2023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205858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09/11/2023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85568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09/11/2023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618660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09/11/2023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235884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910086-ECD1-4273-BC0A-02990D5D5A20}" type="datetimeFigureOut">
              <a:rPr lang="en-GB" smtClean="0"/>
              <a:t>09/11/2023</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3082521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910086-ECD1-4273-BC0A-02990D5D5A20}" type="datetimeFigureOut">
              <a:rPr lang="en-GB" smtClean="0"/>
              <a:t>09/11/2023</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3773914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910086-ECD1-4273-BC0A-02990D5D5A20}" type="datetimeFigureOut">
              <a:rPr lang="en-GB" smtClean="0"/>
              <a:t>09/11/2023</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2797561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910086-ECD1-4273-BC0A-02990D5D5A20}" type="datetimeFigureOut">
              <a:rPr lang="en-GB" smtClean="0"/>
              <a:t>09/11/2023</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384445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910086-ECD1-4273-BC0A-02990D5D5A20}" type="datetimeFigureOut">
              <a:rPr lang="en-GB" smtClean="0"/>
              <a:t>09/11/2023</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546387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09/11/2023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491161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09/11/2023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913342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0910086-ECD1-4273-BC0A-02990D5D5A20}" type="datetimeFigureOut">
              <a:rPr lang="en-GB" smtClean="0"/>
              <a:t>09/11/2023</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59CAE70-B2C8-4A4A-9721-5B5DC6EE2FF2}" type="slidenum">
              <a:rPr lang="en-GB" smtClean="0"/>
              <a:t>‹#›</a:t>
            </a:fld>
            <a:endParaRPr lang="en-GB"/>
          </a:p>
        </p:txBody>
      </p:sp>
    </p:spTree>
    <p:extLst>
      <p:ext uri="{BB962C8B-B14F-4D97-AF65-F5344CB8AC3E}">
        <p14:creationId xmlns:p14="http://schemas.microsoft.com/office/powerpoint/2010/main" val="32597393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51809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2CBAB-B246-4219-994B-E62F7CC674CF}"/>
              </a:ext>
            </a:extLst>
          </p:cNvPr>
          <p:cNvSpPr>
            <a:spLocks noGrp="1"/>
          </p:cNvSpPr>
          <p:nvPr>
            <p:ph type="title"/>
          </p:nvPr>
        </p:nvSpPr>
        <p:spPr>
          <a:xfrm>
            <a:off x="2585499" y="0"/>
            <a:ext cx="8911687" cy="636654"/>
          </a:xfrm>
        </p:spPr>
        <p:txBody>
          <a:bodyPr>
            <a:normAutofit fontScale="90000"/>
          </a:bodyPr>
          <a:lstStyle/>
          <a:p>
            <a:r>
              <a:rPr lang="en-GB" dirty="0"/>
              <a:t>Data Plane</a:t>
            </a:r>
          </a:p>
        </p:txBody>
      </p:sp>
      <p:sp>
        <p:nvSpPr>
          <p:cNvPr id="3" name="Content Placeholder 2">
            <a:extLst>
              <a:ext uri="{FF2B5EF4-FFF2-40B4-BE49-F238E27FC236}">
                <a16:creationId xmlns:a16="http://schemas.microsoft.com/office/drawing/2014/main" id="{9C3BC2ED-151A-464F-927A-63EBA902DD71}"/>
              </a:ext>
            </a:extLst>
          </p:cNvPr>
          <p:cNvSpPr>
            <a:spLocks noGrp="1"/>
          </p:cNvSpPr>
          <p:nvPr>
            <p:ph idx="1"/>
          </p:nvPr>
        </p:nvSpPr>
        <p:spPr>
          <a:xfrm>
            <a:off x="2113613" y="826956"/>
            <a:ext cx="9383573" cy="5753725"/>
          </a:xfrm>
        </p:spPr>
        <p:txBody>
          <a:bodyPr>
            <a:normAutofit/>
          </a:bodyPr>
          <a:lstStyle/>
          <a:p>
            <a:pPr algn="just"/>
            <a:r>
              <a:rPr lang="en-US" dirty="0"/>
              <a:t>Software-defined networking concerns itself with traffic forwarding and traffic processing functions such as:</a:t>
            </a:r>
          </a:p>
          <a:p>
            <a:pPr lvl="1" algn="just">
              <a:buFont typeface="Wingdings" panose="05000000000000000000" pitchFamily="2" charset="2"/>
              <a:buChar char="§"/>
            </a:pPr>
            <a:r>
              <a:rPr lang="en-US" dirty="0"/>
              <a:t>QoS</a:t>
            </a:r>
          </a:p>
          <a:p>
            <a:pPr lvl="1" algn="just">
              <a:buFont typeface="Wingdings" panose="05000000000000000000" pitchFamily="2" charset="2"/>
              <a:buChar char="§"/>
            </a:pPr>
            <a:r>
              <a:rPr lang="en-US" dirty="0"/>
              <a:t>Filtering</a:t>
            </a:r>
          </a:p>
          <a:p>
            <a:pPr lvl="1" algn="just">
              <a:buFont typeface="Wingdings" panose="05000000000000000000" pitchFamily="2" charset="2"/>
              <a:buChar char="§"/>
            </a:pPr>
            <a:r>
              <a:rPr lang="en-US" dirty="0"/>
              <a:t>Monitoring</a:t>
            </a:r>
          </a:p>
          <a:p>
            <a:pPr lvl="1" algn="just">
              <a:buFont typeface="Wingdings" panose="05000000000000000000" pitchFamily="2" charset="2"/>
              <a:buChar char="§"/>
            </a:pPr>
            <a:r>
              <a:rPr lang="en-US" dirty="0"/>
              <a:t>Tapping. </a:t>
            </a:r>
          </a:p>
          <a:p>
            <a:pPr algn="just"/>
            <a:endParaRPr lang="en-US" dirty="0"/>
          </a:p>
          <a:p>
            <a:pPr algn="just"/>
            <a:r>
              <a:rPr lang="en-US" dirty="0"/>
              <a:t>Traffic may enter or leave the SDN data plane via physical or logical ports, and may be directed into or out of forwarding or processing functions.</a:t>
            </a:r>
          </a:p>
          <a:p>
            <a:pPr algn="just"/>
            <a:endParaRPr lang="en-US" dirty="0"/>
          </a:p>
          <a:p>
            <a:pPr algn="just"/>
            <a:r>
              <a:rPr lang="en-US" dirty="0"/>
              <a:t>Traffic processing might be exemplified by an OAM engine, an encryption function, or a virtualized network function.</a:t>
            </a:r>
          </a:p>
          <a:p>
            <a:pPr algn="just"/>
            <a:endParaRPr lang="en-US" dirty="0"/>
          </a:p>
          <a:p>
            <a:pPr algn="just"/>
            <a:r>
              <a:rPr lang="en-US" dirty="0"/>
              <a:t>Control of traffic forwarding or processing functions may be performed by an SDN controller or by separate mechanisms, possibly orchestrated in conjunction with the given SDN controller. </a:t>
            </a:r>
            <a:endParaRPr lang="en-GB" dirty="0"/>
          </a:p>
        </p:txBody>
      </p:sp>
    </p:spTree>
    <p:extLst>
      <p:ext uri="{BB962C8B-B14F-4D97-AF65-F5344CB8AC3E}">
        <p14:creationId xmlns:p14="http://schemas.microsoft.com/office/powerpoint/2010/main" val="2296151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5727-B8AC-4A8E-895F-457A5CBC7BA8}"/>
              </a:ext>
            </a:extLst>
          </p:cNvPr>
          <p:cNvSpPr>
            <a:spLocks noGrp="1"/>
          </p:cNvSpPr>
          <p:nvPr>
            <p:ph type="title"/>
          </p:nvPr>
        </p:nvSpPr>
        <p:spPr>
          <a:xfrm>
            <a:off x="2589212" y="184539"/>
            <a:ext cx="8911687" cy="614755"/>
          </a:xfrm>
        </p:spPr>
        <p:txBody>
          <a:bodyPr>
            <a:normAutofit fontScale="90000"/>
          </a:bodyPr>
          <a:lstStyle/>
          <a:p>
            <a:r>
              <a:rPr lang="en-GB" dirty="0"/>
              <a:t>Data Plane</a:t>
            </a:r>
          </a:p>
        </p:txBody>
      </p:sp>
      <p:sp>
        <p:nvSpPr>
          <p:cNvPr id="3" name="Content Placeholder 2">
            <a:extLst>
              <a:ext uri="{FF2B5EF4-FFF2-40B4-BE49-F238E27FC236}">
                <a16:creationId xmlns:a16="http://schemas.microsoft.com/office/drawing/2014/main" id="{3747CFE5-4240-4624-B186-625277B3CA08}"/>
              </a:ext>
            </a:extLst>
          </p:cNvPr>
          <p:cNvSpPr>
            <a:spLocks noGrp="1"/>
          </p:cNvSpPr>
          <p:nvPr>
            <p:ph idx="1"/>
          </p:nvPr>
        </p:nvSpPr>
        <p:spPr>
          <a:xfrm>
            <a:off x="2589212" y="799294"/>
            <a:ext cx="8915400" cy="6058705"/>
          </a:xfrm>
        </p:spPr>
        <p:txBody>
          <a:bodyPr>
            <a:noAutofit/>
          </a:bodyPr>
          <a:lstStyle/>
          <a:p>
            <a:pPr algn="just"/>
            <a:r>
              <a:rPr lang="en-GB" sz="2000" dirty="0"/>
              <a:t>The</a:t>
            </a:r>
            <a:r>
              <a:rPr lang="en-US" sz="2000" dirty="0"/>
              <a:t> master resource data base (RDB) is the conceptual repository of all resource information known to the network element. </a:t>
            </a:r>
          </a:p>
          <a:p>
            <a:pPr algn="just"/>
            <a:endParaRPr lang="en-GB" sz="2000" dirty="0"/>
          </a:p>
          <a:p>
            <a:pPr algn="just"/>
            <a:r>
              <a:rPr lang="en-US" sz="2000" dirty="0"/>
              <a:t>The data plane implements forwarding decisions made in the controller plane. In principle, it does not make autonomous forwarding decisions.</a:t>
            </a:r>
          </a:p>
          <a:p>
            <a:pPr algn="just"/>
            <a:endParaRPr lang="en-US" sz="2000" dirty="0"/>
          </a:p>
          <a:p>
            <a:pPr algn="just"/>
            <a:r>
              <a:rPr lang="en-US" sz="2000" dirty="0"/>
              <a:t>The data plane agent is the entity that executes the SDN controller’s instructions in the data plane. </a:t>
            </a:r>
          </a:p>
          <a:p>
            <a:pPr algn="just"/>
            <a:endParaRPr lang="en-US" sz="2000" dirty="0"/>
          </a:p>
          <a:p>
            <a:pPr algn="just"/>
            <a:r>
              <a:rPr lang="en-US" sz="2000" dirty="0"/>
              <a:t>The data plane coordinator is the entity by which management allocates data plane resources to various client agents and establishes policy to govern their use. </a:t>
            </a:r>
          </a:p>
          <a:p>
            <a:pPr algn="just"/>
            <a:endParaRPr lang="en-US" sz="2000" dirty="0"/>
          </a:p>
          <a:p>
            <a:pPr algn="just"/>
            <a:r>
              <a:rPr lang="en-US" sz="2000" dirty="0"/>
              <a:t>Agents and coordinators serve the same purpose in every plane of the architecture. </a:t>
            </a:r>
            <a:endParaRPr lang="en-GB" sz="2000" dirty="0"/>
          </a:p>
        </p:txBody>
      </p:sp>
    </p:spTree>
    <p:extLst>
      <p:ext uri="{BB962C8B-B14F-4D97-AF65-F5344CB8AC3E}">
        <p14:creationId xmlns:p14="http://schemas.microsoft.com/office/powerpoint/2010/main" val="542514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CC1B0-34E5-4FCC-819A-6CBB525C9A54}"/>
              </a:ext>
            </a:extLst>
          </p:cNvPr>
          <p:cNvSpPr>
            <a:spLocks noGrp="1"/>
          </p:cNvSpPr>
          <p:nvPr>
            <p:ph type="title"/>
          </p:nvPr>
        </p:nvSpPr>
        <p:spPr>
          <a:xfrm>
            <a:off x="2592925" y="60960"/>
            <a:ext cx="8911687" cy="731520"/>
          </a:xfrm>
        </p:spPr>
        <p:txBody>
          <a:bodyPr/>
          <a:lstStyle/>
          <a:p>
            <a:r>
              <a:rPr lang="en-GB" dirty="0"/>
              <a:t>SDN Controller (Control Plane)</a:t>
            </a:r>
          </a:p>
        </p:txBody>
      </p:sp>
      <p:sp>
        <p:nvSpPr>
          <p:cNvPr id="3" name="Content Placeholder 2">
            <a:extLst>
              <a:ext uri="{FF2B5EF4-FFF2-40B4-BE49-F238E27FC236}">
                <a16:creationId xmlns:a16="http://schemas.microsoft.com/office/drawing/2014/main" id="{D1946245-05F0-45EA-9F78-A0620D0FBE4D}"/>
              </a:ext>
            </a:extLst>
          </p:cNvPr>
          <p:cNvSpPr>
            <a:spLocks noGrp="1"/>
          </p:cNvSpPr>
          <p:nvPr>
            <p:ph idx="1"/>
          </p:nvPr>
        </p:nvSpPr>
        <p:spPr>
          <a:xfrm>
            <a:off x="2589212" y="792480"/>
            <a:ext cx="8915400" cy="5745480"/>
          </a:xfrm>
        </p:spPr>
        <p:txBody>
          <a:bodyPr/>
          <a:lstStyle/>
          <a:p>
            <a:r>
              <a:rPr lang="en-US" dirty="0"/>
              <a:t>SDN Controller is the Center of the SDN Architecture and the most important one of SDN Architecture Components. </a:t>
            </a:r>
          </a:p>
          <a:p>
            <a:endParaRPr lang="en-US" dirty="0"/>
          </a:p>
          <a:p>
            <a:r>
              <a:rPr lang="en-US" dirty="0"/>
              <a:t>In other words, SDN Controller is the brain of the system. The control of all the data plane devices are done via SDN Controller. </a:t>
            </a:r>
          </a:p>
          <a:p>
            <a:endParaRPr lang="en-US" dirty="0"/>
          </a:p>
          <a:p>
            <a:r>
              <a:rPr lang="en-US" dirty="0"/>
              <a:t>It also controls the Applications at Application Layer. </a:t>
            </a:r>
          </a:p>
          <a:p>
            <a:endParaRPr lang="en-US" dirty="0"/>
          </a:p>
          <a:p>
            <a:r>
              <a:rPr lang="en-US" dirty="0"/>
              <a:t>SDN Controller communicate and control these upper and lower layer with APIs through Interfaces.</a:t>
            </a:r>
            <a:endParaRPr lang="en-GB" dirty="0"/>
          </a:p>
        </p:txBody>
      </p:sp>
    </p:spTree>
    <p:extLst>
      <p:ext uri="{BB962C8B-B14F-4D97-AF65-F5344CB8AC3E}">
        <p14:creationId xmlns:p14="http://schemas.microsoft.com/office/powerpoint/2010/main" val="1472804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C1824-9225-40ED-AE5B-F20618D87799}"/>
              </a:ext>
            </a:extLst>
          </p:cNvPr>
          <p:cNvSpPr>
            <a:spLocks noGrp="1"/>
          </p:cNvSpPr>
          <p:nvPr>
            <p:ph type="title"/>
          </p:nvPr>
        </p:nvSpPr>
        <p:spPr>
          <a:xfrm>
            <a:off x="2589212" y="106334"/>
            <a:ext cx="8911687" cy="682224"/>
          </a:xfrm>
        </p:spPr>
        <p:txBody>
          <a:bodyPr/>
          <a:lstStyle/>
          <a:p>
            <a:r>
              <a:rPr lang="en-GB" dirty="0"/>
              <a:t>SDN Controller (Control Plane)</a:t>
            </a:r>
          </a:p>
        </p:txBody>
      </p:sp>
      <p:sp>
        <p:nvSpPr>
          <p:cNvPr id="3" name="Content Placeholder 2">
            <a:extLst>
              <a:ext uri="{FF2B5EF4-FFF2-40B4-BE49-F238E27FC236}">
                <a16:creationId xmlns:a16="http://schemas.microsoft.com/office/drawing/2014/main" id="{EDEC521D-72C0-4D75-AE0E-33B7D72B200D}"/>
              </a:ext>
            </a:extLst>
          </p:cNvPr>
          <p:cNvSpPr>
            <a:spLocks noGrp="1"/>
          </p:cNvSpPr>
          <p:nvPr>
            <p:ph idx="1"/>
          </p:nvPr>
        </p:nvSpPr>
        <p:spPr>
          <a:xfrm>
            <a:off x="2589212" y="788558"/>
            <a:ext cx="8915400" cy="5972460"/>
          </a:xfrm>
        </p:spPr>
        <p:txBody>
          <a:bodyPr/>
          <a:lstStyle/>
          <a:p>
            <a:r>
              <a:rPr lang="en-US" dirty="0"/>
              <a:t>SDN Controller is the Center of the SDN Architecture and the most important one of SDN Architecture Components. </a:t>
            </a:r>
          </a:p>
          <a:p>
            <a:endParaRPr lang="en-US" dirty="0"/>
          </a:p>
          <a:p>
            <a:r>
              <a:rPr lang="en-US" dirty="0"/>
              <a:t>In other words, SDN Controller is the brain of the system. The control of all the data plane devices are done via SDN Controller. </a:t>
            </a:r>
          </a:p>
          <a:p>
            <a:endParaRPr lang="en-US" dirty="0"/>
          </a:p>
          <a:p>
            <a:r>
              <a:rPr lang="en-US" dirty="0"/>
              <a:t>It also controls the Applications at Application Layer. </a:t>
            </a:r>
          </a:p>
          <a:p>
            <a:endParaRPr lang="en-US" dirty="0"/>
          </a:p>
          <a:p>
            <a:r>
              <a:rPr lang="en-US" dirty="0"/>
              <a:t>SDN Controller communicate and control these upper and lower layer with APIs through Interfaces.</a:t>
            </a:r>
            <a:endParaRPr lang="en-GB" dirty="0"/>
          </a:p>
          <a:p>
            <a:endParaRPr lang="en-GB" dirty="0"/>
          </a:p>
        </p:txBody>
      </p:sp>
      <p:grpSp>
        <p:nvGrpSpPr>
          <p:cNvPr id="4" name="Group 3">
            <a:extLst>
              <a:ext uri="{FF2B5EF4-FFF2-40B4-BE49-F238E27FC236}">
                <a16:creationId xmlns:a16="http://schemas.microsoft.com/office/drawing/2014/main" id="{CAE7AA45-C5E6-40AF-BF7D-83C344BF384D}"/>
              </a:ext>
            </a:extLst>
          </p:cNvPr>
          <p:cNvGrpSpPr/>
          <p:nvPr/>
        </p:nvGrpSpPr>
        <p:grpSpPr>
          <a:xfrm>
            <a:off x="4179023" y="5638800"/>
            <a:ext cx="5735778" cy="1112866"/>
            <a:chOff x="3394363" y="3048000"/>
            <a:chExt cx="5735782" cy="2612901"/>
          </a:xfrm>
        </p:grpSpPr>
        <p:grpSp>
          <p:nvGrpSpPr>
            <p:cNvPr id="5" name="Group 4">
              <a:extLst>
                <a:ext uri="{FF2B5EF4-FFF2-40B4-BE49-F238E27FC236}">
                  <a16:creationId xmlns:a16="http://schemas.microsoft.com/office/drawing/2014/main" id="{36040362-BEF8-48D6-BC09-A23CC38179F4}"/>
                </a:ext>
              </a:extLst>
            </p:cNvPr>
            <p:cNvGrpSpPr/>
            <p:nvPr/>
          </p:nvGrpSpPr>
          <p:grpSpPr>
            <a:xfrm>
              <a:off x="3394363" y="3048000"/>
              <a:ext cx="5735782" cy="2612901"/>
              <a:chOff x="3394363" y="3527301"/>
              <a:chExt cx="4807527" cy="2133600"/>
            </a:xfrm>
          </p:grpSpPr>
          <p:sp>
            <p:nvSpPr>
              <p:cNvPr id="19" name="Rectangle: Rounded Corners 18">
                <a:extLst>
                  <a:ext uri="{FF2B5EF4-FFF2-40B4-BE49-F238E27FC236}">
                    <a16:creationId xmlns:a16="http://schemas.microsoft.com/office/drawing/2014/main" id="{BE1479DB-DAF9-4016-9424-6E5469DF941B}"/>
                  </a:ext>
                </a:extLst>
              </p:cNvPr>
              <p:cNvSpPr/>
              <p:nvPr/>
            </p:nvSpPr>
            <p:spPr>
              <a:xfrm>
                <a:off x="3394363" y="3527301"/>
                <a:ext cx="4807527" cy="2133600"/>
              </a:xfrm>
              <a:prstGeom prst="roundRect">
                <a:avLst/>
              </a:prstGeom>
              <a:solidFill>
                <a:schemeClr val="accent6">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0" name="Rectangle: Rounded Corners 19">
                <a:extLst>
                  <a:ext uri="{FF2B5EF4-FFF2-40B4-BE49-F238E27FC236}">
                    <a16:creationId xmlns:a16="http://schemas.microsoft.com/office/drawing/2014/main" id="{F44D00BB-444F-45F2-9057-25DDA679E11C}"/>
                  </a:ext>
                </a:extLst>
              </p:cNvPr>
              <p:cNvSpPr/>
              <p:nvPr/>
            </p:nvSpPr>
            <p:spPr>
              <a:xfrm>
                <a:off x="3515967" y="3635605"/>
                <a:ext cx="1295401" cy="490668"/>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Data Plane</a:t>
                </a:r>
              </a:p>
            </p:txBody>
          </p:sp>
        </p:grpSp>
        <p:grpSp>
          <p:nvGrpSpPr>
            <p:cNvPr id="6" name="Group 5">
              <a:extLst>
                <a:ext uri="{FF2B5EF4-FFF2-40B4-BE49-F238E27FC236}">
                  <a16:creationId xmlns:a16="http://schemas.microsoft.com/office/drawing/2014/main" id="{C0B03D78-5366-4815-B6F6-02B198090A22}"/>
                </a:ext>
              </a:extLst>
            </p:cNvPr>
            <p:cNvGrpSpPr/>
            <p:nvPr/>
          </p:nvGrpSpPr>
          <p:grpSpPr>
            <a:xfrm>
              <a:off x="3764567" y="3456795"/>
              <a:ext cx="4840701" cy="1780233"/>
              <a:chOff x="3394363" y="1655694"/>
              <a:chExt cx="4545877" cy="1780233"/>
            </a:xfrm>
          </p:grpSpPr>
          <p:grpSp>
            <p:nvGrpSpPr>
              <p:cNvPr id="7" name="Group 6">
                <a:extLst>
                  <a:ext uri="{FF2B5EF4-FFF2-40B4-BE49-F238E27FC236}">
                    <a16:creationId xmlns:a16="http://schemas.microsoft.com/office/drawing/2014/main" id="{6D3D5739-4002-4170-90FA-DF2BFBCD6948}"/>
                  </a:ext>
                </a:extLst>
              </p:cNvPr>
              <p:cNvGrpSpPr/>
              <p:nvPr/>
            </p:nvGrpSpPr>
            <p:grpSpPr>
              <a:xfrm>
                <a:off x="4523509" y="1655694"/>
                <a:ext cx="2022763" cy="817418"/>
                <a:chOff x="3241963" y="2466109"/>
                <a:chExt cx="2022763" cy="817418"/>
              </a:xfrm>
            </p:grpSpPr>
            <p:sp>
              <p:nvSpPr>
                <p:cNvPr id="17" name="Rectangle: Rounded Corners 16">
                  <a:extLst>
                    <a:ext uri="{FF2B5EF4-FFF2-40B4-BE49-F238E27FC236}">
                      <a16:creationId xmlns:a16="http://schemas.microsoft.com/office/drawing/2014/main" id="{F2D102F8-A813-4691-95F3-AD4204904F62}"/>
                    </a:ext>
                  </a:extLst>
                </p:cNvPr>
                <p:cNvSpPr/>
                <p:nvPr/>
              </p:nvSpPr>
              <p:spPr>
                <a:xfrm>
                  <a:off x="3241963" y="2466109"/>
                  <a:ext cx="2022763" cy="817418"/>
                </a:xfrm>
                <a:prstGeom prst="roundRect">
                  <a:avLst/>
                </a:prstGeom>
                <a:solidFill>
                  <a:schemeClr val="bg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Rounded Corners 17">
                  <a:extLst>
                    <a:ext uri="{FF2B5EF4-FFF2-40B4-BE49-F238E27FC236}">
                      <a16:creationId xmlns:a16="http://schemas.microsoft.com/office/drawing/2014/main" id="{083B548C-E027-4D6D-8B7F-8C02A5939F77}"/>
                    </a:ext>
                  </a:extLst>
                </p:cNvPr>
                <p:cNvSpPr/>
                <p:nvPr/>
              </p:nvSpPr>
              <p:spPr>
                <a:xfrm>
                  <a:off x="3463635" y="2570094"/>
                  <a:ext cx="1579418" cy="61878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Packet Forwarding</a:t>
                  </a:r>
                </a:p>
              </p:txBody>
            </p:sp>
          </p:grpSp>
          <p:grpSp>
            <p:nvGrpSpPr>
              <p:cNvPr id="8" name="Group 7">
                <a:extLst>
                  <a:ext uri="{FF2B5EF4-FFF2-40B4-BE49-F238E27FC236}">
                    <a16:creationId xmlns:a16="http://schemas.microsoft.com/office/drawing/2014/main" id="{93FA12D8-4288-4420-B3B5-6BF734C4F101}"/>
                  </a:ext>
                </a:extLst>
              </p:cNvPr>
              <p:cNvGrpSpPr/>
              <p:nvPr/>
            </p:nvGrpSpPr>
            <p:grpSpPr>
              <a:xfrm>
                <a:off x="3394363" y="2618509"/>
                <a:ext cx="2022763" cy="817418"/>
                <a:chOff x="3241963" y="2466109"/>
                <a:chExt cx="2022763" cy="817418"/>
              </a:xfrm>
            </p:grpSpPr>
            <p:sp>
              <p:nvSpPr>
                <p:cNvPr id="15" name="Rectangle: Rounded Corners 14">
                  <a:extLst>
                    <a:ext uri="{FF2B5EF4-FFF2-40B4-BE49-F238E27FC236}">
                      <a16:creationId xmlns:a16="http://schemas.microsoft.com/office/drawing/2014/main" id="{D8A3BCF8-0CDF-4645-A57C-45BCCC84452F}"/>
                    </a:ext>
                  </a:extLst>
                </p:cNvPr>
                <p:cNvSpPr/>
                <p:nvPr/>
              </p:nvSpPr>
              <p:spPr>
                <a:xfrm>
                  <a:off x="3241963" y="2466109"/>
                  <a:ext cx="2022763" cy="817418"/>
                </a:xfrm>
                <a:prstGeom prst="roundRect">
                  <a:avLst/>
                </a:prstGeom>
                <a:solidFill>
                  <a:schemeClr val="bg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7A6615D0-B4F8-49CE-96DB-E2ABE33D2D16}"/>
                    </a:ext>
                  </a:extLst>
                </p:cNvPr>
                <p:cNvSpPr/>
                <p:nvPr/>
              </p:nvSpPr>
              <p:spPr>
                <a:xfrm>
                  <a:off x="3463635" y="2570094"/>
                  <a:ext cx="1579418" cy="61878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Packet Forwarding</a:t>
                  </a:r>
                </a:p>
              </p:txBody>
            </p:sp>
          </p:grpSp>
          <p:grpSp>
            <p:nvGrpSpPr>
              <p:cNvPr id="9" name="Group 8">
                <a:extLst>
                  <a:ext uri="{FF2B5EF4-FFF2-40B4-BE49-F238E27FC236}">
                    <a16:creationId xmlns:a16="http://schemas.microsoft.com/office/drawing/2014/main" id="{52AA83F4-2C2D-4425-8BFC-B307E287331B}"/>
                  </a:ext>
                </a:extLst>
              </p:cNvPr>
              <p:cNvGrpSpPr/>
              <p:nvPr/>
            </p:nvGrpSpPr>
            <p:grpSpPr>
              <a:xfrm>
                <a:off x="5917477" y="2609324"/>
                <a:ext cx="2022763" cy="817418"/>
                <a:chOff x="3241963" y="2507674"/>
                <a:chExt cx="2022763" cy="817418"/>
              </a:xfrm>
            </p:grpSpPr>
            <p:sp>
              <p:nvSpPr>
                <p:cNvPr id="13" name="Rectangle: Rounded Corners 12">
                  <a:extLst>
                    <a:ext uri="{FF2B5EF4-FFF2-40B4-BE49-F238E27FC236}">
                      <a16:creationId xmlns:a16="http://schemas.microsoft.com/office/drawing/2014/main" id="{3DED7683-5644-48E9-A311-33C4AE0BA422}"/>
                    </a:ext>
                  </a:extLst>
                </p:cNvPr>
                <p:cNvSpPr/>
                <p:nvPr/>
              </p:nvSpPr>
              <p:spPr>
                <a:xfrm>
                  <a:off x="3241963" y="2507674"/>
                  <a:ext cx="2022763" cy="817418"/>
                </a:xfrm>
                <a:prstGeom prst="roundRect">
                  <a:avLst/>
                </a:prstGeom>
                <a:solidFill>
                  <a:schemeClr val="bg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A6D85B50-3947-44FC-B992-56076F2AD51C}"/>
                    </a:ext>
                  </a:extLst>
                </p:cNvPr>
                <p:cNvSpPr/>
                <p:nvPr/>
              </p:nvSpPr>
              <p:spPr>
                <a:xfrm>
                  <a:off x="3463635" y="2570094"/>
                  <a:ext cx="1579418" cy="61878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Packet Forwarding</a:t>
                  </a:r>
                </a:p>
              </p:txBody>
            </p:sp>
          </p:grpSp>
          <p:cxnSp>
            <p:nvCxnSpPr>
              <p:cNvPr id="10" name="Straight Arrow Connector 9">
                <a:extLst>
                  <a:ext uri="{FF2B5EF4-FFF2-40B4-BE49-F238E27FC236}">
                    <a16:creationId xmlns:a16="http://schemas.microsoft.com/office/drawing/2014/main" id="{7F591A36-E40E-4586-B8CC-8CFBEA47EF04}"/>
                  </a:ext>
                </a:extLst>
              </p:cNvPr>
              <p:cNvCxnSpPr>
                <a:cxnSpLocks/>
                <a:endCxn id="17" idx="1"/>
              </p:cNvCxnSpPr>
              <p:nvPr/>
            </p:nvCxnSpPr>
            <p:spPr>
              <a:xfrm flipV="1">
                <a:off x="4017818" y="2064403"/>
                <a:ext cx="505691" cy="5541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B3538D7-BF28-4F58-87CF-8CB744699296}"/>
                  </a:ext>
                </a:extLst>
              </p:cNvPr>
              <p:cNvCxnSpPr>
                <a:cxnSpLocks/>
                <a:stCxn id="17" idx="3"/>
              </p:cNvCxnSpPr>
              <p:nvPr/>
            </p:nvCxnSpPr>
            <p:spPr>
              <a:xfrm>
                <a:off x="6546272" y="2064403"/>
                <a:ext cx="644237" cy="5126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8155B0B-9A44-4C84-AA43-5824BF361420}"/>
                  </a:ext>
                </a:extLst>
              </p:cNvPr>
              <p:cNvCxnSpPr/>
              <p:nvPr/>
            </p:nvCxnSpPr>
            <p:spPr>
              <a:xfrm>
                <a:off x="5430982" y="3048000"/>
                <a:ext cx="47263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21" name="Group 20">
            <a:extLst>
              <a:ext uri="{FF2B5EF4-FFF2-40B4-BE49-F238E27FC236}">
                <a16:creationId xmlns:a16="http://schemas.microsoft.com/office/drawing/2014/main" id="{CC3F35D1-EC6B-46DF-B81F-43AD73EB6445}"/>
              </a:ext>
            </a:extLst>
          </p:cNvPr>
          <p:cNvGrpSpPr/>
          <p:nvPr/>
        </p:nvGrpSpPr>
        <p:grpSpPr>
          <a:xfrm>
            <a:off x="5710914" y="5326345"/>
            <a:ext cx="2671996" cy="225321"/>
            <a:chOff x="4901099" y="2435830"/>
            <a:chExt cx="2671996" cy="409724"/>
          </a:xfrm>
        </p:grpSpPr>
        <p:sp>
          <p:nvSpPr>
            <p:cNvPr id="22" name="Rectangle 21">
              <a:extLst>
                <a:ext uri="{FF2B5EF4-FFF2-40B4-BE49-F238E27FC236}">
                  <a16:creationId xmlns:a16="http://schemas.microsoft.com/office/drawing/2014/main" id="{2CAAC6E5-AB04-4584-945F-497907076620}"/>
                </a:ext>
              </a:extLst>
            </p:cNvPr>
            <p:cNvSpPr/>
            <p:nvPr/>
          </p:nvSpPr>
          <p:spPr>
            <a:xfrm>
              <a:off x="4901099" y="2435830"/>
              <a:ext cx="2671996" cy="4097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Southbound APIs</a:t>
              </a:r>
            </a:p>
          </p:txBody>
        </p:sp>
        <p:cxnSp>
          <p:nvCxnSpPr>
            <p:cNvPr id="23" name="Straight Arrow Connector 22">
              <a:extLst>
                <a:ext uri="{FF2B5EF4-FFF2-40B4-BE49-F238E27FC236}">
                  <a16:creationId xmlns:a16="http://schemas.microsoft.com/office/drawing/2014/main" id="{5B34F167-CE67-49E3-8D54-4167BFD4A749}"/>
                </a:ext>
              </a:extLst>
            </p:cNvPr>
            <p:cNvCxnSpPr>
              <a:cxnSpLocks/>
            </p:cNvCxnSpPr>
            <p:nvPr/>
          </p:nvCxnSpPr>
          <p:spPr>
            <a:xfrm>
              <a:off x="5170343" y="2435830"/>
              <a:ext cx="0" cy="40972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9188738-451E-4231-BDA5-ACBE2FB4780E}"/>
                </a:ext>
              </a:extLst>
            </p:cNvPr>
            <p:cNvCxnSpPr>
              <a:cxnSpLocks/>
            </p:cNvCxnSpPr>
            <p:nvPr/>
          </p:nvCxnSpPr>
          <p:spPr>
            <a:xfrm>
              <a:off x="7357488" y="2435830"/>
              <a:ext cx="0" cy="40972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DCC8D65-1406-48C0-84B8-F345ABF82B20}"/>
              </a:ext>
            </a:extLst>
          </p:cNvPr>
          <p:cNvGrpSpPr/>
          <p:nvPr/>
        </p:nvGrpSpPr>
        <p:grpSpPr>
          <a:xfrm>
            <a:off x="4179023" y="4373880"/>
            <a:ext cx="5735778" cy="916698"/>
            <a:chOff x="4179023" y="4735738"/>
            <a:chExt cx="5735778" cy="554840"/>
          </a:xfrm>
        </p:grpSpPr>
        <p:grpSp>
          <p:nvGrpSpPr>
            <p:cNvPr id="27" name="Group 26">
              <a:extLst>
                <a:ext uri="{FF2B5EF4-FFF2-40B4-BE49-F238E27FC236}">
                  <a16:creationId xmlns:a16="http://schemas.microsoft.com/office/drawing/2014/main" id="{D8A37C7D-077E-4117-91A4-54D04BED3221}"/>
                </a:ext>
              </a:extLst>
            </p:cNvPr>
            <p:cNvGrpSpPr/>
            <p:nvPr/>
          </p:nvGrpSpPr>
          <p:grpSpPr>
            <a:xfrm>
              <a:off x="4179023" y="4735738"/>
              <a:ext cx="5735778" cy="554840"/>
              <a:chOff x="4179023" y="4735738"/>
              <a:chExt cx="5735778" cy="554840"/>
            </a:xfrm>
          </p:grpSpPr>
          <p:sp>
            <p:nvSpPr>
              <p:cNvPr id="25" name="Rectangle: Rounded Corners 24">
                <a:extLst>
                  <a:ext uri="{FF2B5EF4-FFF2-40B4-BE49-F238E27FC236}">
                    <a16:creationId xmlns:a16="http://schemas.microsoft.com/office/drawing/2014/main" id="{E7D15FA2-FE63-4B21-91C1-FF272DC23AC6}"/>
                  </a:ext>
                </a:extLst>
              </p:cNvPr>
              <p:cNvSpPr/>
              <p:nvPr/>
            </p:nvSpPr>
            <p:spPr>
              <a:xfrm>
                <a:off x="4179023" y="4735738"/>
                <a:ext cx="5735778" cy="554840"/>
              </a:xfrm>
              <a:prstGeom prst="roundRect">
                <a:avLst/>
              </a:prstGeom>
              <a:solidFill>
                <a:schemeClr val="accent6">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Rounded Corners 25">
                <a:extLst>
                  <a:ext uri="{FF2B5EF4-FFF2-40B4-BE49-F238E27FC236}">
                    <a16:creationId xmlns:a16="http://schemas.microsoft.com/office/drawing/2014/main" id="{1713BE00-8811-4B04-90F5-83CDEE1CF83F}"/>
                  </a:ext>
                </a:extLst>
              </p:cNvPr>
              <p:cNvSpPr/>
              <p:nvPr/>
            </p:nvSpPr>
            <p:spPr>
              <a:xfrm>
                <a:off x="4276626" y="4785421"/>
                <a:ext cx="1108363" cy="296666"/>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Control Plane</a:t>
                </a:r>
              </a:p>
            </p:txBody>
          </p:sp>
        </p:grpSp>
        <p:sp>
          <p:nvSpPr>
            <p:cNvPr id="30" name="Rectangle: Rounded Corners 29">
              <a:extLst>
                <a:ext uri="{FF2B5EF4-FFF2-40B4-BE49-F238E27FC236}">
                  <a16:creationId xmlns:a16="http://schemas.microsoft.com/office/drawing/2014/main" id="{EF9F2C1F-29A4-480A-8ABB-280A12CB3EF3}"/>
                </a:ext>
              </a:extLst>
            </p:cNvPr>
            <p:cNvSpPr/>
            <p:nvPr/>
          </p:nvSpPr>
          <p:spPr>
            <a:xfrm>
              <a:off x="4889439" y="5030271"/>
              <a:ext cx="4314945" cy="216611"/>
            </a:xfrm>
            <a:prstGeom prst="roundRect">
              <a:avLst/>
            </a:prstGeom>
            <a:solidFill>
              <a:schemeClr val="bg2">
                <a:lumMod val="75000"/>
              </a:schemeClr>
            </a:solidFill>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Network Operating System (NOS)</a:t>
              </a:r>
            </a:p>
          </p:txBody>
        </p:sp>
      </p:grpSp>
    </p:spTree>
    <p:extLst>
      <p:ext uri="{BB962C8B-B14F-4D97-AF65-F5344CB8AC3E}">
        <p14:creationId xmlns:p14="http://schemas.microsoft.com/office/powerpoint/2010/main" val="2492678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CC1B0-34E5-4FCC-819A-6CBB525C9A54}"/>
              </a:ext>
            </a:extLst>
          </p:cNvPr>
          <p:cNvSpPr>
            <a:spLocks noGrp="1"/>
          </p:cNvSpPr>
          <p:nvPr>
            <p:ph type="title"/>
          </p:nvPr>
        </p:nvSpPr>
        <p:spPr>
          <a:xfrm>
            <a:off x="2589212" y="153568"/>
            <a:ext cx="8911687" cy="793210"/>
          </a:xfrm>
        </p:spPr>
        <p:txBody>
          <a:bodyPr/>
          <a:lstStyle/>
          <a:p>
            <a:r>
              <a:rPr lang="en-GB" dirty="0"/>
              <a:t>SDN Controller (Control Plane)</a:t>
            </a:r>
          </a:p>
        </p:txBody>
      </p:sp>
      <p:sp>
        <p:nvSpPr>
          <p:cNvPr id="3" name="Content Placeholder 2">
            <a:extLst>
              <a:ext uri="{FF2B5EF4-FFF2-40B4-BE49-F238E27FC236}">
                <a16:creationId xmlns:a16="http://schemas.microsoft.com/office/drawing/2014/main" id="{D1946245-05F0-45EA-9F78-A0620D0FBE4D}"/>
              </a:ext>
            </a:extLst>
          </p:cNvPr>
          <p:cNvSpPr>
            <a:spLocks noGrp="1"/>
          </p:cNvSpPr>
          <p:nvPr>
            <p:ph idx="1"/>
          </p:nvPr>
        </p:nvSpPr>
        <p:spPr>
          <a:xfrm>
            <a:off x="2589212" y="946778"/>
            <a:ext cx="8915400" cy="5757654"/>
          </a:xfrm>
        </p:spPr>
        <p:txBody>
          <a:bodyPr/>
          <a:lstStyle/>
          <a:p>
            <a:pPr algn="just"/>
            <a:r>
              <a:rPr lang="en-US" dirty="0"/>
              <a:t>Functions and services that are part of a controller’s externally-observable behavior include full visibility of the information model instance under its control. </a:t>
            </a:r>
          </a:p>
          <a:p>
            <a:pPr algn="just"/>
            <a:endParaRPr lang="en-US" dirty="0"/>
          </a:p>
          <a:p>
            <a:pPr algn="just"/>
            <a:r>
              <a:rPr lang="en-US" dirty="0"/>
              <a:t>Additional functions that may be required, depending on circumstances: </a:t>
            </a:r>
          </a:p>
          <a:p>
            <a:pPr lvl="1" algn="just">
              <a:buFont typeface="Wingdings" panose="05000000000000000000" pitchFamily="2" charset="2"/>
              <a:buChar char="§"/>
            </a:pPr>
            <a:r>
              <a:rPr lang="en-US" dirty="0"/>
              <a:t>Topology knowledge and path computation (the controller may also invoke an external service for these functions) </a:t>
            </a:r>
          </a:p>
          <a:p>
            <a:pPr lvl="1" algn="just">
              <a:buFont typeface="Wingdings" panose="05000000000000000000" pitchFamily="2" charset="2"/>
              <a:buChar char="§"/>
            </a:pPr>
            <a:endParaRPr lang="en-US" dirty="0"/>
          </a:p>
          <a:p>
            <a:pPr lvl="1" algn="just">
              <a:buFont typeface="Wingdings" panose="05000000000000000000" pitchFamily="2" charset="2"/>
              <a:buChar char="§"/>
            </a:pPr>
            <a:r>
              <a:rPr lang="en-US" dirty="0"/>
              <a:t>The creation and maintenance of a further abstracted resource model for its applications, with resources bounded by enforced policy. Resource virtualization and control are potentially recursive. </a:t>
            </a:r>
          </a:p>
          <a:p>
            <a:pPr algn="just"/>
            <a:endParaRPr lang="en-US" dirty="0"/>
          </a:p>
          <a:p>
            <a:pPr algn="just"/>
            <a:endParaRPr lang="en-GB" dirty="0"/>
          </a:p>
        </p:txBody>
      </p:sp>
    </p:spTree>
    <p:extLst>
      <p:ext uri="{BB962C8B-B14F-4D97-AF65-F5344CB8AC3E}">
        <p14:creationId xmlns:p14="http://schemas.microsoft.com/office/powerpoint/2010/main" val="3988037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CC1B0-34E5-4FCC-819A-6CBB525C9A54}"/>
              </a:ext>
            </a:extLst>
          </p:cNvPr>
          <p:cNvSpPr>
            <a:spLocks noGrp="1"/>
          </p:cNvSpPr>
          <p:nvPr>
            <p:ph type="title"/>
          </p:nvPr>
        </p:nvSpPr>
        <p:spPr>
          <a:xfrm>
            <a:off x="2592925" y="292626"/>
            <a:ext cx="8911687" cy="701770"/>
          </a:xfrm>
        </p:spPr>
        <p:txBody>
          <a:bodyPr/>
          <a:lstStyle/>
          <a:p>
            <a:r>
              <a:rPr lang="en-GB" dirty="0"/>
              <a:t>SDN Controller Functional Components</a:t>
            </a:r>
          </a:p>
        </p:txBody>
      </p:sp>
      <p:sp>
        <p:nvSpPr>
          <p:cNvPr id="3" name="Content Placeholder 2">
            <a:extLst>
              <a:ext uri="{FF2B5EF4-FFF2-40B4-BE49-F238E27FC236}">
                <a16:creationId xmlns:a16="http://schemas.microsoft.com/office/drawing/2014/main" id="{D1946245-05F0-45EA-9F78-A0620D0FBE4D}"/>
              </a:ext>
            </a:extLst>
          </p:cNvPr>
          <p:cNvSpPr>
            <a:spLocks noGrp="1"/>
          </p:cNvSpPr>
          <p:nvPr>
            <p:ph idx="1"/>
          </p:nvPr>
        </p:nvSpPr>
        <p:spPr>
          <a:xfrm>
            <a:off x="2589212" y="994396"/>
            <a:ext cx="8915400" cy="5570978"/>
          </a:xfrm>
        </p:spPr>
        <p:txBody>
          <a:bodyPr/>
          <a:lstStyle/>
          <a:p>
            <a:pPr algn="just"/>
            <a:r>
              <a:rPr lang="en-GB" dirty="0"/>
              <a:t>The functional components of the SDN controller include:</a:t>
            </a:r>
          </a:p>
          <a:p>
            <a:pPr lvl="1" algn="just">
              <a:buFont typeface="Wingdings" panose="05000000000000000000" pitchFamily="2" charset="2"/>
              <a:buChar char="§"/>
            </a:pPr>
            <a:r>
              <a:rPr lang="en-GB" dirty="0"/>
              <a:t>Coordinator</a:t>
            </a:r>
          </a:p>
          <a:p>
            <a:pPr lvl="1" algn="just">
              <a:buFont typeface="Wingdings" panose="05000000000000000000" pitchFamily="2" charset="2"/>
              <a:buChar char="§"/>
            </a:pPr>
            <a:r>
              <a:rPr lang="en-GB" dirty="0"/>
              <a:t>Master RDB</a:t>
            </a:r>
          </a:p>
          <a:p>
            <a:pPr lvl="1" algn="just">
              <a:buFont typeface="Wingdings" panose="05000000000000000000" pitchFamily="2" charset="2"/>
              <a:buChar char="§"/>
            </a:pPr>
            <a:r>
              <a:rPr lang="en-GB" dirty="0"/>
              <a:t>SDN Control Logic</a:t>
            </a:r>
          </a:p>
          <a:p>
            <a:pPr lvl="1" algn="just">
              <a:buFont typeface="Wingdings" panose="05000000000000000000" pitchFamily="2" charset="2"/>
              <a:buChar char="§"/>
            </a:pPr>
            <a:r>
              <a:rPr lang="en-GB" dirty="0"/>
              <a:t>Agent</a:t>
            </a:r>
          </a:p>
          <a:p>
            <a:pPr algn="just"/>
            <a:endParaRPr lang="en-GB" dirty="0"/>
          </a:p>
          <a:p>
            <a:pPr algn="just"/>
            <a:r>
              <a:rPr lang="en-US" dirty="0"/>
              <a:t>Subject to the logical centralization requirement, an SDN controller may include arbitrary additional functions. </a:t>
            </a:r>
            <a:endParaRPr lang="en-GB" dirty="0"/>
          </a:p>
        </p:txBody>
      </p:sp>
    </p:spTree>
    <p:extLst>
      <p:ext uri="{BB962C8B-B14F-4D97-AF65-F5344CB8AC3E}">
        <p14:creationId xmlns:p14="http://schemas.microsoft.com/office/powerpoint/2010/main" val="538537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CC1B0-34E5-4FCC-819A-6CBB525C9A54}"/>
              </a:ext>
            </a:extLst>
          </p:cNvPr>
          <p:cNvSpPr>
            <a:spLocks noGrp="1"/>
          </p:cNvSpPr>
          <p:nvPr>
            <p:ph type="title"/>
          </p:nvPr>
        </p:nvSpPr>
        <p:spPr>
          <a:xfrm>
            <a:off x="2592925" y="292626"/>
            <a:ext cx="8911687" cy="701770"/>
          </a:xfrm>
        </p:spPr>
        <p:txBody>
          <a:bodyPr/>
          <a:lstStyle/>
          <a:p>
            <a:r>
              <a:rPr lang="en-GB" dirty="0"/>
              <a:t>SDN Controller Functional Components</a:t>
            </a:r>
          </a:p>
        </p:txBody>
      </p:sp>
      <p:sp>
        <p:nvSpPr>
          <p:cNvPr id="3" name="Content Placeholder 2">
            <a:extLst>
              <a:ext uri="{FF2B5EF4-FFF2-40B4-BE49-F238E27FC236}">
                <a16:creationId xmlns:a16="http://schemas.microsoft.com/office/drawing/2014/main" id="{D1946245-05F0-45EA-9F78-A0620D0FBE4D}"/>
              </a:ext>
            </a:extLst>
          </p:cNvPr>
          <p:cNvSpPr>
            <a:spLocks noGrp="1"/>
          </p:cNvSpPr>
          <p:nvPr>
            <p:ph idx="1"/>
          </p:nvPr>
        </p:nvSpPr>
        <p:spPr>
          <a:xfrm>
            <a:off x="2589212" y="994396"/>
            <a:ext cx="8915400" cy="5570978"/>
          </a:xfrm>
        </p:spPr>
        <p:txBody>
          <a:bodyPr/>
          <a:lstStyle/>
          <a:p>
            <a:pPr algn="just"/>
            <a:r>
              <a:rPr lang="en-GB" dirty="0"/>
              <a:t>The functional components of the SDN controller include:</a:t>
            </a:r>
          </a:p>
          <a:p>
            <a:pPr lvl="1" algn="just">
              <a:buFont typeface="Wingdings" panose="05000000000000000000" pitchFamily="2" charset="2"/>
              <a:buChar char="§"/>
            </a:pPr>
            <a:r>
              <a:rPr lang="en-GB" dirty="0"/>
              <a:t>Coordinator</a:t>
            </a:r>
          </a:p>
          <a:p>
            <a:pPr lvl="1" algn="just">
              <a:buFont typeface="Wingdings" panose="05000000000000000000" pitchFamily="2" charset="2"/>
              <a:buChar char="§"/>
            </a:pPr>
            <a:r>
              <a:rPr lang="en-GB" dirty="0"/>
              <a:t>Master RDB</a:t>
            </a:r>
          </a:p>
          <a:p>
            <a:pPr lvl="1" algn="just">
              <a:buFont typeface="Wingdings" panose="05000000000000000000" pitchFamily="2" charset="2"/>
              <a:buChar char="§"/>
            </a:pPr>
            <a:r>
              <a:rPr lang="en-GB" dirty="0"/>
              <a:t>SDN Control Logic</a:t>
            </a:r>
          </a:p>
          <a:p>
            <a:pPr lvl="1" algn="just">
              <a:buFont typeface="Wingdings" panose="05000000000000000000" pitchFamily="2" charset="2"/>
              <a:buChar char="§"/>
            </a:pPr>
            <a:r>
              <a:rPr lang="en-GB" dirty="0"/>
              <a:t>Agent</a:t>
            </a:r>
          </a:p>
          <a:p>
            <a:pPr algn="just"/>
            <a:endParaRPr lang="en-GB" dirty="0"/>
          </a:p>
          <a:p>
            <a:pPr algn="just"/>
            <a:r>
              <a:rPr lang="en-US" dirty="0"/>
              <a:t>Subject to the logical centralization requirement, an SDN controller may include arbitrary additional functions. </a:t>
            </a:r>
            <a:endParaRPr lang="en-GB" dirty="0"/>
          </a:p>
        </p:txBody>
      </p:sp>
      <p:pic>
        <p:nvPicPr>
          <p:cNvPr id="4" name="Picture 3">
            <a:extLst>
              <a:ext uri="{FF2B5EF4-FFF2-40B4-BE49-F238E27FC236}">
                <a16:creationId xmlns:a16="http://schemas.microsoft.com/office/drawing/2014/main" id="{9A6D745F-C467-48D7-837D-DB64ED4AD813}"/>
              </a:ext>
            </a:extLst>
          </p:cNvPr>
          <p:cNvPicPr>
            <a:picLocks noChangeAspect="1"/>
          </p:cNvPicPr>
          <p:nvPr/>
        </p:nvPicPr>
        <p:blipFill>
          <a:blip r:embed="rId2"/>
          <a:stretch>
            <a:fillRect/>
          </a:stretch>
        </p:blipFill>
        <p:spPr>
          <a:xfrm>
            <a:off x="3258051" y="3958705"/>
            <a:ext cx="6011177" cy="2606669"/>
          </a:xfrm>
          <a:prstGeom prst="rect">
            <a:avLst/>
          </a:prstGeom>
        </p:spPr>
      </p:pic>
    </p:spTree>
    <p:extLst>
      <p:ext uri="{BB962C8B-B14F-4D97-AF65-F5344CB8AC3E}">
        <p14:creationId xmlns:p14="http://schemas.microsoft.com/office/powerpoint/2010/main" val="4075789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CC1B0-34E5-4FCC-819A-6CBB525C9A54}"/>
              </a:ext>
            </a:extLst>
          </p:cNvPr>
          <p:cNvSpPr>
            <a:spLocks noGrp="1"/>
          </p:cNvSpPr>
          <p:nvPr>
            <p:ph type="title"/>
          </p:nvPr>
        </p:nvSpPr>
        <p:spPr>
          <a:xfrm>
            <a:off x="2697856" y="174405"/>
            <a:ext cx="8911687" cy="772373"/>
          </a:xfrm>
        </p:spPr>
        <p:txBody>
          <a:bodyPr/>
          <a:lstStyle/>
          <a:p>
            <a:r>
              <a:rPr lang="en-GB" dirty="0"/>
              <a:t>SDN Controller Functional Components</a:t>
            </a:r>
          </a:p>
        </p:txBody>
      </p:sp>
      <p:sp>
        <p:nvSpPr>
          <p:cNvPr id="3" name="Content Placeholder 2">
            <a:extLst>
              <a:ext uri="{FF2B5EF4-FFF2-40B4-BE49-F238E27FC236}">
                <a16:creationId xmlns:a16="http://schemas.microsoft.com/office/drawing/2014/main" id="{D1946245-05F0-45EA-9F78-A0620D0FBE4D}"/>
              </a:ext>
            </a:extLst>
          </p:cNvPr>
          <p:cNvSpPr>
            <a:spLocks noGrp="1"/>
          </p:cNvSpPr>
          <p:nvPr>
            <p:ph idx="1"/>
          </p:nvPr>
        </p:nvSpPr>
        <p:spPr>
          <a:xfrm>
            <a:off x="2585499" y="1139252"/>
            <a:ext cx="8915400" cy="5426440"/>
          </a:xfrm>
        </p:spPr>
        <p:txBody>
          <a:bodyPr>
            <a:normAutofit/>
          </a:bodyPr>
          <a:lstStyle/>
          <a:p>
            <a:pPr algn="just"/>
            <a:r>
              <a:rPr lang="en-GB" sz="2000" b="1" dirty="0"/>
              <a:t>Data Plane Control Function (DPCG)</a:t>
            </a:r>
          </a:p>
          <a:p>
            <a:pPr lvl="1" algn="just">
              <a:buFont typeface="Wingdings" panose="05000000000000000000" pitchFamily="2" charset="2"/>
              <a:buChar char="§"/>
            </a:pPr>
            <a:r>
              <a:rPr lang="en-US" sz="2000" dirty="0"/>
              <a:t>The DPCF component effectively owns the subordinate resources available to it, and uses them as instructed by the OSS/coordinator or virtualiser(s) that controls them. </a:t>
            </a:r>
          </a:p>
          <a:p>
            <a:pPr lvl="1" algn="just">
              <a:buFont typeface="Wingdings" panose="05000000000000000000" pitchFamily="2" charset="2"/>
              <a:buChar char="§"/>
            </a:pPr>
            <a:endParaRPr lang="en-US" sz="2000" dirty="0"/>
          </a:p>
          <a:p>
            <a:pPr lvl="1" algn="just">
              <a:buFont typeface="Wingdings" panose="05000000000000000000" pitchFamily="2" charset="2"/>
              <a:buChar char="§"/>
            </a:pPr>
            <a:r>
              <a:rPr lang="en-US" sz="2000" dirty="0"/>
              <a:t>These resources take the form of an information model instance accessed through the agent in the subordinate level. </a:t>
            </a:r>
          </a:p>
          <a:p>
            <a:pPr lvl="1" algn="just">
              <a:buFont typeface="Wingdings" panose="05000000000000000000" pitchFamily="2" charset="2"/>
              <a:buChar char="§"/>
            </a:pPr>
            <a:endParaRPr lang="en-US" sz="2000" dirty="0"/>
          </a:p>
          <a:p>
            <a:pPr lvl="1" algn="just">
              <a:buFont typeface="Wingdings" panose="05000000000000000000" pitchFamily="2" charset="2"/>
              <a:buChar char="§"/>
            </a:pPr>
            <a:r>
              <a:rPr lang="en-US" sz="2000" dirty="0"/>
              <a:t>The SDN controller can span multiple (virtual) NEs or even multiple virtual networks. Therefore, the DPCF must include a function that operates on the aggregate. This function is commonly called </a:t>
            </a:r>
            <a:r>
              <a:rPr lang="en-US" sz="2000" b="1" dirty="0"/>
              <a:t>orchestration</a:t>
            </a:r>
            <a:r>
              <a:rPr lang="en-US" sz="2000" dirty="0"/>
              <a:t>. </a:t>
            </a:r>
          </a:p>
          <a:p>
            <a:pPr algn="just"/>
            <a:endParaRPr lang="en-GB" sz="2000" dirty="0"/>
          </a:p>
          <a:p>
            <a:pPr algn="just"/>
            <a:endParaRPr lang="en-GB" sz="2000" dirty="0"/>
          </a:p>
          <a:p>
            <a:pPr algn="just"/>
            <a:endParaRPr lang="en-GB" sz="2000" dirty="0"/>
          </a:p>
        </p:txBody>
      </p:sp>
    </p:spTree>
    <p:extLst>
      <p:ext uri="{BB962C8B-B14F-4D97-AF65-F5344CB8AC3E}">
        <p14:creationId xmlns:p14="http://schemas.microsoft.com/office/powerpoint/2010/main" val="381687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CC1B0-34E5-4FCC-819A-6CBB525C9A54}"/>
              </a:ext>
            </a:extLst>
          </p:cNvPr>
          <p:cNvSpPr>
            <a:spLocks noGrp="1"/>
          </p:cNvSpPr>
          <p:nvPr>
            <p:ph type="title"/>
          </p:nvPr>
        </p:nvSpPr>
        <p:spPr>
          <a:xfrm>
            <a:off x="2408296" y="113445"/>
            <a:ext cx="8911687" cy="694275"/>
          </a:xfrm>
        </p:spPr>
        <p:txBody>
          <a:bodyPr/>
          <a:lstStyle/>
          <a:p>
            <a:r>
              <a:rPr lang="en-GB" dirty="0"/>
              <a:t>SDN Controller Functional Components</a:t>
            </a:r>
          </a:p>
        </p:txBody>
      </p:sp>
      <p:sp>
        <p:nvSpPr>
          <p:cNvPr id="3" name="Content Placeholder 2">
            <a:extLst>
              <a:ext uri="{FF2B5EF4-FFF2-40B4-BE49-F238E27FC236}">
                <a16:creationId xmlns:a16="http://schemas.microsoft.com/office/drawing/2014/main" id="{D1946245-05F0-45EA-9F78-A0620D0FBE4D}"/>
              </a:ext>
            </a:extLst>
          </p:cNvPr>
          <p:cNvSpPr>
            <a:spLocks noGrp="1"/>
          </p:cNvSpPr>
          <p:nvPr>
            <p:ph idx="1"/>
          </p:nvPr>
        </p:nvSpPr>
        <p:spPr>
          <a:xfrm>
            <a:off x="2585499" y="807720"/>
            <a:ext cx="8915400" cy="5757972"/>
          </a:xfrm>
        </p:spPr>
        <p:txBody>
          <a:bodyPr>
            <a:normAutofit/>
          </a:bodyPr>
          <a:lstStyle/>
          <a:p>
            <a:pPr algn="just"/>
            <a:r>
              <a:rPr lang="en-GB" sz="2000" b="1" dirty="0"/>
              <a:t>Data Plane Control Function (DPCG)</a:t>
            </a:r>
          </a:p>
          <a:p>
            <a:pPr lvl="1" algn="just">
              <a:buFont typeface="Wingdings" panose="05000000000000000000" pitchFamily="2" charset="2"/>
              <a:buChar char="§"/>
            </a:pPr>
            <a:r>
              <a:rPr lang="en-US" sz="2000" dirty="0"/>
              <a:t>The DPCF component effectively owns the subordinate resources available to it, and uses them as instructed by the OSS/coordinator or virtualiser(s) that controls them. </a:t>
            </a:r>
          </a:p>
          <a:p>
            <a:pPr lvl="1" algn="just">
              <a:buFont typeface="Wingdings" panose="05000000000000000000" pitchFamily="2" charset="2"/>
              <a:buChar char="§"/>
            </a:pPr>
            <a:endParaRPr lang="en-US" sz="2000" dirty="0"/>
          </a:p>
          <a:p>
            <a:pPr lvl="1" algn="just">
              <a:buFont typeface="Wingdings" panose="05000000000000000000" pitchFamily="2" charset="2"/>
              <a:buChar char="§"/>
            </a:pPr>
            <a:r>
              <a:rPr lang="en-US" sz="2000" dirty="0"/>
              <a:t>These resources take the form of an information model instance accessed through the agent in the subordinate level. </a:t>
            </a:r>
          </a:p>
          <a:p>
            <a:pPr lvl="1" algn="just">
              <a:buFont typeface="Wingdings" panose="05000000000000000000" pitchFamily="2" charset="2"/>
              <a:buChar char="§"/>
            </a:pPr>
            <a:endParaRPr lang="en-US" sz="2000" dirty="0"/>
          </a:p>
          <a:p>
            <a:pPr lvl="1" algn="just">
              <a:buFont typeface="Wingdings" panose="05000000000000000000" pitchFamily="2" charset="2"/>
              <a:buChar char="§"/>
            </a:pPr>
            <a:r>
              <a:rPr lang="en-US" sz="2000" dirty="0"/>
              <a:t>The SDN controller can span multiple (virtual) NEs or even multiple virtual networks. Therefore, the DPCF must include a function that operates on the aggregate. This function is commonly called </a:t>
            </a:r>
            <a:r>
              <a:rPr lang="en-US" sz="2000" b="1" dirty="0"/>
              <a:t>orchestration</a:t>
            </a:r>
            <a:r>
              <a:rPr lang="en-US" sz="2000" dirty="0"/>
              <a:t>. </a:t>
            </a:r>
          </a:p>
          <a:p>
            <a:pPr algn="just"/>
            <a:endParaRPr lang="en-GB" sz="2000" dirty="0"/>
          </a:p>
          <a:p>
            <a:pPr algn="just"/>
            <a:endParaRPr lang="en-GB" sz="2000" dirty="0"/>
          </a:p>
          <a:p>
            <a:pPr algn="just"/>
            <a:endParaRPr lang="en-GB" sz="2000" dirty="0"/>
          </a:p>
        </p:txBody>
      </p:sp>
      <p:pic>
        <p:nvPicPr>
          <p:cNvPr id="4" name="Picture 3">
            <a:extLst>
              <a:ext uri="{FF2B5EF4-FFF2-40B4-BE49-F238E27FC236}">
                <a16:creationId xmlns:a16="http://schemas.microsoft.com/office/drawing/2014/main" id="{10A36771-44A3-42D5-B51F-383A1A589359}"/>
              </a:ext>
            </a:extLst>
          </p:cNvPr>
          <p:cNvPicPr>
            <a:picLocks noChangeAspect="1"/>
          </p:cNvPicPr>
          <p:nvPr/>
        </p:nvPicPr>
        <p:blipFill>
          <a:blip r:embed="rId2"/>
          <a:stretch>
            <a:fillRect/>
          </a:stretch>
        </p:blipFill>
        <p:spPr>
          <a:xfrm>
            <a:off x="3047613" y="4168995"/>
            <a:ext cx="8931414" cy="2575560"/>
          </a:xfrm>
          <a:prstGeom prst="rect">
            <a:avLst/>
          </a:prstGeom>
        </p:spPr>
      </p:pic>
    </p:spTree>
    <p:extLst>
      <p:ext uri="{BB962C8B-B14F-4D97-AF65-F5344CB8AC3E}">
        <p14:creationId xmlns:p14="http://schemas.microsoft.com/office/powerpoint/2010/main" val="535305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CC1B0-34E5-4FCC-819A-6CBB525C9A54}"/>
              </a:ext>
            </a:extLst>
          </p:cNvPr>
          <p:cNvSpPr>
            <a:spLocks noGrp="1"/>
          </p:cNvSpPr>
          <p:nvPr>
            <p:ph type="title"/>
          </p:nvPr>
        </p:nvSpPr>
        <p:spPr>
          <a:xfrm>
            <a:off x="2697856" y="174405"/>
            <a:ext cx="8911687" cy="772373"/>
          </a:xfrm>
        </p:spPr>
        <p:txBody>
          <a:bodyPr/>
          <a:lstStyle/>
          <a:p>
            <a:r>
              <a:rPr lang="en-GB" dirty="0"/>
              <a:t>SDN Controller Functional Components</a:t>
            </a:r>
          </a:p>
        </p:txBody>
      </p:sp>
      <p:sp>
        <p:nvSpPr>
          <p:cNvPr id="3" name="Content Placeholder 2">
            <a:extLst>
              <a:ext uri="{FF2B5EF4-FFF2-40B4-BE49-F238E27FC236}">
                <a16:creationId xmlns:a16="http://schemas.microsoft.com/office/drawing/2014/main" id="{D1946245-05F0-45EA-9F78-A0620D0FBE4D}"/>
              </a:ext>
            </a:extLst>
          </p:cNvPr>
          <p:cNvSpPr>
            <a:spLocks noGrp="1"/>
          </p:cNvSpPr>
          <p:nvPr>
            <p:ph idx="1"/>
          </p:nvPr>
        </p:nvSpPr>
        <p:spPr>
          <a:xfrm>
            <a:off x="2585499" y="1139252"/>
            <a:ext cx="8915400" cy="5426440"/>
          </a:xfrm>
        </p:spPr>
        <p:txBody>
          <a:bodyPr>
            <a:normAutofit/>
          </a:bodyPr>
          <a:lstStyle/>
          <a:p>
            <a:pPr algn="just"/>
            <a:r>
              <a:rPr lang="en-GB" sz="2000" b="1" dirty="0"/>
              <a:t>Data Plane Control Function (DPCG)</a:t>
            </a:r>
          </a:p>
          <a:p>
            <a:pPr lvl="1" algn="just">
              <a:buFont typeface="Wingdings" panose="05000000000000000000" pitchFamily="2" charset="2"/>
              <a:buChar char="§"/>
            </a:pPr>
            <a:r>
              <a:rPr lang="en-US" sz="2000" dirty="0"/>
              <a:t>The DPCF component effectively owns the subordinate resources available to it, and uses them as instructed by the OSS/coordinator or virtualiser(s) that controls them. </a:t>
            </a:r>
          </a:p>
          <a:p>
            <a:pPr lvl="1" algn="just">
              <a:buFont typeface="Wingdings" panose="05000000000000000000" pitchFamily="2" charset="2"/>
              <a:buChar char="§"/>
            </a:pPr>
            <a:endParaRPr lang="en-US" sz="2000" dirty="0"/>
          </a:p>
          <a:p>
            <a:pPr lvl="1" algn="just">
              <a:buFont typeface="Wingdings" panose="05000000000000000000" pitchFamily="2" charset="2"/>
              <a:buChar char="§"/>
            </a:pPr>
            <a:r>
              <a:rPr lang="en-US" sz="2000" dirty="0"/>
              <a:t>These resources take the form of an information model instance accessed through the agent in the subordinate level. </a:t>
            </a:r>
          </a:p>
          <a:p>
            <a:pPr lvl="1" algn="just">
              <a:buFont typeface="Wingdings" panose="05000000000000000000" pitchFamily="2" charset="2"/>
              <a:buChar char="§"/>
            </a:pPr>
            <a:endParaRPr lang="en-US" sz="2000" dirty="0"/>
          </a:p>
          <a:p>
            <a:pPr lvl="1" algn="just">
              <a:buFont typeface="Wingdings" panose="05000000000000000000" pitchFamily="2" charset="2"/>
              <a:buChar char="§"/>
            </a:pPr>
            <a:r>
              <a:rPr lang="en-US" sz="2000" dirty="0"/>
              <a:t>The SDN controller can span multiple (virtual) NEs or even multiple virtual networks. Therefore, the DPCF must include a function that operates on the aggregate. This function is commonly called </a:t>
            </a:r>
            <a:r>
              <a:rPr lang="en-US" sz="2000" b="1" dirty="0"/>
              <a:t>orchestration</a:t>
            </a:r>
            <a:r>
              <a:rPr lang="en-US" sz="2000" dirty="0"/>
              <a:t>. </a:t>
            </a:r>
          </a:p>
          <a:p>
            <a:pPr algn="just"/>
            <a:endParaRPr lang="en-GB" sz="2000" dirty="0"/>
          </a:p>
          <a:p>
            <a:pPr algn="just"/>
            <a:endParaRPr lang="en-GB" sz="2000" dirty="0"/>
          </a:p>
          <a:p>
            <a:pPr algn="just"/>
            <a:endParaRPr lang="en-GB" sz="2000" dirty="0"/>
          </a:p>
        </p:txBody>
      </p:sp>
    </p:spTree>
    <p:extLst>
      <p:ext uri="{BB962C8B-B14F-4D97-AF65-F5344CB8AC3E}">
        <p14:creationId xmlns:p14="http://schemas.microsoft.com/office/powerpoint/2010/main" val="885066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1285-B24E-4050-B5C8-B5816D2FB502}"/>
              </a:ext>
            </a:extLst>
          </p:cNvPr>
          <p:cNvSpPr>
            <a:spLocks noGrp="1"/>
          </p:cNvSpPr>
          <p:nvPr>
            <p:ph type="ctrTitle"/>
          </p:nvPr>
        </p:nvSpPr>
        <p:spPr>
          <a:xfrm>
            <a:off x="1508760" y="399537"/>
            <a:ext cx="9995853" cy="2267463"/>
          </a:xfrm>
        </p:spPr>
        <p:txBody>
          <a:bodyPr>
            <a:normAutofit fontScale="90000"/>
          </a:bodyPr>
          <a:lstStyle/>
          <a:p>
            <a:pPr algn="ctr"/>
            <a:r>
              <a:rPr lang="en-GB" dirty="0"/>
              <a:t>Software Defined Networks</a:t>
            </a:r>
            <a:br>
              <a:rPr lang="en-GB" dirty="0"/>
            </a:br>
            <a:r>
              <a:rPr lang="en-GB" dirty="0"/>
              <a:t>CYB 301</a:t>
            </a:r>
            <a:br>
              <a:rPr lang="en-GB" dirty="0"/>
            </a:br>
            <a:r>
              <a:rPr lang="en-GB" dirty="0"/>
              <a:t>SDN Architecture</a:t>
            </a:r>
          </a:p>
        </p:txBody>
      </p:sp>
      <p:sp>
        <p:nvSpPr>
          <p:cNvPr id="3" name="Subtitle 2">
            <a:extLst>
              <a:ext uri="{FF2B5EF4-FFF2-40B4-BE49-F238E27FC236}">
                <a16:creationId xmlns:a16="http://schemas.microsoft.com/office/drawing/2014/main" id="{243558D5-B251-4E80-9DE2-F11603EEEB05}"/>
              </a:ext>
            </a:extLst>
          </p:cNvPr>
          <p:cNvSpPr>
            <a:spLocks noGrp="1"/>
          </p:cNvSpPr>
          <p:nvPr>
            <p:ph type="subTitle" idx="1"/>
          </p:nvPr>
        </p:nvSpPr>
        <p:spPr/>
        <p:txBody>
          <a:bodyPr>
            <a:normAutofit lnSpcReduction="10000"/>
          </a:bodyPr>
          <a:lstStyle/>
          <a:p>
            <a:r>
              <a:rPr lang="en-GB" dirty="0"/>
              <a:t>Egena Onu, PhD.</a:t>
            </a:r>
          </a:p>
          <a:p>
            <a:r>
              <a:rPr lang="en-GB" dirty="0"/>
              <a:t>Computer Science Department,</a:t>
            </a:r>
          </a:p>
          <a:p>
            <a:r>
              <a:rPr lang="en-GB" dirty="0"/>
              <a:t>Bingham University.</a:t>
            </a:r>
          </a:p>
        </p:txBody>
      </p:sp>
    </p:spTree>
    <p:extLst>
      <p:ext uri="{BB962C8B-B14F-4D97-AF65-F5344CB8AC3E}">
        <p14:creationId xmlns:p14="http://schemas.microsoft.com/office/powerpoint/2010/main" val="796197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A3ABD-ED15-4236-B995-29198B2DE7D9}"/>
              </a:ext>
            </a:extLst>
          </p:cNvPr>
          <p:cNvSpPr>
            <a:spLocks noGrp="1"/>
          </p:cNvSpPr>
          <p:nvPr>
            <p:ph type="title"/>
          </p:nvPr>
        </p:nvSpPr>
        <p:spPr/>
        <p:txBody>
          <a:bodyPr/>
          <a:lstStyle/>
          <a:p>
            <a:r>
              <a:rPr lang="en-GB" dirty="0"/>
              <a:t>SDN Controller Functional Components</a:t>
            </a:r>
          </a:p>
        </p:txBody>
      </p:sp>
      <p:sp>
        <p:nvSpPr>
          <p:cNvPr id="3" name="Content Placeholder 2">
            <a:extLst>
              <a:ext uri="{FF2B5EF4-FFF2-40B4-BE49-F238E27FC236}">
                <a16:creationId xmlns:a16="http://schemas.microsoft.com/office/drawing/2014/main" id="{518AD698-D1B4-4DDB-8436-A821B924B518}"/>
              </a:ext>
            </a:extLst>
          </p:cNvPr>
          <p:cNvSpPr>
            <a:spLocks noGrp="1"/>
          </p:cNvSpPr>
          <p:nvPr>
            <p:ph idx="1"/>
          </p:nvPr>
        </p:nvSpPr>
        <p:spPr/>
        <p:txBody>
          <a:bodyPr>
            <a:normAutofit/>
          </a:bodyPr>
          <a:lstStyle/>
          <a:p>
            <a:pPr algn="just"/>
            <a:r>
              <a:rPr lang="en-GB" sz="2000" b="1" dirty="0"/>
              <a:t>Coordinator</a:t>
            </a:r>
          </a:p>
          <a:p>
            <a:pPr lvl="1" algn="just">
              <a:buFont typeface="Wingdings" panose="05000000000000000000" pitchFamily="2" charset="2"/>
              <a:buChar char="§"/>
            </a:pPr>
            <a:r>
              <a:rPr lang="en-US" sz="2000" dirty="0"/>
              <a:t>To set up both client and server environments, management functionality is required. </a:t>
            </a:r>
          </a:p>
          <a:p>
            <a:pPr lvl="1" algn="just">
              <a:buFont typeface="Wingdings" panose="05000000000000000000" pitchFamily="2" charset="2"/>
              <a:buChar char="§"/>
            </a:pPr>
            <a:endParaRPr lang="en-US" sz="2000" dirty="0"/>
          </a:p>
          <a:p>
            <a:pPr lvl="1" algn="just">
              <a:buFont typeface="Wingdings" panose="05000000000000000000" pitchFamily="2" charset="2"/>
              <a:buChar char="§"/>
            </a:pPr>
            <a:r>
              <a:rPr lang="en-US" sz="2000" dirty="0"/>
              <a:t>The coordinator is the functional component of the SDN controller that acts on behalf of the manager. </a:t>
            </a:r>
          </a:p>
          <a:p>
            <a:pPr lvl="1" algn="just">
              <a:buFont typeface="Wingdings" panose="05000000000000000000" pitchFamily="2" charset="2"/>
              <a:buChar char="§"/>
            </a:pPr>
            <a:endParaRPr lang="en-US" sz="2000" dirty="0"/>
          </a:p>
          <a:p>
            <a:pPr lvl="1" algn="just">
              <a:buFont typeface="Wingdings" panose="05000000000000000000" pitchFamily="2" charset="2"/>
              <a:buChar char="§"/>
            </a:pPr>
            <a:r>
              <a:rPr lang="en-US" sz="2000" dirty="0"/>
              <a:t>Clients and servers require management, throughout all perspectives on data, control and application plane models, so coordinator functional blocks are ubiquitous.</a:t>
            </a:r>
            <a:endParaRPr lang="en-GB" sz="2000" dirty="0"/>
          </a:p>
          <a:p>
            <a:pPr algn="just"/>
            <a:endParaRPr lang="en-GB" sz="2000" dirty="0"/>
          </a:p>
        </p:txBody>
      </p:sp>
    </p:spTree>
    <p:extLst>
      <p:ext uri="{BB962C8B-B14F-4D97-AF65-F5344CB8AC3E}">
        <p14:creationId xmlns:p14="http://schemas.microsoft.com/office/powerpoint/2010/main" val="1138829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20A25-63FB-4C41-9DC4-19F219CF02A1}"/>
              </a:ext>
            </a:extLst>
          </p:cNvPr>
          <p:cNvSpPr>
            <a:spLocks noGrp="1"/>
          </p:cNvSpPr>
          <p:nvPr>
            <p:ph type="title"/>
          </p:nvPr>
        </p:nvSpPr>
        <p:spPr/>
        <p:txBody>
          <a:bodyPr/>
          <a:lstStyle/>
          <a:p>
            <a:r>
              <a:rPr lang="en-GB" dirty="0"/>
              <a:t>SDN Controller Functional Components</a:t>
            </a:r>
          </a:p>
        </p:txBody>
      </p:sp>
      <p:sp>
        <p:nvSpPr>
          <p:cNvPr id="3" name="Content Placeholder 2">
            <a:extLst>
              <a:ext uri="{FF2B5EF4-FFF2-40B4-BE49-F238E27FC236}">
                <a16:creationId xmlns:a16="http://schemas.microsoft.com/office/drawing/2014/main" id="{1CFC64E0-F2F0-43AF-A807-84CF7E70A4A7}"/>
              </a:ext>
            </a:extLst>
          </p:cNvPr>
          <p:cNvSpPr>
            <a:spLocks noGrp="1"/>
          </p:cNvSpPr>
          <p:nvPr>
            <p:ph idx="1"/>
          </p:nvPr>
        </p:nvSpPr>
        <p:spPr>
          <a:xfrm>
            <a:off x="2592925" y="1698884"/>
            <a:ext cx="8915400" cy="4535006"/>
          </a:xfrm>
        </p:spPr>
        <p:txBody>
          <a:bodyPr>
            <a:normAutofit/>
          </a:bodyPr>
          <a:lstStyle/>
          <a:p>
            <a:pPr algn="just"/>
            <a:r>
              <a:rPr lang="en-GB" sz="2000" b="1" dirty="0"/>
              <a:t>Agent</a:t>
            </a:r>
          </a:p>
          <a:p>
            <a:pPr lvl="1" algn="just"/>
            <a:r>
              <a:rPr lang="en-US" sz="2000" dirty="0"/>
              <a:t>Any protocol must terminate in some kind of functional entity. </a:t>
            </a:r>
          </a:p>
          <a:p>
            <a:pPr lvl="1" algn="just"/>
            <a:endParaRPr lang="en-US" sz="2000" dirty="0"/>
          </a:p>
          <a:p>
            <a:pPr lvl="1" algn="just"/>
            <a:r>
              <a:rPr lang="en-US" sz="2000" dirty="0"/>
              <a:t>A controller-agent model is appropriate for the relation between a controlled and a controlling entity, and applies recursively to the SDN architecture. </a:t>
            </a:r>
          </a:p>
          <a:p>
            <a:pPr lvl="1" algn="just"/>
            <a:endParaRPr lang="en-US" sz="2000" dirty="0"/>
          </a:p>
          <a:p>
            <a:pPr lvl="1" algn="just"/>
            <a:r>
              <a:rPr lang="en-US" sz="2000" dirty="0"/>
              <a:t>The controlled entity is designated the agent, a functional component that represents the client’s resources and capabilities in the server’s environment. </a:t>
            </a:r>
          </a:p>
          <a:p>
            <a:pPr algn="just"/>
            <a:endParaRPr lang="en-GB" sz="2000" dirty="0"/>
          </a:p>
        </p:txBody>
      </p:sp>
    </p:spTree>
    <p:extLst>
      <p:ext uri="{BB962C8B-B14F-4D97-AF65-F5344CB8AC3E}">
        <p14:creationId xmlns:p14="http://schemas.microsoft.com/office/powerpoint/2010/main" val="15166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D3DBB-B29E-4DF9-B16D-7CDB603D773C}"/>
              </a:ext>
            </a:extLst>
          </p:cNvPr>
          <p:cNvSpPr>
            <a:spLocks noGrp="1"/>
          </p:cNvSpPr>
          <p:nvPr>
            <p:ph type="title"/>
          </p:nvPr>
        </p:nvSpPr>
        <p:spPr/>
        <p:txBody>
          <a:bodyPr/>
          <a:lstStyle/>
          <a:p>
            <a:r>
              <a:rPr lang="en-GB" dirty="0"/>
              <a:t>SDN Controller Functional Components</a:t>
            </a:r>
          </a:p>
        </p:txBody>
      </p:sp>
      <p:sp>
        <p:nvSpPr>
          <p:cNvPr id="3" name="Content Placeholder 2">
            <a:extLst>
              <a:ext uri="{FF2B5EF4-FFF2-40B4-BE49-F238E27FC236}">
                <a16:creationId xmlns:a16="http://schemas.microsoft.com/office/drawing/2014/main" id="{D2022EA4-3E9F-458C-AC4A-137D2D6AB614}"/>
              </a:ext>
            </a:extLst>
          </p:cNvPr>
          <p:cNvSpPr>
            <a:spLocks noGrp="1"/>
          </p:cNvSpPr>
          <p:nvPr>
            <p:ph idx="1"/>
          </p:nvPr>
        </p:nvSpPr>
        <p:spPr>
          <a:xfrm>
            <a:off x="2589212" y="2133600"/>
            <a:ext cx="8915400" cy="4282190"/>
          </a:xfrm>
        </p:spPr>
        <p:txBody>
          <a:bodyPr>
            <a:noAutofit/>
          </a:bodyPr>
          <a:lstStyle/>
          <a:p>
            <a:pPr algn="just"/>
            <a:r>
              <a:rPr lang="en-US" sz="2000" b="1" dirty="0"/>
              <a:t>Agent</a:t>
            </a:r>
          </a:p>
          <a:p>
            <a:pPr lvl="1" algn="just">
              <a:buFont typeface="Wingdings" panose="05000000000000000000" pitchFamily="2" charset="2"/>
              <a:buChar char="§"/>
            </a:pPr>
            <a:r>
              <a:rPr lang="en-US" sz="2000" dirty="0"/>
              <a:t>An agent in a given SDN controller at level </a:t>
            </a:r>
            <a:r>
              <a:rPr lang="en-US" sz="2000" i="1" dirty="0"/>
              <a:t>N </a:t>
            </a:r>
            <a:r>
              <a:rPr lang="en-US" sz="2000" dirty="0"/>
              <a:t>represents the resources and actions available to a client or application of the SDN controller, at level </a:t>
            </a:r>
            <a:r>
              <a:rPr lang="en-US" sz="2000" i="1" dirty="0"/>
              <a:t>N</a:t>
            </a:r>
            <a:r>
              <a:rPr lang="en-US" sz="2000" dirty="0"/>
              <a:t>+1. </a:t>
            </a:r>
          </a:p>
          <a:p>
            <a:pPr lvl="1" algn="just">
              <a:buFont typeface="Wingdings" panose="05000000000000000000" pitchFamily="2" charset="2"/>
              <a:buChar char="§"/>
            </a:pPr>
            <a:endParaRPr lang="en-US" sz="2000" dirty="0"/>
          </a:p>
          <a:p>
            <a:pPr lvl="1" algn="just">
              <a:buFont typeface="Wingdings" panose="05000000000000000000" pitchFamily="2" charset="2"/>
              <a:buChar char="§"/>
            </a:pPr>
            <a:r>
              <a:rPr lang="en-US" sz="2000" dirty="0"/>
              <a:t>An agent in the level </a:t>
            </a:r>
            <a:r>
              <a:rPr lang="en-US" sz="2000" i="1" dirty="0"/>
              <a:t>N</a:t>
            </a:r>
            <a:r>
              <a:rPr lang="en-US" sz="2000" dirty="0"/>
              <a:t>-1 data plane represents the resources and actions available to the given level </a:t>
            </a:r>
            <a:r>
              <a:rPr lang="en-US" sz="2000" i="1" dirty="0"/>
              <a:t>N </a:t>
            </a:r>
            <a:r>
              <a:rPr lang="en-US" sz="2000" dirty="0"/>
              <a:t>SDN controller. </a:t>
            </a:r>
          </a:p>
          <a:p>
            <a:pPr lvl="1" algn="just">
              <a:buFont typeface="Wingdings" panose="05000000000000000000" pitchFamily="2" charset="2"/>
              <a:buChar char="§"/>
            </a:pPr>
            <a:endParaRPr lang="en-US" sz="2000" dirty="0"/>
          </a:p>
          <a:p>
            <a:pPr lvl="1" algn="just">
              <a:buFont typeface="Wingdings" panose="05000000000000000000" pitchFamily="2" charset="2"/>
              <a:buChar char="§"/>
            </a:pPr>
            <a:r>
              <a:rPr lang="en-US" sz="2000" dirty="0"/>
              <a:t>Even though the agent’s physical location is inside the server’s trust domain (i.e., on a server SDN controller platform), the agent notionally resides in the client’s trust domain. </a:t>
            </a:r>
            <a:endParaRPr lang="en-GB" sz="2000" dirty="0"/>
          </a:p>
          <a:p>
            <a:pPr algn="just"/>
            <a:endParaRPr lang="en-GB" sz="2000" dirty="0"/>
          </a:p>
        </p:txBody>
      </p:sp>
    </p:spTree>
    <p:extLst>
      <p:ext uri="{BB962C8B-B14F-4D97-AF65-F5344CB8AC3E}">
        <p14:creationId xmlns:p14="http://schemas.microsoft.com/office/powerpoint/2010/main" val="1213154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09A30-1FE6-4D3A-9535-97058AE11136}"/>
              </a:ext>
            </a:extLst>
          </p:cNvPr>
          <p:cNvSpPr>
            <a:spLocks noGrp="1"/>
          </p:cNvSpPr>
          <p:nvPr>
            <p:ph type="title"/>
          </p:nvPr>
        </p:nvSpPr>
        <p:spPr>
          <a:xfrm>
            <a:off x="2592925" y="519180"/>
            <a:ext cx="8911687" cy="784965"/>
          </a:xfrm>
        </p:spPr>
        <p:txBody>
          <a:bodyPr/>
          <a:lstStyle/>
          <a:p>
            <a:r>
              <a:rPr lang="en-GB" dirty="0"/>
              <a:t>SDN Controller Functional Components</a:t>
            </a:r>
          </a:p>
        </p:txBody>
      </p:sp>
      <p:sp>
        <p:nvSpPr>
          <p:cNvPr id="3" name="Content Placeholder 2">
            <a:extLst>
              <a:ext uri="{FF2B5EF4-FFF2-40B4-BE49-F238E27FC236}">
                <a16:creationId xmlns:a16="http://schemas.microsoft.com/office/drawing/2014/main" id="{3658745C-0F3F-4997-A531-71F2A90E3270}"/>
              </a:ext>
            </a:extLst>
          </p:cNvPr>
          <p:cNvSpPr>
            <a:spLocks noGrp="1"/>
          </p:cNvSpPr>
          <p:nvPr>
            <p:ph idx="1"/>
          </p:nvPr>
        </p:nvSpPr>
        <p:spPr>
          <a:xfrm>
            <a:off x="2589212" y="1543987"/>
            <a:ext cx="8915400" cy="4901783"/>
          </a:xfrm>
        </p:spPr>
        <p:txBody>
          <a:bodyPr>
            <a:normAutofit/>
          </a:bodyPr>
          <a:lstStyle/>
          <a:p>
            <a:r>
              <a:rPr lang="en-GB" sz="2000" b="1" dirty="0"/>
              <a:t>Virtualiser</a:t>
            </a:r>
          </a:p>
          <a:p>
            <a:pPr lvl="1">
              <a:buFont typeface="Wingdings" panose="05000000000000000000" pitchFamily="2" charset="2"/>
              <a:buChar char="§"/>
            </a:pPr>
            <a:r>
              <a:rPr lang="en-US" sz="2000" dirty="0"/>
              <a:t>An SDN controller offers services to applications by way of an information model instance that is derived from the underlying resources, management-installed policy, and local or externally available support functions.  </a:t>
            </a:r>
          </a:p>
          <a:p>
            <a:pPr lvl="1">
              <a:buFont typeface="Wingdings" panose="05000000000000000000" pitchFamily="2" charset="2"/>
              <a:buChar char="§"/>
            </a:pPr>
            <a:endParaRPr lang="en-US" sz="2000" dirty="0"/>
          </a:p>
          <a:p>
            <a:pPr lvl="1">
              <a:buFont typeface="Wingdings" panose="05000000000000000000" pitchFamily="2" charset="2"/>
              <a:buChar char="§"/>
            </a:pPr>
            <a:r>
              <a:rPr lang="en-US" sz="2000" dirty="0"/>
              <a:t>Virtualiser is the functional entity that supports the information model instance and policy at an A-CPI (application-controller plane interface). </a:t>
            </a:r>
          </a:p>
          <a:p>
            <a:pPr lvl="1">
              <a:buFont typeface="Wingdings" panose="05000000000000000000" pitchFamily="2" charset="2"/>
              <a:buChar char="§"/>
            </a:pPr>
            <a:endParaRPr lang="en-US" sz="2000" dirty="0"/>
          </a:p>
          <a:p>
            <a:pPr lvl="1">
              <a:buFont typeface="Wingdings" panose="05000000000000000000" pitchFamily="2" charset="2"/>
              <a:buChar char="§"/>
            </a:pPr>
            <a:r>
              <a:rPr lang="en-US" sz="2000" dirty="0"/>
              <a:t>It presents the local trust domain boundary to the corresponding agent, which represents the client’s view of the information model instance. </a:t>
            </a:r>
          </a:p>
          <a:p>
            <a:endParaRPr lang="en-GB" sz="2000" dirty="0"/>
          </a:p>
        </p:txBody>
      </p:sp>
    </p:spTree>
    <p:extLst>
      <p:ext uri="{BB962C8B-B14F-4D97-AF65-F5344CB8AC3E}">
        <p14:creationId xmlns:p14="http://schemas.microsoft.com/office/powerpoint/2010/main" val="1626576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09A30-1FE6-4D3A-9535-97058AE11136}"/>
              </a:ext>
            </a:extLst>
          </p:cNvPr>
          <p:cNvSpPr>
            <a:spLocks noGrp="1"/>
          </p:cNvSpPr>
          <p:nvPr>
            <p:ph type="title"/>
          </p:nvPr>
        </p:nvSpPr>
        <p:spPr>
          <a:xfrm>
            <a:off x="2589212" y="183900"/>
            <a:ext cx="8911687" cy="784965"/>
          </a:xfrm>
        </p:spPr>
        <p:txBody>
          <a:bodyPr/>
          <a:lstStyle/>
          <a:p>
            <a:r>
              <a:rPr lang="en-GB" dirty="0"/>
              <a:t>SDN Controller Functional Components</a:t>
            </a:r>
          </a:p>
        </p:txBody>
      </p:sp>
      <p:sp>
        <p:nvSpPr>
          <p:cNvPr id="3" name="Content Placeholder 2">
            <a:extLst>
              <a:ext uri="{FF2B5EF4-FFF2-40B4-BE49-F238E27FC236}">
                <a16:creationId xmlns:a16="http://schemas.microsoft.com/office/drawing/2014/main" id="{3658745C-0F3F-4997-A531-71F2A90E3270}"/>
              </a:ext>
            </a:extLst>
          </p:cNvPr>
          <p:cNvSpPr>
            <a:spLocks noGrp="1"/>
          </p:cNvSpPr>
          <p:nvPr>
            <p:ph idx="1"/>
          </p:nvPr>
        </p:nvSpPr>
        <p:spPr>
          <a:xfrm>
            <a:off x="2589212" y="968865"/>
            <a:ext cx="8915400" cy="5705235"/>
          </a:xfrm>
        </p:spPr>
        <p:txBody>
          <a:bodyPr>
            <a:normAutofit/>
          </a:bodyPr>
          <a:lstStyle/>
          <a:p>
            <a:r>
              <a:rPr lang="en-GB" sz="2000" b="1" dirty="0"/>
              <a:t>Virtualiser</a:t>
            </a:r>
          </a:p>
          <a:p>
            <a:pPr lvl="1">
              <a:buFont typeface="Wingdings" panose="05000000000000000000" pitchFamily="2" charset="2"/>
              <a:buChar char="§"/>
            </a:pPr>
            <a:r>
              <a:rPr lang="en-US" sz="2000" dirty="0"/>
              <a:t>An SDN controller offers services to applications by way of an information model instance that is derived from the underlying resources, management-installed policy, and local or externally available support functions.  </a:t>
            </a:r>
          </a:p>
          <a:p>
            <a:pPr lvl="1">
              <a:buFont typeface="Wingdings" panose="05000000000000000000" pitchFamily="2" charset="2"/>
              <a:buChar char="§"/>
            </a:pPr>
            <a:endParaRPr lang="en-US" sz="2000" dirty="0"/>
          </a:p>
          <a:p>
            <a:pPr lvl="1">
              <a:buFont typeface="Wingdings" panose="05000000000000000000" pitchFamily="2" charset="2"/>
              <a:buChar char="§"/>
            </a:pPr>
            <a:r>
              <a:rPr lang="en-US" sz="2000" dirty="0"/>
              <a:t>Virtualiser is the functional entity that supports the information model instance and policy at an A-CPI (application-controller plane interface). </a:t>
            </a:r>
          </a:p>
          <a:p>
            <a:pPr lvl="1">
              <a:buFont typeface="Wingdings" panose="05000000000000000000" pitchFamily="2" charset="2"/>
              <a:buChar char="§"/>
            </a:pPr>
            <a:endParaRPr lang="en-US" sz="2000" dirty="0"/>
          </a:p>
          <a:p>
            <a:pPr lvl="1">
              <a:buFont typeface="Wingdings" panose="05000000000000000000" pitchFamily="2" charset="2"/>
              <a:buChar char="§"/>
            </a:pPr>
            <a:r>
              <a:rPr lang="en-US" sz="2000" dirty="0"/>
              <a:t>It presents the local trust domain boundary to the corresponding agent, which represents the client’s view of the information model instance. </a:t>
            </a:r>
          </a:p>
          <a:p>
            <a:endParaRPr lang="en-GB" sz="2000" dirty="0"/>
          </a:p>
        </p:txBody>
      </p:sp>
      <p:pic>
        <p:nvPicPr>
          <p:cNvPr id="4" name="Picture 3">
            <a:extLst>
              <a:ext uri="{FF2B5EF4-FFF2-40B4-BE49-F238E27FC236}">
                <a16:creationId xmlns:a16="http://schemas.microsoft.com/office/drawing/2014/main" id="{22A897C6-6236-46C3-977F-C3F293C13ED9}"/>
              </a:ext>
            </a:extLst>
          </p:cNvPr>
          <p:cNvPicPr>
            <a:picLocks noChangeAspect="1"/>
          </p:cNvPicPr>
          <p:nvPr/>
        </p:nvPicPr>
        <p:blipFill>
          <a:blip r:embed="rId2"/>
          <a:stretch>
            <a:fillRect/>
          </a:stretch>
        </p:blipFill>
        <p:spPr>
          <a:xfrm>
            <a:off x="3260586" y="4191287"/>
            <a:ext cx="8931414" cy="2572735"/>
          </a:xfrm>
          <a:prstGeom prst="rect">
            <a:avLst/>
          </a:prstGeom>
        </p:spPr>
      </p:pic>
    </p:spTree>
    <p:extLst>
      <p:ext uri="{BB962C8B-B14F-4D97-AF65-F5344CB8AC3E}">
        <p14:creationId xmlns:p14="http://schemas.microsoft.com/office/powerpoint/2010/main" val="3348588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09A30-1FE6-4D3A-9535-97058AE11136}"/>
              </a:ext>
            </a:extLst>
          </p:cNvPr>
          <p:cNvSpPr>
            <a:spLocks noGrp="1"/>
          </p:cNvSpPr>
          <p:nvPr>
            <p:ph type="title"/>
          </p:nvPr>
        </p:nvSpPr>
        <p:spPr>
          <a:xfrm>
            <a:off x="2592925" y="519180"/>
            <a:ext cx="8911687" cy="784965"/>
          </a:xfrm>
        </p:spPr>
        <p:txBody>
          <a:bodyPr/>
          <a:lstStyle/>
          <a:p>
            <a:r>
              <a:rPr lang="en-GB" dirty="0"/>
              <a:t>SDN Controller Functional Components</a:t>
            </a:r>
          </a:p>
        </p:txBody>
      </p:sp>
      <p:sp>
        <p:nvSpPr>
          <p:cNvPr id="3" name="Content Placeholder 2">
            <a:extLst>
              <a:ext uri="{FF2B5EF4-FFF2-40B4-BE49-F238E27FC236}">
                <a16:creationId xmlns:a16="http://schemas.microsoft.com/office/drawing/2014/main" id="{3658745C-0F3F-4997-A531-71F2A90E3270}"/>
              </a:ext>
            </a:extLst>
          </p:cNvPr>
          <p:cNvSpPr>
            <a:spLocks noGrp="1"/>
          </p:cNvSpPr>
          <p:nvPr>
            <p:ph idx="1"/>
          </p:nvPr>
        </p:nvSpPr>
        <p:spPr>
          <a:xfrm>
            <a:off x="2589212" y="1543987"/>
            <a:ext cx="8915400" cy="4901783"/>
          </a:xfrm>
        </p:spPr>
        <p:txBody>
          <a:bodyPr>
            <a:normAutofit/>
          </a:bodyPr>
          <a:lstStyle/>
          <a:p>
            <a:r>
              <a:rPr lang="en-GB" sz="2000" b="1" dirty="0"/>
              <a:t>Virtualiser</a:t>
            </a:r>
          </a:p>
          <a:p>
            <a:pPr lvl="1">
              <a:buFont typeface="Wingdings" panose="05000000000000000000" pitchFamily="2" charset="2"/>
              <a:buChar char="§"/>
            </a:pPr>
            <a:r>
              <a:rPr lang="en-US" sz="2000" dirty="0"/>
              <a:t>An SDN controller offers services to applications by way of an information model instance that is derived from the underlying resources, management-installed policy, and local or externally available support functions.  </a:t>
            </a:r>
          </a:p>
          <a:p>
            <a:pPr lvl="1">
              <a:buFont typeface="Wingdings" panose="05000000000000000000" pitchFamily="2" charset="2"/>
              <a:buChar char="§"/>
            </a:pPr>
            <a:endParaRPr lang="en-US" sz="2000" dirty="0"/>
          </a:p>
          <a:p>
            <a:pPr lvl="1">
              <a:buFont typeface="Wingdings" panose="05000000000000000000" pitchFamily="2" charset="2"/>
              <a:buChar char="§"/>
            </a:pPr>
            <a:r>
              <a:rPr lang="en-US" sz="2000" dirty="0"/>
              <a:t>Virtualiser is the functional entity that supports the information model instance and policy at an A-CPI (application-controller plane interface). </a:t>
            </a:r>
          </a:p>
          <a:p>
            <a:pPr lvl="1">
              <a:buFont typeface="Wingdings" panose="05000000000000000000" pitchFamily="2" charset="2"/>
              <a:buChar char="§"/>
            </a:pPr>
            <a:endParaRPr lang="en-US" sz="2000" dirty="0"/>
          </a:p>
          <a:p>
            <a:pPr lvl="1">
              <a:buFont typeface="Wingdings" panose="05000000000000000000" pitchFamily="2" charset="2"/>
              <a:buChar char="§"/>
            </a:pPr>
            <a:r>
              <a:rPr lang="en-US" sz="2000" dirty="0"/>
              <a:t>It presents the local trust domain boundary to the corresponding agent, which represents the client’s view of the information model instance. </a:t>
            </a:r>
          </a:p>
          <a:p>
            <a:endParaRPr lang="en-GB" sz="2000" dirty="0"/>
          </a:p>
        </p:txBody>
      </p:sp>
    </p:spTree>
    <p:extLst>
      <p:ext uri="{BB962C8B-B14F-4D97-AF65-F5344CB8AC3E}">
        <p14:creationId xmlns:p14="http://schemas.microsoft.com/office/powerpoint/2010/main" val="163224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8C369-0EC7-457E-AE45-53BC0F08975A}"/>
              </a:ext>
            </a:extLst>
          </p:cNvPr>
          <p:cNvSpPr>
            <a:spLocks noGrp="1"/>
          </p:cNvSpPr>
          <p:nvPr>
            <p:ph type="title"/>
          </p:nvPr>
        </p:nvSpPr>
        <p:spPr>
          <a:xfrm>
            <a:off x="2592925" y="624110"/>
            <a:ext cx="8911687" cy="964847"/>
          </a:xfrm>
        </p:spPr>
        <p:txBody>
          <a:bodyPr/>
          <a:lstStyle/>
          <a:p>
            <a:r>
              <a:rPr lang="en-GB" dirty="0"/>
              <a:t>SDN Controller Functional Components</a:t>
            </a:r>
          </a:p>
        </p:txBody>
      </p:sp>
      <p:sp>
        <p:nvSpPr>
          <p:cNvPr id="3" name="Content Placeholder 2">
            <a:extLst>
              <a:ext uri="{FF2B5EF4-FFF2-40B4-BE49-F238E27FC236}">
                <a16:creationId xmlns:a16="http://schemas.microsoft.com/office/drawing/2014/main" id="{D91305FA-886E-4069-9FAE-12EA7A321ADC}"/>
              </a:ext>
            </a:extLst>
          </p:cNvPr>
          <p:cNvSpPr>
            <a:spLocks noGrp="1"/>
          </p:cNvSpPr>
          <p:nvPr>
            <p:ph idx="1"/>
          </p:nvPr>
        </p:nvSpPr>
        <p:spPr>
          <a:xfrm>
            <a:off x="2589212" y="2133599"/>
            <a:ext cx="8915400" cy="4342151"/>
          </a:xfrm>
        </p:spPr>
        <p:txBody>
          <a:bodyPr>
            <a:noAutofit/>
          </a:bodyPr>
          <a:lstStyle/>
          <a:p>
            <a:r>
              <a:rPr lang="en-GB" sz="2000" b="1" dirty="0"/>
              <a:t>Virtualiser</a:t>
            </a:r>
          </a:p>
          <a:p>
            <a:pPr lvl="1">
              <a:buFont typeface="Wingdings" panose="05000000000000000000" pitchFamily="2" charset="2"/>
              <a:buChar char="§"/>
            </a:pPr>
            <a:r>
              <a:rPr lang="en-US" sz="2000" dirty="0"/>
              <a:t>The virtualiser may be thought of as the process that receives client-specific requests across the A-CPI, validates the requests against the policy and resources assigned to the client, translates the request into terms of the underlying resources, and passes the results on to the DPCF and the D-CPI. </a:t>
            </a:r>
          </a:p>
          <a:p>
            <a:pPr lvl="1">
              <a:buFont typeface="Wingdings" panose="05000000000000000000" pitchFamily="2" charset="2"/>
              <a:buChar char="§"/>
            </a:pPr>
            <a:endParaRPr lang="en-US" sz="2000" dirty="0"/>
          </a:p>
          <a:p>
            <a:pPr lvl="1">
              <a:buFont typeface="Wingdings" panose="05000000000000000000" pitchFamily="2" charset="2"/>
              <a:buChar char="§"/>
            </a:pPr>
            <a:r>
              <a:rPr lang="en-US" sz="2000" dirty="0"/>
              <a:t>Virtualiser and DPCF and possibly other SDN controller functions must collaborate to provide features such as notification interpretation, resource sharing, implicit provider services, and transactional integrity. </a:t>
            </a:r>
            <a:endParaRPr lang="en-GB" sz="2000" dirty="0"/>
          </a:p>
          <a:p>
            <a:endParaRPr lang="en-GB" sz="2000" dirty="0"/>
          </a:p>
          <a:p>
            <a:endParaRPr lang="en-GB" sz="2000" dirty="0"/>
          </a:p>
        </p:txBody>
      </p:sp>
    </p:spTree>
    <p:extLst>
      <p:ext uri="{BB962C8B-B14F-4D97-AF65-F5344CB8AC3E}">
        <p14:creationId xmlns:p14="http://schemas.microsoft.com/office/powerpoint/2010/main" val="859967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61DD9-3DAC-4557-B77D-478DB69C2C31}"/>
              </a:ext>
            </a:extLst>
          </p:cNvPr>
          <p:cNvSpPr>
            <a:spLocks noGrp="1"/>
          </p:cNvSpPr>
          <p:nvPr>
            <p:ph type="title"/>
          </p:nvPr>
        </p:nvSpPr>
        <p:spPr/>
        <p:txBody>
          <a:bodyPr/>
          <a:lstStyle/>
          <a:p>
            <a:r>
              <a:rPr lang="en-GB" dirty="0"/>
              <a:t>Functions of SDN Controller</a:t>
            </a:r>
          </a:p>
        </p:txBody>
      </p:sp>
      <p:sp>
        <p:nvSpPr>
          <p:cNvPr id="3" name="Content Placeholder 2">
            <a:extLst>
              <a:ext uri="{FF2B5EF4-FFF2-40B4-BE49-F238E27FC236}">
                <a16:creationId xmlns:a16="http://schemas.microsoft.com/office/drawing/2014/main" id="{154EB0AC-C729-498C-83FC-2E9590811599}"/>
              </a:ext>
            </a:extLst>
          </p:cNvPr>
          <p:cNvSpPr>
            <a:spLocks noGrp="1"/>
          </p:cNvSpPr>
          <p:nvPr>
            <p:ph idx="1"/>
          </p:nvPr>
        </p:nvSpPr>
        <p:spPr>
          <a:xfrm>
            <a:off x="2589212" y="1905000"/>
            <a:ext cx="8915400" cy="4006222"/>
          </a:xfrm>
        </p:spPr>
        <p:txBody>
          <a:bodyPr>
            <a:noAutofit/>
          </a:bodyPr>
          <a:lstStyle/>
          <a:p>
            <a:r>
              <a:rPr lang="en-GB" sz="2000" dirty="0"/>
              <a:t>Activities of the SDN Controller include:</a:t>
            </a:r>
          </a:p>
          <a:p>
            <a:pPr lvl="1">
              <a:buFont typeface="Wingdings" panose="05000000000000000000" pitchFamily="2" charset="2"/>
              <a:buChar char="v"/>
            </a:pPr>
            <a:r>
              <a:rPr lang="en-GB" sz="2000" dirty="0"/>
              <a:t>Packet processing</a:t>
            </a:r>
          </a:p>
          <a:p>
            <a:pPr lvl="1">
              <a:buFont typeface="Wingdings" panose="05000000000000000000" pitchFamily="2" charset="2"/>
              <a:buChar char="v"/>
            </a:pPr>
            <a:r>
              <a:rPr lang="en-GB" sz="2000" dirty="0"/>
              <a:t>Distribution</a:t>
            </a:r>
          </a:p>
          <a:p>
            <a:pPr lvl="1">
              <a:buFont typeface="Wingdings" panose="05000000000000000000" pitchFamily="2" charset="2"/>
              <a:buChar char="v"/>
            </a:pPr>
            <a:r>
              <a:rPr lang="en-GB" sz="2000" dirty="0"/>
              <a:t>Device manager</a:t>
            </a:r>
          </a:p>
          <a:p>
            <a:pPr lvl="1">
              <a:buFont typeface="Wingdings" panose="05000000000000000000" pitchFamily="2" charset="2"/>
              <a:buChar char="v"/>
            </a:pPr>
            <a:r>
              <a:rPr lang="en-GB" sz="2000" dirty="0"/>
              <a:t>OS components</a:t>
            </a:r>
          </a:p>
          <a:p>
            <a:pPr lvl="1">
              <a:buFont typeface="Wingdings" panose="05000000000000000000" pitchFamily="2" charset="2"/>
              <a:buChar char="v"/>
            </a:pPr>
            <a:r>
              <a:rPr lang="en-GB" sz="2000" dirty="0"/>
              <a:t>Routing processing</a:t>
            </a:r>
          </a:p>
          <a:p>
            <a:pPr lvl="1">
              <a:buFont typeface="Wingdings" panose="05000000000000000000" pitchFamily="2" charset="2"/>
              <a:buChar char="v"/>
            </a:pPr>
            <a:r>
              <a:rPr lang="en-GB" sz="2000" dirty="0"/>
              <a:t>OpenFlow</a:t>
            </a:r>
          </a:p>
          <a:p>
            <a:pPr lvl="1">
              <a:buFont typeface="Wingdings" panose="05000000000000000000" pitchFamily="2" charset="2"/>
              <a:buChar char="v"/>
            </a:pPr>
            <a:r>
              <a:rPr lang="en-GB" sz="2000" dirty="0"/>
              <a:t>Interface management</a:t>
            </a:r>
          </a:p>
          <a:p>
            <a:pPr lvl="1">
              <a:buFont typeface="Wingdings" panose="05000000000000000000" pitchFamily="2" charset="2"/>
              <a:buChar char="v"/>
            </a:pPr>
            <a:r>
              <a:rPr lang="en-GB" sz="2000" dirty="0"/>
              <a:t>Topology manager</a:t>
            </a:r>
          </a:p>
          <a:p>
            <a:endParaRPr lang="en-GB" sz="2000" dirty="0"/>
          </a:p>
        </p:txBody>
      </p:sp>
    </p:spTree>
    <p:extLst>
      <p:ext uri="{BB962C8B-B14F-4D97-AF65-F5344CB8AC3E}">
        <p14:creationId xmlns:p14="http://schemas.microsoft.com/office/powerpoint/2010/main" val="855758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C1824-9225-40ED-AE5B-F20618D87799}"/>
              </a:ext>
            </a:extLst>
          </p:cNvPr>
          <p:cNvSpPr>
            <a:spLocks noGrp="1"/>
          </p:cNvSpPr>
          <p:nvPr>
            <p:ph type="title"/>
          </p:nvPr>
        </p:nvSpPr>
        <p:spPr>
          <a:xfrm>
            <a:off x="2592925" y="126761"/>
            <a:ext cx="8911687" cy="753869"/>
          </a:xfrm>
        </p:spPr>
        <p:txBody>
          <a:bodyPr/>
          <a:lstStyle/>
          <a:p>
            <a:r>
              <a:rPr lang="en-GB" dirty="0"/>
              <a:t>Application Plane</a:t>
            </a:r>
          </a:p>
        </p:txBody>
      </p:sp>
      <p:sp>
        <p:nvSpPr>
          <p:cNvPr id="3" name="Content Placeholder 2">
            <a:extLst>
              <a:ext uri="{FF2B5EF4-FFF2-40B4-BE49-F238E27FC236}">
                <a16:creationId xmlns:a16="http://schemas.microsoft.com/office/drawing/2014/main" id="{EDEC521D-72C0-4D75-AE0E-33B7D72B200D}"/>
              </a:ext>
            </a:extLst>
          </p:cNvPr>
          <p:cNvSpPr>
            <a:spLocks noGrp="1"/>
          </p:cNvSpPr>
          <p:nvPr>
            <p:ph idx="1"/>
          </p:nvPr>
        </p:nvSpPr>
        <p:spPr>
          <a:xfrm>
            <a:off x="2589212" y="880630"/>
            <a:ext cx="8915400" cy="5880388"/>
          </a:xfrm>
        </p:spPr>
        <p:txBody>
          <a:bodyPr/>
          <a:lstStyle/>
          <a:p>
            <a:endParaRPr lang="en-GB" dirty="0"/>
          </a:p>
        </p:txBody>
      </p:sp>
      <p:grpSp>
        <p:nvGrpSpPr>
          <p:cNvPr id="4" name="Group 3">
            <a:extLst>
              <a:ext uri="{FF2B5EF4-FFF2-40B4-BE49-F238E27FC236}">
                <a16:creationId xmlns:a16="http://schemas.microsoft.com/office/drawing/2014/main" id="{CAE7AA45-C5E6-40AF-BF7D-83C344BF384D}"/>
              </a:ext>
            </a:extLst>
          </p:cNvPr>
          <p:cNvGrpSpPr/>
          <p:nvPr/>
        </p:nvGrpSpPr>
        <p:grpSpPr>
          <a:xfrm>
            <a:off x="4179023" y="5638800"/>
            <a:ext cx="5735778" cy="1112866"/>
            <a:chOff x="3394363" y="3048000"/>
            <a:chExt cx="5735782" cy="2612901"/>
          </a:xfrm>
        </p:grpSpPr>
        <p:grpSp>
          <p:nvGrpSpPr>
            <p:cNvPr id="5" name="Group 4">
              <a:extLst>
                <a:ext uri="{FF2B5EF4-FFF2-40B4-BE49-F238E27FC236}">
                  <a16:creationId xmlns:a16="http://schemas.microsoft.com/office/drawing/2014/main" id="{36040362-BEF8-48D6-BC09-A23CC38179F4}"/>
                </a:ext>
              </a:extLst>
            </p:cNvPr>
            <p:cNvGrpSpPr/>
            <p:nvPr/>
          </p:nvGrpSpPr>
          <p:grpSpPr>
            <a:xfrm>
              <a:off x="3394363" y="3048000"/>
              <a:ext cx="5735782" cy="2612901"/>
              <a:chOff x="3394363" y="3527301"/>
              <a:chExt cx="4807527" cy="2133600"/>
            </a:xfrm>
          </p:grpSpPr>
          <p:sp>
            <p:nvSpPr>
              <p:cNvPr id="19" name="Rectangle: Rounded Corners 18">
                <a:extLst>
                  <a:ext uri="{FF2B5EF4-FFF2-40B4-BE49-F238E27FC236}">
                    <a16:creationId xmlns:a16="http://schemas.microsoft.com/office/drawing/2014/main" id="{BE1479DB-DAF9-4016-9424-6E5469DF941B}"/>
                  </a:ext>
                </a:extLst>
              </p:cNvPr>
              <p:cNvSpPr/>
              <p:nvPr/>
            </p:nvSpPr>
            <p:spPr>
              <a:xfrm>
                <a:off x="3394363" y="3527301"/>
                <a:ext cx="4807527" cy="2133600"/>
              </a:xfrm>
              <a:prstGeom prst="roundRect">
                <a:avLst/>
              </a:prstGeom>
              <a:solidFill>
                <a:schemeClr val="accent6">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0" name="Rectangle: Rounded Corners 19">
                <a:extLst>
                  <a:ext uri="{FF2B5EF4-FFF2-40B4-BE49-F238E27FC236}">
                    <a16:creationId xmlns:a16="http://schemas.microsoft.com/office/drawing/2014/main" id="{F44D00BB-444F-45F2-9057-25DDA679E11C}"/>
                  </a:ext>
                </a:extLst>
              </p:cNvPr>
              <p:cNvSpPr/>
              <p:nvPr/>
            </p:nvSpPr>
            <p:spPr>
              <a:xfrm>
                <a:off x="3515967" y="3635605"/>
                <a:ext cx="1295401" cy="490668"/>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Data Plane</a:t>
                </a:r>
              </a:p>
            </p:txBody>
          </p:sp>
        </p:grpSp>
        <p:grpSp>
          <p:nvGrpSpPr>
            <p:cNvPr id="6" name="Group 5">
              <a:extLst>
                <a:ext uri="{FF2B5EF4-FFF2-40B4-BE49-F238E27FC236}">
                  <a16:creationId xmlns:a16="http://schemas.microsoft.com/office/drawing/2014/main" id="{C0B03D78-5366-4815-B6F6-02B198090A22}"/>
                </a:ext>
              </a:extLst>
            </p:cNvPr>
            <p:cNvGrpSpPr/>
            <p:nvPr/>
          </p:nvGrpSpPr>
          <p:grpSpPr>
            <a:xfrm>
              <a:off x="3764567" y="3456795"/>
              <a:ext cx="4840701" cy="1780233"/>
              <a:chOff x="3394363" y="1655694"/>
              <a:chExt cx="4545877" cy="1780233"/>
            </a:xfrm>
          </p:grpSpPr>
          <p:grpSp>
            <p:nvGrpSpPr>
              <p:cNvPr id="7" name="Group 6">
                <a:extLst>
                  <a:ext uri="{FF2B5EF4-FFF2-40B4-BE49-F238E27FC236}">
                    <a16:creationId xmlns:a16="http://schemas.microsoft.com/office/drawing/2014/main" id="{6D3D5739-4002-4170-90FA-DF2BFBCD6948}"/>
                  </a:ext>
                </a:extLst>
              </p:cNvPr>
              <p:cNvGrpSpPr/>
              <p:nvPr/>
            </p:nvGrpSpPr>
            <p:grpSpPr>
              <a:xfrm>
                <a:off x="4523509" y="1655694"/>
                <a:ext cx="2022763" cy="817418"/>
                <a:chOff x="3241963" y="2466109"/>
                <a:chExt cx="2022763" cy="817418"/>
              </a:xfrm>
            </p:grpSpPr>
            <p:sp>
              <p:nvSpPr>
                <p:cNvPr id="17" name="Rectangle: Rounded Corners 16">
                  <a:extLst>
                    <a:ext uri="{FF2B5EF4-FFF2-40B4-BE49-F238E27FC236}">
                      <a16:creationId xmlns:a16="http://schemas.microsoft.com/office/drawing/2014/main" id="{F2D102F8-A813-4691-95F3-AD4204904F62}"/>
                    </a:ext>
                  </a:extLst>
                </p:cNvPr>
                <p:cNvSpPr/>
                <p:nvPr/>
              </p:nvSpPr>
              <p:spPr>
                <a:xfrm>
                  <a:off x="3241963" y="2466109"/>
                  <a:ext cx="2022763" cy="817418"/>
                </a:xfrm>
                <a:prstGeom prst="roundRect">
                  <a:avLst/>
                </a:prstGeom>
                <a:solidFill>
                  <a:schemeClr val="bg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Rounded Corners 17">
                  <a:extLst>
                    <a:ext uri="{FF2B5EF4-FFF2-40B4-BE49-F238E27FC236}">
                      <a16:creationId xmlns:a16="http://schemas.microsoft.com/office/drawing/2014/main" id="{083B548C-E027-4D6D-8B7F-8C02A5939F77}"/>
                    </a:ext>
                  </a:extLst>
                </p:cNvPr>
                <p:cNvSpPr/>
                <p:nvPr/>
              </p:nvSpPr>
              <p:spPr>
                <a:xfrm>
                  <a:off x="3463635" y="2570094"/>
                  <a:ext cx="1579418" cy="61878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Packet Forwarding</a:t>
                  </a:r>
                </a:p>
              </p:txBody>
            </p:sp>
          </p:grpSp>
          <p:grpSp>
            <p:nvGrpSpPr>
              <p:cNvPr id="8" name="Group 7">
                <a:extLst>
                  <a:ext uri="{FF2B5EF4-FFF2-40B4-BE49-F238E27FC236}">
                    <a16:creationId xmlns:a16="http://schemas.microsoft.com/office/drawing/2014/main" id="{93FA12D8-4288-4420-B3B5-6BF734C4F101}"/>
                  </a:ext>
                </a:extLst>
              </p:cNvPr>
              <p:cNvGrpSpPr/>
              <p:nvPr/>
            </p:nvGrpSpPr>
            <p:grpSpPr>
              <a:xfrm>
                <a:off x="3394363" y="2618509"/>
                <a:ext cx="2022763" cy="817418"/>
                <a:chOff x="3241963" y="2466109"/>
                <a:chExt cx="2022763" cy="817418"/>
              </a:xfrm>
            </p:grpSpPr>
            <p:sp>
              <p:nvSpPr>
                <p:cNvPr id="15" name="Rectangle: Rounded Corners 14">
                  <a:extLst>
                    <a:ext uri="{FF2B5EF4-FFF2-40B4-BE49-F238E27FC236}">
                      <a16:creationId xmlns:a16="http://schemas.microsoft.com/office/drawing/2014/main" id="{D8A3BCF8-0CDF-4645-A57C-45BCCC84452F}"/>
                    </a:ext>
                  </a:extLst>
                </p:cNvPr>
                <p:cNvSpPr/>
                <p:nvPr/>
              </p:nvSpPr>
              <p:spPr>
                <a:xfrm>
                  <a:off x="3241963" y="2466109"/>
                  <a:ext cx="2022763" cy="817418"/>
                </a:xfrm>
                <a:prstGeom prst="roundRect">
                  <a:avLst/>
                </a:prstGeom>
                <a:solidFill>
                  <a:schemeClr val="bg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7A6615D0-B4F8-49CE-96DB-E2ABE33D2D16}"/>
                    </a:ext>
                  </a:extLst>
                </p:cNvPr>
                <p:cNvSpPr/>
                <p:nvPr/>
              </p:nvSpPr>
              <p:spPr>
                <a:xfrm>
                  <a:off x="3463635" y="2570094"/>
                  <a:ext cx="1579418" cy="61878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Packet Forwarding</a:t>
                  </a:r>
                </a:p>
              </p:txBody>
            </p:sp>
          </p:grpSp>
          <p:grpSp>
            <p:nvGrpSpPr>
              <p:cNvPr id="9" name="Group 8">
                <a:extLst>
                  <a:ext uri="{FF2B5EF4-FFF2-40B4-BE49-F238E27FC236}">
                    <a16:creationId xmlns:a16="http://schemas.microsoft.com/office/drawing/2014/main" id="{52AA83F4-2C2D-4425-8BFC-B307E287331B}"/>
                  </a:ext>
                </a:extLst>
              </p:cNvPr>
              <p:cNvGrpSpPr/>
              <p:nvPr/>
            </p:nvGrpSpPr>
            <p:grpSpPr>
              <a:xfrm>
                <a:off x="5917477" y="2609324"/>
                <a:ext cx="2022763" cy="817418"/>
                <a:chOff x="3241963" y="2507674"/>
                <a:chExt cx="2022763" cy="817418"/>
              </a:xfrm>
            </p:grpSpPr>
            <p:sp>
              <p:nvSpPr>
                <p:cNvPr id="13" name="Rectangle: Rounded Corners 12">
                  <a:extLst>
                    <a:ext uri="{FF2B5EF4-FFF2-40B4-BE49-F238E27FC236}">
                      <a16:creationId xmlns:a16="http://schemas.microsoft.com/office/drawing/2014/main" id="{3DED7683-5644-48E9-A311-33C4AE0BA422}"/>
                    </a:ext>
                  </a:extLst>
                </p:cNvPr>
                <p:cNvSpPr/>
                <p:nvPr/>
              </p:nvSpPr>
              <p:spPr>
                <a:xfrm>
                  <a:off x="3241963" y="2507674"/>
                  <a:ext cx="2022763" cy="817418"/>
                </a:xfrm>
                <a:prstGeom prst="roundRect">
                  <a:avLst/>
                </a:prstGeom>
                <a:solidFill>
                  <a:schemeClr val="bg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A6D85B50-3947-44FC-B992-56076F2AD51C}"/>
                    </a:ext>
                  </a:extLst>
                </p:cNvPr>
                <p:cNvSpPr/>
                <p:nvPr/>
              </p:nvSpPr>
              <p:spPr>
                <a:xfrm>
                  <a:off x="3463635" y="2570094"/>
                  <a:ext cx="1579418" cy="61878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Packet Forwarding</a:t>
                  </a:r>
                </a:p>
              </p:txBody>
            </p:sp>
          </p:grpSp>
          <p:cxnSp>
            <p:nvCxnSpPr>
              <p:cNvPr id="10" name="Straight Arrow Connector 9">
                <a:extLst>
                  <a:ext uri="{FF2B5EF4-FFF2-40B4-BE49-F238E27FC236}">
                    <a16:creationId xmlns:a16="http://schemas.microsoft.com/office/drawing/2014/main" id="{7F591A36-E40E-4586-B8CC-8CFBEA47EF04}"/>
                  </a:ext>
                </a:extLst>
              </p:cNvPr>
              <p:cNvCxnSpPr>
                <a:cxnSpLocks/>
                <a:endCxn id="17" idx="1"/>
              </p:cNvCxnSpPr>
              <p:nvPr/>
            </p:nvCxnSpPr>
            <p:spPr>
              <a:xfrm flipV="1">
                <a:off x="4017818" y="2064403"/>
                <a:ext cx="505691" cy="5541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B3538D7-BF28-4F58-87CF-8CB744699296}"/>
                  </a:ext>
                </a:extLst>
              </p:cNvPr>
              <p:cNvCxnSpPr>
                <a:cxnSpLocks/>
                <a:stCxn id="17" idx="3"/>
              </p:cNvCxnSpPr>
              <p:nvPr/>
            </p:nvCxnSpPr>
            <p:spPr>
              <a:xfrm>
                <a:off x="6546272" y="2064403"/>
                <a:ext cx="644237" cy="5126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8155B0B-9A44-4C84-AA43-5824BF361420}"/>
                  </a:ext>
                </a:extLst>
              </p:cNvPr>
              <p:cNvCxnSpPr/>
              <p:nvPr/>
            </p:nvCxnSpPr>
            <p:spPr>
              <a:xfrm>
                <a:off x="5430982" y="3048000"/>
                <a:ext cx="47263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21" name="Group 20">
            <a:extLst>
              <a:ext uri="{FF2B5EF4-FFF2-40B4-BE49-F238E27FC236}">
                <a16:creationId xmlns:a16="http://schemas.microsoft.com/office/drawing/2014/main" id="{CC3F35D1-EC6B-46DF-B81F-43AD73EB6445}"/>
              </a:ext>
            </a:extLst>
          </p:cNvPr>
          <p:cNvGrpSpPr/>
          <p:nvPr/>
        </p:nvGrpSpPr>
        <p:grpSpPr>
          <a:xfrm>
            <a:off x="5710914" y="5326345"/>
            <a:ext cx="2671996" cy="225321"/>
            <a:chOff x="4901099" y="2435830"/>
            <a:chExt cx="2671996" cy="409724"/>
          </a:xfrm>
        </p:grpSpPr>
        <p:sp>
          <p:nvSpPr>
            <p:cNvPr id="22" name="Rectangle 21">
              <a:extLst>
                <a:ext uri="{FF2B5EF4-FFF2-40B4-BE49-F238E27FC236}">
                  <a16:creationId xmlns:a16="http://schemas.microsoft.com/office/drawing/2014/main" id="{2CAAC6E5-AB04-4584-945F-497907076620}"/>
                </a:ext>
              </a:extLst>
            </p:cNvPr>
            <p:cNvSpPr/>
            <p:nvPr/>
          </p:nvSpPr>
          <p:spPr>
            <a:xfrm>
              <a:off x="4901099" y="2435830"/>
              <a:ext cx="2671996" cy="4097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Southbound APIs</a:t>
              </a:r>
            </a:p>
          </p:txBody>
        </p:sp>
        <p:cxnSp>
          <p:nvCxnSpPr>
            <p:cNvPr id="23" name="Straight Arrow Connector 22">
              <a:extLst>
                <a:ext uri="{FF2B5EF4-FFF2-40B4-BE49-F238E27FC236}">
                  <a16:creationId xmlns:a16="http://schemas.microsoft.com/office/drawing/2014/main" id="{5B34F167-CE67-49E3-8D54-4167BFD4A749}"/>
                </a:ext>
              </a:extLst>
            </p:cNvPr>
            <p:cNvCxnSpPr>
              <a:cxnSpLocks/>
            </p:cNvCxnSpPr>
            <p:nvPr/>
          </p:nvCxnSpPr>
          <p:spPr>
            <a:xfrm>
              <a:off x="5170343" y="2435830"/>
              <a:ext cx="0" cy="40972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9188738-451E-4231-BDA5-ACBE2FB4780E}"/>
                </a:ext>
              </a:extLst>
            </p:cNvPr>
            <p:cNvCxnSpPr>
              <a:cxnSpLocks/>
            </p:cNvCxnSpPr>
            <p:nvPr/>
          </p:nvCxnSpPr>
          <p:spPr>
            <a:xfrm>
              <a:off x="7357488" y="2435830"/>
              <a:ext cx="0" cy="40972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DCC8D65-1406-48C0-84B8-F345ABF82B20}"/>
              </a:ext>
            </a:extLst>
          </p:cNvPr>
          <p:cNvGrpSpPr/>
          <p:nvPr/>
        </p:nvGrpSpPr>
        <p:grpSpPr>
          <a:xfrm>
            <a:off x="4179023" y="4735738"/>
            <a:ext cx="5735778" cy="554840"/>
            <a:chOff x="4179023" y="4735738"/>
            <a:chExt cx="5735778" cy="554840"/>
          </a:xfrm>
        </p:grpSpPr>
        <p:grpSp>
          <p:nvGrpSpPr>
            <p:cNvPr id="27" name="Group 26">
              <a:extLst>
                <a:ext uri="{FF2B5EF4-FFF2-40B4-BE49-F238E27FC236}">
                  <a16:creationId xmlns:a16="http://schemas.microsoft.com/office/drawing/2014/main" id="{D8A37C7D-077E-4117-91A4-54D04BED3221}"/>
                </a:ext>
              </a:extLst>
            </p:cNvPr>
            <p:cNvGrpSpPr/>
            <p:nvPr/>
          </p:nvGrpSpPr>
          <p:grpSpPr>
            <a:xfrm>
              <a:off x="4179023" y="4735738"/>
              <a:ext cx="5735778" cy="554840"/>
              <a:chOff x="4179023" y="4735738"/>
              <a:chExt cx="5735778" cy="554840"/>
            </a:xfrm>
          </p:grpSpPr>
          <p:sp>
            <p:nvSpPr>
              <p:cNvPr id="25" name="Rectangle: Rounded Corners 24">
                <a:extLst>
                  <a:ext uri="{FF2B5EF4-FFF2-40B4-BE49-F238E27FC236}">
                    <a16:creationId xmlns:a16="http://schemas.microsoft.com/office/drawing/2014/main" id="{E7D15FA2-FE63-4B21-91C1-FF272DC23AC6}"/>
                  </a:ext>
                </a:extLst>
              </p:cNvPr>
              <p:cNvSpPr/>
              <p:nvPr/>
            </p:nvSpPr>
            <p:spPr>
              <a:xfrm>
                <a:off x="4179023" y="4735738"/>
                <a:ext cx="5735778" cy="554840"/>
              </a:xfrm>
              <a:prstGeom prst="roundRect">
                <a:avLst/>
              </a:prstGeom>
              <a:solidFill>
                <a:schemeClr val="accent6">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Rounded Corners 25">
                <a:extLst>
                  <a:ext uri="{FF2B5EF4-FFF2-40B4-BE49-F238E27FC236}">
                    <a16:creationId xmlns:a16="http://schemas.microsoft.com/office/drawing/2014/main" id="{1713BE00-8811-4B04-90F5-83CDEE1CF83F}"/>
                  </a:ext>
                </a:extLst>
              </p:cNvPr>
              <p:cNvSpPr/>
              <p:nvPr/>
            </p:nvSpPr>
            <p:spPr>
              <a:xfrm>
                <a:off x="4276626" y="4785421"/>
                <a:ext cx="1108363" cy="296666"/>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Control Plane</a:t>
                </a:r>
              </a:p>
            </p:txBody>
          </p:sp>
        </p:grpSp>
        <p:sp>
          <p:nvSpPr>
            <p:cNvPr id="30" name="Rectangle: Rounded Corners 29">
              <a:extLst>
                <a:ext uri="{FF2B5EF4-FFF2-40B4-BE49-F238E27FC236}">
                  <a16:creationId xmlns:a16="http://schemas.microsoft.com/office/drawing/2014/main" id="{EF9F2C1F-29A4-480A-8ABB-280A12CB3EF3}"/>
                </a:ext>
              </a:extLst>
            </p:cNvPr>
            <p:cNvSpPr/>
            <p:nvPr/>
          </p:nvSpPr>
          <p:spPr>
            <a:xfrm>
              <a:off x="4889439" y="5030271"/>
              <a:ext cx="4314945" cy="216611"/>
            </a:xfrm>
            <a:prstGeom prst="roundRect">
              <a:avLst/>
            </a:prstGeom>
            <a:solidFill>
              <a:schemeClr val="bg2">
                <a:lumMod val="75000"/>
              </a:schemeClr>
            </a:solidFill>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Network Operating System (NOS)</a:t>
              </a:r>
            </a:p>
          </p:txBody>
        </p:sp>
      </p:grpSp>
      <p:grpSp>
        <p:nvGrpSpPr>
          <p:cNvPr id="36" name="Group 35">
            <a:extLst>
              <a:ext uri="{FF2B5EF4-FFF2-40B4-BE49-F238E27FC236}">
                <a16:creationId xmlns:a16="http://schemas.microsoft.com/office/drawing/2014/main" id="{428DEF3D-2D24-4D3A-A68F-D2C2C247FCC7}"/>
              </a:ext>
            </a:extLst>
          </p:cNvPr>
          <p:cNvGrpSpPr/>
          <p:nvPr/>
        </p:nvGrpSpPr>
        <p:grpSpPr>
          <a:xfrm>
            <a:off x="5553958" y="4447309"/>
            <a:ext cx="2549236" cy="236365"/>
            <a:chOff x="3274609" y="2847528"/>
            <a:chExt cx="2549236" cy="339855"/>
          </a:xfrm>
        </p:grpSpPr>
        <p:sp>
          <p:nvSpPr>
            <p:cNvPr id="29" name="Rectangle: Rounded Corners 28">
              <a:extLst>
                <a:ext uri="{FF2B5EF4-FFF2-40B4-BE49-F238E27FC236}">
                  <a16:creationId xmlns:a16="http://schemas.microsoft.com/office/drawing/2014/main" id="{7870F1A9-8B4F-4662-8C7E-30AA67D052AC}"/>
                </a:ext>
              </a:extLst>
            </p:cNvPr>
            <p:cNvSpPr/>
            <p:nvPr/>
          </p:nvSpPr>
          <p:spPr>
            <a:xfrm>
              <a:off x="3274609" y="2847528"/>
              <a:ext cx="2549236" cy="33250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Northbound APIs</a:t>
              </a:r>
            </a:p>
          </p:txBody>
        </p:sp>
        <p:cxnSp>
          <p:nvCxnSpPr>
            <p:cNvPr id="32" name="Straight Arrow Connector 31">
              <a:extLst>
                <a:ext uri="{FF2B5EF4-FFF2-40B4-BE49-F238E27FC236}">
                  <a16:creationId xmlns:a16="http://schemas.microsoft.com/office/drawing/2014/main" id="{9FA4118D-E592-4E75-8B15-9DCFE742918A}"/>
                </a:ext>
              </a:extLst>
            </p:cNvPr>
            <p:cNvCxnSpPr>
              <a:cxnSpLocks/>
            </p:cNvCxnSpPr>
            <p:nvPr/>
          </p:nvCxnSpPr>
          <p:spPr>
            <a:xfrm>
              <a:off x="3754582" y="2847528"/>
              <a:ext cx="0" cy="33250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98E5D49-9DC5-42A1-BB80-EDBD3A150096}"/>
                </a:ext>
              </a:extLst>
            </p:cNvPr>
            <p:cNvCxnSpPr>
              <a:cxnSpLocks/>
            </p:cNvCxnSpPr>
            <p:nvPr/>
          </p:nvCxnSpPr>
          <p:spPr>
            <a:xfrm>
              <a:off x="5268535" y="2854874"/>
              <a:ext cx="0" cy="33250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E6113028-64F7-4A30-A8B5-306D7FF9C4CC}"/>
              </a:ext>
            </a:extLst>
          </p:cNvPr>
          <p:cNvGrpSpPr/>
          <p:nvPr/>
        </p:nvGrpSpPr>
        <p:grpSpPr>
          <a:xfrm>
            <a:off x="4179022" y="3399349"/>
            <a:ext cx="5735778" cy="989149"/>
            <a:chOff x="4205017" y="3343860"/>
            <a:chExt cx="5735778" cy="989149"/>
          </a:xfrm>
        </p:grpSpPr>
        <p:grpSp>
          <p:nvGrpSpPr>
            <p:cNvPr id="47" name="Group 46">
              <a:extLst>
                <a:ext uri="{FF2B5EF4-FFF2-40B4-BE49-F238E27FC236}">
                  <a16:creationId xmlns:a16="http://schemas.microsoft.com/office/drawing/2014/main" id="{F9585AB8-F0CC-4456-ADC2-A5BC203A0D01}"/>
                </a:ext>
              </a:extLst>
            </p:cNvPr>
            <p:cNvGrpSpPr/>
            <p:nvPr/>
          </p:nvGrpSpPr>
          <p:grpSpPr>
            <a:xfrm>
              <a:off x="4205017" y="3343860"/>
              <a:ext cx="5735778" cy="989149"/>
              <a:chOff x="4179023" y="3429000"/>
              <a:chExt cx="5735778" cy="989149"/>
            </a:xfrm>
          </p:grpSpPr>
          <p:sp>
            <p:nvSpPr>
              <p:cNvPr id="31" name="Rectangle: Rounded Corners 30">
                <a:extLst>
                  <a:ext uri="{FF2B5EF4-FFF2-40B4-BE49-F238E27FC236}">
                    <a16:creationId xmlns:a16="http://schemas.microsoft.com/office/drawing/2014/main" id="{78685388-E297-45FF-BACA-809ACAA3692A}"/>
                  </a:ext>
                </a:extLst>
              </p:cNvPr>
              <p:cNvSpPr/>
              <p:nvPr/>
            </p:nvSpPr>
            <p:spPr>
              <a:xfrm>
                <a:off x="4179023" y="3429000"/>
                <a:ext cx="5735778" cy="989149"/>
              </a:xfrm>
              <a:prstGeom prst="roundRect">
                <a:avLst/>
              </a:prstGeom>
              <a:solidFill>
                <a:schemeClr val="accent6">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Rectangle: Rounded Corners 33">
                <a:extLst>
                  <a:ext uri="{FF2B5EF4-FFF2-40B4-BE49-F238E27FC236}">
                    <a16:creationId xmlns:a16="http://schemas.microsoft.com/office/drawing/2014/main" id="{48F5B8EF-BA33-45AB-A7B5-C05442EBF79B}"/>
                  </a:ext>
                </a:extLst>
              </p:cNvPr>
              <p:cNvSpPr/>
              <p:nvPr/>
            </p:nvSpPr>
            <p:spPr>
              <a:xfrm>
                <a:off x="4807527" y="3698295"/>
                <a:ext cx="1219200" cy="24831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Security</a:t>
                </a:r>
              </a:p>
            </p:txBody>
          </p:sp>
          <p:sp>
            <p:nvSpPr>
              <p:cNvPr id="42" name="Rectangle: Rounded Corners 41">
                <a:extLst>
                  <a:ext uri="{FF2B5EF4-FFF2-40B4-BE49-F238E27FC236}">
                    <a16:creationId xmlns:a16="http://schemas.microsoft.com/office/drawing/2014/main" id="{C66CC3D7-3F01-482B-85CB-6C4184CEEFD3}"/>
                  </a:ext>
                </a:extLst>
              </p:cNvPr>
              <p:cNvSpPr/>
              <p:nvPr/>
            </p:nvSpPr>
            <p:spPr>
              <a:xfrm>
                <a:off x="5101314" y="3894727"/>
                <a:ext cx="1219200" cy="24831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Routing</a:t>
                </a:r>
              </a:p>
            </p:txBody>
          </p:sp>
          <p:sp>
            <p:nvSpPr>
              <p:cNvPr id="43" name="Rectangle: Rounded Corners 42">
                <a:extLst>
                  <a:ext uri="{FF2B5EF4-FFF2-40B4-BE49-F238E27FC236}">
                    <a16:creationId xmlns:a16="http://schemas.microsoft.com/office/drawing/2014/main" id="{65C36649-38C1-43FD-85B5-52C9ECEA9259}"/>
                  </a:ext>
                </a:extLst>
              </p:cNvPr>
              <p:cNvSpPr/>
              <p:nvPr/>
            </p:nvSpPr>
            <p:spPr>
              <a:xfrm>
                <a:off x="6505819" y="3656516"/>
                <a:ext cx="1219200" cy="24831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TE</a:t>
                </a:r>
              </a:p>
            </p:txBody>
          </p:sp>
          <p:sp>
            <p:nvSpPr>
              <p:cNvPr id="44" name="Rectangle: Rounded Corners 43">
                <a:extLst>
                  <a:ext uri="{FF2B5EF4-FFF2-40B4-BE49-F238E27FC236}">
                    <a16:creationId xmlns:a16="http://schemas.microsoft.com/office/drawing/2014/main" id="{957CFCCB-70DC-45D5-952A-52BADBAFC876}"/>
                  </a:ext>
                </a:extLst>
              </p:cNvPr>
              <p:cNvSpPr/>
              <p:nvPr/>
            </p:nvSpPr>
            <p:spPr>
              <a:xfrm>
                <a:off x="6717930" y="3864972"/>
                <a:ext cx="1219200" cy="24831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QoS</a:t>
                </a:r>
              </a:p>
            </p:txBody>
          </p:sp>
          <p:sp>
            <p:nvSpPr>
              <p:cNvPr id="45" name="Rectangle: Rounded Corners 44">
                <a:extLst>
                  <a:ext uri="{FF2B5EF4-FFF2-40B4-BE49-F238E27FC236}">
                    <a16:creationId xmlns:a16="http://schemas.microsoft.com/office/drawing/2014/main" id="{A5110882-68B5-4A0C-A9F9-FB920D418524}"/>
                  </a:ext>
                </a:extLst>
              </p:cNvPr>
              <p:cNvSpPr/>
              <p:nvPr/>
            </p:nvSpPr>
            <p:spPr>
              <a:xfrm>
                <a:off x="8209761" y="3656515"/>
                <a:ext cx="1219200" cy="24831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MPLS</a:t>
                </a:r>
              </a:p>
            </p:txBody>
          </p:sp>
          <p:sp>
            <p:nvSpPr>
              <p:cNvPr id="46" name="Rectangle: Rounded Corners 45">
                <a:extLst>
                  <a:ext uri="{FF2B5EF4-FFF2-40B4-BE49-F238E27FC236}">
                    <a16:creationId xmlns:a16="http://schemas.microsoft.com/office/drawing/2014/main" id="{0FEFBB0B-C363-4DC9-BD78-74C86D44DE3F}"/>
                  </a:ext>
                </a:extLst>
              </p:cNvPr>
              <p:cNvSpPr/>
              <p:nvPr/>
            </p:nvSpPr>
            <p:spPr>
              <a:xfrm>
                <a:off x="8421872" y="3863459"/>
                <a:ext cx="1219200" cy="24831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Others</a:t>
                </a:r>
              </a:p>
            </p:txBody>
          </p:sp>
        </p:grpSp>
        <p:sp>
          <p:nvSpPr>
            <p:cNvPr id="33" name="Rectangle: Rounded Corners 32">
              <a:extLst>
                <a:ext uri="{FF2B5EF4-FFF2-40B4-BE49-F238E27FC236}">
                  <a16:creationId xmlns:a16="http://schemas.microsoft.com/office/drawing/2014/main" id="{4DBBDC6B-4339-4160-B483-8C56533953B0}"/>
                </a:ext>
              </a:extLst>
            </p:cNvPr>
            <p:cNvSpPr/>
            <p:nvPr/>
          </p:nvSpPr>
          <p:spPr>
            <a:xfrm>
              <a:off x="4314929" y="3369570"/>
              <a:ext cx="1306134" cy="207818"/>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Application Plane</a:t>
              </a:r>
            </a:p>
          </p:txBody>
        </p:sp>
      </p:grpSp>
    </p:spTree>
    <p:extLst>
      <p:ext uri="{BB962C8B-B14F-4D97-AF65-F5344CB8AC3E}">
        <p14:creationId xmlns:p14="http://schemas.microsoft.com/office/powerpoint/2010/main" val="4138338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3FB90-B27C-461C-B554-AF6DFBEE4BA9}"/>
              </a:ext>
            </a:extLst>
          </p:cNvPr>
          <p:cNvSpPr>
            <a:spLocks noGrp="1"/>
          </p:cNvSpPr>
          <p:nvPr>
            <p:ph type="title"/>
          </p:nvPr>
        </p:nvSpPr>
        <p:spPr>
          <a:xfrm>
            <a:off x="2589212" y="0"/>
            <a:ext cx="8911687" cy="625570"/>
          </a:xfrm>
        </p:spPr>
        <p:txBody>
          <a:bodyPr>
            <a:normAutofit fontScale="90000"/>
          </a:bodyPr>
          <a:lstStyle/>
          <a:p>
            <a:r>
              <a:rPr lang="en-GB" dirty="0"/>
              <a:t>Application Plane</a:t>
            </a:r>
          </a:p>
        </p:txBody>
      </p:sp>
      <p:sp>
        <p:nvSpPr>
          <p:cNvPr id="3" name="Content Placeholder 2">
            <a:extLst>
              <a:ext uri="{FF2B5EF4-FFF2-40B4-BE49-F238E27FC236}">
                <a16:creationId xmlns:a16="http://schemas.microsoft.com/office/drawing/2014/main" id="{6EC0BFB4-284D-4B06-874B-A5A1D2E5B033}"/>
              </a:ext>
            </a:extLst>
          </p:cNvPr>
          <p:cNvSpPr>
            <a:spLocks noGrp="1"/>
          </p:cNvSpPr>
          <p:nvPr>
            <p:ph idx="1"/>
          </p:nvPr>
        </p:nvSpPr>
        <p:spPr>
          <a:xfrm>
            <a:off x="2589212" y="807720"/>
            <a:ext cx="8915400" cy="6050280"/>
          </a:xfrm>
        </p:spPr>
        <p:txBody>
          <a:bodyPr>
            <a:normAutofit fontScale="92500" lnSpcReduction="10000"/>
          </a:bodyPr>
          <a:lstStyle/>
          <a:p>
            <a:r>
              <a:rPr lang="en-GB" sz="2000" b="1" dirty="0"/>
              <a:t>SDN Application Entity Roles:</a:t>
            </a:r>
          </a:p>
          <a:p>
            <a:pPr lvl="1">
              <a:buFont typeface="Wingdings" panose="05000000000000000000" pitchFamily="2" charset="2"/>
              <a:buChar char="§"/>
            </a:pPr>
            <a:r>
              <a:rPr lang="en-US" sz="2000" dirty="0"/>
              <a:t>An application plane entity may act as an information model server, in which case, it exposes an information model instance for use by other applications. </a:t>
            </a:r>
          </a:p>
          <a:p>
            <a:pPr lvl="1">
              <a:buFont typeface="Wingdings" panose="05000000000000000000" pitchFamily="2" charset="2"/>
              <a:buChar char="§"/>
            </a:pPr>
            <a:endParaRPr lang="en-US" sz="2000" dirty="0"/>
          </a:p>
          <a:p>
            <a:pPr lvl="1">
              <a:buFont typeface="Wingdings" panose="05000000000000000000" pitchFamily="2" charset="2"/>
              <a:buChar char="§"/>
            </a:pPr>
            <a:r>
              <a:rPr lang="en-US" sz="2000" dirty="0"/>
              <a:t>Formally, the other applications are clients, which communicate to the SDN application server agent.</a:t>
            </a:r>
          </a:p>
          <a:p>
            <a:pPr lvl="1">
              <a:buFont typeface="Wingdings" panose="05000000000000000000" pitchFamily="2" charset="2"/>
              <a:buChar char="§"/>
            </a:pPr>
            <a:endParaRPr lang="en-US" sz="2000" dirty="0"/>
          </a:p>
          <a:p>
            <a:pPr lvl="1">
              <a:buFont typeface="Wingdings" panose="05000000000000000000" pitchFamily="2" charset="2"/>
              <a:buChar char="§"/>
            </a:pPr>
            <a:r>
              <a:rPr lang="en-US" sz="2000" dirty="0"/>
              <a:t>An application plane entity may act as an information model client, in which case it operates on an information model instance exposed by a server entity. </a:t>
            </a:r>
          </a:p>
          <a:p>
            <a:pPr lvl="1">
              <a:buFont typeface="Wingdings" panose="05000000000000000000" pitchFamily="2" charset="2"/>
              <a:buChar char="§"/>
            </a:pPr>
            <a:endParaRPr lang="en-US" sz="2000" dirty="0"/>
          </a:p>
          <a:p>
            <a:pPr lvl="1">
              <a:buFont typeface="Wingdings" panose="05000000000000000000" pitchFamily="2" charset="2"/>
              <a:buChar char="§"/>
            </a:pPr>
            <a:r>
              <a:rPr lang="en-US" sz="2000" dirty="0"/>
              <a:t>An application plane entity may act in both roles simultaneously. </a:t>
            </a:r>
          </a:p>
          <a:p>
            <a:pPr lvl="1">
              <a:buFont typeface="Wingdings" panose="05000000000000000000" pitchFamily="2" charset="2"/>
              <a:buChar char="§"/>
            </a:pPr>
            <a:endParaRPr lang="en-US" sz="2000" dirty="0"/>
          </a:p>
          <a:p>
            <a:pPr lvl="1">
              <a:buFont typeface="Wingdings" panose="05000000000000000000" pitchFamily="2" charset="2"/>
              <a:buChar char="§"/>
            </a:pPr>
            <a:r>
              <a:rPr lang="en-US" sz="2000" dirty="0"/>
              <a:t>For example, a path computation engine (PCE) may rely on an SDN controller for virtual network topology information (maintained in a traffic engineering database), while offering the SDN controller a path computation service. </a:t>
            </a:r>
          </a:p>
          <a:p>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endParaRPr lang="en-GB" sz="2000" dirty="0"/>
          </a:p>
          <a:p>
            <a:endParaRPr lang="en-GB" sz="2000" dirty="0"/>
          </a:p>
        </p:txBody>
      </p:sp>
    </p:spTree>
    <p:extLst>
      <p:ext uri="{BB962C8B-B14F-4D97-AF65-F5344CB8AC3E}">
        <p14:creationId xmlns:p14="http://schemas.microsoft.com/office/powerpoint/2010/main" val="1097801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31"/>
          <p:cNvSpPr>
            <a:spLocks noGrp="1"/>
          </p:cNvSpPr>
          <p:nvPr>
            <p:ph type="title"/>
          </p:nvPr>
        </p:nvSpPr>
        <p:spPr>
          <a:xfrm>
            <a:off x="2530476" y="49948"/>
            <a:ext cx="8229600" cy="597751"/>
          </a:xfrm>
        </p:spPr>
        <p:txBody>
          <a:bodyPr>
            <a:normAutofit fontScale="90000"/>
          </a:bodyPr>
          <a:lstStyle/>
          <a:p>
            <a:pPr eaLnBrk="1" hangingPunct="1"/>
            <a:r>
              <a:rPr lang="en-US" sz="4000" dirty="0">
                <a:latin typeface="Calibri" charset="0"/>
                <a:ea typeface="ＭＳ Ｐゴシック" charset="0"/>
                <a:cs typeface="ＭＳ Ｐゴシック" charset="0"/>
              </a:rPr>
              <a:t>Recall</a:t>
            </a:r>
          </a:p>
        </p:txBody>
      </p:sp>
      <p:cxnSp>
        <p:nvCxnSpPr>
          <p:cNvPr id="44" name="Straight Connector 43"/>
          <p:cNvCxnSpPr>
            <a:stCxn id="34" idx="0"/>
            <a:endCxn id="51" idx="3"/>
          </p:cNvCxnSpPr>
          <p:nvPr/>
        </p:nvCxnSpPr>
        <p:spPr bwMode="auto">
          <a:xfrm flipV="1">
            <a:off x="3395663" y="4437064"/>
            <a:ext cx="1700212" cy="1455737"/>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bwMode="auto">
          <a:xfrm>
            <a:off x="5538789" y="4554539"/>
            <a:ext cx="1106487" cy="738187"/>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bwMode="auto">
          <a:xfrm flipV="1">
            <a:off x="5626101" y="5792788"/>
            <a:ext cx="1285875" cy="742950"/>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bwMode="auto">
          <a:xfrm>
            <a:off x="3273426" y="6003926"/>
            <a:ext cx="1566863" cy="531813"/>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bwMode="auto">
          <a:xfrm flipV="1">
            <a:off x="7283451" y="5048250"/>
            <a:ext cx="1198563" cy="496888"/>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34" name="AutoShape 7"/>
          <p:cNvSpPr>
            <a:spLocks noChangeArrowheads="1"/>
          </p:cNvSpPr>
          <p:nvPr/>
        </p:nvSpPr>
        <p:spPr bwMode="auto">
          <a:xfrm>
            <a:off x="2820988" y="5600701"/>
            <a:ext cx="1147762" cy="669925"/>
          </a:xfrm>
          <a:prstGeom prst="can">
            <a:avLst>
              <a:gd name="adj" fmla="val 43620"/>
            </a:avLst>
          </a:prstGeom>
          <a:solidFill>
            <a:schemeClr val="tx2">
              <a:lumMod val="75000"/>
            </a:schemeClr>
          </a:solidFill>
          <a:ln w="9525">
            <a:noFill/>
            <a:round/>
            <a:headEnd/>
            <a:tailEnd/>
          </a:ln>
          <a:effectLst>
            <a:outerShdw blurRad="63500" dist="38099" dir="2700000" algn="ctr" rotWithShape="0">
              <a:schemeClr val="bg2">
                <a:alpha val="74998"/>
              </a:schemeClr>
            </a:outerShdw>
          </a:effectLst>
        </p:spPr>
        <p:txBody>
          <a:bodyPr wrap="none" lIns="91435" tIns="45718" rIns="91435" bIns="45718"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a:ln>
                  <a:noFill/>
                </a:ln>
                <a:solidFill>
                  <a:prstClr val="white"/>
                </a:solidFill>
                <a:effectLst/>
                <a:uLnTx/>
                <a:uFillTx/>
                <a:latin typeface="Century Gothic" panose="020B0502020202020204"/>
                <a:ea typeface="+mn-ea"/>
                <a:cs typeface="+mn-cs"/>
              </a:rPr>
              <a:t>Packet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a:ln>
                  <a:noFill/>
                </a:ln>
                <a:solidFill>
                  <a:prstClr val="white"/>
                </a:solidFill>
                <a:effectLst/>
                <a:uLnTx/>
                <a:uFillTx/>
                <a:latin typeface="Century Gothic" panose="020B0502020202020204"/>
                <a:ea typeface="+mn-ea"/>
                <a:cs typeface="+mn-cs"/>
              </a:rPr>
              <a:t>Forwarding </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5" name="AutoShape 7"/>
          <p:cNvSpPr>
            <a:spLocks noChangeArrowheads="1"/>
          </p:cNvSpPr>
          <p:nvPr/>
        </p:nvSpPr>
        <p:spPr bwMode="auto">
          <a:xfrm>
            <a:off x="4651376" y="6103939"/>
            <a:ext cx="1147763" cy="669925"/>
          </a:xfrm>
          <a:prstGeom prst="can">
            <a:avLst>
              <a:gd name="adj" fmla="val 43620"/>
            </a:avLst>
          </a:prstGeom>
          <a:solidFill>
            <a:schemeClr val="tx2">
              <a:lumMod val="75000"/>
            </a:schemeClr>
          </a:solidFill>
          <a:ln w="9525">
            <a:noFill/>
            <a:round/>
            <a:headEnd/>
            <a:tailEnd/>
          </a:ln>
          <a:effectLst>
            <a:outerShdw blurRad="63500" dist="38099" dir="2700000" algn="ctr" rotWithShape="0">
              <a:schemeClr val="bg2">
                <a:alpha val="74998"/>
              </a:schemeClr>
            </a:outerShdw>
          </a:effectLst>
        </p:spPr>
        <p:txBody>
          <a:bodyPr wrap="none" lIns="91435" tIns="45718" rIns="91435" bIns="45718"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a:ln>
                  <a:noFill/>
                </a:ln>
                <a:solidFill>
                  <a:prstClr val="white"/>
                </a:solidFill>
                <a:effectLst/>
                <a:uLnTx/>
                <a:uFillTx/>
                <a:latin typeface="Century Gothic" panose="020B0502020202020204"/>
                <a:ea typeface="+mn-ea"/>
                <a:cs typeface="+mn-cs"/>
              </a:rPr>
              <a:t>Packet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a:ln>
                  <a:noFill/>
                </a:ln>
                <a:solidFill>
                  <a:prstClr val="white"/>
                </a:solidFill>
                <a:effectLst/>
                <a:uLnTx/>
                <a:uFillTx/>
                <a:latin typeface="Century Gothic" panose="020B0502020202020204"/>
                <a:ea typeface="+mn-ea"/>
                <a:cs typeface="+mn-cs"/>
              </a:rPr>
              <a:t>Forwarding </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6" name="AutoShape 7"/>
          <p:cNvSpPr>
            <a:spLocks noChangeArrowheads="1"/>
          </p:cNvSpPr>
          <p:nvPr/>
        </p:nvSpPr>
        <p:spPr bwMode="auto">
          <a:xfrm>
            <a:off x="4522788" y="4168776"/>
            <a:ext cx="1147762" cy="669925"/>
          </a:xfrm>
          <a:prstGeom prst="can">
            <a:avLst>
              <a:gd name="adj" fmla="val 43620"/>
            </a:avLst>
          </a:prstGeom>
          <a:solidFill>
            <a:schemeClr val="tx2">
              <a:lumMod val="75000"/>
            </a:schemeClr>
          </a:solidFill>
          <a:ln w="9525">
            <a:noFill/>
            <a:round/>
            <a:headEnd/>
            <a:tailEnd/>
          </a:ln>
          <a:effectLst>
            <a:outerShdw blurRad="63500" dist="38099" dir="2700000" algn="ctr" rotWithShape="0">
              <a:schemeClr val="bg2">
                <a:alpha val="74998"/>
              </a:schemeClr>
            </a:outerShdw>
          </a:effectLst>
        </p:spPr>
        <p:txBody>
          <a:bodyPr wrap="none" lIns="91435" tIns="45718" rIns="91435" bIns="45718"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a:ln>
                  <a:noFill/>
                </a:ln>
                <a:solidFill>
                  <a:prstClr val="white"/>
                </a:solidFill>
                <a:effectLst/>
                <a:uLnTx/>
                <a:uFillTx/>
                <a:latin typeface="Century Gothic" panose="020B0502020202020204"/>
                <a:ea typeface="+mn-ea"/>
                <a:cs typeface="+mn-cs"/>
              </a:rPr>
              <a:t>Packet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a:ln>
                  <a:noFill/>
                </a:ln>
                <a:solidFill>
                  <a:prstClr val="white"/>
                </a:solidFill>
                <a:effectLst/>
                <a:uLnTx/>
                <a:uFillTx/>
                <a:latin typeface="Century Gothic" panose="020B0502020202020204"/>
                <a:ea typeface="+mn-ea"/>
                <a:cs typeface="+mn-cs"/>
              </a:rPr>
              <a:t>Forwarding </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7" name="AutoShape 7"/>
          <p:cNvSpPr>
            <a:spLocks noChangeArrowheads="1"/>
          </p:cNvSpPr>
          <p:nvPr/>
        </p:nvSpPr>
        <p:spPr bwMode="auto">
          <a:xfrm>
            <a:off x="6338888" y="5265739"/>
            <a:ext cx="1147762" cy="669925"/>
          </a:xfrm>
          <a:prstGeom prst="can">
            <a:avLst>
              <a:gd name="adj" fmla="val 43620"/>
            </a:avLst>
          </a:prstGeom>
          <a:solidFill>
            <a:schemeClr val="tx2">
              <a:lumMod val="75000"/>
            </a:schemeClr>
          </a:solidFill>
          <a:ln w="9525">
            <a:noFill/>
            <a:round/>
            <a:headEnd/>
            <a:tailEnd/>
          </a:ln>
          <a:effectLst>
            <a:outerShdw blurRad="63500" dist="38099" dir="2700000" algn="ctr" rotWithShape="0">
              <a:schemeClr val="bg2">
                <a:alpha val="74998"/>
              </a:schemeClr>
            </a:outerShdw>
          </a:effectLst>
        </p:spPr>
        <p:txBody>
          <a:bodyPr wrap="none" lIns="91435" tIns="45718" rIns="91435" bIns="45718"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a:ln>
                  <a:noFill/>
                </a:ln>
                <a:solidFill>
                  <a:prstClr val="white"/>
                </a:solidFill>
                <a:effectLst/>
                <a:uLnTx/>
                <a:uFillTx/>
                <a:latin typeface="Century Gothic" panose="020B0502020202020204"/>
                <a:ea typeface="+mn-ea"/>
                <a:cs typeface="+mn-cs"/>
              </a:rPr>
              <a:t>Packet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a:ln>
                  <a:noFill/>
                </a:ln>
                <a:solidFill>
                  <a:prstClr val="white"/>
                </a:solidFill>
                <a:effectLst/>
                <a:uLnTx/>
                <a:uFillTx/>
                <a:latin typeface="Century Gothic" panose="020B0502020202020204"/>
                <a:ea typeface="+mn-ea"/>
                <a:cs typeface="+mn-cs"/>
              </a:rPr>
              <a:t>Forwarding </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8" name="AutoShape 7"/>
          <p:cNvSpPr>
            <a:spLocks noChangeArrowheads="1"/>
          </p:cNvSpPr>
          <p:nvPr/>
        </p:nvSpPr>
        <p:spPr bwMode="auto">
          <a:xfrm>
            <a:off x="7996238" y="4503739"/>
            <a:ext cx="1147762" cy="669925"/>
          </a:xfrm>
          <a:prstGeom prst="can">
            <a:avLst>
              <a:gd name="adj" fmla="val 43620"/>
            </a:avLst>
          </a:prstGeom>
          <a:solidFill>
            <a:schemeClr val="tx2">
              <a:lumMod val="75000"/>
            </a:schemeClr>
          </a:solidFill>
          <a:ln w="9525">
            <a:noFill/>
            <a:round/>
            <a:headEnd/>
            <a:tailEnd/>
          </a:ln>
          <a:effectLst>
            <a:outerShdw blurRad="63500" dist="38099" dir="2700000" algn="ctr" rotWithShape="0">
              <a:schemeClr val="bg2">
                <a:alpha val="74998"/>
              </a:schemeClr>
            </a:outerShdw>
          </a:effectLst>
        </p:spPr>
        <p:txBody>
          <a:bodyPr wrap="none" lIns="91435" tIns="45718" rIns="91435" bIns="45718"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a:ln>
                  <a:noFill/>
                </a:ln>
                <a:solidFill>
                  <a:prstClr val="white"/>
                </a:solidFill>
                <a:effectLst/>
                <a:uLnTx/>
                <a:uFillTx/>
                <a:latin typeface="Century Gothic" panose="020B0502020202020204"/>
                <a:ea typeface="+mn-ea"/>
                <a:cs typeface="+mn-cs"/>
              </a:rPr>
              <a:t>Packet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a:ln>
                  <a:noFill/>
                </a:ln>
                <a:solidFill>
                  <a:prstClr val="white"/>
                </a:solidFill>
                <a:effectLst/>
                <a:uLnTx/>
                <a:uFillTx/>
                <a:latin typeface="Century Gothic" panose="020B0502020202020204"/>
                <a:ea typeface="+mn-ea"/>
                <a:cs typeface="+mn-cs"/>
              </a:rPr>
              <a:t>Forwarding </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25" name="Group 24"/>
          <p:cNvGrpSpPr>
            <a:grpSpLocks/>
          </p:cNvGrpSpPr>
          <p:nvPr/>
        </p:nvGrpSpPr>
        <p:grpSpPr bwMode="auto">
          <a:xfrm>
            <a:off x="2820988" y="3767139"/>
            <a:ext cx="6323012" cy="2605087"/>
            <a:chOff x="2073951" y="4520139"/>
            <a:chExt cx="10116819" cy="3126104"/>
          </a:xfrm>
        </p:grpSpPr>
        <p:sp>
          <p:nvSpPr>
            <p:cNvPr id="45" name="AutoShape 7"/>
            <p:cNvSpPr>
              <a:spLocks noChangeArrowheads="1"/>
            </p:cNvSpPr>
            <p:nvPr/>
          </p:nvSpPr>
          <p:spPr bwMode="auto">
            <a:xfrm>
              <a:off x="2073951" y="6238449"/>
              <a:ext cx="1836419" cy="803910"/>
            </a:xfrm>
            <a:prstGeom prst="can">
              <a:avLst>
                <a:gd name="adj" fmla="val 43620"/>
              </a:avLst>
            </a:prstGeom>
            <a:solidFill>
              <a:srgbClr val="FF0000"/>
            </a:solidFill>
            <a:ln w="9525">
              <a:noFill/>
              <a:round/>
              <a:headEnd/>
              <a:tailEnd/>
            </a:ln>
            <a:effectLst>
              <a:outerShdw blurRad="63500" dist="38099" dir="2700000" algn="ctr" rotWithShape="0">
                <a:schemeClr val="bg2">
                  <a:alpha val="74998"/>
                </a:schemeClr>
              </a:outerShdw>
            </a:effectLst>
          </p:spPr>
          <p:txBody>
            <a:bodyPr wrap="none" lIns="130622" tIns="65311" rIns="130622" bIns="65311"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a:ln>
                    <a:noFill/>
                  </a:ln>
                  <a:solidFill>
                    <a:prstClr val="black"/>
                  </a:solidFill>
                  <a:effectLst/>
                  <a:uLnTx/>
                  <a:uFillTx/>
                  <a:latin typeface="Century Gothic" panose="020B0502020202020204"/>
                  <a:ea typeface="+mn-ea"/>
                  <a:cs typeface="+mn-cs"/>
                </a:rPr>
                <a:t>Control</a:t>
              </a:r>
            </a:p>
          </p:txBody>
        </p:sp>
        <p:sp>
          <p:nvSpPr>
            <p:cNvPr id="49" name="AutoShape 7"/>
            <p:cNvSpPr>
              <a:spLocks noChangeArrowheads="1"/>
            </p:cNvSpPr>
            <p:nvPr/>
          </p:nvSpPr>
          <p:spPr bwMode="auto">
            <a:xfrm>
              <a:off x="5002570" y="6842333"/>
              <a:ext cx="1836421" cy="803910"/>
            </a:xfrm>
            <a:prstGeom prst="can">
              <a:avLst>
                <a:gd name="adj" fmla="val 43620"/>
              </a:avLst>
            </a:prstGeom>
            <a:solidFill>
              <a:srgbClr val="FF0000"/>
            </a:solidFill>
            <a:ln w="9525">
              <a:noFill/>
              <a:round/>
              <a:headEnd/>
              <a:tailEnd/>
            </a:ln>
            <a:effectLst>
              <a:outerShdw blurRad="63500" dist="38099" dir="2700000" algn="ctr" rotWithShape="0">
                <a:schemeClr val="bg2">
                  <a:alpha val="74998"/>
                </a:schemeClr>
              </a:outerShdw>
            </a:effectLst>
          </p:spPr>
          <p:txBody>
            <a:bodyPr wrap="none" lIns="130622" tIns="65311" rIns="130622" bIns="65311"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a:ln>
                    <a:noFill/>
                  </a:ln>
                  <a:solidFill>
                    <a:prstClr val="black"/>
                  </a:solidFill>
                  <a:effectLst/>
                  <a:uLnTx/>
                  <a:uFillTx/>
                  <a:latin typeface="Century Gothic" panose="020B0502020202020204"/>
                  <a:ea typeface="+mn-ea"/>
                  <a:cs typeface="+mn-cs"/>
                </a:rPr>
                <a:t>Control</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51" name="AutoShape 7"/>
            <p:cNvSpPr>
              <a:spLocks noChangeArrowheads="1"/>
            </p:cNvSpPr>
            <p:nvPr/>
          </p:nvSpPr>
          <p:spPr bwMode="auto">
            <a:xfrm>
              <a:off x="4796831" y="4520139"/>
              <a:ext cx="1836419" cy="803910"/>
            </a:xfrm>
            <a:prstGeom prst="can">
              <a:avLst>
                <a:gd name="adj" fmla="val 43620"/>
              </a:avLst>
            </a:prstGeom>
            <a:solidFill>
              <a:srgbClr val="FF0000"/>
            </a:solidFill>
            <a:ln w="9525">
              <a:noFill/>
              <a:round/>
              <a:headEnd/>
              <a:tailEnd/>
            </a:ln>
            <a:effectLst>
              <a:outerShdw blurRad="63500" dist="38099" dir="2700000" algn="ctr" rotWithShape="0">
                <a:schemeClr val="bg2">
                  <a:alpha val="74998"/>
                </a:schemeClr>
              </a:outerShdw>
            </a:effectLst>
          </p:spPr>
          <p:txBody>
            <a:bodyPr wrap="none" lIns="130622" tIns="65311" rIns="130622" bIns="65311"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a:ln>
                    <a:noFill/>
                  </a:ln>
                  <a:solidFill>
                    <a:prstClr val="black"/>
                  </a:solidFill>
                  <a:effectLst/>
                  <a:uLnTx/>
                  <a:uFillTx/>
                  <a:latin typeface="Century Gothic" panose="020B0502020202020204"/>
                  <a:ea typeface="+mn-ea"/>
                  <a:cs typeface="+mn-cs"/>
                </a:rPr>
                <a:t>Control</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53" name="AutoShape 7"/>
            <p:cNvSpPr>
              <a:spLocks noChangeArrowheads="1"/>
            </p:cNvSpPr>
            <p:nvPr/>
          </p:nvSpPr>
          <p:spPr bwMode="auto">
            <a:xfrm>
              <a:off x="7702591" y="5836493"/>
              <a:ext cx="1836419" cy="803910"/>
            </a:xfrm>
            <a:prstGeom prst="can">
              <a:avLst>
                <a:gd name="adj" fmla="val 43620"/>
              </a:avLst>
            </a:prstGeom>
            <a:solidFill>
              <a:srgbClr val="FF0000"/>
            </a:solidFill>
            <a:ln w="9525">
              <a:noFill/>
              <a:round/>
              <a:headEnd/>
              <a:tailEnd/>
            </a:ln>
            <a:effectLst>
              <a:outerShdw blurRad="63500" dist="38099" dir="2700000" algn="ctr" rotWithShape="0">
                <a:schemeClr val="bg2">
                  <a:alpha val="74998"/>
                </a:schemeClr>
              </a:outerShdw>
            </a:effectLst>
          </p:spPr>
          <p:txBody>
            <a:bodyPr wrap="none" lIns="130622" tIns="65311" rIns="130622" bIns="65311"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a:ln>
                    <a:noFill/>
                  </a:ln>
                  <a:solidFill>
                    <a:prstClr val="black"/>
                  </a:solidFill>
                  <a:effectLst/>
                  <a:uLnTx/>
                  <a:uFillTx/>
                  <a:latin typeface="Century Gothic" panose="020B0502020202020204"/>
                  <a:ea typeface="+mn-ea"/>
                  <a:cs typeface="+mn-cs"/>
                </a:rPr>
                <a:t>Control</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54" name="AutoShape 7"/>
            <p:cNvSpPr>
              <a:spLocks noChangeArrowheads="1"/>
            </p:cNvSpPr>
            <p:nvPr/>
          </p:nvSpPr>
          <p:spPr bwMode="auto">
            <a:xfrm>
              <a:off x="10354351" y="4922093"/>
              <a:ext cx="1836419" cy="803910"/>
            </a:xfrm>
            <a:prstGeom prst="can">
              <a:avLst>
                <a:gd name="adj" fmla="val 43620"/>
              </a:avLst>
            </a:prstGeom>
            <a:solidFill>
              <a:srgbClr val="FF0000"/>
            </a:solidFill>
            <a:ln w="9525">
              <a:noFill/>
              <a:round/>
              <a:headEnd/>
              <a:tailEnd/>
            </a:ln>
            <a:effectLst>
              <a:outerShdw blurRad="63500" dist="38099" dir="2700000" algn="ctr" rotWithShape="0">
                <a:schemeClr val="bg2">
                  <a:alpha val="74998"/>
                </a:schemeClr>
              </a:outerShdw>
            </a:effectLst>
          </p:spPr>
          <p:txBody>
            <a:bodyPr wrap="none" lIns="130622" tIns="65311" rIns="130622" bIns="65311"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a:ln>
                    <a:noFill/>
                  </a:ln>
                  <a:solidFill>
                    <a:prstClr val="black"/>
                  </a:solidFill>
                  <a:effectLst/>
                  <a:uLnTx/>
                  <a:uFillTx/>
                  <a:latin typeface="Century Gothic" panose="020B0502020202020204"/>
                  <a:ea typeface="+mn-ea"/>
                  <a:cs typeface="+mn-cs"/>
                </a:rPr>
                <a:t>Control</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grpSp>
      <p:sp>
        <p:nvSpPr>
          <p:cNvPr id="24" name="Rectangle 23"/>
          <p:cNvSpPr/>
          <p:nvPr/>
        </p:nvSpPr>
        <p:spPr>
          <a:xfrm>
            <a:off x="2590800" y="742950"/>
            <a:ext cx="6662738" cy="283368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64008" tIns="32004" rIns="64008" bIns="32004"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1512" name="TextBox 44"/>
          <p:cNvSpPr txBox="1">
            <a:spLocks noChangeArrowheads="1"/>
          </p:cNvSpPr>
          <p:nvPr/>
        </p:nvSpPr>
        <p:spPr bwMode="auto">
          <a:xfrm>
            <a:off x="4900614" y="2513014"/>
            <a:ext cx="227647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5" tIns="45718" rIns="91435" bIns="45718">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ＭＳ Ｐゴシック" charset="0"/>
              </a:rPr>
              <a:t>Global Network Map</a:t>
            </a:r>
          </a:p>
        </p:txBody>
      </p:sp>
      <p:sp>
        <p:nvSpPr>
          <p:cNvPr id="79" name="Rounded Rectangle 78"/>
          <p:cNvSpPr/>
          <p:nvPr/>
        </p:nvSpPr>
        <p:spPr>
          <a:xfrm>
            <a:off x="2590800" y="2959538"/>
            <a:ext cx="6663266" cy="437554"/>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lIns="91435" tIns="45718" rIns="91435" bIns="45718"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Century Gothic" panose="020B0502020202020204"/>
                <a:ea typeface="+mn-ea"/>
                <a:cs typeface="+mn-cs"/>
              </a:rPr>
              <a:t>Control Plane</a:t>
            </a:r>
          </a:p>
        </p:txBody>
      </p:sp>
      <p:grpSp>
        <p:nvGrpSpPr>
          <p:cNvPr id="10" name="Group 1"/>
          <p:cNvGrpSpPr/>
          <p:nvPr/>
        </p:nvGrpSpPr>
        <p:grpSpPr>
          <a:xfrm>
            <a:off x="7315200" y="2426139"/>
            <a:ext cx="1158240" cy="547255"/>
            <a:chOff x="5257800" y="3124200"/>
            <a:chExt cx="1158240" cy="547255"/>
          </a:xfrm>
          <a:effectLst>
            <a:outerShdw blurRad="50800" dist="50800" dir="10260000" algn="tl" rotWithShape="0">
              <a:srgbClr val="000000">
                <a:alpha val="54000"/>
              </a:srgbClr>
            </a:outerShdw>
          </a:effectLst>
        </p:grpSpPr>
        <p:sp>
          <p:nvSpPr>
            <p:cNvPr id="33" name="Oval 32"/>
            <p:cNvSpPr/>
            <p:nvPr/>
          </p:nvSpPr>
          <p:spPr>
            <a:xfrm>
              <a:off x="5257800" y="3352800"/>
              <a:ext cx="167640" cy="166255"/>
            </a:xfrm>
            <a:prstGeom prst="ellipse">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0" name="Oval 39"/>
            <p:cNvSpPr/>
            <p:nvPr/>
          </p:nvSpPr>
          <p:spPr>
            <a:xfrm>
              <a:off x="5562600" y="3124200"/>
              <a:ext cx="167640" cy="166255"/>
            </a:xfrm>
            <a:prstGeom prst="ellipse">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1" name="Oval 40"/>
            <p:cNvSpPr/>
            <p:nvPr/>
          </p:nvSpPr>
          <p:spPr>
            <a:xfrm>
              <a:off x="5943600" y="3352800"/>
              <a:ext cx="167640" cy="166255"/>
            </a:xfrm>
            <a:prstGeom prst="ellipse">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2" name="Oval 41"/>
            <p:cNvSpPr/>
            <p:nvPr/>
          </p:nvSpPr>
          <p:spPr>
            <a:xfrm>
              <a:off x="6248400" y="3200400"/>
              <a:ext cx="167640" cy="166255"/>
            </a:xfrm>
            <a:prstGeom prst="ellipse">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3" name="Oval 42"/>
            <p:cNvSpPr/>
            <p:nvPr/>
          </p:nvSpPr>
          <p:spPr>
            <a:xfrm>
              <a:off x="5638800" y="3505200"/>
              <a:ext cx="167640" cy="166255"/>
            </a:xfrm>
            <a:prstGeom prst="ellipse">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cxnSp>
          <p:nvCxnSpPr>
            <p:cNvPr id="47" name="Straight Connector 46"/>
            <p:cNvCxnSpPr>
              <a:stCxn id="33" idx="7"/>
              <a:endCxn id="40" idx="3"/>
            </p:cNvCxnSpPr>
            <p:nvPr/>
          </p:nvCxnSpPr>
          <p:spPr>
            <a:xfrm flipV="1">
              <a:off x="5400890" y="3266108"/>
              <a:ext cx="186260" cy="111039"/>
            </a:xfrm>
            <a:prstGeom prst="line">
              <a:avLst/>
            </a:prstGeom>
            <a:solidFill>
              <a:schemeClr val="bg1"/>
            </a:solidFill>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43" idx="2"/>
              <a:endCxn id="33" idx="5"/>
            </p:cNvCxnSpPr>
            <p:nvPr/>
          </p:nvCxnSpPr>
          <p:spPr>
            <a:xfrm flipH="1" flipV="1">
              <a:off x="5400890" y="3494708"/>
              <a:ext cx="237910" cy="93620"/>
            </a:xfrm>
            <a:prstGeom prst="line">
              <a:avLst/>
            </a:prstGeom>
            <a:solidFill>
              <a:schemeClr val="bg1"/>
            </a:solidFill>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a:stCxn id="41" idx="1"/>
              <a:endCxn id="40" idx="5"/>
            </p:cNvCxnSpPr>
            <p:nvPr/>
          </p:nvCxnSpPr>
          <p:spPr>
            <a:xfrm flipH="1" flipV="1">
              <a:off x="5705690" y="3266108"/>
              <a:ext cx="262460" cy="111039"/>
            </a:xfrm>
            <a:prstGeom prst="line">
              <a:avLst/>
            </a:prstGeom>
            <a:solidFill>
              <a:schemeClr val="bg1"/>
            </a:solidFill>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43" idx="6"/>
              <a:endCxn id="41" idx="3"/>
            </p:cNvCxnSpPr>
            <p:nvPr/>
          </p:nvCxnSpPr>
          <p:spPr>
            <a:xfrm flipV="1">
              <a:off x="5806440" y="3494708"/>
              <a:ext cx="161710" cy="93620"/>
            </a:xfrm>
            <a:prstGeom prst="line">
              <a:avLst/>
            </a:prstGeom>
            <a:solidFill>
              <a:schemeClr val="bg1"/>
            </a:solidFill>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a:stCxn id="41" idx="6"/>
              <a:endCxn id="42" idx="3"/>
            </p:cNvCxnSpPr>
            <p:nvPr/>
          </p:nvCxnSpPr>
          <p:spPr>
            <a:xfrm flipV="1">
              <a:off x="6111240" y="3342308"/>
              <a:ext cx="161710" cy="93620"/>
            </a:xfrm>
            <a:prstGeom prst="line">
              <a:avLst/>
            </a:prstGeom>
            <a:solidFill>
              <a:schemeClr val="bg1"/>
            </a:solidFill>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27" name="Group 26"/>
          <p:cNvGrpSpPr>
            <a:grpSpLocks/>
          </p:cNvGrpSpPr>
          <p:nvPr/>
        </p:nvGrpSpPr>
        <p:grpSpPr bwMode="auto">
          <a:xfrm>
            <a:off x="2743200" y="1606550"/>
            <a:ext cx="6154738" cy="717550"/>
            <a:chOff x="1950720" y="1927080"/>
            <a:chExt cx="9847286" cy="862730"/>
          </a:xfrm>
        </p:grpSpPr>
        <p:sp>
          <p:nvSpPr>
            <p:cNvPr id="81" name="Rounded Rectangle 80"/>
            <p:cNvSpPr/>
            <p:nvPr/>
          </p:nvSpPr>
          <p:spPr bwMode="auto">
            <a:xfrm>
              <a:off x="1950720" y="2002936"/>
              <a:ext cx="2804160" cy="773160"/>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p:txBody>
        </p:sp>
        <p:sp>
          <p:nvSpPr>
            <p:cNvPr id="42012" name="TextBox 23"/>
            <p:cNvSpPr txBox="1">
              <a:spLocks noChangeArrowheads="1"/>
            </p:cNvSpPr>
            <p:nvPr/>
          </p:nvSpPr>
          <p:spPr bwMode="auto">
            <a:xfrm>
              <a:off x="2496973" y="1927080"/>
              <a:ext cx="1711659" cy="7755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charset="0"/>
                  <a:ea typeface="ＭＳ Ｐゴシック" charset="0"/>
                </a:rPr>
                <a:t>Control</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charset="0"/>
                  <a:ea typeface="ＭＳ Ｐゴシック" charset="0"/>
                </a:rPr>
                <a:t>Program</a:t>
              </a:r>
            </a:p>
          </p:txBody>
        </p:sp>
        <p:sp>
          <p:nvSpPr>
            <p:cNvPr id="73" name="Rounded Rectangle 72"/>
            <p:cNvSpPr/>
            <p:nvPr/>
          </p:nvSpPr>
          <p:spPr bwMode="auto">
            <a:xfrm>
              <a:off x="5472283" y="2009793"/>
              <a:ext cx="2804160" cy="773160"/>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p:txBody>
        </p:sp>
        <p:sp>
          <p:nvSpPr>
            <p:cNvPr id="42016" name="TextBox 23"/>
            <p:cNvSpPr txBox="1">
              <a:spLocks noChangeArrowheads="1"/>
            </p:cNvSpPr>
            <p:nvPr/>
          </p:nvSpPr>
          <p:spPr bwMode="auto">
            <a:xfrm>
              <a:off x="6018536" y="1933937"/>
              <a:ext cx="1711659" cy="7755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charset="0"/>
                  <a:ea typeface="ＭＳ Ｐゴシック" charset="0"/>
                </a:rPr>
                <a:t>Control</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charset="0"/>
                  <a:ea typeface="ＭＳ Ｐゴシック" charset="0"/>
                </a:rPr>
                <a:t>Program</a:t>
              </a:r>
            </a:p>
          </p:txBody>
        </p:sp>
        <p:sp>
          <p:nvSpPr>
            <p:cNvPr id="85" name="Rounded Rectangle 84"/>
            <p:cNvSpPr/>
            <p:nvPr/>
          </p:nvSpPr>
          <p:spPr bwMode="auto">
            <a:xfrm>
              <a:off x="8993846" y="2016650"/>
              <a:ext cx="2804160" cy="773160"/>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p:txBody>
        </p:sp>
        <p:sp>
          <p:nvSpPr>
            <p:cNvPr id="42020" name="TextBox 23"/>
            <p:cNvSpPr txBox="1">
              <a:spLocks noChangeArrowheads="1"/>
            </p:cNvSpPr>
            <p:nvPr/>
          </p:nvSpPr>
          <p:spPr bwMode="auto">
            <a:xfrm>
              <a:off x="9540099" y="1940794"/>
              <a:ext cx="1711659" cy="7755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charset="0"/>
                  <a:ea typeface="ＭＳ Ｐゴシック" charset="0"/>
                </a:rPr>
                <a:t>Control</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charset="0"/>
                  <a:ea typeface="ＭＳ Ｐゴシック" charset="0"/>
                </a:rPr>
                <a:t>Program</a:t>
              </a:r>
            </a:p>
          </p:txBody>
        </p:sp>
      </p:grpSp>
      <p:grpSp>
        <p:nvGrpSpPr>
          <p:cNvPr id="26" name="Group 25"/>
          <p:cNvGrpSpPr>
            <a:grpSpLocks/>
          </p:cNvGrpSpPr>
          <p:nvPr/>
        </p:nvGrpSpPr>
        <p:grpSpPr bwMode="auto">
          <a:xfrm>
            <a:off x="3352800" y="3397250"/>
            <a:ext cx="5257800" cy="2305050"/>
            <a:chOff x="2926080" y="4076510"/>
            <a:chExt cx="8412480" cy="2765823"/>
          </a:xfrm>
        </p:grpSpPr>
        <p:cxnSp>
          <p:nvCxnSpPr>
            <p:cNvPr id="70" name="Straight Connector 69"/>
            <p:cNvCxnSpPr/>
            <p:nvPr/>
          </p:nvCxnSpPr>
          <p:spPr bwMode="auto">
            <a:xfrm>
              <a:off x="2926080" y="4076510"/>
              <a:ext cx="0" cy="2765823"/>
            </a:xfrm>
            <a:prstGeom prst="line">
              <a:avLst/>
            </a:prstGeom>
            <a:ln w="25400" cap="flat" cmpd="sng" algn="ctr">
              <a:solidFill>
                <a:schemeClr val="accent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bwMode="auto">
            <a:xfrm flipH="1">
              <a:off x="5715000" y="4076510"/>
              <a:ext cx="15240" cy="1106711"/>
            </a:xfrm>
            <a:prstGeom prst="line">
              <a:avLst/>
            </a:prstGeom>
            <a:ln w="25400" cap="flat" cmpd="sng" algn="ctr">
              <a:solidFill>
                <a:schemeClr val="accent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bwMode="auto">
            <a:xfrm>
              <a:off x="8620760" y="4076510"/>
              <a:ext cx="35560" cy="2274375"/>
            </a:xfrm>
            <a:prstGeom prst="line">
              <a:avLst/>
            </a:prstGeom>
            <a:ln w="25400" cap="flat" cmpd="sng" algn="ctr">
              <a:solidFill>
                <a:schemeClr val="accent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bwMode="auto">
            <a:xfrm>
              <a:off x="11338560" y="4076510"/>
              <a:ext cx="0" cy="1474344"/>
            </a:xfrm>
            <a:prstGeom prst="line">
              <a:avLst/>
            </a:prstGeom>
            <a:ln w="25400" cap="flat" cmpd="sng" algn="ctr">
              <a:solidFill>
                <a:schemeClr val="accent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7263196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6.12178E-7 -3.73434E-6 L -6.12178E-7 -0.42664 " pathEditMode="relative" ptsTypes="AA">
                                      <p:cBhvr>
                                        <p:cTn id="6" dur="1000" fill="hold"/>
                                        <p:tgtEl>
                                          <p:spTgt spid="25"/>
                                        </p:tgtEl>
                                        <p:attrNameLst>
                                          <p:attrName>ppt_x</p:attrName>
                                          <p:attrName>ppt_y</p:attrName>
                                        </p:attrNameLst>
                                      </p:cBhvr>
                                    </p:animMotion>
                                  </p:childTnLst>
                                </p:cTn>
                              </p:par>
                              <p:par>
                                <p:cTn id="7" presetID="10" presetClass="exit" presetSubtype="0" fill="hold" nodeType="withEffect">
                                  <p:stCondLst>
                                    <p:cond delay="0"/>
                                  </p:stCondLst>
                                  <p:childTnLst>
                                    <p:animEffect transition="out" filter="fade">
                                      <p:cBhvr>
                                        <p:cTn id="8" dur="1000"/>
                                        <p:tgtEl>
                                          <p:spTgt spid="25"/>
                                        </p:tgtEl>
                                      </p:cBhvr>
                                    </p:animEffect>
                                    <p:set>
                                      <p:cBhvr>
                                        <p:cTn id="9" dur="1" fill="hold">
                                          <p:stCondLst>
                                            <p:cond delay="999"/>
                                          </p:stCondLst>
                                        </p:cTn>
                                        <p:tgtEl>
                                          <p:spTgt spid="25"/>
                                        </p:tgtEl>
                                        <p:attrNameLst>
                                          <p:attrName>style.visibility</p:attrName>
                                        </p:attrNameLst>
                                      </p:cBhvr>
                                      <p:to>
                                        <p:strVal val="hidden"/>
                                      </p:to>
                                    </p:set>
                                  </p:childTnLst>
                                </p:cTn>
                              </p:par>
                              <p:par>
                                <p:cTn id="10" presetID="10" presetClass="entr" presetSubtype="0" fill="hold" nodeType="with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fade">
                                      <p:cBhvr>
                                        <p:cTn id="12" dur="1000"/>
                                        <p:tgtEl>
                                          <p:spTgt spid="79"/>
                                        </p:tgtEl>
                                      </p:cBhvr>
                                    </p:animEffect>
                                  </p:childTnLst>
                                </p:cTn>
                              </p:par>
                            </p:childTnLst>
                          </p:cTn>
                        </p:par>
                        <p:par>
                          <p:cTn id="13" fill="hold" nodeType="afterGroup">
                            <p:stCondLst>
                              <p:cond delay="1000"/>
                            </p:stCondLst>
                            <p:childTnLst>
                              <p:par>
                                <p:cTn id="14" presetID="22" presetClass="entr" presetSubtype="1"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512"/>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3FB90-B27C-461C-B554-AF6DFBEE4BA9}"/>
              </a:ext>
            </a:extLst>
          </p:cNvPr>
          <p:cNvSpPr>
            <a:spLocks noGrp="1"/>
          </p:cNvSpPr>
          <p:nvPr>
            <p:ph type="title"/>
          </p:nvPr>
        </p:nvSpPr>
        <p:spPr>
          <a:xfrm>
            <a:off x="2589212" y="0"/>
            <a:ext cx="8911687" cy="625570"/>
          </a:xfrm>
        </p:spPr>
        <p:txBody>
          <a:bodyPr>
            <a:normAutofit fontScale="90000"/>
          </a:bodyPr>
          <a:lstStyle/>
          <a:p>
            <a:r>
              <a:rPr lang="en-GB" dirty="0"/>
              <a:t>Application Plane</a:t>
            </a:r>
          </a:p>
        </p:txBody>
      </p:sp>
      <p:sp>
        <p:nvSpPr>
          <p:cNvPr id="3" name="Content Placeholder 2">
            <a:extLst>
              <a:ext uri="{FF2B5EF4-FFF2-40B4-BE49-F238E27FC236}">
                <a16:creationId xmlns:a16="http://schemas.microsoft.com/office/drawing/2014/main" id="{6EC0BFB4-284D-4B06-874B-A5A1D2E5B033}"/>
              </a:ext>
            </a:extLst>
          </p:cNvPr>
          <p:cNvSpPr>
            <a:spLocks noGrp="1"/>
          </p:cNvSpPr>
          <p:nvPr>
            <p:ph idx="1"/>
          </p:nvPr>
        </p:nvSpPr>
        <p:spPr>
          <a:xfrm>
            <a:off x="2589212" y="807720"/>
            <a:ext cx="8915400" cy="6050280"/>
          </a:xfrm>
        </p:spPr>
        <p:txBody>
          <a:bodyPr>
            <a:normAutofit/>
          </a:bodyPr>
          <a:lstStyle/>
          <a:p>
            <a:r>
              <a:rPr lang="en-GB" sz="2000" b="1" dirty="0"/>
              <a:t>SDN Application Entity Roles:</a:t>
            </a:r>
          </a:p>
          <a:p>
            <a:pPr lvl="1">
              <a:buFont typeface="Wingdings" panose="05000000000000000000" pitchFamily="2" charset="2"/>
              <a:buChar char="§"/>
            </a:pPr>
            <a:r>
              <a:rPr lang="en-US" sz="2000" dirty="0"/>
              <a:t>An application plane entity may act as an information model server, in which case, it exposes an information model instance for use by other applications. Formally, the other applications are clients, which communicate to the SDN application server agent.</a:t>
            </a:r>
          </a:p>
          <a:p>
            <a:pPr lvl="1">
              <a:buFont typeface="Wingdings" panose="05000000000000000000" pitchFamily="2" charset="2"/>
              <a:buChar char="§"/>
            </a:pPr>
            <a:endParaRPr lang="en-US" sz="2000" dirty="0"/>
          </a:p>
          <a:p>
            <a:pPr lvl="1">
              <a:buFont typeface="Wingdings" panose="05000000000000000000" pitchFamily="2" charset="2"/>
              <a:buChar char="§"/>
            </a:pPr>
            <a:r>
              <a:rPr lang="en-US" sz="2000" dirty="0"/>
              <a:t>An application plane entity may act as an information model client, in which case it operates on an information model instance exposed by a server entity. </a:t>
            </a:r>
          </a:p>
          <a:p>
            <a:pPr lvl="1">
              <a:buFont typeface="Wingdings" panose="05000000000000000000" pitchFamily="2" charset="2"/>
              <a:buChar char="§"/>
            </a:pPr>
            <a:endParaRPr lang="en-US" sz="2000" dirty="0"/>
          </a:p>
          <a:p>
            <a:pPr lvl="1">
              <a:buFont typeface="Wingdings" panose="05000000000000000000" pitchFamily="2" charset="2"/>
              <a:buChar char="§"/>
            </a:pPr>
            <a:r>
              <a:rPr lang="en-US" sz="2000" dirty="0"/>
              <a:t>An application plane entity may act in both roles simultaneously. For example, a path computation engine (PCE) may rely on an SDN controller for virtual network topology information (maintained in a traffic engineering database), while offering the SDN controller a path computation service. </a:t>
            </a:r>
          </a:p>
          <a:p>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endParaRPr lang="en-GB" sz="2000" dirty="0"/>
          </a:p>
          <a:p>
            <a:endParaRPr lang="en-GB" sz="2000" dirty="0"/>
          </a:p>
        </p:txBody>
      </p:sp>
    </p:spTree>
    <p:extLst>
      <p:ext uri="{BB962C8B-B14F-4D97-AF65-F5344CB8AC3E}">
        <p14:creationId xmlns:p14="http://schemas.microsoft.com/office/powerpoint/2010/main" val="42593190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3FB90-B27C-461C-B554-AF6DFBEE4BA9}"/>
              </a:ext>
            </a:extLst>
          </p:cNvPr>
          <p:cNvSpPr>
            <a:spLocks noGrp="1"/>
          </p:cNvSpPr>
          <p:nvPr>
            <p:ph type="title"/>
          </p:nvPr>
        </p:nvSpPr>
        <p:spPr>
          <a:xfrm>
            <a:off x="2589212" y="0"/>
            <a:ext cx="8911687" cy="625570"/>
          </a:xfrm>
        </p:spPr>
        <p:txBody>
          <a:bodyPr>
            <a:normAutofit fontScale="90000"/>
          </a:bodyPr>
          <a:lstStyle/>
          <a:p>
            <a:r>
              <a:rPr lang="en-GB" dirty="0"/>
              <a:t>Application Plane</a:t>
            </a:r>
          </a:p>
        </p:txBody>
      </p:sp>
      <p:sp>
        <p:nvSpPr>
          <p:cNvPr id="3" name="Content Placeholder 2">
            <a:extLst>
              <a:ext uri="{FF2B5EF4-FFF2-40B4-BE49-F238E27FC236}">
                <a16:creationId xmlns:a16="http://schemas.microsoft.com/office/drawing/2014/main" id="{6EC0BFB4-284D-4B06-874B-A5A1D2E5B033}"/>
              </a:ext>
            </a:extLst>
          </p:cNvPr>
          <p:cNvSpPr>
            <a:spLocks noGrp="1"/>
          </p:cNvSpPr>
          <p:nvPr>
            <p:ph idx="1"/>
          </p:nvPr>
        </p:nvSpPr>
        <p:spPr>
          <a:xfrm>
            <a:off x="2589212" y="807720"/>
            <a:ext cx="8915400" cy="6050280"/>
          </a:xfrm>
        </p:spPr>
        <p:txBody>
          <a:bodyPr>
            <a:normAutofit/>
          </a:bodyPr>
          <a:lstStyle/>
          <a:p>
            <a:endParaRPr lang="en-US" sz="2000" dirty="0"/>
          </a:p>
          <a:p>
            <a:r>
              <a:rPr lang="en-GB" sz="2000" b="1" dirty="0"/>
              <a:t>SDN Application Entity Roles:</a:t>
            </a:r>
          </a:p>
          <a:p>
            <a:pPr lvl="1">
              <a:buFont typeface="Wingdings" panose="05000000000000000000" pitchFamily="2" charset="2"/>
              <a:buChar char="§"/>
            </a:pPr>
            <a:r>
              <a:rPr lang="en-US" sz="2000" dirty="0"/>
              <a:t>An application plane entity may act as an information model server, in which case, it exposes an information model instance for use by other applications. Formally, the other applications are clients, which communicate to the SDN application server agent.</a:t>
            </a:r>
          </a:p>
          <a:p>
            <a:pPr lvl="1">
              <a:buFont typeface="Wingdings" panose="05000000000000000000" pitchFamily="2" charset="2"/>
              <a:buChar char="§"/>
            </a:pPr>
            <a:endParaRPr lang="en-US" sz="2000" dirty="0"/>
          </a:p>
          <a:p>
            <a:pPr lvl="1">
              <a:buFont typeface="Wingdings" panose="05000000000000000000" pitchFamily="2" charset="2"/>
              <a:buChar char="§"/>
            </a:pPr>
            <a:r>
              <a:rPr lang="en-US" sz="2000" dirty="0"/>
              <a:t>An application plane entity may act as an information model client, in which case it operates on an information model instance exposed by a server entity. </a:t>
            </a:r>
          </a:p>
          <a:p>
            <a:pPr lvl="1">
              <a:buFont typeface="Wingdings" panose="05000000000000000000" pitchFamily="2" charset="2"/>
              <a:buChar char="§"/>
            </a:pPr>
            <a:endParaRPr lang="en-US" sz="2000" dirty="0"/>
          </a:p>
          <a:p>
            <a:pPr lvl="1">
              <a:buFont typeface="Wingdings" panose="05000000000000000000" pitchFamily="2" charset="2"/>
              <a:buChar char="§"/>
            </a:pPr>
            <a:r>
              <a:rPr lang="en-US" sz="2000" dirty="0"/>
              <a:t>An application plane entity may act in both roles simultaneously. For example, a path computation engine (PCE) may rely on an SDN controller for virtual network topology information (maintained in a traffic engineering database), while offering the SDN controller a path computation service. </a:t>
            </a:r>
          </a:p>
          <a:p>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endParaRPr lang="en-GB" sz="2000" dirty="0"/>
          </a:p>
          <a:p>
            <a:endParaRPr lang="en-GB" sz="2000" dirty="0"/>
          </a:p>
        </p:txBody>
      </p:sp>
    </p:spTree>
    <p:extLst>
      <p:ext uri="{BB962C8B-B14F-4D97-AF65-F5344CB8AC3E}">
        <p14:creationId xmlns:p14="http://schemas.microsoft.com/office/powerpoint/2010/main" val="2055700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43DED-4023-48FC-A93D-5032E6FEAAC0}"/>
              </a:ext>
            </a:extLst>
          </p:cNvPr>
          <p:cNvSpPr>
            <a:spLocks noGrp="1"/>
          </p:cNvSpPr>
          <p:nvPr>
            <p:ph type="title"/>
          </p:nvPr>
        </p:nvSpPr>
        <p:spPr>
          <a:xfrm>
            <a:off x="2592925" y="182150"/>
            <a:ext cx="8911687" cy="656050"/>
          </a:xfrm>
        </p:spPr>
        <p:txBody>
          <a:bodyPr/>
          <a:lstStyle/>
          <a:p>
            <a:r>
              <a:rPr lang="en-GB" dirty="0"/>
              <a:t>Application Plane</a:t>
            </a:r>
          </a:p>
        </p:txBody>
      </p:sp>
      <p:sp>
        <p:nvSpPr>
          <p:cNvPr id="3" name="Content Placeholder 2">
            <a:extLst>
              <a:ext uri="{FF2B5EF4-FFF2-40B4-BE49-F238E27FC236}">
                <a16:creationId xmlns:a16="http://schemas.microsoft.com/office/drawing/2014/main" id="{3ACDDF7A-5BC5-4D89-B7BC-3E028A0FA96F}"/>
              </a:ext>
            </a:extLst>
          </p:cNvPr>
          <p:cNvSpPr>
            <a:spLocks noGrp="1"/>
          </p:cNvSpPr>
          <p:nvPr>
            <p:ph idx="1"/>
          </p:nvPr>
        </p:nvSpPr>
        <p:spPr>
          <a:xfrm>
            <a:off x="2589212" y="1051560"/>
            <a:ext cx="8915400" cy="5547360"/>
          </a:xfrm>
        </p:spPr>
        <p:txBody>
          <a:bodyPr/>
          <a:lstStyle/>
          <a:p>
            <a:r>
              <a:rPr lang="en-GB" dirty="0"/>
              <a:t>The application plane of an SDN consists of the SDN Application;</a:t>
            </a:r>
          </a:p>
          <a:p>
            <a:endParaRPr lang="en-GB" dirty="0"/>
          </a:p>
          <a:p>
            <a:r>
              <a:rPr lang="en-US" dirty="0"/>
              <a:t>SDN Applications specify the resources and behavior required from the network, within the context of a business and policy agreement.</a:t>
            </a:r>
          </a:p>
          <a:p>
            <a:endParaRPr lang="en-GB" dirty="0"/>
          </a:p>
          <a:p>
            <a:endParaRPr lang="en-GB" dirty="0"/>
          </a:p>
        </p:txBody>
      </p:sp>
      <p:grpSp>
        <p:nvGrpSpPr>
          <p:cNvPr id="12" name="Group 11">
            <a:extLst>
              <a:ext uri="{FF2B5EF4-FFF2-40B4-BE49-F238E27FC236}">
                <a16:creationId xmlns:a16="http://schemas.microsoft.com/office/drawing/2014/main" id="{7722E36E-A72B-453F-A546-B45A5D9349FE}"/>
              </a:ext>
            </a:extLst>
          </p:cNvPr>
          <p:cNvGrpSpPr/>
          <p:nvPr/>
        </p:nvGrpSpPr>
        <p:grpSpPr>
          <a:xfrm>
            <a:off x="3307080" y="3255638"/>
            <a:ext cx="4800600" cy="2497462"/>
            <a:chOff x="2743200" y="3962400"/>
            <a:chExt cx="4800600" cy="2497462"/>
          </a:xfrm>
        </p:grpSpPr>
        <p:grpSp>
          <p:nvGrpSpPr>
            <p:cNvPr id="6" name="Group 5">
              <a:extLst>
                <a:ext uri="{FF2B5EF4-FFF2-40B4-BE49-F238E27FC236}">
                  <a16:creationId xmlns:a16="http://schemas.microsoft.com/office/drawing/2014/main" id="{28915BAE-C53B-4276-9A6F-D266F717E5E2}"/>
                </a:ext>
              </a:extLst>
            </p:cNvPr>
            <p:cNvGrpSpPr/>
            <p:nvPr/>
          </p:nvGrpSpPr>
          <p:grpSpPr>
            <a:xfrm>
              <a:off x="2743200" y="3962400"/>
              <a:ext cx="4800600" cy="2497462"/>
              <a:chOff x="2743200" y="3962400"/>
              <a:chExt cx="4800600" cy="2497462"/>
            </a:xfrm>
          </p:grpSpPr>
          <p:sp>
            <p:nvSpPr>
              <p:cNvPr id="4" name="Rectangle: Rounded Corners 3">
                <a:extLst>
                  <a:ext uri="{FF2B5EF4-FFF2-40B4-BE49-F238E27FC236}">
                    <a16:creationId xmlns:a16="http://schemas.microsoft.com/office/drawing/2014/main" id="{8711D217-58FC-4F00-9AB0-6F122D637EF9}"/>
                  </a:ext>
                </a:extLst>
              </p:cNvPr>
              <p:cNvSpPr/>
              <p:nvPr/>
            </p:nvSpPr>
            <p:spPr>
              <a:xfrm>
                <a:off x="2743200" y="3962400"/>
                <a:ext cx="4800600" cy="2497462"/>
              </a:xfrm>
              <a:prstGeom prst="roundRect">
                <a:avLst/>
              </a:prstGeom>
              <a:solidFill>
                <a:schemeClr val="accent6">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7B731398-0EB1-412C-A2A2-28C3B0D670FC}"/>
                  </a:ext>
                </a:extLst>
              </p:cNvPr>
              <p:cNvSpPr/>
              <p:nvPr/>
            </p:nvSpPr>
            <p:spPr>
              <a:xfrm>
                <a:off x="5806440" y="4053840"/>
                <a:ext cx="1524000" cy="274320"/>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Application Plane </a:t>
                </a:r>
              </a:p>
            </p:txBody>
          </p:sp>
        </p:grpSp>
        <p:sp>
          <p:nvSpPr>
            <p:cNvPr id="7" name="Rectangle 6">
              <a:extLst>
                <a:ext uri="{FF2B5EF4-FFF2-40B4-BE49-F238E27FC236}">
                  <a16:creationId xmlns:a16="http://schemas.microsoft.com/office/drawing/2014/main" id="{F991881F-7336-40CB-9A00-2EEE26CD76A3}"/>
                </a:ext>
              </a:extLst>
            </p:cNvPr>
            <p:cNvSpPr/>
            <p:nvPr/>
          </p:nvSpPr>
          <p:spPr>
            <a:xfrm>
              <a:off x="3276600" y="4488180"/>
              <a:ext cx="1386840" cy="74676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SDN Application</a:t>
              </a:r>
            </a:p>
          </p:txBody>
        </p:sp>
        <p:sp>
          <p:nvSpPr>
            <p:cNvPr id="11" name="Rectangle 10">
              <a:extLst>
                <a:ext uri="{FF2B5EF4-FFF2-40B4-BE49-F238E27FC236}">
                  <a16:creationId xmlns:a16="http://schemas.microsoft.com/office/drawing/2014/main" id="{7EEF26B2-02CB-409B-A670-2651A2ED2800}"/>
                </a:ext>
              </a:extLst>
            </p:cNvPr>
            <p:cNvSpPr/>
            <p:nvPr/>
          </p:nvSpPr>
          <p:spPr>
            <a:xfrm>
              <a:off x="5410200" y="5211131"/>
              <a:ext cx="1386840" cy="74676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SDN Application</a:t>
              </a:r>
            </a:p>
          </p:txBody>
        </p:sp>
      </p:grpSp>
    </p:spTree>
    <p:extLst>
      <p:ext uri="{BB962C8B-B14F-4D97-AF65-F5344CB8AC3E}">
        <p14:creationId xmlns:p14="http://schemas.microsoft.com/office/powerpoint/2010/main" val="26353654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43DED-4023-48FC-A93D-5032E6FEAAC0}"/>
              </a:ext>
            </a:extLst>
          </p:cNvPr>
          <p:cNvSpPr>
            <a:spLocks noGrp="1"/>
          </p:cNvSpPr>
          <p:nvPr>
            <p:ph type="title"/>
          </p:nvPr>
        </p:nvSpPr>
        <p:spPr/>
        <p:txBody>
          <a:bodyPr/>
          <a:lstStyle/>
          <a:p>
            <a:r>
              <a:rPr lang="en-GB" dirty="0"/>
              <a:t>Application Plane</a:t>
            </a:r>
          </a:p>
        </p:txBody>
      </p:sp>
      <p:sp>
        <p:nvSpPr>
          <p:cNvPr id="3" name="Content Placeholder 2">
            <a:extLst>
              <a:ext uri="{FF2B5EF4-FFF2-40B4-BE49-F238E27FC236}">
                <a16:creationId xmlns:a16="http://schemas.microsoft.com/office/drawing/2014/main" id="{3ACDDF7A-5BC5-4D89-B7BC-3E028A0FA96F}"/>
              </a:ext>
            </a:extLst>
          </p:cNvPr>
          <p:cNvSpPr>
            <a:spLocks noGrp="1"/>
          </p:cNvSpPr>
          <p:nvPr>
            <p:ph idx="1"/>
          </p:nvPr>
        </p:nvSpPr>
        <p:spPr>
          <a:xfrm>
            <a:off x="2589212" y="2133600"/>
            <a:ext cx="8915400" cy="4465320"/>
          </a:xfrm>
        </p:spPr>
        <p:txBody>
          <a:bodyPr/>
          <a:lstStyle/>
          <a:p>
            <a:r>
              <a:rPr lang="en-US" dirty="0"/>
              <a:t>An SDN application may invoke other external services, and may orchestrate any number of SDN controllers to achieve its objectives. </a:t>
            </a:r>
          </a:p>
          <a:p>
            <a:endParaRPr lang="en-GB" dirty="0"/>
          </a:p>
        </p:txBody>
      </p:sp>
      <p:grpSp>
        <p:nvGrpSpPr>
          <p:cNvPr id="22" name="Group 21">
            <a:extLst>
              <a:ext uri="{FF2B5EF4-FFF2-40B4-BE49-F238E27FC236}">
                <a16:creationId xmlns:a16="http://schemas.microsoft.com/office/drawing/2014/main" id="{3843F749-F7DF-4A99-A6C1-E092ECFA0744}"/>
              </a:ext>
            </a:extLst>
          </p:cNvPr>
          <p:cNvGrpSpPr/>
          <p:nvPr/>
        </p:nvGrpSpPr>
        <p:grpSpPr>
          <a:xfrm>
            <a:off x="2849880" y="3962400"/>
            <a:ext cx="8420100" cy="2497462"/>
            <a:chOff x="2849880" y="3962400"/>
            <a:chExt cx="8420100" cy="2497462"/>
          </a:xfrm>
        </p:grpSpPr>
        <p:grpSp>
          <p:nvGrpSpPr>
            <p:cNvPr id="12" name="Group 11">
              <a:extLst>
                <a:ext uri="{FF2B5EF4-FFF2-40B4-BE49-F238E27FC236}">
                  <a16:creationId xmlns:a16="http://schemas.microsoft.com/office/drawing/2014/main" id="{7722E36E-A72B-453F-A546-B45A5D9349FE}"/>
                </a:ext>
              </a:extLst>
            </p:cNvPr>
            <p:cNvGrpSpPr/>
            <p:nvPr/>
          </p:nvGrpSpPr>
          <p:grpSpPr>
            <a:xfrm>
              <a:off x="2849880" y="3962400"/>
              <a:ext cx="4800600" cy="2497462"/>
              <a:chOff x="2743200" y="3962400"/>
              <a:chExt cx="4800600" cy="2497462"/>
            </a:xfrm>
          </p:grpSpPr>
          <p:grpSp>
            <p:nvGrpSpPr>
              <p:cNvPr id="6" name="Group 5">
                <a:extLst>
                  <a:ext uri="{FF2B5EF4-FFF2-40B4-BE49-F238E27FC236}">
                    <a16:creationId xmlns:a16="http://schemas.microsoft.com/office/drawing/2014/main" id="{28915BAE-C53B-4276-9A6F-D266F717E5E2}"/>
                  </a:ext>
                </a:extLst>
              </p:cNvPr>
              <p:cNvGrpSpPr/>
              <p:nvPr/>
            </p:nvGrpSpPr>
            <p:grpSpPr>
              <a:xfrm>
                <a:off x="2743200" y="3962400"/>
                <a:ext cx="4800600" cy="2497462"/>
                <a:chOff x="2743200" y="3962400"/>
                <a:chExt cx="4800600" cy="2497462"/>
              </a:xfrm>
            </p:grpSpPr>
            <p:sp>
              <p:nvSpPr>
                <p:cNvPr id="4" name="Rectangle: Rounded Corners 3">
                  <a:extLst>
                    <a:ext uri="{FF2B5EF4-FFF2-40B4-BE49-F238E27FC236}">
                      <a16:creationId xmlns:a16="http://schemas.microsoft.com/office/drawing/2014/main" id="{8711D217-58FC-4F00-9AB0-6F122D637EF9}"/>
                    </a:ext>
                  </a:extLst>
                </p:cNvPr>
                <p:cNvSpPr/>
                <p:nvPr/>
              </p:nvSpPr>
              <p:spPr>
                <a:xfrm>
                  <a:off x="2743200" y="3962400"/>
                  <a:ext cx="4800600" cy="2497462"/>
                </a:xfrm>
                <a:prstGeom prst="roundRect">
                  <a:avLst/>
                </a:prstGeom>
                <a:solidFill>
                  <a:schemeClr val="accent6">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7B731398-0EB1-412C-A2A2-28C3B0D670FC}"/>
                    </a:ext>
                  </a:extLst>
                </p:cNvPr>
                <p:cNvSpPr/>
                <p:nvPr/>
              </p:nvSpPr>
              <p:spPr>
                <a:xfrm>
                  <a:off x="5806440" y="4053840"/>
                  <a:ext cx="1524000" cy="274320"/>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Application Plane </a:t>
                  </a:r>
                </a:p>
              </p:txBody>
            </p:sp>
          </p:grpSp>
          <p:sp>
            <p:nvSpPr>
              <p:cNvPr id="7" name="Rectangle 6">
                <a:extLst>
                  <a:ext uri="{FF2B5EF4-FFF2-40B4-BE49-F238E27FC236}">
                    <a16:creationId xmlns:a16="http://schemas.microsoft.com/office/drawing/2014/main" id="{F991881F-7336-40CB-9A00-2EEE26CD76A3}"/>
                  </a:ext>
                </a:extLst>
              </p:cNvPr>
              <p:cNvSpPr/>
              <p:nvPr/>
            </p:nvSpPr>
            <p:spPr>
              <a:xfrm>
                <a:off x="3276600" y="4488180"/>
                <a:ext cx="1386840" cy="74676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SDN Application</a:t>
                </a:r>
              </a:p>
            </p:txBody>
          </p:sp>
          <p:sp>
            <p:nvSpPr>
              <p:cNvPr id="11" name="Rectangle 10">
                <a:extLst>
                  <a:ext uri="{FF2B5EF4-FFF2-40B4-BE49-F238E27FC236}">
                    <a16:creationId xmlns:a16="http://schemas.microsoft.com/office/drawing/2014/main" id="{7EEF26B2-02CB-409B-A670-2651A2ED2800}"/>
                  </a:ext>
                </a:extLst>
              </p:cNvPr>
              <p:cNvSpPr/>
              <p:nvPr/>
            </p:nvSpPr>
            <p:spPr>
              <a:xfrm>
                <a:off x="5410200" y="5211131"/>
                <a:ext cx="1386840" cy="74676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SDN Application</a:t>
                </a:r>
              </a:p>
            </p:txBody>
          </p:sp>
        </p:grpSp>
        <p:grpSp>
          <p:nvGrpSpPr>
            <p:cNvPr id="16" name="Group 15">
              <a:extLst>
                <a:ext uri="{FF2B5EF4-FFF2-40B4-BE49-F238E27FC236}">
                  <a16:creationId xmlns:a16="http://schemas.microsoft.com/office/drawing/2014/main" id="{EAD5E10E-5B10-4F73-9655-54C8BF3949FC}"/>
                </a:ext>
              </a:extLst>
            </p:cNvPr>
            <p:cNvGrpSpPr/>
            <p:nvPr/>
          </p:nvGrpSpPr>
          <p:grpSpPr>
            <a:xfrm>
              <a:off x="8183880" y="4328160"/>
              <a:ext cx="3086100" cy="1629731"/>
              <a:chOff x="8267700" y="4328160"/>
              <a:chExt cx="3086100" cy="1629731"/>
            </a:xfrm>
          </p:grpSpPr>
          <p:grpSp>
            <p:nvGrpSpPr>
              <p:cNvPr id="10" name="Group 9">
                <a:extLst>
                  <a:ext uri="{FF2B5EF4-FFF2-40B4-BE49-F238E27FC236}">
                    <a16:creationId xmlns:a16="http://schemas.microsoft.com/office/drawing/2014/main" id="{CBE66FE4-8403-49C5-A37B-D42D80E8AA4E}"/>
                  </a:ext>
                </a:extLst>
              </p:cNvPr>
              <p:cNvGrpSpPr/>
              <p:nvPr/>
            </p:nvGrpSpPr>
            <p:grpSpPr>
              <a:xfrm>
                <a:off x="8267700" y="4328160"/>
                <a:ext cx="3086100" cy="1629731"/>
                <a:chOff x="8267700" y="4328160"/>
                <a:chExt cx="3086100" cy="1629731"/>
              </a:xfrm>
            </p:grpSpPr>
            <p:sp>
              <p:nvSpPr>
                <p:cNvPr id="8" name="Rectangle 7">
                  <a:extLst>
                    <a:ext uri="{FF2B5EF4-FFF2-40B4-BE49-F238E27FC236}">
                      <a16:creationId xmlns:a16="http://schemas.microsoft.com/office/drawing/2014/main" id="{7A94C269-2092-4C2D-934B-D319549D4CB0}"/>
                    </a:ext>
                  </a:extLst>
                </p:cNvPr>
                <p:cNvSpPr/>
                <p:nvPr/>
              </p:nvSpPr>
              <p:spPr>
                <a:xfrm>
                  <a:off x="8267700" y="4328160"/>
                  <a:ext cx="3086100" cy="162973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solidFill>
                      <a:schemeClr val="tx1"/>
                    </a:solidFill>
                  </a:endParaRPr>
                </a:p>
              </p:txBody>
            </p:sp>
            <p:sp>
              <p:nvSpPr>
                <p:cNvPr id="9" name="Rectangle 8">
                  <a:extLst>
                    <a:ext uri="{FF2B5EF4-FFF2-40B4-BE49-F238E27FC236}">
                      <a16:creationId xmlns:a16="http://schemas.microsoft.com/office/drawing/2014/main" id="{97A48EE2-9D1F-48CA-8694-5D356A74EE12}"/>
                    </a:ext>
                  </a:extLst>
                </p:cNvPr>
                <p:cNvSpPr/>
                <p:nvPr/>
              </p:nvSpPr>
              <p:spPr>
                <a:xfrm>
                  <a:off x="8397240" y="4389120"/>
                  <a:ext cx="1205548" cy="114300"/>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SDN Application</a:t>
                  </a:r>
                </a:p>
              </p:txBody>
            </p:sp>
          </p:grpSp>
          <p:sp>
            <p:nvSpPr>
              <p:cNvPr id="13" name="Rectangle 12">
                <a:extLst>
                  <a:ext uri="{FF2B5EF4-FFF2-40B4-BE49-F238E27FC236}">
                    <a16:creationId xmlns:a16="http://schemas.microsoft.com/office/drawing/2014/main" id="{C22049F1-A0BC-44F5-A584-25600D857AC9}"/>
                  </a:ext>
                </a:extLst>
              </p:cNvPr>
              <p:cNvSpPr/>
              <p:nvPr/>
            </p:nvSpPr>
            <p:spPr>
              <a:xfrm>
                <a:off x="8503920" y="4892040"/>
                <a:ext cx="1098868" cy="3429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Coordinator</a:t>
                </a:r>
              </a:p>
            </p:txBody>
          </p:sp>
          <p:sp>
            <p:nvSpPr>
              <p:cNvPr id="14" name="Rectangle 13">
                <a:extLst>
                  <a:ext uri="{FF2B5EF4-FFF2-40B4-BE49-F238E27FC236}">
                    <a16:creationId xmlns:a16="http://schemas.microsoft.com/office/drawing/2014/main" id="{66379941-8F7F-4A9D-9168-6EEFBD04E86D}"/>
                  </a:ext>
                </a:extLst>
              </p:cNvPr>
              <p:cNvSpPr/>
              <p:nvPr/>
            </p:nvSpPr>
            <p:spPr>
              <a:xfrm>
                <a:off x="9863136" y="4883471"/>
                <a:ext cx="1253650" cy="36576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A-CPI Agent (≥1)</a:t>
                </a:r>
              </a:p>
            </p:txBody>
          </p:sp>
          <p:sp>
            <p:nvSpPr>
              <p:cNvPr id="15" name="Rectangle 14">
                <a:extLst>
                  <a:ext uri="{FF2B5EF4-FFF2-40B4-BE49-F238E27FC236}">
                    <a16:creationId xmlns:a16="http://schemas.microsoft.com/office/drawing/2014/main" id="{14C1848A-1888-4D33-8A61-5189AE684ACB}"/>
                  </a:ext>
                </a:extLst>
              </p:cNvPr>
              <p:cNvSpPr/>
              <p:nvPr/>
            </p:nvSpPr>
            <p:spPr>
              <a:xfrm>
                <a:off x="8503920" y="5481641"/>
                <a:ext cx="2612866" cy="36576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SDN Application Logic</a:t>
                </a:r>
              </a:p>
            </p:txBody>
          </p:sp>
        </p:grpSp>
        <p:cxnSp>
          <p:nvCxnSpPr>
            <p:cNvPr id="18" name="Straight Connector 17">
              <a:extLst>
                <a:ext uri="{FF2B5EF4-FFF2-40B4-BE49-F238E27FC236}">
                  <a16:creationId xmlns:a16="http://schemas.microsoft.com/office/drawing/2014/main" id="{189228D8-F2BC-4BD3-8261-EA652F3DB201}"/>
                </a:ext>
              </a:extLst>
            </p:cNvPr>
            <p:cNvCxnSpPr>
              <a:cxnSpLocks/>
            </p:cNvCxnSpPr>
            <p:nvPr/>
          </p:nvCxnSpPr>
          <p:spPr>
            <a:xfrm flipV="1">
              <a:off x="6903720" y="4328160"/>
              <a:ext cx="1279366" cy="8829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BE1BF45-13B8-44FD-8545-B4C46B6B5A72}"/>
                </a:ext>
              </a:extLst>
            </p:cNvPr>
            <p:cNvCxnSpPr/>
            <p:nvPr/>
          </p:nvCxnSpPr>
          <p:spPr>
            <a:xfrm>
              <a:off x="6876019" y="5957891"/>
              <a:ext cx="1307067"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713943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A5C54-923B-48AF-BF91-44772DDE1705}"/>
              </a:ext>
            </a:extLst>
          </p:cNvPr>
          <p:cNvSpPr>
            <a:spLocks noGrp="1"/>
          </p:cNvSpPr>
          <p:nvPr>
            <p:ph type="title"/>
          </p:nvPr>
        </p:nvSpPr>
        <p:spPr>
          <a:xfrm>
            <a:off x="2227165" y="121190"/>
            <a:ext cx="8911687" cy="686530"/>
          </a:xfrm>
        </p:spPr>
        <p:txBody>
          <a:bodyPr/>
          <a:lstStyle/>
          <a:p>
            <a:r>
              <a:rPr lang="en-GB" dirty="0"/>
              <a:t>Management</a:t>
            </a:r>
          </a:p>
        </p:txBody>
      </p:sp>
      <p:sp>
        <p:nvSpPr>
          <p:cNvPr id="3" name="Content Placeholder 2">
            <a:extLst>
              <a:ext uri="{FF2B5EF4-FFF2-40B4-BE49-F238E27FC236}">
                <a16:creationId xmlns:a16="http://schemas.microsoft.com/office/drawing/2014/main" id="{A7DDFD5E-A6BC-43F0-AF36-A0D5D785AF57}"/>
              </a:ext>
            </a:extLst>
          </p:cNvPr>
          <p:cNvSpPr>
            <a:spLocks noGrp="1"/>
          </p:cNvSpPr>
          <p:nvPr>
            <p:ph idx="1"/>
          </p:nvPr>
        </p:nvSpPr>
        <p:spPr>
          <a:xfrm>
            <a:off x="2589212" y="990600"/>
            <a:ext cx="8915400" cy="5577840"/>
          </a:xfrm>
        </p:spPr>
        <p:txBody>
          <a:bodyPr>
            <a:noAutofit/>
          </a:bodyPr>
          <a:lstStyle/>
          <a:p>
            <a:r>
              <a:rPr lang="en-GB" sz="2000" dirty="0"/>
              <a:t>Another plane of the SDN architecture is its management.</a:t>
            </a:r>
          </a:p>
          <a:p>
            <a:endParaRPr lang="en-GB" sz="2000" dirty="0"/>
          </a:p>
          <a:p>
            <a:r>
              <a:rPr lang="en-US" sz="2000" dirty="0"/>
              <a:t>Management covers infrastructure support tasks that are not to be done by the application, controller and data planes themselves. </a:t>
            </a:r>
          </a:p>
          <a:p>
            <a:endParaRPr lang="en-US" sz="2000" dirty="0"/>
          </a:p>
          <a:p>
            <a:r>
              <a:rPr lang="en-US" sz="2000" dirty="0"/>
              <a:t>Management may also perform operations that the application, controller- and data planes are restricted from doing by policy or for other reasons.</a:t>
            </a:r>
          </a:p>
          <a:p>
            <a:endParaRPr lang="en-US" sz="2000" dirty="0"/>
          </a:p>
          <a:p>
            <a:r>
              <a:rPr lang="en-US" sz="2000" dirty="0"/>
              <a:t>The most important reason to prevent a task from being executed by SDN components is that the SDN controller may reside in a customer trust domain, while business reasons mandate that core management and support functions be done within the provider trust domain. </a:t>
            </a:r>
            <a:endParaRPr lang="en-GB" sz="2000" dirty="0"/>
          </a:p>
        </p:txBody>
      </p:sp>
    </p:spTree>
    <p:extLst>
      <p:ext uri="{BB962C8B-B14F-4D97-AF65-F5344CB8AC3E}">
        <p14:creationId xmlns:p14="http://schemas.microsoft.com/office/powerpoint/2010/main" val="7173441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ADD19-771C-4CA9-B57D-BA038AE96DAF}"/>
              </a:ext>
            </a:extLst>
          </p:cNvPr>
          <p:cNvSpPr>
            <a:spLocks noGrp="1"/>
          </p:cNvSpPr>
          <p:nvPr>
            <p:ph type="title"/>
          </p:nvPr>
        </p:nvSpPr>
        <p:spPr>
          <a:xfrm>
            <a:off x="2548679" y="314395"/>
            <a:ext cx="8911687" cy="717993"/>
          </a:xfrm>
        </p:spPr>
        <p:txBody>
          <a:bodyPr/>
          <a:lstStyle/>
          <a:p>
            <a:r>
              <a:rPr lang="en-GB" dirty="0"/>
              <a:t>Management</a:t>
            </a:r>
          </a:p>
        </p:txBody>
      </p:sp>
      <p:sp>
        <p:nvSpPr>
          <p:cNvPr id="3" name="Content Placeholder 2">
            <a:extLst>
              <a:ext uri="{FF2B5EF4-FFF2-40B4-BE49-F238E27FC236}">
                <a16:creationId xmlns:a16="http://schemas.microsoft.com/office/drawing/2014/main" id="{59E4FDB0-47F3-40DA-9AA4-824A8455B46B}"/>
              </a:ext>
            </a:extLst>
          </p:cNvPr>
          <p:cNvSpPr>
            <a:spLocks noGrp="1"/>
          </p:cNvSpPr>
          <p:nvPr>
            <p:ph idx="1"/>
          </p:nvPr>
        </p:nvSpPr>
        <p:spPr>
          <a:xfrm>
            <a:off x="2379021" y="1253611"/>
            <a:ext cx="8915400" cy="5289994"/>
          </a:xfrm>
        </p:spPr>
        <p:txBody>
          <a:bodyPr>
            <a:noAutofit/>
          </a:bodyPr>
          <a:lstStyle/>
          <a:p>
            <a:pPr algn="just"/>
            <a:r>
              <a:rPr lang="en-US" sz="2000" dirty="0"/>
              <a:t>The SDN architecture recognizes classical management functions such as:</a:t>
            </a:r>
          </a:p>
          <a:p>
            <a:pPr lvl="1" algn="just">
              <a:buFont typeface="Wingdings" panose="05000000000000000000" pitchFamily="2" charset="2"/>
              <a:buChar char="Ø"/>
            </a:pPr>
            <a:r>
              <a:rPr lang="en-US" sz="2000" dirty="0"/>
              <a:t>Equipment inventory</a:t>
            </a:r>
          </a:p>
          <a:p>
            <a:pPr lvl="1" algn="just">
              <a:buFont typeface="Wingdings" panose="05000000000000000000" pitchFamily="2" charset="2"/>
              <a:buChar char="Ø"/>
            </a:pPr>
            <a:endParaRPr lang="en-US" sz="2000" dirty="0"/>
          </a:p>
          <a:p>
            <a:pPr lvl="1" algn="just">
              <a:buFont typeface="Wingdings" panose="05000000000000000000" pitchFamily="2" charset="2"/>
              <a:buChar char="Ø"/>
            </a:pPr>
            <a:r>
              <a:rPr lang="en-US" sz="2000" dirty="0"/>
              <a:t>Fault isolation</a:t>
            </a:r>
          </a:p>
          <a:p>
            <a:pPr lvl="1" algn="just">
              <a:buFont typeface="Wingdings" panose="05000000000000000000" pitchFamily="2" charset="2"/>
              <a:buChar char="Ø"/>
            </a:pPr>
            <a:endParaRPr lang="en-US" sz="2000" dirty="0"/>
          </a:p>
          <a:p>
            <a:pPr lvl="1" algn="just">
              <a:buFont typeface="Wingdings" panose="05000000000000000000" pitchFamily="2" charset="2"/>
              <a:buChar char="Ø"/>
            </a:pPr>
            <a:r>
              <a:rPr lang="en-US" sz="2000" dirty="0"/>
              <a:t>Software upgrade</a:t>
            </a:r>
          </a:p>
          <a:p>
            <a:pPr lvl="1" algn="just">
              <a:buFont typeface="Wingdings" panose="05000000000000000000" pitchFamily="2" charset="2"/>
              <a:buChar char="Ø"/>
            </a:pPr>
            <a:endParaRPr lang="en-US" sz="2000" dirty="0"/>
          </a:p>
          <a:p>
            <a:pPr lvl="1" algn="just">
              <a:buFont typeface="Wingdings" panose="05000000000000000000" pitchFamily="2" charset="2"/>
              <a:buChar char="Ø"/>
            </a:pPr>
            <a:r>
              <a:rPr lang="en-US" sz="2000" dirty="0"/>
              <a:t>Recording and expressing business relationships (policies) between provider and client.</a:t>
            </a:r>
          </a:p>
          <a:p>
            <a:pPr lvl="1" algn="just">
              <a:buFont typeface="Wingdings" panose="05000000000000000000" pitchFamily="2" charset="2"/>
              <a:buChar char="Ø"/>
            </a:pPr>
            <a:endParaRPr lang="en-US" sz="2000" dirty="0"/>
          </a:p>
          <a:p>
            <a:pPr lvl="1" algn="just">
              <a:buFont typeface="Wingdings" panose="05000000000000000000" pitchFamily="2" charset="2"/>
              <a:buChar char="Ø"/>
            </a:pPr>
            <a:r>
              <a:rPr lang="en-US" sz="2000" dirty="0"/>
              <a:t>Configuring SDN entity environment and initialization parameters. </a:t>
            </a:r>
          </a:p>
          <a:p>
            <a:pPr algn="just"/>
            <a:endParaRPr lang="en-GB" sz="2000" dirty="0"/>
          </a:p>
        </p:txBody>
      </p:sp>
    </p:spTree>
    <p:extLst>
      <p:ext uri="{BB962C8B-B14F-4D97-AF65-F5344CB8AC3E}">
        <p14:creationId xmlns:p14="http://schemas.microsoft.com/office/powerpoint/2010/main" val="4822133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C586D-EACA-4AA7-9A28-EC0FC57A4C6B}"/>
              </a:ext>
            </a:extLst>
          </p:cNvPr>
          <p:cNvSpPr>
            <a:spLocks noGrp="1"/>
          </p:cNvSpPr>
          <p:nvPr>
            <p:ph type="title"/>
          </p:nvPr>
        </p:nvSpPr>
        <p:spPr>
          <a:xfrm>
            <a:off x="2589212" y="103846"/>
            <a:ext cx="8911687" cy="589835"/>
          </a:xfrm>
        </p:spPr>
        <p:txBody>
          <a:bodyPr>
            <a:normAutofit fontScale="90000"/>
          </a:bodyPr>
          <a:lstStyle/>
          <a:p>
            <a:r>
              <a:rPr lang="en-GB" dirty="0"/>
              <a:t>SDN Management Responsibilities</a:t>
            </a:r>
          </a:p>
        </p:txBody>
      </p:sp>
      <p:sp>
        <p:nvSpPr>
          <p:cNvPr id="3" name="Content Placeholder 2">
            <a:extLst>
              <a:ext uri="{FF2B5EF4-FFF2-40B4-BE49-F238E27FC236}">
                <a16:creationId xmlns:a16="http://schemas.microsoft.com/office/drawing/2014/main" id="{C6649AC1-5A15-401F-909D-F287AF097D19}"/>
              </a:ext>
            </a:extLst>
          </p:cNvPr>
          <p:cNvSpPr>
            <a:spLocks noGrp="1"/>
          </p:cNvSpPr>
          <p:nvPr>
            <p:ph idx="1"/>
          </p:nvPr>
        </p:nvSpPr>
        <p:spPr>
          <a:xfrm>
            <a:off x="2589212" y="693681"/>
            <a:ext cx="8915400" cy="6164319"/>
          </a:xfrm>
        </p:spPr>
        <p:txBody>
          <a:bodyPr>
            <a:noAutofit/>
          </a:bodyPr>
          <a:lstStyle/>
          <a:p>
            <a:pPr algn="just"/>
            <a:r>
              <a:rPr lang="en-US" sz="2000" dirty="0"/>
              <a:t>Two management roles are recognized:</a:t>
            </a:r>
          </a:p>
          <a:p>
            <a:pPr lvl="1" algn="just">
              <a:buFont typeface="Wingdings" panose="05000000000000000000" pitchFamily="2" charset="2"/>
              <a:buChar char="§"/>
            </a:pPr>
            <a:r>
              <a:rPr lang="en-US" sz="2000" dirty="0"/>
              <a:t>Server manager</a:t>
            </a:r>
          </a:p>
          <a:p>
            <a:pPr lvl="1" algn="just">
              <a:buFont typeface="Wingdings" panose="05000000000000000000" pitchFamily="2" charset="2"/>
              <a:buChar char="§"/>
            </a:pPr>
            <a:r>
              <a:rPr lang="en-US" sz="2000" dirty="0"/>
              <a:t>Client manager. </a:t>
            </a:r>
          </a:p>
          <a:p>
            <a:pPr algn="just"/>
            <a:endParaRPr lang="en-US" sz="2000" dirty="0"/>
          </a:p>
          <a:p>
            <a:pPr algn="just"/>
            <a:r>
              <a:rPr lang="en-US" sz="2000" dirty="0"/>
              <a:t>The responsibilities of the server manager are not the same as those of the client manager.</a:t>
            </a:r>
          </a:p>
          <a:p>
            <a:pPr algn="just"/>
            <a:endParaRPr lang="en-US" sz="2000" dirty="0"/>
          </a:p>
          <a:p>
            <a:pPr algn="just"/>
            <a:r>
              <a:rPr lang="en-US" sz="2000" dirty="0"/>
              <a:t>However, the both roles have some things in common. This include configuration of separate entities such that they can communicate with each other. This may include information such as:</a:t>
            </a:r>
          </a:p>
          <a:p>
            <a:pPr lvl="1" algn="just">
              <a:buFont typeface="Wingdings" panose="05000000000000000000" pitchFamily="2" charset="2"/>
              <a:buChar char="§"/>
            </a:pPr>
            <a:r>
              <a:rPr lang="en-US" sz="2000" dirty="0"/>
              <a:t>Identity</a:t>
            </a:r>
          </a:p>
          <a:p>
            <a:pPr lvl="1" algn="just">
              <a:buFont typeface="Wingdings" panose="05000000000000000000" pitchFamily="2" charset="2"/>
              <a:buChar char="§"/>
            </a:pPr>
            <a:r>
              <a:rPr lang="en-US" sz="2000" dirty="0"/>
              <a:t>Protocol selection</a:t>
            </a:r>
          </a:p>
          <a:p>
            <a:pPr lvl="1" algn="just">
              <a:buFont typeface="Wingdings" panose="05000000000000000000" pitchFamily="2" charset="2"/>
              <a:buChar char="§"/>
            </a:pPr>
            <a:r>
              <a:rPr lang="en-US" sz="2000" dirty="0"/>
              <a:t>Reachability</a:t>
            </a:r>
          </a:p>
          <a:p>
            <a:pPr lvl="1" algn="just">
              <a:buFont typeface="Wingdings" panose="05000000000000000000" pitchFamily="2" charset="2"/>
              <a:buChar char="§"/>
            </a:pPr>
            <a:r>
              <a:rPr lang="en-US" sz="2000" dirty="0"/>
              <a:t>Security policy and credentials.  </a:t>
            </a:r>
            <a:endParaRPr lang="en-GB" sz="2000" dirty="0"/>
          </a:p>
        </p:txBody>
      </p:sp>
    </p:spTree>
    <p:extLst>
      <p:ext uri="{BB962C8B-B14F-4D97-AF65-F5344CB8AC3E}">
        <p14:creationId xmlns:p14="http://schemas.microsoft.com/office/powerpoint/2010/main" val="1725537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1025F-9931-46A5-809A-1873A3D88552}"/>
              </a:ext>
            </a:extLst>
          </p:cNvPr>
          <p:cNvSpPr>
            <a:spLocks noGrp="1"/>
          </p:cNvSpPr>
          <p:nvPr>
            <p:ph type="title"/>
          </p:nvPr>
        </p:nvSpPr>
        <p:spPr>
          <a:xfrm>
            <a:off x="2592925" y="151131"/>
            <a:ext cx="8911687" cy="621366"/>
          </a:xfrm>
        </p:spPr>
        <p:txBody>
          <a:bodyPr>
            <a:normAutofit fontScale="90000"/>
          </a:bodyPr>
          <a:lstStyle/>
          <a:p>
            <a:r>
              <a:rPr lang="en-GB" dirty="0"/>
              <a:t>Responsibilities of the Server Manager</a:t>
            </a:r>
          </a:p>
        </p:txBody>
      </p:sp>
      <p:sp>
        <p:nvSpPr>
          <p:cNvPr id="3" name="Content Placeholder 2">
            <a:extLst>
              <a:ext uri="{FF2B5EF4-FFF2-40B4-BE49-F238E27FC236}">
                <a16:creationId xmlns:a16="http://schemas.microsoft.com/office/drawing/2014/main" id="{5D162783-6AB8-4959-B440-20EF89A40D24}"/>
              </a:ext>
            </a:extLst>
          </p:cNvPr>
          <p:cNvSpPr>
            <a:spLocks noGrp="1"/>
          </p:cNvSpPr>
          <p:nvPr>
            <p:ph idx="1"/>
          </p:nvPr>
        </p:nvSpPr>
        <p:spPr>
          <a:xfrm>
            <a:off x="1813810" y="961697"/>
            <a:ext cx="9690802" cy="5659820"/>
          </a:xfrm>
        </p:spPr>
        <p:txBody>
          <a:bodyPr>
            <a:normAutofit/>
          </a:bodyPr>
          <a:lstStyle/>
          <a:p>
            <a:pPr algn="just"/>
            <a:r>
              <a:rPr lang="en-US" sz="2000" dirty="0"/>
              <a:t>Instantiation of an agent in the server environment, representing a client-specific environment in a real or virtual infrastructure. </a:t>
            </a:r>
          </a:p>
          <a:p>
            <a:pPr algn="just"/>
            <a:endParaRPr lang="en-GB" sz="2000" dirty="0"/>
          </a:p>
          <a:p>
            <a:pPr algn="just"/>
            <a:r>
              <a:rPr lang="en-US" sz="2000" dirty="0"/>
              <a:t>Updating client-specific resource allocation and policy over the course of time. </a:t>
            </a:r>
          </a:p>
          <a:p>
            <a:pPr algn="just"/>
            <a:endParaRPr lang="en-GB" sz="2000" dirty="0"/>
          </a:p>
          <a:p>
            <a:pPr algn="just"/>
            <a:r>
              <a:rPr lang="en-US" sz="2000" dirty="0"/>
              <a:t>Auditing the compliance of resource allocations and policies to the business commitments. </a:t>
            </a:r>
          </a:p>
          <a:p>
            <a:pPr algn="just"/>
            <a:endParaRPr lang="en-GB" sz="2000" dirty="0"/>
          </a:p>
          <a:p>
            <a:pPr algn="just"/>
            <a:r>
              <a:rPr lang="en-US" sz="2000" dirty="0"/>
              <a:t>Subscribing to notifications and collecting statistics for purposes of SLA monitoring, security monitoring, fault management, billing, network planning, and others. </a:t>
            </a:r>
          </a:p>
          <a:p>
            <a:pPr algn="just"/>
            <a:endParaRPr lang="en-GB" sz="2000" dirty="0"/>
          </a:p>
        </p:txBody>
      </p:sp>
    </p:spTree>
    <p:extLst>
      <p:ext uri="{BB962C8B-B14F-4D97-AF65-F5344CB8AC3E}">
        <p14:creationId xmlns:p14="http://schemas.microsoft.com/office/powerpoint/2010/main" val="11854463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7CE92-869F-4B99-9745-358B7DF26011}"/>
              </a:ext>
            </a:extLst>
          </p:cNvPr>
          <p:cNvSpPr>
            <a:spLocks noGrp="1"/>
          </p:cNvSpPr>
          <p:nvPr>
            <p:ph type="title"/>
          </p:nvPr>
        </p:nvSpPr>
        <p:spPr>
          <a:xfrm>
            <a:off x="2458013" y="249356"/>
            <a:ext cx="8911687" cy="590093"/>
          </a:xfrm>
        </p:spPr>
        <p:txBody>
          <a:bodyPr>
            <a:normAutofit fontScale="90000"/>
          </a:bodyPr>
          <a:lstStyle/>
          <a:p>
            <a:r>
              <a:rPr lang="en-GB" dirty="0"/>
              <a:t>Responsibilities of the Client Manager </a:t>
            </a:r>
          </a:p>
        </p:txBody>
      </p:sp>
      <p:sp>
        <p:nvSpPr>
          <p:cNvPr id="3" name="Content Placeholder 2">
            <a:extLst>
              <a:ext uri="{FF2B5EF4-FFF2-40B4-BE49-F238E27FC236}">
                <a16:creationId xmlns:a16="http://schemas.microsoft.com/office/drawing/2014/main" id="{5EE9391C-D2EF-4F5D-9CF7-4F4BE079F432}"/>
              </a:ext>
            </a:extLst>
          </p:cNvPr>
          <p:cNvSpPr>
            <a:spLocks noGrp="1"/>
          </p:cNvSpPr>
          <p:nvPr>
            <p:ph idx="1"/>
          </p:nvPr>
        </p:nvSpPr>
        <p:spPr>
          <a:xfrm>
            <a:off x="1229193" y="1199213"/>
            <a:ext cx="10275419" cy="5409431"/>
          </a:xfrm>
        </p:spPr>
        <p:txBody>
          <a:bodyPr>
            <a:normAutofit/>
          </a:bodyPr>
          <a:lstStyle/>
          <a:p>
            <a:pPr algn="just"/>
            <a:r>
              <a:rPr lang="en-US" sz="2000" dirty="0"/>
              <a:t>The client manager has much the same responsibility as the server manager, but from the inverse perspective. </a:t>
            </a:r>
          </a:p>
          <a:p>
            <a:pPr lvl="1" algn="just">
              <a:buFont typeface="Wingdings" panose="05000000000000000000" pitchFamily="2" charset="2"/>
              <a:buChar char="§"/>
            </a:pPr>
            <a:r>
              <a:rPr lang="en-US" sz="2000" dirty="0"/>
              <a:t>The client SDN controller (or application) may require information that cannot be discovered from the server, in particular about data plane adjacencies on its external network ports. If so, the manager must supply the information. </a:t>
            </a:r>
          </a:p>
          <a:p>
            <a:pPr lvl="1" algn="just"/>
            <a:endParaRPr lang="en-US" sz="2000" dirty="0"/>
          </a:p>
          <a:p>
            <a:pPr lvl="1" algn="just">
              <a:buFont typeface="Wingdings" panose="05000000000000000000" pitchFamily="2" charset="2"/>
              <a:buChar char="§"/>
            </a:pPr>
            <a:r>
              <a:rPr lang="en-US" sz="2000" dirty="0"/>
              <a:t>This could facilitate reconciliation or audit by the client SDN controller. Auditing of expected versus discovered resources and actions may be an important security feature. </a:t>
            </a:r>
          </a:p>
          <a:p>
            <a:pPr lvl="1" algn="just"/>
            <a:endParaRPr lang="en-US" sz="2000" dirty="0"/>
          </a:p>
          <a:p>
            <a:pPr lvl="1" algn="just">
              <a:buFont typeface="Wingdings" panose="05000000000000000000" pitchFamily="2" charset="2"/>
              <a:buChar char="§"/>
            </a:pPr>
            <a:r>
              <a:rPr lang="en-US" sz="2000" dirty="0"/>
              <a:t>The client manager may poll for performance or state information, or subscribe to run-time exception and performance monitoring notifications from its agent on the server controller to help with this assessment. </a:t>
            </a:r>
          </a:p>
          <a:p>
            <a:pPr lvl="1" algn="just"/>
            <a:endParaRPr lang="en-GB" sz="2000" dirty="0"/>
          </a:p>
        </p:txBody>
      </p:sp>
    </p:spTree>
    <p:extLst>
      <p:ext uri="{BB962C8B-B14F-4D97-AF65-F5344CB8AC3E}">
        <p14:creationId xmlns:p14="http://schemas.microsoft.com/office/powerpoint/2010/main" val="3038172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1B36B-FB70-4B17-B17D-8A94B7F27C67}"/>
              </a:ext>
            </a:extLst>
          </p:cNvPr>
          <p:cNvSpPr>
            <a:spLocks noGrp="1"/>
          </p:cNvSpPr>
          <p:nvPr>
            <p:ph type="title"/>
          </p:nvPr>
        </p:nvSpPr>
        <p:spPr>
          <a:xfrm>
            <a:off x="2592925" y="237736"/>
            <a:ext cx="8911687" cy="709042"/>
          </a:xfrm>
        </p:spPr>
        <p:txBody>
          <a:bodyPr/>
          <a:lstStyle/>
          <a:p>
            <a:r>
              <a:rPr lang="en-GB" dirty="0"/>
              <a:t>SDN Architecture</a:t>
            </a:r>
          </a:p>
        </p:txBody>
      </p:sp>
      <p:sp>
        <p:nvSpPr>
          <p:cNvPr id="3" name="Content Placeholder 2">
            <a:extLst>
              <a:ext uri="{FF2B5EF4-FFF2-40B4-BE49-F238E27FC236}">
                <a16:creationId xmlns:a16="http://schemas.microsoft.com/office/drawing/2014/main" id="{25EC4AE0-C317-4BF4-9722-AABA64F5D8C8}"/>
              </a:ext>
            </a:extLst>
          </p:cNvPr>
          <p:cNvSpPr>
            <a:spLocks noGrp="1"/>
          </p:cNvSpPr>
          <p:nvPr>
            <p:ph idx="1"/>
          </p:nvPr>
        </p:nvSpPr>
        <p:spPr>
          <a:xfrm>
            <a:off x="2589212" y="946778"/>
            <a:ext cx="8915400" cy="5673486"/>
          </a:xfrm>
        </p:spPr>
        <p:txBody>
          <a:bodyPr/>
          <a:lstStyle/>
          <a:p>
            <a:endParaRPr lang="en-GB" dirty="0"/>
          </a:p>
          <a:p>
            <a:endParaRPr lang="en-GB" dirty="0"/>
          </a:p>
        </p:txBody>
      </p:sp>
      <p:grpSp>
        <p:nvGrpSpPr>
          <p:cNvPr id="4" name="Group 3">
            <a:extLst>
              <a:ext uri="{FF2B5EF4-FFF2-40B4-BE49-F238E27FC236}">
                <a16:creationId xmlns:a16="http://schemas.microsoft.com/office/drawing/2014/main" id="{6A00BB8D-D327-40F9-8887-786E060B8D3D}"/>
              </a:ext>
            </a:extLst>
          </p:cNvPr>
          <p:cNvGrpSpPr/>
          <p:nvPr/>
        </p:nvGrpSpPr>
        <p:grpSpPr>
          <a:xfrm>
            <a:off x="3867010" y="5133636"/>
            <a:ext cx="5735778" cy="1112866"/>
            <a:chOff x="3394363" y="3048000"/>
            <a:chExt cx="5735782" cy="2612901"/>
          </a:xfrm>
        </p:grpSpPr>
        <p:grpSp>
          <p:nvGrpSpPr>
            <p:cNvPr id="5" name="Group 4">
              <a:extLst>
                <a:ext uri="{FF2B5EF4-FFF2-40B4-BE49-F238E27FC236}">
                  <a16:creationId xmlns:a16="http://schemas.microsoft.com/office/drawing/2014/main" id="{74BD8F63-96F1-40BF-AA9C-0A6BA2F7A266}"/>
                </a:ext>
              </a:extLst>
            </p:cNvPr>
            <p:cNvGrpSpPr/>
            <p:nvPr/>
          </p:nvGrpSpPr>
          <p:grpSpPr>
            <a:xfrm>
              <a:off x="3394363" y="3048000"/>
              <a:ext cx="5735782" cy="2612901"/>
              <a:chOff x="3394363" y="3527301"/>
              <a:chExt cx="4807527" cy="2133600"/>
            </a:xfrm>
          </p:grpSpPr>
          <p:sp>
            <p:nvSpPr>
              <p:cNvPr id="19" name="Rectangle: Rounded Corners 18">
                <a:extLst>
                  <a:ext uri="{FF2B5EF4-FFF2-40B4-BE49-F238E27FC236}">
                    <a16:creationId xmlns:a16="http://schemas.microsoft.com/office/drawing/2014/main" id="{0C971A2C-2A09-48D7-8F81-BF3DFB12D5D1}"/>
                  </a:ext>
                </a:extLst>
              </p:cNvPr>
              <p:cNvSpPr/>
              <p:nvPr/>
            </p:nvSpPr>
            <p:spPr>
              <a:xfrm>
                <a:off x="3394363" y="3527301"/>
                <a:ext cx="4807527" cy="2133600"/>
              </a:xfrm>
              <a:prstGeom prst="roundRect">
                <a:avLst/>
              </a:prstGeom>
              <a:solidFill>
                <a:schemeClr val="accent6">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0" name="Rectangle: Rounded Corners 19">
                <a:extLst>
                  <a:ext uri="{FF2B5EF4-FFF2-40B4-BE49-F238E27FC236}">
                    <a16:creationId xmlns:a16="http://schemas.microsoft.com/office/drawing/2014/main" id="{FDC29FDB-02CB-4540-B26B-1EAB93693724}"/>
                  </a:ext>
                </a:extLst>
              </p:cNvPr>
              <p:cNvSpPr/>
              <p:nvPr/>
            </p:nvSpPr>
            <p:spPr>
              <a:xfrm>
                <a:off x="3515967" y="3635605"/>
                <a:ext cx="1295401" cy="490668"/>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Data Plane</a:t>
                </a:r>
              </a:p>
            </p:txBody>
          </p:sp>
        </p:grpSp>
        <p:grpSp>
          <p:nvGrpSpPr>
            <p:cNvPr id="6" name="Group 5">
              <a:extLst>
                <a:ext uri="{FF2B5EF4-FFF2-40B4-BE49-F238E27FC236}">
                  <a16:creationId xmlns:a16="http://schemas.microsoft.com/office/drawing/2014/main" id="{52858630-B5EA-4A60-A60C-66C4868FE054}"/>
                </a:ext>
              </a:extLst>
            </p:cNvPr>
            <p:cNvGrpSpPr/>
            <p:nvPr/>
          </p:nvGrpSpPr>
          <p:grpSpPr>
            <a:xfrm>
              <a:off x="3764567" y="3456795"/>
              <a:ext cx="4840701" cy="1780233"/>
              <a:chOff x="3394363" y="1655694"/>
              <a:chExt cx="4545877" cy="1780233"/>
            </a:xfrm>
          </p:grpSpPr>
          <p:grpSp>
            <p:nvGrpSpPr>
              <p:cNvPr id="7" name="Group 6">
                <a:extLst>
                  <a:ext uri="{FF2B5EF4-FFF2-40B4-BE49-F238E27FC236}">
                    <a16:creationId xmlns:a16="http://schemas.microsoft.com/office/drawing/2014/main" id="{9973AFB5-5CEB-4B2E-BF53-A91920B1C396}"/>
                  </a:ext>
                </a:extLst>
              </p:cNvPr>
              <p:cNvGrpSpPr/>
              <p:nvPr/>
            </p:nvGrpSpPr>
            <p:grpSpPr>
              <a:xfrm>
                <a:off x="4523509" y="1655694"/>
                <a:ext cx="2022763" cy="817418"/>
                <a:chOff x="3241963" y="2466109"/>
                <a:chExt cx="2022763" cy="817418"/>
              </a:xfrm>
            </p:grpSpPr>
            <p:sp>
              <p:nvSpPr>
                <p:cNvPr id="17" name="Rectangle: Rounded Corners 16">
                  <a:extLst>
                    <a:ext uri="{FF2B5EF4-FFF2-40B4-BE49-F238E27FC236}">
                      <a16:creationId xmlns:a16="http://schemas.microsoft.com/office/drawing/2014/main" id="{747852A3-B12C-4E13-9651-684847129935}"/>
                    </a:ext>
                  </a:extLst>
                </p:cNvPr>
                <p:cNvSpPr/>
                <p:nvPr/>
              </p:nvSpPr>
              <p:spPr>
                <a:xfrm>
                  <a:off x="3241963" y="2466109"/>
                  <a:ext cx="2022763" cy="817418"/>
                </a:xfrm>
                <a:prstGeom prst="roundRect">
                  <a:avLst/>
                </a:prstGeom>
                <a:solidFill>
                  <a:schemeClr val="bg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Rounded Corners 17">
                  <a:extLst>
                    <a:ext uri="{FF2B5EF4-FFF2-40B4-BE49-F238E27FC236}">
                      <a16:creationId xmlns:a16="http://schemas.microsoft.com/office/drawing/2014/main" id="{B282E83A-6182-4AF8-8796-2FA4263A5C1F}"/>
                    </a:ext>
                  </a:extLst>
                </p:cNvPr>
                <p:cNvSpPr/>
                <p:nvPr/>
              </p:nvSpPr>
              <p:spPr>
                <a:xfrm>
                  <a:off x="3463635" y="2570094"/>
                  <a:ext cx="1579418" cy="61878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Packet Forwarding</a:t>
                  </a:r>
                </a:p>
              </p:txBody>
            </p:sp>
          </p:grpSp>
          <p:grpSp>
            <p:nvGrpSpPr>
              <p:cNvPr id="8" name="Group 7">
                <a:extLst>
                  <a:ext uri="{FF2B5EF4-FFF2-40B4-BE49-F238E27FC236}">
                    <a16:creationId xmlns:a16="http://schemas.microsoft.com/office/drawing/2014/main" id="{D2CD4286-C289-4A48-AACB-9E2C5A750FF1}"/>
                  </a:ext>
                </a:extLst>
              </p:cNvPr>
              <p:cNvGrpSpPr/>
              <p:nvPr/>
            </p:nvGrpSpPr>
            <p:grpSpPr>
              <a:xfrm>
                <a:off x="3394363" y="2618509"/>
                <a:ext cx="2022763" cy="817418"/>
                <a:chOff x="3241963" y="2466109"/>
                <a:chExt cx="2022763" cy="817418"/>
              </a:xfrm>
            </p:grpSpPr>
            <p:sp>
              <p:nvSpPr>
                <p:cNvPr id="15" name="Rectangle: Rounded Corners 14">
                  <a:extLst>
                    <a:ext uri="{FF2B5EF4-FFF2-40B4-BE49-F238E27FC236}">
                      <a16:creationId xmlns:a16="http://schemas.microsoft.com/office/drawing/2014/main" id="{20638BDB-CEFF-4B66-9A4A-C449F85524AF}"/>
                    </a:ext>
                  </a:extLst>
                </p:cNvPr>
                <p:cNvSpPr/>
                <p:nvPr/>
              </p:nvSpPr>
              <p:spPr>
                <a:xfrm>
                  <a:off x="3241963" y="2466109"/>
                  <a:ext cx="2022763" cy="817418"/>
                </a:xfrm>
                <a:prstGeom prst="roundRect">
                  <a:avLst/>
                </a:prstGeom>
                <a:solidFill>
                  <a:schemeClr val="bg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FFC8FE16-1241-4ECC-BF58-05C9F206F1AE}"/>
                    </a:ext>
                  </a:extLst>
                </p:cNvPr>
                <p:cNvSpPr/>
                <p:nvPr/>
              </p:nvSpPr>
              <p:spPr>
                <a:xfrm>
                  <a:off x="3463635" y="2570094"/>
                  <a:ext cx="1579418" cy="61878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Packet Forwarding</a:t>
                  </a:r>
                </a:p>
              </p:txBody>
            </p:sp>
          </p:grpSp>
          <p:grpSp>
            <p:nvGrpSpPr>
              <p:cNvPr id="9" name="Group 8">
                <a:extLst>
                  <a:ext uri="{FF2B5EF4-FFF2-40B4-BE49-F238E27FC236}">
                    <a16:creationId xmlns:a16="http://schemas.microsoft.com/office/drawing/2014/main" id="{DC7A380B-19CD-44C9-8B6E-8A193F28F46F}"/>
                  </a:ext>
                </a:extLst>
              </p:cNvPr>
              <p:cNvGrpSpPr/>
              <p:nvPr/>
            </p:nvGrpSpPr>
            <p:grpSpPr>
              <a:xfrm>
                <a:off x="5917477" y="2609324"/>
                <a:ext cx="2022763" cy="817418"/>
                <a:chOff x="3241963" y="2507674"/>
                <a:chExt cx="2022763" cy="817418"/>
              </a:xfrm>
            </p:grpSpPr>
            <p:sp>
              <p:nvSpPr>
                <p:cNvPr id="13" name="Rectangle: Rounded Corners 12">
                  <a:extLst>
                    <a:ext uri="{FF2B5EF4-FFF2-40B4-BE49-F238E27FC236}">
                      <a16:creationId xmlns:a16="http://schemas.microsoft.com/office/drawing/2014/main" id="{266AF4E0-A6D4-4E74-A30E-70308C2B8EE0}"/>
                    </a:ext>
                  </a:extLst>
                </p:cNvPr>
                <p:cNvSpPr/>
                <p:nvPr/>
              </p:nvSpPr>
              <p:spPr>
                <a:xfrm>
                  <a:off x="3241963" y="2507674"/>
                  <a:ext cx="2022763" cy="817418"/>
                </a:xfrm>
                <a:prstGeom prst="roundRect">
                  <a:avLst/>
                </a:prstGeom>
                <a:solidFill>
                  <a:schemeClr val="bg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17AC501F-A2DD-4831-B45D-52609E9F017F}"/>
                    </a:ext>
                  </a:extLst>
                </p:cNvPr>
                <p:cNvSpPr/>
                <p:nvPr/>
              </p:nvSpPr>
              <p:spPr>
                <a:xfrm>
                  <a:off x="3463635" y="2570094"/>
                  <a:ext cx="1579418" cy="61878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Packet Forwarding</a:t>
                  </a:r>
                </a:p>
              </p:txBody>
            </p:sp>
          </p:grpSp>
          <p:cxnSp>
            <p:nvCxnSpPr>
              <p:cNvPr id="10" name="Straight Arrow Connector 9">
                <a:extLst>
                  <a:ext uri="{FF2B5EF4-FFF2-40B4-BE49-F238E27FC236}">
                    <a16:creationId xmlns:a16="http://schemas.microsoft.com/office/drawing/2014/main" id="{AA713C78-5976-4370-ABB3-ED6A2A94C811}"/>
                  </a:ext>
                </a:extLst>
              </p:cNvPr>
              <p:cNvCxnSpPr>
                <a:cxnSpLocks/>
                <a:endCxn id="17" idx="1"/>
              </p:cNvCxnSpPr>
              <p:nvPr/>
            </p:nvCxnSpPr>
            <p:spPr>
              <a:xfrm flipV="1">
                <a:off x="4017818" y="2064403"/>
                <a:ext cx="505691" cy="5541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57B7419-EC0E-4D22-8185-6E7A3BB52A73}"/>
                  </a:ext>
                </a:extLst>
              </p:cNvPr>
              <p:cNvCxnSpPr>
                <a:cxnSpLocks/>
                <a:stCxn id="17" idx="3"/>
              </p:cNvCxnSpPr>
              <p:nvPr/>
            </p:nvCxnSpPr>
            <p:spPr>
              <a:xfrm>
                <a:off x="6546272" y="2064403"/>
                <a:ext cx="644237" cy="5126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6B556FD-BA8B-49F2-88B8-F4B7B43E60E9}"/>
                  </a:ext>
                </a:extLst>
              </p:cNvPr>
              <p:cNvCxnSpPr/>
              <p:nvPr/>
            </p:nvCxnSpPr>
            <p:spPr>
              <a:xfrm>
                <a:off x="5430982" y="3048000"/>
                <a:ext cx="47263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484730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B8577-0867-4C78-A389-92AD9D05ED95}"/>
              </a:ext>
            </a:extLst>
          </p:cNvPr>
          <p:cNvSpPr>
            <a:spLocks noGrp="1"/>
          </p:cNvSpPr>
          <p:nvPr>
            <p:ph type="title"/>
          </p:nvPr>
        </p:nvSpPr>
        <p:spPr/>
        <p:txBody>
          <a:bodyPr/>
          <a:lstStyle/>
          <a:p>
            <a:r>
              <a:rPr lang="en-GB" dirty="0"/>
              <a:t>SDN Architecture</a:t>
            </a:r>
          </a:p>
        </p:txBody>
      </p:sp>
      <p:sp>
        <p:nvSpPr>
          <p:cNvPr id="3" name="Content Placeholder 2">
            <a:extLst>
              <a:ext uri="{FF2B5EF4-FFF2-40B4-BE49-F238E27FC236}">
                <a16:creationId xmlns:a16="http://schemas.microsoft.com/office/drawing/2014/main" id="{6AC7A3D6-D320-4091-B345-94B6267B73E0}"/>
              </a:ext>
            </a:extLst>
          </p:cNvPr>
          <p:cNvSpPr>
            <a:spLocks noGrp="1"/>
          </p:cNvSpPr>
          <p:nvPr>
            <p:ph idx="1"/>
          </p:nvPr>
        </p:nvSpPr>
        <p:spPr/>
        <p:txBody>
          <a:bodyPr>
            <a:normAutofit fontScale="92500" lnSpcReduction="10000"/>
          </a:bodyPr>
          <a:lstStyle/>
          <a:p>
            <a:r>
              <a:rPr lang="en-GB" dirty="0"/>
              <a:t>SDN architecture is the fundamental basis of the concept of SDN.</a:t>
            </a:r>
          </a:p>
          <a:p>
            <a:endParaRPr lang="en-GB" dirty="0"/>
          </a:p>
          <a:p>
            <a:r>
              <a:rPr lang="en-GB" dirty="0"/>
              <a:t>The architecture consists of different components with specialised responsibilities which they perform in the network.</a:t>
            </a:r>
          </a:p>
          <a:p>
            <a:endParaRPr lang="en-GB" dirty="0"/>
          </a:p>
          <a:p>
            <a:r>
              <a:rPr lang="en-GB" dirty="0"/>
              <a:t>These components include:</a:t>
            </a:r>
          </a:p>
          <a:p>
            <a:pPr lvl="1">
              <a:buFont typeface="Wingdings" panose="05000000000000000000" pitchFamily="2" charset="2"/>
              <a:buChar char="§"/>
            </a:pPr>
            <a:r>
              <a:rPr lang="en-GB" dirty="0"/>
              <a:t>Network Devices (Data Plane)</a:t>
            </a:r>
          </a:p>
          <a:p>
            <a:pPr lvl="1">
              <a:buFont typeface="Wingdings" panose="05000000000000000000" pitchFamily="2" charset="2"/>
              <a:buChar char="§"/>
            </a:pPr>
            <a:r>
              <a:rPr lang="en-GB" dirty="0"/>
              <a:t>SDN Controller (Control Plane)</a:t>
            </a:r>
          </a:p>
          <a:p>
            <a:pPr lvl="1">
              <a:buFont typeface="Wingdings" panose="05000000000000000000" pitchFamily="2" charset="2"/>
              <a:buChar char="§"/>
            </a:pPr>
            <a:r>
              <a:rPr lang="en-GB" dirty="0"/>
              <a:t>Southbound Interface (SBI)</a:t>
            </a:r>
          </a:p>
          <a:p>
            <a:pPr lvl="1">
              <a:buFont typeface="Wingdings" panose="05000000000000000000" pitchFamily="2" charset="2"/>
              <a:buChar char="§"/>
            </a:pPr>
            <a:r>
              <a:rPr lang="en-GB" dirty="0"/>
              <a:t>Northbound Interface (NBI)</a:t>
            </a:r>
          </a:p>
          <a:p>
            <a:pPr lvl="1">
              <a:buFont typeface="Wingdings" panose="05000000000000000000" pitchFamily="2" charset="2"/>
              <a:buChar char="§"/>
            </a:pPr>
            <a:r>
              <a:rPr lang="en-GB" dirty="0"/>
              <a:t>Application and Services (Application Plane)</a:t>
            </a:r>
          </a:p>
          <a:p>
            <a:endParaRPr lang="en-GB" dirty="0"/>
          </a:p>
        </p:txBody>
      </p:sp>
    </p:spTree>
    <p:extLst>
      <p:ext uri="{BB962C8B-B14F-4D97-AF65-F5344CB8AC3E}">
        <p14:creationId xmlns:p14="http://schemas.microsoft.com/office/powerpoint/2010/main" val="2505798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C1824-9225-40ED-AE5B-F20618D87799}"/>
              </a:ext>
            </a:extLst>
          </p:cNvPr>
          <p:cNvSpPr>
            <a:spLocks noGrp="1"/>
          </p:cNvSpPr>
          <p:nvPr>
            <p:ph type="title"/>
          </p:nvPr>
        </p:nvSpPr>
        <p:spPr>
          <a:xfrm>
            <a:off x="2592925" y="286866"/>
            <a:ext cx="8911687" cy="682224"/>
          </a:xfrm>
        </p:spPr>
        <p:txBody>
          <a:bodyPr/>
          <a:lstStyle/>
          <a:p>
            <a:r>
              <a:rPr lang="en-GB" dirty="0"/>
              <a:t>SDN Architecture</a:t>
            </a:r>
          </a:p>
        </p:txBody>
      </p:sp>
      <p:sp>
        <p:nvSpPr>
          <p:cNvPr id="3" name="Content Placeholder 2">
            <a:extLst>
              <a:ext uri="{FF2B5EF4-FFF2-40B4-BE49-F238E27FC236}">
                <a16:creationId xmlns:a16="http://schemas.microsoft.com/office/drawing/2014/main" id="{EDEC521D-72C0-4D75-AE0E-33B7D72B200D}"/>
              </a:ext>
            </a:extLst>
          </p:cNvPr>
          <p:cNvSpPr>
            <a:spLocks noGrp="1"/>
          </p:cNvSpPr>
          <p:nvPr>
            <p:ph idx="1"/>
          </p:nvPr>
        </p:nvSpPr>
        <p:spPr>
          <a:xfrm>
            <a:off x="2589212" y="969090"/>
            <a:ext cx="8915400" cy="5791928"/>
          </a:xfrm>
        </p:spPr>
        <p:txBody>
          <a:bodyPr/>
          <a:lstStyle/>
          <a:p>
            <a:endParaRPr lang="en-GB" dirty="0"/>
          </a:p>
        </p:txBody>
      </p:sp>
      <p:grpSp>
        <p:nvGrpSpPr>
          <p:cNvPr id="4" name="Group 3">
            <a:extLst>
              <a:ext uri="{FF2B5EF4-FFF2-40B4-BE49-F238E27FC236}">
                <a16:creationId xmlns:a16="http://schemas.microsoft.com/office/drawing/2014/main" id="{CAE7AA45-C5E6-40AF-BF7D-83C344BF384D}"/>
              </a:ext>
            </a:extLst>
          </p:cNvPr>
          <p:cNvGrpSpPr/>
          <p:nvPr/>
        </p:nvGrpSpPr>
        <p:grpSpPr>
          <a:xfrm>
            <a:off x="4276626" y="5113567"/>
            <a:ext cx="5735778" cy="1112866"/>
            <a:chOff x="3394363" y="3048000"/>
            <a:chExt cx="5735782" cy="2612901"/>
          </a:xfrm>
        </p:grpSpPr>
        <p:grpSp>
          <p:nvGrpSpPr>
            <p:cNvPr id="5" name="Group 4">
              <a:extLst>
                <a:ext uri="{FF2B5EF4-FFF2-40B4-BE49-F238E27FC236}">
                  <a16:creationId xmlns:a16="http://schemas.microsoft.com/office/drawing/2014/main" id="{36040362-BEF8-48D6-BC09-A23CC38179F4}"/>
                </a:ext>
              </a:extLst>
            </p:cNvPr>
            <p:cNvGrpSpPr/>
            <p:nvPr/>
          </p:nvGrpSpPr>
          <p:grpSpPr>
            <a:xfrm>
              <a:off x="3394363" y="3048000"/>
              <a:ext cx="5735782" cy="2612901"/>
              <a:chOff x="3394363" y="3527301"/>
              <a:chExt cx="4807527" cy="2133600"/>
            </a:xfrm>
          </p:grpSpPr>
          <p:sp>
            <p:nvSpPr>
              <p:cNvPr id="19" name="Rectangle: Rounded Corners 18">
                <a:extLst>
                  <a:ext uri="{FF2B5EF4-FFF2-40B4-BE49-F238E27FC236}">
                    <a16:creationId xmlns:a16="http://schemas.microsoft.com/office/drawing/2014/main" id="{BE1479DB-DAF9-4016-9424-6E5469DF941B}"/>
                  </a:ext>
                </a:extLst>
              </p:cNvPr>
              <p:cNvSpPr/>
              <p:nvPr/>
            </p:nvSpPr>
            <p:spPr>
              <a:xfrm>
                <a:off x="3394363" y="3527301"/>
                <a:ext cx="4807527" cy="2133600"/>
              </a:xfrm>
              <a:prstGeom prst="roundRect">
                <a:avLst/>
              </a:prstGeom>
              <a:solidFill>
                <a:schemeClr val="accent6">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0" name="Rectangle: Rounded Corners 19">
                <a:extLst>
                  <a:ext uri="{FF2B5EF4-FFF2-40B4-BE49-F238E27FC236}">
                    <a16:creationId xmlns:a16="http://schemas.microsoft.com/office/drawing/2014/main" id="{F44D00BB-444F-45F2-9057-25DDA679E11C}"/>
                  </a:ext>
                </a:extLst>
              </p:cNvPr>
              <p:cNvSpPr/>
              <p:nvPr/>
            </p:nvSpPr>
            <p:spPr>
              <a:xfrm>
                <a:off x="3515967" y="3635605"/>
                <a:ext cx="1295401" cy="490668"/>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Data Plane</a:t>
                </a:r>
              </a:p>
            </p:txBody>
          </p:sp>
        </p:grpSp>
        <p:grpSp>
          <p:nvGrpSpPr>
            <p:cNvPr id="6" name="Group 5">
              <a:extLst>
                <a:ext uri="{FF2B5EF4-FFF2-40B4-BE49-F238E27FC236}">
                  <a16:creationId xmlns:a16="http://schemas.microsoft.com/office/drawing/2014/main" id="{C0B03D78-5366-4815-B6F6-02B198090A22}"/>
                </a:ext>
              </a:extLst>
            </p:cNvPr>
            <p:cNvGrpSpPr/>
            <p:nvPr/>
          </p:nvGrpSpPr>
          <p:grpSpPr>
            <a:xfrm>
              <a:off x="3764567" y="3456795"/>
              <a:ext cx="4840701" cy="1780233"/>
              <a:chOff x="3394363" y="1655694"/>
              <a:chExt cx="4545877" cy="1780233"/>
            </a:xfrm>
          </p:grpSpPr>
          <p:grpSp>
            <p:nvGrpSpPr>
              <p:cNvPr id="7" name="Group 6">
                <a:extLst>
                  <a:ext uri="{FF2B5EF4-FFF2-40B4-BE49-F238E27FC236}">
                    <a16:creationId xmlns:a16="http://schemas.microsoft.com/office/drawing/2014/main" id="{6D3D5739-4002-4170-90FA-DF2BFBCD6948}"/>
                  </a:ext>
                </a:extLst>
              </p:cNvPr>
              <p:cNvGrpSpPr/>
              <p:nvPr/>
            </p:nvGrpSpPr>
            <p:grpSpPr>
              <a:xfrm>
                <a:off x="4523509" y="1655694"/>
                <a:ext cx="2022763" cy="817418"/>
                <a:chOff x="3241963" y="2466109"/>
                <a:chExt cx="2022763" cy="817418"/>
              </a:xfrm>
            </p:grpSpPr>
            <p:sp>
              <p:nvSpPr>
                <p:cNvPr id="17" name="Rectangle: Rounded Corners 16">
                  <a:extLst>
                    <a:ext uri="{FF2B5EF4-FFF2-40B4-BE49-F238E27FC236}">
                      <a16:creationId xmlns:a16="http://schemas.microsoft.com/office/drawing/2014/main" id="{F2D102F8-A813-4691-95F3-AD4204904F62}"/>
                    </a:ext>
                  </a:extLst>
                </p:cNvPr>
                <p:cNvSpPr/>
                <p:nvPr/>
              </p:nvSpPr>
              <p:spPr>
                <a:xfrm>
                  <a:off x="3241963" y="2466109"/>
                  <a:ext cx="2022763" cy="817418"/>
                </a:xfrm>
                <a:prstGeom prst="roundRect">
                  <a:avLst/>
                </a:prstGeom>
                <a:solidFill>
                  <a:schemeClr val="bg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Rounded Corners 17">
                  <a:extLst>
                    <a:ext uri="{FF2B5EF4-FFF2-40B4-BE49-F238E27FC236}">
                      <a16:creationId xmlns:a16="http://schemas.microsoft.com/office/drawing/2014/main" id="{083B548C-E027-4D6D-8B7F-8C02A5939F77}"/>
                    </a:ext>
                  </a:extLst>
                </p:cNvPr>
                <p:cNvSpPr/>
                <p:nvPr/>
              </p:nvSpPr>
              <p:spPr>
                <a:xfrm>
                  <a:off x="3463635" y="2570094"/>
                  <a:ext cx="1579418" cy="61878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Packet Forwarding</a:t>
                  </a:r>
                </a:p>
              </p:txBody>
            </p:sp>
          </p:grpSp>
          <p:grpSp>
            <p:nvGrpSpPr>
              <p:cNvPr id="8" name="Group 7">
                <a:extLst>
                  <a:ext uri="{FF2B5EF4-FFF2-40B4-BE49-F238E27FC236}">
                    <a16:creationId xmlns:a16="http://schemas.microsoft.com/office/drawing/2014/main" id="{93FA12D8-4288-4420-B3B5-6BF734C4F101}"/>
                  </a:ext>
                </a:extLst>
              </p:cNvPr>
              <p:cNvGrpSpPr/>
              <p:nvPr/>
            </p:nvGrpSpPr>
            <p:grpSpPr>
              <a:xfrm>
                <a:off x="3394363" y="2618509"/>
                <a:ext cx="2022763" cy="817418"/>
                <a:chOff x="3241963" y="2466109"/>
                <a:chExt cx="2022763" cy="817418"/>
              </a:xfrm>
            </p:grpSpPr>
            <p:sp>
              <p:nvSpPr>
                <p:cNvPr id="15" name="Rectangle: Rounded Corners 14">
                  <a:extLst>
                    <a:ext uri="{FF2B5EF4-FFF2-40B4-BE49-F238E27FC236}">
                      <a16:creationId xmlns:a16="http://schemas.microsoft.com/office/drawing/2014/main" id="{D8A3BCF8-0CDF-4645-A57C-45BCCC84452F}"/>
                    </a:ext>
                  </a:extLst>
                </p:cNvPr>
                <p:cNvSpPr/>
                <p:nvPr/>
              </p:nvSpPr>
              <p:spPr>
                <a:xfrm>
                  <a:off x="3241963" y="2466109"/>
                  <a:ext cx="2022763" cy="817418"/>
                </a:xfrm>
                <a:prstGeom prst="roundRect">
                  <a:avLst/>
                </a:prstGeom>
                <a:solidFill>
                  <a:schemeClr val="bg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7A6615D0-B4F8-49CE-96DB-E2ABE33D2D16}"/>
                    </a:ext>
                  </a:extLst>
                </p:cNvPr>
                <p:cNvSpPr/>
                <p:nvPr/>
              </p:nvSpPr>
              <p:spPr>
                <a:xfrm>
                  <a:off x="3463635" y="2570094"/>
                  <a:ext cx="1579418" cy="61878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Packet Forwarding</a:t>
                  </a:r>
                </a:p>
              </p:txBody>
            </p:sp>
          </p:grpSp>
          <p:grpSp>
            <p:nvGrpSpPr>
              <p:cNvPr id="9" name="Group 8">
                <a:extLst>
                  <a:ext uri="{FF2B5EF4-FFF2-40B4-BE49-F238E27FC236}">
                    <a16:creationId xmlns:a16="http://schemas.microsoft.com/office/drawing/2014/main" id="{52AA83F4-2C2D-4425-8BFC-B307E287331B}"/>
                  </a:ext>
                </a:extLst>
              </p:cNvPr>
              <p:cNvGrpSpPr/>
              <p:nvPr/>
            </p:nvGrpSpPr>
            <p:grpSpPr>
              <a:xfrm>
                <a:off x="5917477" y="2609324"/>
                <a:ext cx="2022763" cy="817418"/>
                <a:chOff x="3241963" y="2507674"/>
                <a:chExt cx="2022763" cy="817418"/>
              </a:xfrm>
            </p:grpSpPr>
            <p:sp>
              <p:nvSpPr>
                <p:cNvPr id="13" name="Rectangle: Rounded Corners 12">
                  <a:extLst>
                    <a:ext uri="{FF2B5EF4-FFF2-40B4-BE49-F238E27FC236}">
                      <a16:creationId xmlns:a16="http://schemas.microsoft.com/office/drawing/2014/main" id="{3DED7683-5644-48E9-A311-33C4AE0BA422}"/>
                    </a:ext>
                  </a:extLst>
                </p:cNvPr>
                <p:cNvSpPr/>
                <p:nvPr/>
              </p:nvSpPr>
              <p:spPr>
                <a:xfrm>
                  <a:off x="3241963" y="2507674"/>
                  <a:ext cx="2022763" cy="817418"/>
                </a:xfrm>
                <a:prstGeom prst="roundRect">
                  <a:avLst/>
                </a:prstGeom>
                <a:solidFill>
                  <a:schemeClr val="bg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A6D85B50-3947-44FC-B992-56076F2AD51C}"/>
                    </a:ext>
                  </a:extLst>
                </p:cNvPr>
                <p:cNvSpPr/>
                <p:nvPr/>
              </p:nvSpPr>
              <p:spPr>
                <a:xfrm>
                  <a:off x="3463635" y="2570094"/>
                  <a:ext cx="1579418" cy="61878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Packet Forwarding</a:t>
                  </a:r>
                </a:p>
              </p:txBody>
            </p:sp>
          </p:grpSp>
          <p:cxnSp>
            <p:nvCxnSpPr>
              <p:cNvPr id="10" name="Straight Arrow Connector 9">
                <a:extLst>
                  <a:ext uri="{FF2B5EF4-FFF2-40B4-BE49-F238E27FC236}">
                    <a16:creationId xmlns:a16="http://schemas.microsoft.com/office/drawing/2014/main" id="{7F591A36-E40E-4586-B8CC-8CFBEA47EF04}"/>
                  </a:ext>
                </a:extLst>
              </p:cNvPr>
              <p:cNvCxnSpPr>
                <a:cxnSpLocks/>
                <a:endCxn id="17" idx="1"/>
              </p:cNvCxnSpPr>
              <p:nvPr/>
            </p:nvCxnSpPr>
            <p:spPr>
              <a:xfrm flipV="1">
                <a:off x="4017818" y="2064403"/>
                <a:ext cx="505691" cy="5541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B3538D7-BF28-4F58-87CF-8CB744699296}"/>
                  </a:ext>
                </a:extLst>
              </p:cNvPr>
              <p:cNvCxnSpPr>
                <a:cxnSpLocks/>
                <a:stCxn id="17" idx="3"/>
              </p:cNvCxnSpPr>
              <p:nvPr/>
            </p:nvCxnSpPr>
            <p:spPr>
              <a:xfrm>
                <a:off x="6546272" y="2064403"/>
                <a:ext cx="644237" cy="5126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8155B0B-9A44-4C84-AA43-5824BF361420}"/>
                  </a:ext>
                </a:extLst>
              </p:cNvPr>
              <p:cNvCxnSpPr/>
              <p:nvPr/>
            </p:nvCxnSpPr>
            <p:spPr>
              <a:xfrm>
                <a:off x="5430982" y="3048000"/>
                <a:ext cx="47263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21" name="Group 20">
            <a:extLst>
              <a:ext uri="{FF2B5EF4-FFF2-40B4-BE49-F238E27FC236}">
                <a16:creationId xmlns:a16="http://schemas.microsoft.com/office/drawing/2014/main" id="{CC3F35D1-EC6B-46DF-B81F-43AD73EB6445}"/>
              </a:ext>
            </a:extLst>
          </p:cNvPr>
          <p:cNvGrpSpPr/>
          <p:nvPr/>
        </p:nvGrpSpPr>
        <p:grpSpPr>
          <a:xfrm>
            <a:off x="5626200" y="4346478"/>
            <a:ext cx="2671996" cy="713314"/>
            <a:chOff x="4901099" y="2435830"/>
            <a:chExt cx="2671996" cy="409724"/>
          </a:xfrm>
        </p:grpSpPr>
        <p:sp>
          <p:nvSpPr>
            <p:cNvPr id="22" name="Rectangle 21">
              <a:extLst>
                <a:ext uri="{FF2B5EF4-FFF2-40B4-BE49-F238E27FC236}">
                  <a16:creationId xmlns:a16="http://schemas.microsoft.com/office/drawing/2014/main" id="{2CAAC6E5-AB04-4584-945F-497907076620}"/>
                </a:ext>
              </a:extLst>
            </p:cNvPr>
            <p:cNvSpPr/>
            <p:nvPr/>
          </p:nvSpPr>
          <p:spPr>
            <a:xfrm>
              <a:off x="4901099" y="2435830"/>
              <a:ext cx="2671996" cy="4097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Southbound APIs</a:t>
              </a:r>
            </a:p>
          </p:txBody>
        </p:sp>
        <p:cxnSp>
          <p:nvCxnSpPr>
            <p:cNvPr id="23" name="Straight Arrow Connector 22">
              <a:extLst>
                <a:ext uri="{FF2B5EF4-FFF2-40B4-BE49-F238E27FC236}">
                  <a16:creationId xmlns:a16="http://schemas.microsoft.com/office/drawing/2014/main" id="{5B34F167-CE67-49E3-8D54-4167BFD4A749}"/>
                </a:ext>
              </a:extLst>
            </p:cNvPr>
            <p:cNvCxnSpPr>
              <a:cxnSpLocks/>
            </p:cNvCxnSpPr>
            <p:nvPr/>
          </p:nvCxnSpPr>
          <p:spPr>
            <a:xfrm>
              <a:off x="5170343" y="2435830"/>
              <a:ext cx="0" cy="40972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9188738-451E-4231-BDA5-ACBE2FB4780E}"/>
                </a:ext>
              </a:extLst>
            </p:cNvPr>
            <p:cNvCxnSpPr>
              <a:cxnSpLocks/>
            </p:cNvCxnSpPr>
            <p:nvPr/>
          </p:nvCxnSpPr>
          <p:spPr>
            <a:xfrm>
              <a:off x="7357488" y="2435830"/>
              <a:ext cx="0" cy="40972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DCC8D65-1406-48C0-84B8-F345ABF82B20}"/>
              </a:ext>
            </a:extLst>
          </p:cNvPr>
          <p:cNvGrpSpPr/>
          <p:nvPr/>
        </p:nvGrpSpPr>
        <p:grpSpPr>
          <a:xfrm>
            <a:off x="4179023" y="3669981"/>
            <a:ext cx="5735778" cy="554840"/>
            <a:chOff x="4179023" y="4735738"/>
            <a:chExt cx="5735778" cy="554840"/>
          </a:xfrm>
        </p:grpSpPr>
        <p:grpSp>
          <p:nvGrpSpPr>
            <p:cNvPr id="27" name="Group 26">
              <a:extLst>
                <a:ext uri="{FF2B5EF4-FFF2-40B4-BE49-F238E27FC236}">
                  <a16:creationId xmlns:a16="http://schemas.microsoft.com/office/drawing/2014/main" id="{D8A37C7D-077E-4117-91A4-54D04BED3221}"/>
                </a:ext>
              </a:extLst>
            </p:cNvPr>
            <p:cNvGrpSpPr/>
            <p:nvPr/>
          </p:nvGrpSpPr>
          <p:grpSpPr>
            <a:xfrm>
              <a:off x="4179023" y="4735738"/>
              <a:ext cx="5735778" cy="554840"/>
              <a:chOff x="4179023" y="4735738"/>
              <a:chExt cx="5735778" cy="554840"/>
            </a:xfrm>
          </p:grpSpPr>
          <p:sp>
            <p:nvSpPr>
              <p:cNvPr id="25" name="Rectangle: Rounded Corners 24">
                <a:extLst>
                  <a:ext uri="{FF2B5EF4-FFF2-40B4-BE49-F238E27FC236}">
                    <a16:creationId xmlns:a16="http://schemas.microsoft.com/office/drawing/2014/main" id="{E7D15FA2-FE63-4B21-91C1-FF272DC23AC6}"/>
                  </a:ext>
                </a:extLst>
              </p:cNvPr>
              <p:cNvSpPr/>
              <p:nvPr/>
            </p:nvSpPr>
            <p:spPr>
              <a:xfrm>
                <a:off x="4179023" y="4735738"/>
                <a:ext cx="5735778" cy="554840"/>
              </a:xfrm>
              <a:prstGeom prst="roundRect">
                <a:avLst/>
              </a:prstGeom>
              <a:solidFill>
                <a:schemeClr val="accent6">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Rounded Corners 25">
                <a:extLst>
                  <a:ext uri="{FF2B5EF4-FFF2-40B4-BE49-F238E27FC236}">
                    <a16:creationId xmlns:a16="http://schemas.microsoft.com/office/drawing/2014/main" id="{1713BE00-8811-4B04-90F5-83CDEE1CF83F}"/>
                  </a:ext>
                </a:extLst>
              </p:cNvPr>
              <p:cNvSpPr/>
              <p:nvPr/>
            </p:nvSpPr>
            <p:spPr>
              <a:xfrm>
                <a:off x="4276626" y="4785421"/>
                <a:ext cx="1108363" cy="296666"/>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Control Plane</a:t>
                </a:r>
              </a:p>
            </p:txBody>
          </p:sp>
        </p:grpSp>
        <p:sp>
          <p:nvSpPr>
            <p:cNvPr id="30" name="Rectangle: Rounded Corners 29">
              <a:extLst>
                <a:ext uri="{FF2B5EF4-FFF2-40B4-BE49-F238E27FC236}">
                  <a16:creationId xmlns:a16="http://schemas.microsoft.com/office/drawing/2014/main" id="{EF9F2C1F-29A4-480A-8ABB-280A12CB3EF3}"/>
                </a:ext>
              </a:extLst>
            </p:cNvPr>
            <p:cNvSpPr/>
            <p:nvPr/>
          </p:nvSpPr>
          <p:spPr>
            <a:xfrm>
              <a:off x="4889439" y="5030271"/>
              <a:ext cx="4314945" cy="216611"/>
            </a:xfrm>
            <a:prstGeom prst="roundRect">
              <a:avLst/>
            </a:prstGeom>
            <a:solidFill>
              <a:schemeClr val="bg2">
                <a:lumMod val="75000"/>
              </a:schemeClr>
            </a:solidFill>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Network Operating System (NOS)</a:t>
              </a:r>
            </a:p>
          </p:txBody>
        </p:sp>
      </p:grpSp>
      <p:grpSp>
        <p:nvGrpSpPr>
          <p:cNvPr id="36" name="Group 35">
            <a:extLst>
              <a:ext uri="{FF2B5EF4-FFF2-40B4-BE49-F238E27FC236}">
                <a16:creationId xmlns:a16="http://schemas.microsoft.com/office/drawing/2014/main" id="{428DEF3D-2D24-4D3A-A68F-D2C2C247FCC7}"/>
              </a:ext>
            </a:extLst>
          </p:cNvPr>
          <p:cNvGrpSpPr/>
          <p:nvPr/>
        </p:nvGrpSpPr>
        <p:grpSpPr>
          <a:xfrm>
            <a:off x="5618067" y="2929753"/>
            <a:ext cx="2549236" cy="748384"/>
            <a:chOff x="3274609" y="2847528"/>
            <a:chExt cx="2549236" cy="339855"/>
          </a:xfrm>
        </p:grpSpPr>
        <p:sp>
          <p:nvSpPr>
            <p:cNvPr id="29" name="Rectangle: Rounded Corners 28">
              <a:extLst>
                <a:ext uri="{FF2B5EF4-FFF2-40B4-BE49-F238E27FC236}">
                  <a16:creationId xmlns:a16="http://schemas.microsoft.com/office/drawing/2014/main" id="{7870F1A9-8B4F-4662-8C7E-30AA67D052AC}"/>
                </a:ext>
              </a:extLst>
            </p:cNvPr>
            <p:cNvSpPr/>
            <p:nvPr/>
          </p:nvSpPr>
          <p:spPr>
            <a:xfrm>
              <a:off x="3274609" y="2847529"/>
              <a:ext cx="2549236" cy="33250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Northbound APIs</a:t>
              </a:r>
            </a:p>
          </p:txBody>
        </p:sp>
        <p:cxnSp>
          <p:nvCxnSpPr>
            <p:cNvPr id="32" name="Straight Arrow Connector 31">
              <a:extLst>
                <a:ext uri="{FF2B5EF4-FFF2-40B4-BE49-F238E27FC236}">
                  <a16:creationId xmlns:a16="http://schemas.microsoft.com/office/drawing/2014/main" id="{9FA4118D-E592-4E75-8B15-9DCFE742918A}"/>
                </a:ext>
              </a:extLst>
            </p:cNvPr>
            <p:cNvCxnSpPr>
              <a:cxnSpLocks/>
            </p:cNvCxnSpPr>
            <p:nvPr/>
          </p:nvCxnSpPr>
          <p:spPr>
            <a:xfrm>
              <a:off x="3754582" y="2847528"/>
              <a:ext cx="0" cy="33250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98E5D49-9DC5-42A1-BB80-EDBD3A150096}"/>
                </a:ext>
              </a:extLst>
            </p:cNvPr>
            <p:cNvCxnSpPr>
              <a:cxnSpLocks/>
            </p:cNvCxnSpPr>
            <p:nvPr/>
          </p:nvCxnSpPr>
          <p:spPr>
            <a:xfrm>
              <a:off x="5268535" y="2854874"/>
              <a:ext cx="0" cy="33250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574904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C1824-9225-40ED-AE5B-F20618D87799}"/>
              </a:ext>
            </a:extLst>
          </p:cNvPr>
          <p:cNvSpPr>
            <a:spLocks noGrp="1"/>
          </p:cNvSpPr>
          <p:nvPr>
            <p:ph type="title"/>
          </p:nvPr>
        </p:nvSpPr>
        <p:spPr>
          <a:xfrm>
            <a:off x="2592925" y="174256"/>
            <a:ext cx="8911687" cy="709042"/>
          </a:xfrm>
        </p:spPr>
        <p:txBody>
          <a:bodyPr/>
          <a:lstStyle/>
          <a:p>
            <a:r>
              <a:rPr lang="en-GB" dirty="0"/>
              <a:t>SDN Architecture</a:t>
            </a:r>
          </a:p>
        </p:txBody>
      </p:sp>
      <p:sp>
        <p:nvSpPr>
          <p:cNvPr id="3" name="Content Placeholder 2">
            <a:extLst>
              <a:ext uri="{FF2B5EF4-FFF2-40B4-BE49-F238E27FC236}">
                <a16:creationId xmlns:a16="http://schemas.microsoft.com/office/drawing/2014/main" id="{EDEC521D-72C0-4D75-AE0E-33B7D72B200D}"/>
              </a:ext>
            </a:extLst>
          </p:cNvPr>
          <p:cNvSpPr>
            <a:spLocks noGrp="1"/>
          </p:cNvSpPr>
          <p:nvPr>
            <p:ph idx="1"/>
          </p:nvPr>
        </p:nvSpPr>
        <p:spPr>
          <a:xfrm>
            <a:off x="2589212" y="883298"/>
            <a:ext cx="8915400" cy="5877720"/>
          </a:xfrm>
        </p:spPr>
        <p:txBody>
          <a:bodyPr/>
          <a:lstStyle/>
          <a:p>
            <a:endParaRPr lang="en-GB" dirty="0"/>
          </a:p>
        </p:txBody>
      </p:sp>
      <p:grpSp>
        <p:nvGrpSpPr>
          <p:cNvPr id="4" name="Group 3">
            <a:extLst>
              <a:ext uri="{FF2B5EF4-FFF2-40B4-BE49-F238E27FC236}">
                <a16:creationId xmlns:a16="http://schemas.microsoft.com/office/drawing/2014/main" id="{CAE7AA45-C5E6-40AF-BF7D-83C344BF384D}"/>
              </a:ext>
            </a:extLst>
          </p:cNvPr>
          <p:cNvGrpSpPr/>
          <p:nvPr/>
        </p:nvGrpSpPr>
        <p:grpSpPr>
          <a:xfrm>
            <a:off x="4179022" y="4822327"/>
            <a:ext cx="5735778" cy="1112866"/>
            <a:chOff x="3394363" y="3048000"/>
            <a:chExt cx="5735782" cy="2612901"/>
          </a:xfrm>
        </p:grpSpPr>
        <p:grpSp>
          <p:nvGrpSpPr>
            <p:cNvPr id="5" name="Group 4">
              <a:extLst>
                <a:ext uri="{FF2B5EF4-FFF2-40B4-BE49-F238E27FC236}">
                  <a16:creationId xmlns:a16="http://schemas.microsoft.com/office/drawing/2014/main" id="{36040362-BEF8-48D6-BC09-A23CC38179F4}"/>
                </a:ext>
              </a:extLst>
            </p:cNvPr>
            <p:cNvGrpSpPr/>
            <p:nvPr/>
          </p:nvGrpSpPr>
          <p:grpSpPr>
            <a:xfrm>
              <a:off x="3394363" y="3048000"/>
              <a:ext cx="5735782" cy="2612901"/>
              <a:chOff x="3394363" y="3527301"/>
              <a:chExt cx="4807527" cy="2133600"/>
            </a:xfrm>
          </p:grpSpPr>
          <p:sp>
            <p:nvSpPr>
              <p:cNvPr id="19" name="Rectangle: Rounded Corners 18">
                <a:extLst>
                  <a:ext uri="{FF2B5EF4-FFF2-40B4-BE49-F238E27FC236}">
                    <a16:creationId xmlns:a16="http://schemas.microsoft.com/office/drawing/2014/main" id="{BE1479DB-DAF9-4016-9424-6E5469DF941B}"/>
                  </a:ext>
                </a:extLst>
              </p:cNvPr>
              <p:cNvSpPr/>
              <p:nvPr/>
            </p:nvSpPr>
            <p:spPr>
              <a:xfrm>
                <a:off x="3394363" y="3527301"/>
                <a:ext cx="4807527" cy="2133600"/>
              </a:xfrm>
              <a:prstGeom prst="roundRect">
                <a:avLst/>
              </a:prstGeom>
              <a:solidFill>
                <a:schemeClr val="accent6">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0" name="Rectangle: Rounded Corners 19">
                <a:extLst>
                  <a:ext uri="{FF2B5EF4-FFF2-40B4-BE49-F238E27FC236}">
                    <a16:creationId xmlns:a16="http://schemas.microsoft.com/office/drawing/2014/main" id="{F44D00BB-444F-45F2-9057-25DDA679E11C}"/>
                  </a:ext>
                </a:extLst>
              </p:cNvPr>
              <p:cNvSpPr/>
              <p:nvPr/>
            </p:nvSpPr>
            <p:spPr>
              <a:xfrm>
                <a:off x="3515967" y="3635605"/>
                <a:ext cx="1295401" cy="490668"/>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Data Plane</a:t>
                </a:r>
              </a:p>
            </p:txBody>
          </p:sp>
        </p:grpSp>
        <p:grpSp>
          <p:nvGrpSpPr>
            <p:cNvPr id="6" name="Group 5">
              <a:extLst>
                <a:ext uri="{FF2B5EF4-FFF2-40B4-BE49-F238E27FC236}">
                  <a16:creationId xmlns:a16="http://schemas.microsoft.com/office/drawing/2014/main" id="{C0B03D78-5366-4815-B6F6-02B198090A22}"/>
                </a:ext>
              </a:extLst>
            </p:cNvPr>
            <p:cNvGrpSpPr/>
            <p:nvPr/>
          </p:nvGrpSpPr>
          <p:grpSpPr>
            <a:xfrm>
              <a:off x="3764567" y="3456795"/>
              <a:ext cx="4840701" cy="1780233"/>
              <a:chOff x="3394363" y="1655694"/>
              <a:chExt cx="4545877" cy="1780233"/>
            </a:xfrm>
          </p:grpSpPr>
          <p:grpSp>
            <p:nvGrpSpPr>
              <p:cNvPr id="7" name="Group 6">
                <a:extLst>
                  <a:ext uri="{FF2B5EF4-FFF2-40B4-BE49-F238E27FC236}">
                    <a16:creationId xmlns:a16="http://schemas.microsoft.com/office/drawing/2014/main" id="{6D3D5739-4002-4170-90FA-DF2BFBCD6948}"/>
                  </a:ext>
                </a:extLst>
              </p:cNvPr>
              <p:cNvGrpSpPr/>
              <p:nvPr/>
            </p:nvGrpSpPr>
            <p:grpSpPr>
              <a:xfrm>
                <a:off x="4523509" y="1655694"/>
                <a:ext cx="2022763" cy="817418"/>
                <a:chOff x="3241963" y="2466109"/>
                <a:chExt cx="2022763" cy="817418"/>
              </a:xfrm>
            </p:grpSpPr>
            <p:sp>
              <p:nvSpPr>
                <p:cNvPr id="17" name="Rectangle: Rounded Corners 16">
                  <a:extLst>
                    <a:ext uri="{FF2B5EF4-FFF2-40B4-BE49-F238E27FC236}">
                      <a16:creationId xmlns:a16="http://schemas.microsoft.com/office/drawing/2014/main" id="{F2D102F8-A813-4691-95F3-AD4204904F62}"/>
                    </a:ext>
                  </a:extLst>
                </p:cNvPr>
                <p:cNvSpPr/>
                <p:nvPr/>
              </p:nvSpPr>
              <p:spPr>
                <a:xfrm>
                  <a:off x="3241963" y="2466109"/>
                  <a:ext cx="2022763" cy="817418"/>
                </a:xfrm>
                <a:prstGeom prst="roundRect">
                  <a:avLst/>
                </a:prstGeom>
                <a:solidFill>
                  <a:schemeClr val="bg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Rounded Corners 17">
                  <a:extLst>
                    <a:ext uri="{FF2B5EF4-FFF2-40B4-BE49-F238E27FC236}">
                      <a16:creationId xmlns:a16="http://schemas.microsoft.com/office/drawing/2014/main" id="{083B548C-E027-4D6D-8B7F-8C02A5939F77}"/>
                    </a:ext>
                  </a:extLst>
                </p:cNvPr>
                <p:cNvSpPr/>
                <p:nvPr/>
              </p:nvSpPr>
              <p:spPr>
                <a:xfrm>
                  <a:off x="3463635" y="2570094"/>
                  <a:ext cx="1579418" cy="61878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Packet Forwarding</a:t>
                  </a:r>
                </a:p>
              </p:txBody>
            </p:sp>
          </p:grpSp>
          <p:grpSp>
            <p:nvGrpSpPr>
              <p:cNvPr id="8" name="Group 7">
                <a:extLst>
                  <a:ext uri="{FF2B5EF4-FFF2-40B4-BE49-F238E27FC236}">
                    <a16:creationId xmlns:a16="http://schemas.microsoft.com/office/drawing/2014/main" id="{93FA12D8-4288-4420-B3B5-6BF734C4F101}"/>
                  </a:ext>
                </a:extLst>
              </p:cNvPr>
              <p:cNvGrpSpPr/>
              <p:nvPr/>
            </p:nvGrpSpPr>
            <p:grpSpPr>
              <a:xfrm>
                <a:off x="3394363" y="2618509"/>
                <a:ext cx="2022763" cy="817418"/>
                <a:chOff x="3241963" y="2466109"/>
                <a:chExt cx="2022763" cy="817418"/>
              </a:xfrm>
            </p:grpSpPr>
            <p:sp>
              <p:nvSpPr>
                <p:cNvPr id="15" name="Rectangle: Rounded Corners 14">
                  <a:extLst>
                    <a:ext uri="{FF2B5EF4-FFF2-40B4-BE49-F238E27FC236}">
                      <a16:creationId xmlns:a16="http://schemas.microsoft.com/office/drawing/2014/main" id="{D8A3BCF8-0CDF-4645-A57C-45BCCC84452F}"/>
                    </a:ext>
                  </a:extLst>
                </p:cNvPr>
                <p:cNvSpPr/>
                <p:nvPr/>
              </p:nvSpPr>
              <p:spPr>
                <a:xfrm>
                  <a:off x="3241963" y="2466109"/>
                  <a:ext cx="2022763" cy="817418"/>
                </a:xfrm>
                <a:prstGeom prst="roundRect">
                  <a:avLst/>
                </a:prstGeom>
                <a:solidFill>
                  <a:schemeClr val="bg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7A6615D0-B4F8-49CE-96DB-E2ABE33D2D16}"/>
                    </a:ext>
                  </a:extLst>
                </p:cNvPr>
                <p:cNvSpPr/>
                <p:nvPr/>
              </p:nvSpPr>
              <p:spPr>
                <a:xfrm>
                  <a:off x="3463635" y="2570094"/>
                  <a:ext cx="1579418" cy="61878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Packet Forwarding</a:t>
                  </a:r>
                </a:p>
              </p:txBody>
            </p:sp>
          </p:grpSp>
          <p:grpSp>
            <p:nvGrpSpPr>
              <p:cNvPr id="9" name="Group 8">
                <a:extLst>
                  <a:ext uri="{FF2B5EF4-FFF2-40B4-BE49-F238E27FC236}">
                    <a16:creationId xmlns:a16="http://schemas.microsoft.com/office/drawing/2014/main" id="{52AA83F4-2C2D-4425-8BFC-B307E287331B}"/>
                  </a:ext>
                </a:extLst>
              </p:cNvPr>
              <p:cNvGrpSpPr/>
              <p:nvPr/>
            </p:nvGrpSpPr>
            <p:grpSpPr>
              <a:xfrm>
                <a:off x="5917477" y="2609324"/>
                <a:ext cx="2022763" cy="817418"/>
                <a:chOff x="3241963" y="2507674"/>
                <a:chExt cx="2022763" cy="817418"/>
              </a:xfrm>
            </p:grpSpPr>
            <p:sp>
              <p:nvSpPr>
                <p:cNvPr id="13" name="Rectangle: Rounded Corners 12">
                  <a:extLst>
                    <a:ext uri="{FF2B5EF4-FFF2-40B4-BE49-F238E27FC236}">
                      <a16:creationId xmlns:a16="http://schemas.microsoft.com/office/drawing/2014/main" id="{3DED7683-5644-48E9-A311-33C4AE0BA422}"/>
                    </a:ext>
                  </a:extLst>
                </p:cNvPr>
                <p:cNvSpPr/>
                <p:nvPr/>
              </p:nvSpPr>
              <p:spPr>
                <a:xfrm>
                  <a:off x="3241963" y="2507674"/>
                  <a:ext cx="2022763" cy="817418"/>
                </a:xfrm>
                <a:prstGeom prst="roundRect">
                  <a:avLst/>
                </a:prstGeom>
                <a:solidFill>
                  <a:schemeClr val="bg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A6D85B50-3947-44FC-B992-56076F2AD51C}"/>
                    </a:ext>
                  </a:extLst>
                </p:cNvPr>
                <p:cNvSpPr/>
                <p:nvPr/>
              </p:nvSpPr>
              <p:spPr>
                <a:xfrm>
                  <a:off x="3463635" y="2570094"/>
                  <a:ext cx="1579418" cy="61878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Packet Forwarding</a:t>
                  </a:r>
                </a:p>
              </p:txBody>
            </p:sp>
          </p:grpSp>
          <p:cxnSp>
            <p:nvCxnSpPr>
              <p:cNvPr id="10" name="Straight Arrow Connector 9">
                <a:extLst>
                  <a:ext uri="{FF2B5EF4-FFF2-40B4-BE49-F238E27FC236}">
                    <a16:creationId xmlns:a16="http://schemas.microsoft.com/office/drawing/2014/main" id="{7F591A36-E40E-4586-B8CC-8CFBEA47EF04}"/>
                  </a:ext>
                </a:extLst>
              </p:cNvPr>
              <p:cNvCxnSpPr>
                <a:cxnSpLocks/>
                <a:endCxn id="17" idx="1"/>
              </p:cNvCxnSpPr>
              <p:nvPr/>
            </p:nvCxnSpPr>
            <p:spPr>
              <a:xfrm flipV="1">
                <a:off x="4017818" y="2064403"/>
                <a:ext cx="505691" cy="5541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B3538D7-BF28-4F58-87CF-8CB744699296}"/>
                  </a:ext>
                </a:extLst>
              </p:cNvPr>
              <p:cNvCxnSpPr>
                <a:cxnSpLocks/>
                <a:stCxn id="17" idx="3"/>
              </p:cNvCxnSpPr>
              <p:nvPr/>
            </p:nvCxnSpPr>
            <p:spPr>
              <a:xfrm>
                <a:off x="6546272" y="2064403"/>
                <a:ext cx="644237" cy="5126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8155B0B-9A44-4C84-AA43-5824BF361420}"/>
                  </a:ext>
                </a:extLst>
              </p:cNvPr>
              <p:cNvCxnSpPr/>
              <p:nvPr/>
            </p:nvCxnSpPr>
            <p:spPr>
              <a:xfrm>
                <a:off x="5430982" y="3048000"/>
                <a:ext cx="47263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21" name="Group 20">
            <a:extLst>
              <a:ext uri="{FF2B5EF4-FFF2-40B4-BE49-F238E27FC236}">
                <a16:creationId xmlns:a16="http://schemas.microsoft.com/office/drawing/2014/main" id="{CC3F35D1-EC6B-46DF-B81F-43AD73EB6445}"/>
              </a:ext>
            </a:extLst>
          </p:cNvPr>
          <p:cNvGrpSpPr/>
          <p:nvPr/>
        </p:nvGrpSpPr>
        <p:grpSpPr>
          <a:xfrm>
            <a:off x="5537764" y="4021737"/>
            <a:ext cx="2671996" cy="800590"/>
            <a:chOff x="4901099" y="2435830"/>
            <a:chExt cx="2671996" cy="409724"/>
          </a:xfrm>
        </p:grpSpPr>
        <p:sp>
          <p:nvSpPr>
            <p:cNvPr id="22" name="Rectangle 21">
              <a:extLst>
                <a:ext uri="{FF2B5EF4-FFF2-40B4-BE49-F238E27FC236}">
                  <a16:creationId xmlns:a16="http://schemas.microsoft.com/office/drawing/2014/main" id="{2CAAC6E5-AB04-4584-945F-497907076620}"/>
                </a:ext>
              </a:extLst>
            </p:cNvPr>
            <p:cNvSpPr/>
            <p:nvPr/>
          </p:nvSpPr>
          <p:spPr>
            <a:xfrm>
              <a:off x="4901099" y="2435830"/>
              <a:ext cx="2671996" cy="4097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Southbound APIs</a:t>
              </a:r>
            </a:p>
          </p:txBody>
        </p:sp>
        <p:cxnSp>
          <p:nvCxnSpPr>
            <p:cNvPr id="23" name="Straight Arrow Connector 22">
              <a:extLst>
                <a:ext uri="{FF2B5EF4-FFF2-40B4-BE49-F238E27FC236}">
                  <a16:creationId xmlns:a16="http://schemas.microsoft.com/office/drawing/2014/main" id="{5B34F167-CE67-49E3-8D54-4167BFD4A749}"/>
                </a:ext>
              </a:extLst>
            </p:cNvPr>
            <p:cNvCxnSpPr>
              <a:cxnSpLocks/>
            </p:cNvCxnSpPr>
            <p:nvPr/>
          </p:nvCxnSpPr>
          <p:spPr>
            <a:xfrm>
              <a:off x="5170343" y="2435830"/>
              <a:ext cx="0" cy="40972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9188738-451E-4231-BDA5-ACBE2FB4780E}"/>
                </a:ext>
              </a:extLst>
            </p:cNvPr>
            <p:cNvCxnSpPr>
              <a:cxnSpLocks/>
            </p:cNvCxnSpPr>
            <p:nvPr/>
          </p:nvCxnSpPr>
          <p:spPr>
            <a:xfrm>
              <a:off x="7357488" y="2435830"/>
              <a:ext cx="0" cy="40972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DCC8D65-1406-48C0-84B8-F345ABF82B20}"/>
              </a:ext>
            </a:extLst>
          </p:cNvPr>
          <p:cNvGrpSpPr/>
          <p:nvPr/>
        </p:nvGrpSpPr>
        <p:grpSpPr>
          <a:xfrm>
            <a:off x="4179022" y="3487194"/>
            <a:ext cx="5735778" cy="554840"/>
            <a:chOff x="4179023" y="4735738"/>
            <a:chExt cx="5735778" cy="554840"/>
          </a:xfrm>
        </p:grpSpPr>
        <p:grpSp>
          <p:nvGrpSpPr>
            <p:cNvPr id="27" name="Group 26">
              <a:extLst>
                <a:ext uri="{FF2B5EF4-FFF2-40B4-BE49-F238E27FC236}">
                  <a16:creationId xmlns:a16="http://schemas.microsoft.com/office/drawing/2014/main" id="{D8A37C7D-077E-4117-91A4-54D04BED3221}"/>
                </a:ext>
              </a:extLst>
            </p:cNvPr>
            <p:cNvGrpSpPr/>
            <p:nvPr/>
          </p:nvGrpSpPr>
          <p:grpSpPr>
            <a:xfrm>
              <a:off x="4179023" y="4735738"/>
              <a:ext cx="5735778" cy="554840"/>
              <a:chOff x="4179023" y="4735738"/>
              <a:chExt cx="5735778" cy="554840"/>
            </a:xfrm>
          </p:grpSpPr>
          <p:sp>
            <p:nvSpPr>
              <p:cNvPr id="25" name="Rectangle: Rounded Corners 24">
                <a:extLst>
                  <a:ext uri="{FF2B5EF4-FFF2-40B4-BE49-F238E27FC236}">
                    <a16:creationId xmlns:a16="http://schemas.microsoft.com/office/drawing/2014/main" id="{E7D15FA2-FE63-4B21-91C1-FF272DC23AC6}"/>
                  </a:ext>
                </a:extLst>
              </p:cNvPr>
              <p:cNvSpPr/>
              <p:nvPr/>
            </p:nvSpPr>
            <p:spPr>
              <a:xfrm>
                <a:off x="4179023" y="4735738"/>
                <a:ext cx="5735778" cy="554840"/>
              </a:xfrm>
              <a:prstGeom prst="roundRect">
                <a:avLst/>
              </a:prstGeom>
              <a:solidFill>
                <a:schemeClr val="accent6">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Rounded Corners 25">
                <a:extLst>
                  <a:ext uri="{FF2B5EF4-FFF2-40B4-BE49-F238E27FC236}">
                    <a16:creationId xmlns:a16="http://schemas.microsoft.com/office/drawing/2014/main" id="{1713BE00-8811-4B04-90F5-83CDEE1CF83F}"/>
                  </a:ext>
                </a:extLst>
              </p:cNvPr>
              <p:cNvSpPr/>
              <p:nvPr/>
            </p:nvSpPr>
            <p:spPr>
              <a:xfrm>
                <a:off x="4276626" y="4785421"/>
                <a:ext cx="1108363" cy="296666"/>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Control Plane</a:t>
                </a:r>
              </a:p>
            </p:txBody>
          </p:sp>
        </p:grpSp>
        <p:sp>
          <p:nvSpPr>
            <p:cNvPr id="30" name="Rectangle: Rounded Corners 29">
              <a:extLst>
                <a:ext uri="{FF2B5EF4-FFF2-40B4-BE49-F238E27FC236}">
                  <a16:creationId xmlns:a16="http://schemas.microsoft.com/office/drawing/2014/main" id="{EF9F2C1F-29A4-480A-8ABB-280A12CB3EF3}"/>
                </a:ext>
              </a:extLst>
            </p:cNvPr>
            <p:cNvSpPr/>
            <p:nvPr/>
          </p:nvSpPr>
          <p:spPr>
            <a:xfrm>
              <a:off x="4889439" y="5030271"/>
              <a:ext cx="4314945" cy="216611"/>
            </a:xfrm>
            <a:prstGeom prst="roundRect">
              <a:avLst/>
            </a:prstGeom>
            <a:solidFill>
              <a:schemeClr val="bg2">
                <a:lumMod val="75000"/>
              </a:schemeClr>
            </a:solidFill>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Network Operating System (NOS)</a:t>
              </a:r>
            </a:p>
          </p:txBody>
        </p:sp>
      </p:grpSp>
      <p:grpSp>
        <p:nvGrpSpPr>
          <p:cNvPr id="36" name="Group 35">
            <a:extLst>
              <a:ext uri="{FF2B5EF4-FFF2-40B4-BE49-F238E27FC236}">
                <a16:creationId xmlns:a16="http://schemas.microsoft.com/office/drawing/2014/main" id="{428DEF3D-2D24-4D3A-A68F-D2C2C247FCC7}"/>
              </a:ext>
            </a:extLst>
          </p:cNvPr>
          <p:cNvGrpSpPr/>
          <p:nvPr/>
        </p:nvGrpSpPr>
        <p:grpSpPr>
          <a:xfrm>
            <a:off x="5660524" y="2607925"/>
            <a:ext cx="2549236" cy="858434"/>
            <a:chOff x="3274609" y="2847528"/>
            <a:chExt cx="2549236" cy="339855"/>
          </a:xfrm>
        </p:grpSpPr>
        <p:sp>
          <p:nvSpPr>
            <p:cNvPr id="29" name="Rectangle: Rounded Corners 28">
              <a:extLst>
                <a:ext uri="{FF2B5EF4-FFF2-40B4-BE49-F238E27FC236}">
                  <a16:creationId xmlns:a16="http://schemas.microsoft.com/office/drawing/2014/main" id="{7870F1A9-8B4F-4662-8C7E-30AA67D052AC}"/>
                </a:ext>
              </a:extLst>
            </p:cNvPr>
            <p:cNvSpPr/>
            <p:nvPr/>
          </p:nvSpPr>
          <p:spPr>
            <a:xfrm>
              <a:off x="3274609" y="2847528"/>
              <a:ext cx="2549236" cy="33250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Northbound APIs</a:t>
              </a:r>
            </a:p>
          </p:txBody>
        </p:sp>
        <p:cxnSp>
          <p:nvCxnSpPr>
            <p:cNvPr id="32" name="Straight Arrow Connector 31">
              <a:extLst>
                <a:ext uri="{FF2B5EF4-FFF2-40B4-BE49-F238E27FC236}">
                  <a16:creationId xmlns:a16="http://schemas.microsoft.com/office/drawing/2014/main" id="{9FA4118D-E592-4E75-8B15-9DCFE742918A}"/>
                </a:ext>
              </a:extLst>
            </p:cNvPr>
            <p:cNvCxnSpPr>
              <a:cxnSpLocks/>
            </p:cNvCxnSpPr>
            <p:nvPr/>
          </p:nvCxnSpPr>
          <p:spPr>
            <a:xfrm>
              <a:off x="3754582" y="2847528"/>
              <a:ext cx="0" cy="33250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98E5D49-9DC5-42A1-BB80-EDBD3A150096}"/>
                </a:ext>
              </a:extLst>
            </p:cNvPr>
            <p:cNvCxnSpPr>
              <a:cxnSpLocks/>
            </p:cNvCxnSpPr>
            <p:nvPr/>
          </p:nvCxnSpPr>
          <p:spPr>
            <a:xfrm>
              <a:off x="5268535" y="2854874"/>
              <a:ext cx="0" cy="33250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E6113028-64F7-4A30-A8B5-306D7FF9C4CC}"/>
              </a:ext>
            </a:extLst>
          </p:cNvPr>
          <p:cNvGrpSpPr/>
          <p:nvPr/>
        </p:nvGrpSpPr>
        <p:grpSpPr>
          <a:xfrm>
            <a:off x="4179022" y="1592340"/>
            <a:ext cx="5735778" cy="989149"/>
            <a:chOff x="4205017" y="3343860"/>
            <a:chExt cx="5735778" cy="989149"/>
          </a:xfrm>
        </p:grpSpPr>
        <p:grpSp>
          <p:nvGrpSpPr>
            <p:cNvPr id="47" name="Group 46">
              <a:extLst>
                <a:ext uri="{FF2B5EF4-FFF2-40B4-BE49-F238E27FC236}">
                  <a16:creationId xmlns:a16="http://schemas.microsoft.com/office/drawing/2014/main" id="{F9585AB8-F0CC-4456-ADC2-A5BC203A0D01}"/>
                </a:ext>
              </a:extLst>
            </p:cNvPr>
            <p:cNvGrpSpPr/>
            <p:nvPr/>
          </p:nvGrpSpPr>
          <p:grpSpPr>
            <a:xfrm>
              <a:off x="4205017" y="3343860"/>
              <a:ext cx="5735778" cy="989149"/>
              <a:chOff x="4179023" y="3429000"/>
              <a:chExt cx="5735778" cy="989149"/>
            </a:xfrm>
          </p:grpSpPr>
          <p:sp>
            <p:nvSpPr>
              <p:cNvPr id="31" name="Rectangle: Rounded Corners 30">
                <a:extLst>
                  <a:ext uri="{FF2B5EF4-FFF2-40B4-BE49-F238E27FC236}">
                    <a16:creationId xmlns:a16="http://schemas.microsoft.com/office/drawing/2014/main" id="{78685388-E297-45FF-BACA-809ACAA3692A}"/>
                  </a:ext>
                </a:extLst>
              </p:cNvPr>
              <p:cNvSpPr/>
              <p:nvPr/>
            </p:nvSpPr>
            <p:spPr>
              <a:xfrm>
                <a:off x="4179023" y="3429000"/>
                <a:ext cx="5735778" cy="989149"/>
              </a:xfrm>
              <a:prstGeom prst="roundRect">
                <a:avLst/>
              </a:prstGeom>
              <a:solidFill>
                <a:schemeClr val="accent6">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Rectangle: Rounded Corners 33">
                <a:extLst>
                  <a:ext uri="{FF2B5EF4-FFF2-40B4-BE49-F238E27FC236}">
                    <a16:creationId xmlns:a16="http://schemas.microsoft.com/office/drawing/2014/main" id="{48F5B8EF-BA33-45AB-A7B5-C05442EBF79B}"/>
                  </a:ext>
                </a:extLst>
              </p:cNvPr>
              <p:cNvSpPr/>
              <p:nvPr/>
            </p:nvSpPr>
            <p:spPr>
              <a:xfrm>
                <a:off x="4807527" y="3698295"/>
                <a:ext cx="1219200" cy="24831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Security</a:t>
                </a:r>
              </a:p>
            </p:txBody>
          </p:sp>
          <p:sp>
            <p:nvSpPr>
              <p:cNvPr id="42" name="Rectangle: Rounded Corners 41">
                <a:extLst>
                  <a:ext uri="{FF2B5EF4-FFF2-40B4-BE49-F238E27FC236}">
                    <a16:creationId xmlns:a16="http://schemas.microsoft.com/office/drawing/2014/main" id="{C66CC3D7-3F01-482B-85CB-6C4184CEEFD3}"/>
                  </a:ext>
                </a:extLst>
              </p:cNvPr>
              <p:cNvSpPr/>
              <p:nvPr/>
            </p:nvSpPr>
            <p:spPr>
              <a:xfrm>
                <a:off x="5101314" y="3894727"/>
                <a:ext cx="1219200" cy="24831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Routing</a:t>
                </a:r>
              </a:p>
            </p:txBody>
          </p:sp>
          <p:sp>
            <p:nvSpPr>
              <p:cNvPr id="43" name="Rectangle: Rounded Corners 42">
                <a:extLst>
                  <a:ext uri="{FF2B5EF4-FFF2-40B4-BE49-F238E27FC236}">
                    <a16:creationId xmlns:a16="http://schemas.microsoft.com/office/drawing/2014/main" id="{65C36649-38C1-43FD-85B5-52C9ECEA9259}"/>
                  </a:ext>
                </a:extLst>
              </p:cNvPr>
              <p:cNvSpPr/>
              <p:nvPr/>
            </p:nvSpPr>
            <p:spPr>
              <a:xfrm>
                <a:off x="6505819" y="3656516"/>
                <a:ext cx="1219200" cy="24831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TE</a:t>
                </a:r>
              </a:p>
            </p:txBody>
          </p:sp>
          <p:sp>
            <p:nvSpPr>
              <p:cNvPr id="44" name="Rectangle: Rounded Corners 43">
                <a:extLst>
                  <a:ext uri="{FF2B5EF4-FFF2-40B4-BE49-F238E27FC236}">
                    <a16:creationId xmlns:a16="http://schemas.microsoft.com/office/drawing/2014/main" id="{957CFCCB-70DC-45D5-952A-52BADBAFC876}"/>
                  </a:ext>
                </a:extLst>
              </p:cNvPr>
              <p:cNvSpPr/>
              <p:nvPr/>
            </p:nvSpPr>
            <p:spPr>
              <a:xfrm>
                <a:off x="6717930" y="3864972"/>
                <a:ext cx="1219200" cy="24831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QoS</a:t>
                </a:r>
              </a:p>
            </p:txBody>
          </p:sp>
          <p:sp>
            <p:nvSpPr>
              <p:cNvPr id="45" name="Rectangle: Rounded Corners 44">
                <a:extLst>
                  <a:ext uri="{FF2B5EF4-FFF2-40B4-BE49-F238E27FC236}">
                    <a16:creationId xmlns:a16="http://schemas.microsoft.com/office/drawing/2014/main" id="{A5110882-68B5-4A0C-A9F9-FB920D418524}"/>
                  </a:ext>
                </a:extLst>
              </p:cNvPr>
              <p:cNvSpPr/>
              <p:nvPr/>
            </p:nvSpPr>
            <p:spPr>
              <a:xfrm>
                <a:off x="8209761" y="3656515"/>
                <a:ext cx="1219200" cy="24831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MPLS</a:t>
                </a:r>
              </a:p>
            </p:txBody>
          </p:sp>
          <p:sp>
            <p:nvSpPr>
              <p:cNvPr id="46" name="Rectangle: Rounded Corners 45">
                <a:extLst>
                  <a:ext uri="{FF2B5EF4-FFF2-40B4-BE49-F238E27FC236}">
                    <a16:creationId xmlns:a16="http://schemas.microsoft.com/office/drawing/2014/main" id="{0FEFBB0B-C363-4DC9-BD78-74C86D44DE3F}"/>
                  </a:ext>
                </a:extLst>
              </p:cNvPr>
              <p:cNvSpPr/>
              <p:nvPr/>
            </p:nvSpPr>
            <p:spPr>
              <a:xfrm>
                <a:off x="8421872" y="3863459"/>
                <a:ext cx="1219200" cy="24831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Others</a:t>
                </a:r>
              </a:p>
            </p:txBody>
          </p:sp>
        </p:grpSp>
        <p:sp>
          <p:nvSpPr>
            <p:cNvPr id="33" name="Rectangle: Rounded Corners 32">
              <a:extLst>
                <a:ext uri="{FF2B5EF4-FFF2-40B4-BE49-F238E27FC236}">
                  <a16:creationId xmlns:a16="http://schemas.microsoft.com/office/drawing/2014/main" id="{4DBBDC6B-4339-4160-B483-8C56533953B0}"/>
                </a:ext>
              </a:extLst>
            </p:cNvPr>
            <p:cNvSpPr/>
            <p:nvPr/>
          </p:nvSpPr>
          <p:spPr>
            <a:xfrm>
              <a:off x="4314929" y="3369570"/>
              <a:ext cx="1306134" cy="207818"/>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Application Plane</a:t>
              </a:r>
            </a:p>
          </p:txBody>
        </p:sp>
      </p:grpSp>
    </p:spTree>
    <p:extLst>
      <p:ext uri="{BB962C8B-B14F-4D97-AF65-F5344CB8AC3E}">
        <p14:creationId xmlns:p14="http://schemas.microsoft.com/office/powerpoint/2010/main" val="25857598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3F5E7-2494-44F3-A064-68CF91D0E155}"/>
              </a:ext>
            </a:extLst>
          </p:cNvPr>
          <p:cNvSpPr>
            <a:spLocks noGrp="1"/>
          </p:cNvSpPr>
          <p:nvPr>
            <p:ph type="title"/>
          </p:nvPr>
        </p:nvSpPr>
        <p:spPr>
          <a:xfrm>
            <a:off x="2474938" y="2788555"/>
            <a:ext cx="8911687" cy="1280890"/>
          </a:xfrm>
        </p:spPr>
        <p:txBody>
          <a:bodyPr anchor="b"/>
          <a:lstStyle/>
          <a:p>
            <a:pPr algn="ctr"/>
            <a:r>
              <a:rPr lang="en-GB" dirty="0"/>
              <a:t>Questions!!!</a:t>
            </a:r>
          </a:p>
        </p:txBody>
      </p:sp>
    </p:spTree>
    <p:extLst>
      <p:ext uri="{BB962C8B-B14F-4D97-AF65-F5344CB8AC3E}">
        <p14:creationId xmlns:p14="http://schemas.microsoft.com/office/powerpoint/2010/main" val="2010428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1AFCC-E49B-49BB-85EE-48205DEBE227}"/>
              </a:ext>
            </a:extLst>
          </p:cNvPr>
          <p:cNvSpPr>
            <a:spLocks noGrp="1"/>
          </p:cNvSpPr>
          <p:nvPr>
            <p:ph type="title"/>
          </p:nvPr>
        </p:nvSpPr>
        <p:spPr/>
        <p:txBody>
          <a:bodyPr/>
          <a:lstStyle/>
          <a:p>
            <a:r>
              <a:rPr lang="en-GB" dirty="0"/>
              <a:t>SDN Planes</a:t>
            </a:r>
          </a:p>
        </p:txBody>
      </p:sp>
      <p:sp>
        <p:nvSpPr>
          <p:cNvPr id="3" name="Content Placeholder 2">
            <a:extLst>
              <a:ext uri="{FF2B5EF4-FFF2-40B4-BE49-F238E27FC236}">
                <a16:creationId xmlns:a16="http://schemas.microsoft.com/office/drawing/2014/main" id="{A41AA4D8-F741-4388-A08E-22B121CF78E3}"/>
              </a:ext>
            </a:extLst>
          </p:cNvPr>
          <p:cNvSpPr>
            <a:spLocks noGrp="1"/>
          </p:cNvSpPr>
          <p:nvPr>
            <p:ph idx="1"/>
          </p:nvPr>
        </p:nvSpPr>
        <p:spPr/>
        <p:txBody>
          <a:bodyPr/>
          <a:lstStyle/>
          <a:p>
            <a:r>
              <a:rPr lang="en-GB" dirty="0"/>
              <a:t>A network plane is an abstraction of the integral components that describe the roles of the components in the transmission of data.</a:t>
            </a:r>
          </a:p>
          <a:p>
            <a:endParaRPr lang="en-GB" dirty="0"/>
          </a:p>
          <a:p>
            <a:r>
              <a:rPr lang="en-GB" dirty="0"/>
              <a:t>In general telecommunications context, these planes include:</a:t>
            </a:r>
          </a:p>
          <a:p>
            <a:pPr lvl="1">
              <a:buFont typeface="Wingdings" panose="05000000000000000000" pitchFamily="2" charset="2"/>
              <a:buChar char="§"/>
            </a:pPr>
            <a:r>
              <a:rPr lang="en-GB" dirty="0"/>
              <a:t>Control Plane</a:t>
            </a:r>
          </a:p>
          <a:p>
            <a:pPr lvl="1">
              <a:buFont typeface="Wingdings" panose="05000000000000000000" pitchFamily="2" charset="2"/>
              <a:buChar char="§"/>
            </a:pPr>
            <a:endParaRPr lang="en-GB" dirty="0"/>
          </a:p>
          <a:p>
            <a:pPr lvl="1">
              <a:buFont typeface="Wingdings" panose="05000000000000000000" pitchFamily="2" charset="2"/>
              <a:buChar char="§"/>
            </a:pPr>
            <a:r>
              <a:rPr lang="en-GB" dirty="0"/>
              <a:t>Data Plane</a:t>
            </a:r>
          </a:p>
          <a:p>
            <a:pPr lvl="1">
              <a:buFont typeface="Wingdings" panose="05000000000000000000" pitchFamily="2" charset="2"/>
              <a:buChar char="§"/>
            </a:pPr>
            <a:endParaRPr lang="en-GB" dirty="0"/>
          </a:p>
          <a:p>
            <a:pPr lvl="1">
              <a:buFont typeface="Wingdings" panose="05000000000000000000" pitchFamily="2" charset="2"/>
              <a:buChar char="§"/>
            </a:pPr>
            <a:r>
              <a:rPr lang="en-GB" dirty="0"/>
              <a:t>Management Plane</a:t>
            </a:r>
          </a:p>
          <a:p>
            <a:endParaRPr lang="en-GB" dirty="0"/>
          </a:p>
        </p:txBody>
      </p:sp>
    </p:spTree>
    <p:extLst>
      <p:ext uri="{BB962C8B-B14F-4D97-AF65-F5344CB8AC3E}">
        <p14:creationId xmlns:p14="http://schemas.microsoft.com/office/powerpoint/2010/main" val="1605160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1B36B-FB70-4B17-B17D-8A94B7F27C67}"/>
              </a:ext>
            </a:extLst>
          </p:cNvPr>
          <p:cNvSpPr>
            <a:spLocks noGrp="1"/>
          </p:cNvSpPr>
          <p:nvPr>
            <p:ph type="title"/>
          </p:nvPr>
        </p:nvSpPr>
        <p:spPr>
          <a:xfrm>
            <a:off x="2592925" y="237736"/>
            <a:ext cx="8911687" cy="709042"/>
          </a:xfrm>
        </p:spPr>
        <p:txBody>
          <a:bodyPr/>
          <a:lstStyle/>
          <a:p>
            <a:r>
              <a:rPr lang="en-GB" dirty="0"/>
              <a:t>Data Plane</a:t>
            </a:r>
          </a:p>
        </p:txBody>
      </p:sp>
      <p:sp>
        <p:nvSpPr>
          <p:cNvPr id="3" name="Content Placeholder 2">
            <a:extLst>
              <a:ext uri="{FF2B5EF4-FFF2-40B4-BE49-F238E27FC236}">
                <a16:creationId xmlns:a16="http://schemas.microsoft.com/office/drawing/2014/main" id="{25EC4AE0-C317-4BF4-9722-AABA64F5D8C8}"/>
              </a:ext>
            </a:extLst>
          </p:cNvPr>
          <p:cNvSpPr>
            <a:spLocks noGrp="1"/>
          </p:cNvSpPr>
          <p:nvPr>
            <p:ph idx="1"/>
          </p:nvPr>
        </p:nvSpPr>
        <p:spPr>
          <a:xfrm>
            <a:off x="2589212" y="946778"/>
            <a:ext cx="8915400" cy="5673486"/>
          </a:xfrm>
        </p:spPr>
        <p:txBody>
          <a:bodyPr/>
          <a:lstStyle/>
          <a:p>
            <a:r>
              <a:rPr lang="en-GB" dirty="0"/>
              <a:t>The </a:t>
            </a:r>
            <a:r>
              <a:rPr lang="en-GB" b="1" dirty="0"/>
              <a:t>data plane</a:t>
            </a:r>
            <a:r>
              <a:rPr lang="en-GB" dirty="0"/>
              <a:t> consists of the various network elements (NE), both physical and virtual.</a:t>
            </a:r>
          </a:p>
          <a:p>
            <a:endParaRPr lang="en-GB" dirty="0"/>
          </a:p>
          <a:p>
            <a:r>
              <a:rPr lang="en-GB" dirty="0"/>
              <a:t>The data plane incorporates the resources that deal directly with users’ traffic, along with the necessary supporting resources to ensure proper virtualisation, connectivity, security, availability and quality.</a:t>
            </a:r>
          </a:p>
          <a:p>
            <a:endParaRPr lang="en-GB" dirty="0"/>
          </a:p>
          <a:p>
            <a:endParaRPr lang="en-GB" dirty="0"/>
          </a:p>
        </p:txBody>
      </p:sp>
      <p:grpSp>
        <p:nvGrpSpPr>
          <p:cNvPr id="4" name="Group 3">
            <a:extLst>
              <a:ext uri="{FF2B5EF4-FFF2-40B4-BE49-F238E27FC236}">
                <a16:creationId xmlns:a16="http://schemas.microsoft.com/office/drawing/2014/main" id="{6A00BB8D-D327-40F9-8887-786E060B8D3D}"/>
              </a:ext>
            </a:extLst>
          </p:cNvPr>
          <p:cNvGrpSpPr/>
          <p:nvPr/>
        </p:nvGrpSpPr>
        <p:grpSpPr>
          <a:xfrm>
            <a:off x="3867010" y="3840480"/>
            <a:ext cx="5735778" cy="2406022"/>
            <a:chOff x="3394363" y="3048000"/>
            <a:chExt cx="5735782" cy="2612901"/>
          </a:xfrm>
        </p:grpSpPr>
        <p:grpSp>
          <p:nvGrpSpPr>
            <p:cNvPr id="5" name="Group 4">
              <a:extLst>
                <a:ext uri="{FF2B5EF4-FFF2-40B4-BE49-F238E27FC236}">
                  <a16:creationId xmlns:a16="http://schemas.microsoft.com/office/drawing/2014/main" id="{74BD8F63-96F1-40BF-AA9C-0A6BA2F7A266}"/>
                </a:ext>
              </a:extLst>
            </p:cNvPr>
            <p:cNvGrpSpPr/>
            <p:nvPr/>
          </p:nvGrpSpPr>
          <p:grpSpPr>
            <a:xfrm>
              <a:off x="3394363" y="3048000"/>
              <a:ext cx="5735782" cy="2612901"/>
              <a:chOff x="3394363" y="3527301"/>
              <a:chExt cx="4807527" cy="2133600"/>
            </a:xfrm>
          </p:grpSpPr>
          <p:sp>
            <p:nvSpPr>
              <p:cNvPr id="19" name="Rectangle: Rounded Corners 18">
                <a:extLst>
                  <a:ext uri="{FF2B5EF4-FFF2-40B4-BE49-F238E27FC236}">
                    <a16:creationId xmlns:a16="http://schemas.microsoft.com/office/drawing/2014/main" id="{0C971A2C-2A09-48D7-8F81-BF3DFB12D5D1}"/>
                  </a:ext>
                </a:extLst>
              </p:cNvPr>
              <p:cNvSpPr/>
              <p:nvPr/>
            </p:nvSpPr>
            <p:spPr>
              <a:xfrm>
                <a:off x="3394363" y="3527301"/>
                <a:ext cx="4807527" cy="2133600"/>
              </a:xfrm>
              <a:prstGeom prst="roundRect">
                <a:avLst/>
              </a:prstGeom>
              <a:solidFill>
                <a:schemeClr val="accent6">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0" name="Rectangle: Rounded Corners 19">
                <a:extLst>
                  <a:ext uri="{FF2B5EF4-FFF2-40B4-BE49-F238E27FC236}">
                    <a16:creationId xmlns:a16="http://schemas.microsoft.com/office/drawing/2014/main" id="{FDC29FDB-02CB-4540-B26B-1EAB93693724}"/>
                  </a:ext>
                </a:extLst>
              </p:cNvPr>
              <p:cNvSpPr/>
              <p:nvPr/>
            </p:nvSpPr>
            <p:spPr>
              <a:xfrm>
                <a:off x="3515967" y="3635605"/>
                <a:ext cx="1295401" cy="490668"/>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Data Plane</a:t>
                </a:r>
              </a:p>
            </p:txBody>
          </p:sp>
        </p:grpSp>
        <p:grpSp>
          <p:nvGrpSpPr>
            <p:cNvPr id="6" name="Group 5">
              <a:extLst>
                <a:ext uri="{FF2B5EF4-FFF2-40B4-BE49-F238E27FC236}">
                  <a16:creationId xmlns:a16="http://schemas.microsoft.com/office/drawing/2014/main" id="{52858630-B5EA-4A60-A60C-66C4868FE054}"/>
                </a:ext>
              </a:extLst>
            </p:cNvPr>
            <p:cNvGrpSpPr/>
            <p:nvPr/>
          </p:nvGrpSpPr>
          <p:grpSpPr>
            <a:xfrm>
              <a:off x="3764567" y="3456795"/>
              <a:ext cx="4840701" cy="1780233"/>
              <a:chOff x="3394363" y="1655694"/>
              <a:chExt cx="4545877" cy="1780233"/>
            </a:xfrm>
          </p:grpSpPr>
          <p:grpSp>
            <p:nvGrpSpPr>
              <p:cNvPr id="7" name="Group 6">
                <a:extLst>
                  <a:ext uri="{FF2B5EF4-FFF2-40B4-BE49-F238E27FC236}">
                    <a16:creationId xmlns:a16="http://schemas.microsoft.com/office/drawing/2014/main" id="{9973AFB5-5CEB-4B2E-BF53-A91920B1C396}"/>
                  </a:ext>
                </a:extLst>
              </p:cNvPr>
              <p:cNvGrpSpPr/>
              <p:nvPr/>
            </p:nvGrpSpPr>
            <p:grpSpPr>
              <a:xfrm>
                <a:off x="4523509" y="1655694"/>
                <a:ext cx="2022763" cy="817418"/>
                <a:chOff x="3241963" y="2466109"/>
                <a:chExt cx="2022763" cy="817418"/>
              </a:xfrm>
            </p:grpSpPr>
            <p:sp>
              <p:nvSpPr>
                <p:cNvPr id="17" name="Rectangle: Rounded Corners 16">
                  <a:extLst>
                    <a:ext uri="{FF2B5EF4-FFF2-40B4-BE49-F238E27FC236}">
                      <a16:creationId xmlns:a16="http://schemas.microsoft.com/office/drawing/2014/main" id="{747852A3-B12C-4E13-9651-684847129935}"/>
                    </a:ext>
                  </a:extLst>
                </p:cNvPr>
                <p:cNvSpPr/>
                <p:nvPr/>
              </p:nvSpPr>
              <p:spPr>
                <a:xfrm>
                  <a:off x="3241963" y="2466109"/>
                  <a:ext cx="2022763" cy="817418"/>
                </a:xfrm>
                <a:prstGeom prst="roundRect">
                  <a:avLst/>
                </a:prstGeom>
                <a:solidFill>
                  <a:schemeClr val="bg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Rounded Corners 17">
                  <a:extLst>
                    <a:ext uri="{FF2B5EF4-FFF2-40B4-BE49-F238E27FC236}">
                      <a16:creationId xmlns:a16="http://schemas.microsoft.com/office/drawing/2014/main" id="{B282E83A-6182-4AF8-8796-2FA4263A5C1F}"/>
                    </a:ext>
                  </a:extLst>
                </p:cNvPr>
                <p:cNvSpPr/>
                <p:nvPr/>
              </p:nvSpPr>
              <p:spPr>
                <a:xfrm>
                  <a:off x="3463635" y="2570094"/>
                  <a:ext cx="1579418" cy="61878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Packet Forwarding</a:t>
                  </a:r>
                </a:p>
              </p:txBody>
            </p:sp>
          </p:grpSp>
          <p:grpSp>
            <p:nvGrpSpPr>
              <p:cNvPr id="8" name="Group 7">
                <a:extLst>
                  <a:ext uri="{FF2B5EF4-FFF2-40B4-BE49-F238E27FC236}">
                    <a16:creationId xmlns:a16="http://schemas.microsoft.com/office/drawing/2014/main" id="{D2CD4286-C289-4A48-AACB-9E2C5A750FF1}"/>
                  </a:ext>
                </a:extLst>
              </p:cNvPr>
              <p:cNvGrpSpPr/>
              <p:nvPr/>
            </p:nvGrpSpPr>
            <p:grpSpPr>
              <a:xfrm>
                <a:off x="3394363" y="2618509"/>
                <a:ext cx="2022763" cy="817418"/>
                <a:chOff x="3241963" y="2466109"/>
                <a:chExt cx="2022763" cy="817418"/>
              </a:xfrm>
            </p:grpSpPr>
            <p:sp>
              <p:nvSpPr>
                <p:cNvPr id="15" name="Rectangle: Rounded Corners 14">
                  <a:extLst>
                    <a:ext uri="{FF2B5EF4-FFF2-40B4-BE49-F238E27FC236}">
                      <a16:creationId xmlns:a16="http://schemas.microsoft.com/office/drawing/2014/main" id="{20638BDB-CEFF-4B66-9A4A-C449F85524AF}"/>
                    </a:ext>
                  </a:extLst>
                </p:cNvPr>
                <p:cNvSpPr/>
                <p:nvPr/>
              </p:nvSpPr>
              <p:spPr>
                <a:xfrm>
                  <a:off x="3241963" y="2466109"/>
                  <a:ext cx="2022763" cy="817418"/>
                </a:xfrm>
                <a:prstGeom prst="roundRect">
                  <a:avLst/>
                </a:prstGeom>
                <a:solidFill>
                  <a:schemeClr val="bg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FFC8FE16-1241-4ECC-BF58-05C9F206F1AE}"/>
                    </a:ext>
                  </a:extLst>
                </p:cNvPr>
                <p:cNvSpPr/>
                <p:nvPr/>
              </p:nvSpPr>
              <p:spPr>
                <a:xfrm>
                  <a:off x="3463635" y="2570094"/>
                  <a:ext cx="1579418" cy="61878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Packet Forwarding</a:t>
                  </a:r>
                </a:p>
              </p:txBody>
            </p:sp>
          </p:grpSp>
          <p:grpSp>
            <p:nvGrpSpPr>
              <p:cNvPr id="9" name="Group 8">
                <a:extLst>
                  <a:ext uri="{FF2B5EF4-FFF2-40B4-BE49-F238E27FC236}">
                    <a16:creationId xmlns:a16="http://schemas.microsoft.com/office/drawing/2014/main" id="{DC7A380B-19CD-44C9-8B6E-8A193F28F46F}"/>
                  </a:ext>
                </a:extLst>
              </p:cNvPr>
              <p:cNvGrpSpPr/>
              <p:nvPr/>
            </p:nvGrpSpPr>
            <p:grpSpPr>
              <a:xfrm>
                <a:off x="5917477" y="2609324"/>
                <a:ext cx="2022763" cy="817418"/>
                <a:chOff x="3241963" y="2507674"/>
                <a:chExt cx="2022763" cy="817418"/>
              </a:xfrm>
            </p:grpSpPr>
            <p:sp>
              <p:nvSpPr>
                <p:cNvPr id="13" name="Rectangle: Rounded Corners 12">
                  <a:extLst>
                    <a:ext uri="{FF2B5EF4-FFF2-40B4-BE49-F238E27FC236}">
                      <a16:creationId xmlns:a16="http://schemas.microsoft.com/office/drawing/2014/main" id="{266AF4E0-A6D4-4E74-A30E-70308C2B8EE0}"/>
                    </a:ext>
                  </a:extLst>
                </p:cNvPr>
                <p:cNvSpPr/>
                <p:nvPr/>
              </p:nvSpPr>
              <p:spPr>
                <a:xfrm>
                  <a:off x="3241963" y="2507674"/>
                  <a:ext cx="2022763" cy="817418"/>
                </a:xfrm>
                <a:prstGeom prst="roundRect">
                  <a:avLst/>
                </a:prstGeom>
                <a:solidFill>
                  <a:schemeClr val="bg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17AC501F-A2DD-4831-B45D-52609E9F017F}"/>
                    </a:ext>
                  </a:extLst>
                </p:cNvPr>
                <p:cNvSpPr/>
                <p:nvPr/>
              </p:nvSpPr>
              <p:spPr>
                <a:xfrm>
                  <a:off x="3463635" y="2570094"/>
                  <a:ext cx="1579418" cy="61878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Packet Forwarding</a:t>
                  </a:r>
                </a:p>
              </p:txBody>
            </p:sp>
          </p:grpSp>
          <p:cxnSp>
            <p:nvCxnSpPr>
              <p:cNvPr id="10" name="Straight Arrow Connector 9">
                <a:extLst>
                  <a:ext uri="{FF2B5EF4-FFF2-40B4-BE49-F238E27FC236}">
                    <a16:creationId xmlns:a16="http://schemas.microsoft.com/office/drawing/2014/main" id="{AA713C78-5976-4370-ABB3-ED6A2A94C811}"/>
                  </a:ext>
                </a:extLst>
              </p:cNvPr>
              <p:cNvCxnSpPr>
                <a:cxnSpLocks/>
                <a:endCxn id="17" idx="1"/>
              </p:cNvCxnSpPr>
              <p:nvPr/>
            </p:nvCxnSpPr>
            <p:spPr>
              <a:xfrm flipV="1">
                <a:off x="4017818" y="2064403"/>
                <a:ext cx="505691" cy="5541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57B7419-EC0E-4D22-8185-6E7A3BB52A73}"/>
                  </a:ext>
                </a:extLst>
              </p:cNvPr>
              <p:cNvCxnSpPr>
                <a:cxnSpLocks/>
                <a:stCxn id="17" idx="3"/>
              </p:cNvCxnSpPr>
              <p:nvPr/>
            </p:nvCxnSpPr>
            <p:spPr>
              <a:xfrm>
                <a:off x="6546272" y="2064403"/>
                <a:ext cx="644237" cy="5126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6B556FD-BA8B-49F2-88B8-F4B7B43E60E9}"/>
                  </a:ext>
                </a:extLst>
              </p:cNvPr>
              <p:cNvCxnSpPr/>
              <p:nvPr/>
            </p:nvCxnSpPr>
            <p:spPr>
              <a:xfrm>
                <a:off x="5430982" y="3048000"/>
                <a:ext cx="47263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934118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B1ED5-DAE6-475C-9185-27639105164F}"/>
              </a:ext>
            </a:extLst>
          </p:cNvPr>
          <p:cNvSpPr>
            <a:spLocks noGrp="1"/>
          </p:cNvSpPr>
          <p:nvPr>
            <p:ph type="title"/>
          </p:nvPr>
        </p:nvSpPr>
        <p:spPr>
          <a:xfrm>
            <a:off x="2589212" y="229768"/>
            <a:ext cx="8911687" cy="717010"/>
          </a:xfrm>
        </p:spPr>
        <p:txBody>
          <a:bodyPr/>
          <a:lstStyle/>
          <a:p>
            <a:r>
              <a:rPr lang="en-GB" dirty="0"/>
              <a:t>Data Plane</a:t>
            </a:r>
          </a:p>
        </p:txBody>
      </p:sp>
      <p:sp>
        <p:nvSpPr>
          <p:cNvPr id="3" name="Content Placeholder 2">
            <a:extLst>
              <a:ext uri="{FF2B5EF4-FFF2-40B4-BE49-F238E27FC236}">
                <a16:creationId xmlns:a16="http://schemas.microsoft.com/office/drawing/2014/main" id="{5D4D3023-2DF5-4995-ADF3-0414786CA1A3}"/>
              </a:ext>
            </a:extLst>
          </p:cNvPr>
          <p:cNvSpPr>
            <a:spLocks noGrp="1"/>
          </p:cNvSpPr>
          <p:nvPr>
            <p:ph idx="1"/>
          </p:nvPr>
        </p:nvSpPr>
        <p:spPr>
          <a:xfrm>
            <a:off x="2589212" y="946778"/>
            <a:ext cx="8915400" cy="4964444"/>
          </a:xfrm>
        </p:spPr>
        <p:txBody>
          <a:bodyPr/>
          <a:lstStyle/>
          <a:p>
            <a:r>
              <a:rPr lang="en-US" dirty="0"/>
              <a:t>The NE resources block comprises:</a:t>
            </a:r>
          </a:p>
          <a:p>
            <a:pPr lvl="1">
              <a:buFont typeface="Wingdings" panose="05000000000000000000" pitchFamily="2" charset="2"/>
              <a:buChar char="§"/>
            </a:pPr>
            <a:r>
              <a:rPr lang="en-US" dirty="0"/>
              <a:t>Data sources</a:t>
            </a:r>
          </a:p>
          <a:p>
            <a:pPr lvl="1">
              <a:buFont typeface="Wingdings" panose="05000000000000000000" pitchFamily="2" charset="2"/>
              <a:buChar char="§"/>
            </a:pPr>
            <a:r>
              <a:rPr lang="en-US" dirty="0"/>
              <a:t>Data sinks </a:t>
            </a:r>
          </a:p>
          <a:p>
            <a:pPr lvl="1">
              <a:buFont typeface="Wingdings" panose="05000000000000000000" pitchFamily="2" charset="2"/>
              <a:buChar char="§"/>
            </a:pPr>
            <a:r>
              <a:rPr lang="en-US" dirty="0"/>
              <a:t>Forwarding and/or traffic processing engines</a:t>
            </a:r>
          </a:p>
          <a:p>
            <a:pPr lvl="1">
              <a:buFont typeface="Wingdings" panose="05000000000000000000" pitchFamily="2" charset="2"/>
              <a:buChar char="§"/>
            </a:pPr>
            <a:r>
              <a:rPr lang="en-US" dirty="0"/>
              <a:t>Virtualiser.</a:t>
            </a:r>
          </a:p>
          <a:p>
            <a:endParaRPr lang="en-US" dirty="0"/>
          </a:p>
          <a:p>
            <a:r>
              <a:rPr lang="en-US" dirty="0"/>
              <a:t>The function of the virtualiser is to abstract the resources to the SDN controller and enforce policy. </a:t>
            </a:r>
          </a:p>
          <a:p>
            <a:endParaRPr lang="en-US" dirty="0"/>
          </a:p>
        </p:txBody>
      </p:sp>
    </p:spTree>
    <p:extLst>
      <p:ext uri="{BB962C8B-B14F-4D97-AF65-F5344CB8AC3E}">
        <p14:creationId xmlns:p14="http://schemas.microsoft.com/office/powerpoint/2010/main" val="1111538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B1ED5-DAE6-475C-9185-27639105164F}"/>
              </a:ext>
            </a:extLst>
          </p:cNvPr>
          <p:cNvSpPr>
            <a:spLocks noGrp="1"/>
          </p:cNvSpPr>
          <p:nvPr>
            <p:ph type="title"/>
          </p:nvPr>
        </p:nvSpPr>
        <p:spPr>
          <a:xfrm>
            <a:off x="2589212" y="222924"/>
            <a:ext cx="8911687" cy="671290"/>
          </a:xfrm>
        </p:spPr>
        <p:txBody>
          <a:bodyPr/>
          <a:lstStyle/>
          <a:p>
            <a:r>
              <a:rPr lang="en-GB" dirty="0"/>
              <a:t>Data Plane</a:t>
            </a:r>
          </a:p>
        </p:txBody>
      </p:sp>
      <p:sp>
        <p:nvSpPr>
          <p:cNvPr id="3" name="Content Placeholder 2">
            <a:extLst>
              <a:ext uri="{FF2B5EF4-FFF2-40B4-BE49-F238E27FC236}">
                <a16:creationId xmlns:a16="http://schemas.microsoft.com/office/drawing/2014/main" id="{5D4D3023-2DF5-4995-ADF3-0414786CA1A3}"/>
              </a:ext>
            </a:extLst>
          </p:cNvPr>
          <p:cNvSpPr>
            <a:spLocks noGrp="1"/>
          </p:cNvSpPr>
          <p:nvPr>
            <p:ph idx="1"/>
          </p:nvPr>
        </p:nvSpPr>
        <p:spPr>
          <a:xfrm>
            <a:off x="2589212" y="894214"/>
            <a:ext cx="8915400" cy="5963786"/>
          </a:xfrm>
        </p:spPr>
        <p:txBody>
          <a:bodyPr/>
          <a:lstStyle/>
          <a:p>
            <a:r>
              <a:rPr lang="en-US" dirty="0"/>
              <a:t>The NE resources block comprises:</a:t>
            </a:r>
          </a:p>
          <a:p>
            <a:pPr lvl="1">
              <a:buFont typeface="Wingdings" panose="05000000000000000000" pitchFamily="2" charset="2"/>
              <a:buChar char="§"/>
            </a:pPr>
            <a:r>
              <a:rPr lang="en-US" dirty="0"/>
              <a:t>Data sources</a:t>
            </a:r>
          </a:p>
          <a:p>
            <a:pPr lvl="1">
              <a:buFont typeface="Wingdings" panose="05000000000000000000" pitchFamily="2" charset="2"/>
              <a:buChar char="§"/>
            </a:pPr>
            <a:r>
              <a:rPr lang="en-US" dirty="0"/>
              <a:t>Data sinks </a:t>
            </a:r>
          </a:p>
          <a:p>
            <a:pPr lvl="1">
              <a:buFont typeface="Wingdings" panose="05000000000000000000" pitchFamily="2" charset="2"/>
              <a:buChar char="§"/>
            </a:pPr>
            <a:r>
              <a:rPr lang="en-US" dirty="0"/>
              <a:t>Forwarding and/or traffic processing engines</a:t>
            </a:r>
          </a:p>
          <a:p>
            <a:pPr lvl="1">
              <a:buFont typeface="Wingdings" panose="05000000000000000000" pitchFamily="2" charset="2"/>
              <a:buChar char="§"/>
            </a:pPr>
            <a:r>
              <a:rPr lang="en-US" dirty="0"/>
              <a:t>Virtualiser.</a:t>
            </a:r>
          </a:p>
          <a:p>
            <a:endParaRPr lang="en-US" dirty="0"/>
          </a:p>
          <a:p>
            <a:r>
              <a:rPr lang="en-US" dirty="0"/>
              <a:t>The function of the virtualiser is to abstract the resources to the SDN controller and enforce policy. </a:t>
            </a:r>
          </a:p>
          <a:p>
            <a:endParaRPr lang="en-US" dirty="0"/>
          </a:p>
        </p:txBody>
      </p:sp>
      <p:grpSp>
        <p:nvGrpSpPr>
          <p:cNvPr id="4" name="Group 3">
            <a:extLst>
              <a:ext uri="{FF2B5EF4-FFF2-40B4-BE49-F238E27FC236}">
                <a16:creationId xmlns:a16="http://schemas.microsoft.com/office/drawing/2014/main" id="{581B849A-C732-496C-8C89-FBF8976CD8F8}"/>
              </a:ext>
            </a:extLst>
          </p:cNvPr>
          <p:cNvGrpSpPr/>
          <p:nvPr/>
        </p:nvGrpSpPr>
        <p:grpSpPr>
          <a:xfrm>
            <a:off x="3352799" y="3819467"/>
            <a:ext cx="5486401" cy="2951018"/>
            <a:chOff x="2867890" y="2798619"/>
            <a:chExt cx="5486401" cy="2951018"/>
          </a:xfrm>
        </p:grpSpPr>
        <p:grpSp>
          <p:nvGrpSpPr>
            <p:cNvPr id="5" name="Group 4">
              <a:extLst>
                <a:ext uri="{FF2B5EF4-FFF2-40B4-BE49-F238E27FC236}">
                  <a16:creationId xmlns:a16="http://schemas.microsoft.com/office/drawing/2014/main" id="{EDC1FD3B-5D47-4042-A016-CD3C404E3044}"/>
                </a:ext>
              </a:extLst>
            </p:cNvPr>
            <p:cNvGrpSpPr/>
            <p:nvPr/>
          </p:nvGrpSpPr>
          <p:grpSpPr>
            <a:xfrm>
              <a:off x="2867890" y="2798619"/>
              <a:ext cx="5486401" cy="2951018"/>
              <a:chOff x="2867890" y="3761509"/>
              <a:chExt cx="4793673" cy="1988127"/>
            </a:xfrm>
          </p:grpSpPr>
          <p:sp>
            <p:nvSpPr>
              <p:cNvPr id="13" name="Rectangle: Rounded Corners 12">
                <a:extLst>
                  <a:ext uri="{FF2B5EF4-FFF2-40B4-BE49-F238E27FC236}">
                    <a16:creationId xmlns:a16="http://schemas.microsoft.com/office/drawing/2014/main" id="{E4D242E3-DAA4-4ED2-B61B-9B5F456D436B}"/>
                  </a:ext>
                </a:extLst>
              </p:cNvPr>
              <p:cNvSpPr/>
              <p:nvPr/>
            </p:nvSpPr>
            <p:spPr>
              <a:xfrm>
                <a:off x="2867890" y="3761509"/>
                <a:ext cx="4793673" cy="1988127"/>
              </a:xfrm>
              <a:prstGeom prst="roundRect">
                <a:avLst/>
              </a:prstGeom>
              <a:solidFill>
                <a:schemeClr val="accent6">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1B03A4E9-DDAF-45C2-8134-81F58A8D7104}"/>
                  </a:ext>
                </a:extLst>
              </p:cNvPr>
              <p:cNvSpPr/>
              <p:nvPr/>
            </p:nvSpPr>
            <p:spPr>
              <a:xfrm>
                <a:off x="6545622" y="3904647"/>
                <a:ext cx="1002579" cy="235527"/>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Data Plane</a:t>
                </a:r>
              </a:p>
            </p:txBody>
          </p:sp>
        </p:grpSp>
        <p:grpSp>
          <p:nvGrpSpPr>
            <p:cNvPr id="6" name="Group 5">
              <a:extLst>
                <a:ext uri="{FF2B5EF4-FFF2-40B4-BE49-F238E27FC236}">
                  <a16:creationId xmlns:a16="http://schemas.microsoft.com/office/drawing/2014/main" id="{7AE8F9A4-0839-47B1-AF7D-C895DD3FD892}"/>
                </a:ext>
              </a:extLst>
            </p:cNvPr>
            <p:cNvGrpSpPr/>
            <p:nvPr/>
          </p:nvGrpSpPr>
          <p:grpSpPr>
            <a:xfrm>
              <a:off x="3315782" y="3267679"/>
              <a:ext cx="4322618" cy="2287963"/>
              <a:chOff x="6432260" y="346736"/>
              <a:chExt cx="4322618" cy="2287963"/>
            </a:xfrm>
          </p:grpSpPr>
          <p:sp>
            <p:nvSpPr>
              <p:cNvPr id="8" name="Rectangle 7">
                <a:extLst>
                  <a:ext uri="{FF2B5EF4-FFF2-40B4-BE49-F238E27FC236}">
                    <a16:creationId xmlns:a16="http://schemas.microsoft.com/office/drawing/2014/main" id="{4306C63D-822E-469F-9F4F-078810E9A5EA}"/>
                  </a:ext>
                </a:extLst>
              </p:cNvPr>
              <p:cNvSpPr/>
              <p:nvPr/>
            </p:nvSpPr>
            <p:spPr>
              <a:xfrm>
                <a:off x="6432260" y="346736"/>
                <a:ext cx="4322618" cy="228796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17CC764E-2D9E-4F87-BA4B-3031D6822DFC}"/>
                  </a:ext>
                </a:extLst>
              </p:cNvPr>
              <p:cNvSpPr/>
              <p:nvPr/>
            </p:nvSpPr>
            <p:spPr>
              <a:xfrm>
                <a:off x="6553201" y="692552"/>
                <a:ext cx="1801090" cy="727364"/>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Coordinator</a:t>
                </a:r>
              </a:p>
            </p:txBody>
          </p:sp>
          <p:sp>
            <p:nvSpPr>
              <p:cNvPr id="10" name="Rectangle 9">
                <a:extLst>
                  <a:ext uri="{FF2B5EF4-FFF2-40B4-BE49-F238E27FC236}">
                    <a16:creationId xmlns:a16="http://schemas.microsoft.com/office/drawing/2014/main" id="{619E4047-F7D8-406D-B964-2B539A7F5FA3}"/>
                  </a:ext>
                </a:extLst>
              </p:cNvPr>
              <p:cNvSpPr/>
              <p:nvPr/>
            </p:nvSpPr>
            <p:spPr>
              <a:xfrm>
                <a:off x="8698530" y="692552"/>
                <a:ext cx="1801090" cy="727364"/>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Agent (≥1)</a:t>
                </a:r>
              </a:p>
            </p:txBody>
          </p:sp>
          <p:sp>
            <p:nvSpPr>
              <p:cNvPr id="11" name="Rectangle 10">
                <a:extLst>
                  <a:ext uri="{FF2B5EF4-FFF2-40B4-BE49-F238E27FC236}">
                    <a16:creationId xmlns:a16="http://schemas.microsoft.com/office/drawing/2014/main" id="{478F1CFF-537A-453C-9102-98EE17B1078F}"/>
                  </a:ext>
                </a:extLst>
              </p:cNvPr>
              <p:cNvSpPr/>
              <p:nvPr/>
            </p:nvSpPr>
            <p:spPr>
              <a:xfrm>
                <a:off x="6553201" y="1685098"/>
                <a:ext cx="1801090" cy="727364"/>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Master</a:t>
                </a:r>
              </a:p>
              <a:p>
                <a:pPr algn="ctr"/>
                <a:r>
                  <a:rPr lang="en-GB" sz="1000" dirty="0">
                    <a:solidFill>
                      <a:schemeClr val="tx1"/>
                    </a:solidFill>
                  </a:rPr>
                  <a:t>RDB</a:t>
                </a:r>
              </a:p>
            </p:txBody>
          </p:sp>
          <p:sp>
            <p:nvSpPr>
              <p:cNvPr id="12" name="Rectangle 11">
                <a:extLst>
                  <a:ext uri="{FF2B5EF4-FFF2-40B4-BE49-F238E27FC236}">
                    <a16:creationId xmlns:a16="http://schemas.microsoft.com/office/drawing/2014/main" id="{3F98CB1A-E0B5-47D2-A592-9BF4DBA72945}"/>
                  </a:ext>
                </a:extLst>
              </p:cNvPr>
              <p:cNvSpPr/>
              <p:nvPr/>
            </p:nvSpPr>
            <p:spPr>
              <a:xfrm>
                <a:off x="8698530" y="1685098"/>
                <a:ext cx="1801090" cy="727364"/>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NE resources</a:t>
                </a:r>
              </a:p>
            </p:txBody>
          </p:sp>
        </p:grpSp>
        <p:sp>
          <p:nvSpPr>
            <p:cNvPr id="7" name="Rectangle 6">
              <a:extLst>
                <a:ext uri="{FF2B5EF4-FFF2-40B4-BE49-F238E27FC236}">
                  <a16:creationId xmlns:a16="http://schemas.microsoft.com/office/drawing/2014/main" id="{6873EF7C-B1DF-4C73-91AF-AA3196B41531}"/>
                </a:ext>
              </a:extLst>
            </p:cNvPr>
            <p:cNvSpPr/>
            <p:nvPr/>
          </p:nvSpPr>
          <p:spPr>
            <a:xfrm>
              <a:off x="6744578" y="3288187"/>
              <a:ext cx="665018" cy="304800"/>
            </a:xfrm>
            <a:prstGeom prst="rect">
              <a:avLst/>
            </a:prstGeom>
            <a:solidFill>
              <a:schemeClr val="accent4">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NE≥1</a:t>
              </a:r>
            </a:p>
          </p:txBody>
        </p:sp>
      </p:grpSp>
    </p:spTree>
    <p:extLst>
      <p:ext uri="{BB962C8B-B14F-4D97-AF65-F5344CB8AC3E}">
        <p14:creationId xmlns:p14="http://schemas.microsoft.com/office/powerpoint/2010/main" val="1263088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B1ED5-DAE6-475C-9185-27639105164F}"/>
              </a:ext>
            </a:extLst>
          </p:cNvPr>
          <p:cNvSpPr>
            <a:spLocks noGrp="1"/>
          </p:cNvSpPr>
          <p:nvPr>
            <p:ph type="title"/>
          </p:nvPr>
        </p:nvSpPr>
        <p:spPr>
          <a:xfrm>
            <a:off x="2592925" y="261463"/>
            <a:ext cx="8911687" cy="595090"/>
          </a:xfrm>
        </p:spPr>
        <p:txBody>
          <a:bodyPr>
            <a:normAutofit fontScale="90000"/>
          </a:bodyPr>
          <a:lstStyle/>
          <a:p>
            <a:r>
              <a:rPr lang="en-GB" dirty="0"/>
              <a:t>Data Plane</a:t>
            </a:r>
          </a:p>
        </p:txBody>
      </p:sp>
      <p:sp>
        <p:nvSpPr>
          <p:cNvPr id="3" name="Content Placeholder 2">
            <a:extLst>
              <a:ext uri="{FF2B5EF4-FFF2-40B4-BE49-F238E27FC236}">
                <a16:creationId xmlns:a16="http://schemas.microsoft.com/office/drawing/2014/main" id="{5D4D3023-2DF5-4995-ADF3-0414786CA1A3}"/>
              </a:ext>
            </a:extLst>
          </p:cNvPr>
          <p:cNvSpPr>
            <a:spLocks noGrp="1"/>
          </p:cNvSpPr>
          <p:nvPr>
            <p:ph idx="1"/>
          </p:nvPr>
        </p:nvSpPr>
        <p:spPr>
          <a:xfrm>
            <a:off x="2589212" y="1036319"/>
            <a:ext cx="8915400" cy="5788409"/>
          </a:xfrm>
        </p:spPr>
        <p:txBody>
          <a:bodyPr/>
          <a:lstStyle/>
          <a:p>
            <a:r>
              <a:rPr lang="en-US" dirty="0"/>
              <a:t>The NE resources block comprises:</a:t>
            </a:r>
          </a:p>
          <a:p>
            <a:pPr lvl="1">
              <a:buFont typeface="Wingdings" panose="05000000000000000000" pitchFamily="2" charset="2"/>
              <a:buChar char="§"/>
            </a:pPr>
            <a:r>
              <a:rPr lang="en-US" dirty="0"/>
              <a:t>Data sources</a:t>
            </a:r>
          </a:p>
          <a:p>
            <a:pPr lvl="1">
              <a:buFont typeface="Wingdings" panose="05000000000000000000" pitchFamily="2" charset="2"/>
              <a:buChar char="§"/>
            </a:pPr>
            <a:r>
              <a:rPr lang="en-US" dirty="0"/>
              <a:t>Data sinks </a:t>
            </a:r>
          </a:p>
          <a:p>
            <a:pPr lvl="1">
              <a:buFont typeface="Wingdings" panose="05000000000000000000" pitchFamily="2" charset="2"/>
              <a:buChar char="§"/>
            </a:pPr>
            <a:r>
              <a:rPr lang="en-US" dirty="0"/>
              <a:t>Forwarding and/or traffic processing engines</a:t>
            </a:r>
          </a:p>
          <a:p>
            <a:pPr lvl="1">
              <a:buFont typeface="Wingdings" panose="05000000000000000000" pitchFamily="2" charset="2"/>
              <a:buChar char="§"/>
            </a:pPr>
            <a:r>
              <a:rPr lang="en-US" dirty="0"/>
              <a:t>Virtualiser.</a:t>
            </a:r>
          </a:p>
          <a:p>
            <a:endParaRPr lang="en-US" dirty="0"/>
          </a:p>
          <a:p>
            <a:r>
              <a:rPr lang="en-US" dirty="0"/>
              <a:t>The function of the virtualiser is to abstract the resources to the SDN controller and enforce policy. </a:t>
            </a:r>
          </a:p>
          <a:p>
            <a:endParaRPr lang="en-US" dirty="0"/>
          </a:p>
        </p:txBody>
      </p:sp>
      <p:pic>
        <p:nvPicPr>
          <p:cNvPr id="16" name="Picture 15">
            <a:extLst>
              <a:ext uri="{FF2B5EF4-FFF2-40B4-BE49-F238E27FC236}">
                <a16:creationId xmlns:a16="http://schemas.microsoft.com/office/drawing/2014/main" id="{2D7311D6-A8B8-47A2-986F-3AF226934FE5}"/>
              </a:ext>
            </a:extLst>
          </p:cNvPr>
          <p:cNvPicPr>
            <a:picLocks noChangeAspect="1"/>
          </p:cNvPicPr>
          <p:nvPr/>
        </p:nvPicPr>
        <p:blipFill>
          <a:blip r:embed="rId2"/>
          <a:stretch>
            <a:fillRect/>
          </a:stretch>
        </p:blipFill>
        <p:spPr>
          <a:xfrm>
            <a:off x="2942013" y="3888991"/>
            <a:ext cx="8852159" cy="2969009"/>
          </a:xfrm>
          <a:prstGeom prst="rect">
            <a:avLst/>
          </a:prstGeom>
        </p:spPr>
      </p:pic>
    </p:spTree>
    <p:extLst>
      <p:ext uri="{BB962C8B-B14F-4D97-AF65-F5344CB8AC3E}">
        <p14:creationId xmlns:p14="http://schemas.microsoft.com/office/powerpoint/2010/main" val="19529993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954</TotalTime>
  <Words>3788</Words>
  <Application>Microsoft Office PowerPoint</Application>
  <PresentationFormat>Widescreen</PresentationFormat>
  <Paragraphs>430</Paragraphs>
  <Slides>42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Century Gothic</vt:lpstr>
      <vt:lpstr>Wingdings</vt:lpstr>
      <vt:lpstr>Wingdings 3</vt:lpstr>
      <vt:lpstr>Wisp</vt:lpstr>
      <vt:lpstr>PowerPoint Presentation</vt:lpstr>
      <vt:lpstr>Software Defined Networks CYB 301 SDN Architecture</vt:lpstr>
      <vt:lpstr>Recall</vt:lpstr>
      <vt:lpstr>SDN Architecture</vt:lpstr>
      <vt:lpstr>SDN Planes</vt:lpstr>
      <vt:lpstr>Data Plane</vt:lpstr>
      <vt:lpstr>Data Plane</vt:lpstr>
      <vt:lpstr>Data Plane</vt:lpstr>
      <vt:lpstr>Data Plane</vt:lpstr>
      <vt:lpstr>Data Plane</vt:lpstr>
      <vt:lpstr>Data Plane</vt:lpstr>
      <vt:lpstr>SDN Controller (Control Plane)</vt:lpstr>
      <vt:lpstr>SDN Controller (Control Plane)</vt:lpstr>
      <vt:lpstr>SDN Controller (Control Plane)</vt:lpstr>
      <vt:lpstr>SDN Controller Functional Components</vt:lpstr>
      <vt:lpstr>SDN Controller Functional Components</vt:lpstr>
      <vt:lpstr>SDN Controller Functional Components</vt:lpstr>
      <vt:lpstr>SDN Controller Functional Components</vt:lpstr>
      <vt:lpstr>SDN Controller Functional Components</vt:lpstr>
      <vt:lpstr>SDN Controller Functional Components</vt:lpstr>
      <vt:lpstr>SDN Controller Functional Components</vt:lpstr>
      <vt:lpstr>SDN Controller Functional Components</vt:lpstr>
      <vt:lpstr>SDN Controller Functional Components</vt:lpstr>
      <vt:lpstr>SDN Controller Functional Components</vt:lpstr>
      <vt:lpstr>SDN Controller Functional Components</vt:lpstr>
      <vt:lpstr>SDN Controller Functional Components</vt:lpstr>
      <vt:lpstr>Functions of SDN Controller</vt:lpstr>
      <vt:lpstr>Application Plane</vt:lpstr>
      <vt:lpstr>Application Plane</vt:lpstr>
      <vt:lpstr>Application Plane</vt:lpstr>
      <vt:lpstr>Application Plane</vt:lpstr>
      <vt:lpstr>Application Plane</vt:lpstr>
      <vt:lpstr>Application Plane</vt:lpstr>
      <vt:lpstr>Management</vt:lpstr>
      <vt:lpstr>Management</vt:lpstr>
      <vt:lpstr>SDN Management Responsibilities</vt:lpstr>
      <vt:lpstr>Responsibilities of the Server Manager</vt:lpstr>
      <vt:lpstr>Responsibilities of the Client Manager </vt:lpstr>
      <vt:lpstr>SDN Architecture</vt:lpstr>
      <vt:lpstr>SDN Architecture</vt:lpstr>
      <vt:lpstr>SDN Architecture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Egena Onu</dc:creator>
  <cp:lastModifiedBy>Egena Onu</cp:lastModifiedBy>
  <cp:revision>141</cp:revision>
  <dcterms:created xsi:type="dcterms:W3CDTF">2022-10-27T08:36:46Z</dcterms:created>
  <dcterms:modified xsi:type="dcterms:W3CDTF">2023-11-09T07:56:05Z</dcterms:modified>
</cp:coreProperties>
</file>