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4"/>
  </p:notesMasterIdLst>
  <p:sldIdLst>
    <p:sldId id="259" r:id="rId3"/>
    <p:sldId id="256" r:id="rId4"/>
    <p:sldId id="257" r:id="rId5"/>
    <p:sldId id="291" r:id="rId6"/>
    <p:sldId id="298" r:id="rId7"/>
    <p:sldId id="299" r:id="rId8"/>
    <p:sldId id="300" r:id="rId9"/>
    <p:sldId id="292" r:id="rId10"/>
    <p:sldId id="293" r:id="rId11"/>
    <p:sldId id="323" r:id="rId12"/>
    <p:sldId id="324" r:id="rId13"/>
    <p:sldId id="325" r:id="rId14"/>
    <p:sldId id="304" r:id="rId15"/>
    <p:sldId id="317" r:id="rId16"/>
    <p:sldId id="318" r:id="rId17"/>
    <p:sldId id="320" r:id="rId18"/>
    <p:sldId id="319" r:id="rId19"/>
    <p:sldId id="295" r:id="rId20"/>
    <p:sldId id="316" r:id="rId21"/>
    <p:sldId id="294" r:id="rId22"/>
    <p:sldId id="313" r:id="rId23"/>
    <p:sldId id="332" r:id="rId24"/>
    <p:sldId id="315" r:id="rId25"/>
    <p:sldId id="327" r:id="rId26"/>
    <p:sldId id="328" r:id="rId27"/>
    <p:sldId id="334" r:id="rId28"/>
    <p:sldId id="336" r:id="rId29"/>
    <p:sldId id="335" r:id="rId30"/>
    <p:sldId id="330" r:id="rId31"/>
    <p:sldId id="326" r:id="rId32"/>
    <p:sldId id="329" r:id="rId33"/>
    <p:sldId id="331" r:id="rId34"/>
    <p:sldId id="306" r:id="rId35"/>
    <p:sldId id="307" r:id="rId36"/>
    <p:sldId id="308" r:id="rId37"/>
    <p:sldId id="309" r:id="rId38"/>
    <p:sldId id="337" r:id="rId39"/>
    <p:sldId id="314" r:id="rId40"/>
    <p:sldId id="333" r:id="rId41"/>
    <p:sldId id="297" r:id="rId42"/>
    <p:sldId id="296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Mr." initials="CM" lastIdx="1" clrIdx="0">
    <p:extLst>
      <p:ext uri="{19B8F6BF-5375-455C-9EA6-DF929625EA0E}">
        <p15:presenceInfo xmlns:p15="http://schemas.microsoft.com/office/powerpoint/2012/main" userId="a13f581b91968b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4660"/>
  </p:normalViewPr>
  <p:slideViewPr>
    <p:cSldViewPr>
      <p:cViewPr varScale="1">
        <p:scale>
          <a:sx n="210" d="100"/>
          <a:sy n="210" d="100"/>
        </p:scale>
        <p:origin x="456" y="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759CD-C040-4AC0-8DB7-C02285AE44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DF4702-30CD-4C75-84B9-E385025F06FA}">
      <dgm:prSet phldrT="[文本]"/>
      <dgm:spPr/>
      <dgm:t>
        <a:bodyPr/>
        <a:lstStyle/>
        <a:p>
          <a:r>
            <a:rPr lang="en-US" altLang="zh-CN" dirty="0"/>
            <a:t>WHAT</a:t>
          </a:r>
          <a:r>
            <a:rPr lang="zh-CN" altLang="en-US" dirty="0"/>
            <a:t>：什么是依赖注入？</a:t>
          </a:r>
        </a:p>
      </dgm:t>
    </dgm:pt>
    <dgm:pt modelId="{C35411A1-8ED9-41DA-AE3A-425A15578D9A}" type="parTrans" cxnId="{846A61A0-AF04-4C06-8D6B-DA47D51868EE}">
      <dgm:prSet/>
      <dgm:spPr/>
      <dgm:t>
        <a:bodyPr/>
        <a:lstStyle/>
        <a:p>
          <a:endParaRPr lang="zh-CN" altLang="en-US"/>
        </a:p>
      </dgm:t>
    </dgm:pt>
    <dgm:pt modelId="{69F3FD10-29E3-4AE4-91B3-729CE6D0A72A}" type="sibTrans" cxnId="{846A61A0-AF04-4C06-8D6B-DA47D51868EE}">
      <dgm:prSet/>
      <dgm:spPr/>
      <dgm:t>
        <a:bodyPr/>
        <a:lstStyle/>
        <a:p>
          <a:endParaRPr lang="zh-CN" altLang="en-US"/>
        </a:p>
      </dgm:t>
    </dgm:pt>
    <dgm:pt modelId="{C7D2D558-E14A-4A72-A190-6442451D74FA}">
      <dgm:prSet phldrT="[文本]"/>
      <dgm:spPr/>
      <dgm:t>
        <a:bodyPr/>
        <a:lstStyle/>
        <a:p>
          <a:r>
            <a:rPr lang="en-US" altLang="zh-CN" dirty="0"/>
            <a:t>WHY</a:t>
          </a:r>
          <a:r>
            <a:rPr lang="zh-CN" altLang="en-US" dirty="0"/>
            <a:t>：为什么用依赖注入？</a:t>
          </a:r>
        </a:p>
      </dgm:t>
    </dgm:pt>
    <dgm:pt modelId="{8787EB32-03ED-4643-B5ED-271A3DAC96AB}" type="parTrans" cxnId="{0981F001-3A33-4A3D-A91A-BD2383281514}">
      <dgm:prSet/>
      <dgm:spPr/>
      <dgm:t>
        <a:bodyPr/>
        <a:lstStyle/>
        <a:p>
          <a:endParaRPr lang="zh-CN" altLang="en-US"/>
        </a:p>
      </dgm:t>
    </dgm:pt>
    <dgm:pt modelId="{D5AB0040-A733-4CCA-989A-8A6394FB9205}" type="sibTrans" cxnId="{0981F001-3A33-4A3D-A91A-BD2383281514}">
      <dgm:prSet/>
      <dgm:spPr/>
      <dgm:t>
        <a:bodyPr/>
        <a:lstStyle/>
        <a:p>
          <a:endParaRPr lang="zh-CN" altLang="en-US"/>
        </a:p>
      </dgm:t>
    </dgm:pt>
    <dgm:pt modelId="{E7EA3AFD-AB27-4A26-A100-0ACFDEF46A57}">
      <dgm:prSet phldrT="[文本]"/>
      <dgm:spPr/>
      <dgm:t>
        <a:bodyPr/>
        <a:lstStyle/>
        <a:p>
          <a:r>
            <a:rPr lang="en-US" altLang="zh-CN" dirty="0"/>
            <a:t>HOW</a:t>
          </a:r>
          <a:r>
            <a:rPr lang="zh-CN" altLang="en-US" dirty="0"/>
            <a:t>：怎么用依赖注入？</a:t>
          </a:r>
        </a:p>
      </dgm:t>
    </dgm:pt>
    <dgm:pt modelId="{9802F9E3-FCFD-4EC8-8198-971F5B7F39B8}" type="parTrans" cxnId="{83288233-A092-4005-85F5-46EEB3C11A39}">
      <dgm:prSet/>
      <dgm:spPr/>
      <dgm:t>
        <a:bodyPr/>
        <a:lstStyle/>
        <a:p>
          <a:endParaRPr lang="zh-CN" altLang="en-US"/>
        </a:p>
      </dgm:t>
    </dgm:pt>
    <dgm:pt modelId="{98C89371-1162-4CD7-BDFF-561AC03CBCC4}" type="sibTrans" cxnId="{83288233-A092-4005-85F5-46EEB3C11A39}">
      <dgm:prSet/>
      <dgm:spPr/>
      <dgm:t>
        <a:bodyPr/>
        <a:lstStyle/>
        <a:p>
          <a:endParaRPr lang="zh-CN" altLang="en-US"/>
        </a:p>
      </dgm:t>
    </dgm:pt>
    <dgm:pt modelId="{CFC74A8F-1E77-40D0-AAC3-F0F656628A48}" type="pres">
      <dgm:prSet presAssocID="{99C759CD-C040-4AC0-8DB7-C02285AE44D5}" presName="linear" presStyleCnt="0">
        <dgm:presLayoutVars>
          <dgm:dir/>
          <dgm:animLvl val="lvl"/>
          <dgm:resizeHandles val="exact"/>
        </dgm:presLayoutVars>
      </dgm:prSet>
      <dgm:spPr/>
    </dgm:pt>
    <dgm:pt modelId="{FA8DFC07-11FE-4980-AFAC-5482C4C06E36}" type="pres">
      <dgm:prSet presAssocID="{27DF4702-30CD-4C75-84B9-E385025F06FA}" presName="parentLin" presStyleCnt="0"/>
      <dgm:spPr/>
    </dgm:pt>
    <dgm:pt modelId="{C2548411-8914-42E5-8323-C380784F7CCF}" type="pres">
      <dgm:prSet presAssocID="{27DF4702-30CD-4C75-84B9-E385025F06FA}" presName="parentLeftMargin" presStyleLbl="node1" presStyleIdx="0" presStyleCnt="3"/>
      <dgm:spPr/>
    </dgm:pt>
    <dgm:pt modelId="{C1D05C25-EEDC-4FA1-B867-C3A26731B20E}" type="pres">
      <dgm:prSet presAssocID="{27DF4702-30CD-4C75-84B9-E385025F06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7BD205-F0B6-4820-9C60-96C0ADCA94A9}" type="pres">
      <dgm:prSet presAssocID="{27DF4702-30CD-4C75-84B9-E385025F06FA}" presName="negativeSpace" presStyleCnt="0"/>
      <dgm:spPr/>
    </dgm:pt>
    <dgm:pt modelId="{89F08336-853B-4CB4-9278-DA6CA3DD95DB}" type="pres">
      <dgm:prSet presAssocID="{27DF4702-30CD-4C75-84B9-E385025F06FA}" presName="childText" presStyleLbl="conFgAcc1" presStyleIdx="0" presStyleCnt="3">
        <dgm:presLayoutVars>
          <dgm:bulletEnabled val="1"/>
        </dgm:presLayoutVars>
      </dgm:prSet>
      <dgm:spPr/>
    </dgm:pt>
    <dgm:pt modelId="{8B8D1862-0D35-47A4-8222-83D63374E33D}" type="pres">
      <dgm:prSet presAssocID="{69F3FD10-29E3-4AE4-91B3-729CE6D0A72A}" presName="spaceBetweenRectangles" presStyleCnt="0"/>
      <dgm:spPr/>
    </dgm:pt>
    <dgm:pt modelId="{8A83DA2D-EF91-45CE-AB64-E7CD19E4AB75}" type="pres">
      <dgm:prSet presAssocID="{C7D2D558-E14A-4A72-A190-6442451D74FA}" presName="parentLin" presStyleCnt="0"/>
      <dgm:spPr/>
    </dgm:pt>
    <dgm:pt modelId="{CE922519-F052-4F71-87F6-F4EC7FC75BF8}" type="pres">
      <dgm:prSet presAssocID="{C7D2D558-E14A-4A72-A190-6442451D74FA}" presName="parentLeftMargin" presStyleLbl="node1" presStyleIdx="0" presStyleCnt="3"/>
      <dgm:spPr/>
    </dgm:pt>
    <dgm:pt modelId="{237AEFBA-62F9-466D-8A94-24C16C5A5E94}" type="pres">
      <dgm:prSet presAssocID="{C7D2D558-E14A-4A72-A190-6442451D74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F4BF03-F7D8-43DE-B87C-A9A017CFABAF}" type="pres">
      <dgm:prSet presAssocID="{C7D2D558-E14A-4A72-A190-6442451D74FA}" presName="negativeSpace" presStyleCnt="0"/>
      <dgm:spPr/>
    </dgm:pt>
    <dgm:pt modelId="{1EF652C4-4BF3-4117-94F0-DBF7E2E027E7}" type="pres">
      <dgm:prSet presAssocID="{C7D2D558-E14A-4A72-A190-6442451D74FA}" presName="childText" presStyleLbl="conFgAcc1" presStyleIdx="1" presStyleCnt="3">
        <dgm:presLayoutVars>
          <dgm:bulletEnabled val="1"/>
        </dgm:presLayoutVars>
      </dgm:prSet>
      <dgm:spPr/>
    </dgm:pt>
    <dgm:pt modelId="{0BC53A92-0EBB-4DCD-90BD-C58758D2D6ED}" type="pres">
      <dgm:prSet presAssocID="{D5AB0040-A733-4CCA-989A-8A6394FB9205}" presName="spaceBetweenRectangles" presStyleCnt="0"/>
      <dgm:spPr/>
    </dgm:pt>
    <dgm:pt modelId="{B4F9BBAF-E16A-4051-98CB-496507913B20}" type="pres">
      <dgm:prSet presAssocID="{E7EA3AFD-AB27-4A26-A100-0ACFDEF46A57}" presName="parentLin" presStyleCnt="0"/>
      <dgm:spPr/>
    </dgm:pt>
    <dgm:pt modelId="{FC1D90C5-3E34-4F04-B655-7FF2EC032183}" type="pres">
      <dgm:prSet presAssocID="{E7EA3AFD-AB27-4A26-A100-0ACFDEF46A57}" presName="parentLeftMargin" presStyleLbl="node1" presStyleIdx="1" presStyleCnt="3"/>
      <dgm:spPr/>
    </dgm:pt>
    <dgm:pt modelId="{B2E21D13-7C3D-4EA1-8EA0-9516A3586437}" type="pres">
      <dgm:prSet presAssocID="{E7EA3AFD-AB27-4A26-A100-0ACFDEF46A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FFD4E0-23F7-4070-9615-004220100E5D}" type="pres">
      <dgm:prSet presAssocID="{E7EA3AFD-AB27-4A26-A100-0ACFDEF46A57}" presName="negativeSpace" presStyleCnt="0"/>
      <dgm:spPr/>
    </dgm:pt>
    <dgm:pt modelId="{13CDBE64-015A-446C-828C-429232B59BD9}" type="pres">
      <dgm:prSet presAssocID="{E7EA3AFD-AB27-4A26-A100-0ACFDEF46A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81F001-3A33-4A3D-A91A-BD2383281514}" srcId="{99C759CD-C040-4AC0-8DB7-C02285AE44D5}" destId="{C7D2D558-E14A-4A72-A190-6442451D74FA}" srcOrd="1" destOrd="0" parTransId="{8787EB32-03ED-4643-B5ED-271A3DAC96AB}" sibTransId="{D5AB0040-A733-4CCA-989A-8A6394FB9205}"/>
    <dgm:cxn modelId="{5C880B09-ED38-4652-A7B9-BCA613B6410E}" type="presOf" srcId="{27DF4702-30CD-4C75-84B9-E385025F06FA}" destId="{C2548411-8914-42E5-8323-C380784F7CCF}" srcOrd="0" destOrd="0" presId="urn:microsoft.com/office/officeart/2005/8/layout/list1"/>
    <dgm:cxn modelId="{4C800922-D9AE-487B-A59F-452A28738F60}" type="presOf" srcId="{E7EA3AFD-AB27-4A26-A100-0ACFDEF46A57}" destId="{FC1D90C5-3E34-4F04-B655-7FF2EC032183}" srcOrd="0" destOrd="0" presId="urn:microsoft.com/office/officeart/2005/8/layout/list1"/>
    <dgm:cxn modelId="{96568B2A-7D1C-47E1-A202-058002F7DBEE}" type="presOf" srcId="{C7D2D558-E14A-4A72-A190-6442451D74FA}" destId="{237AEFBA-62F9-466D-8A94-24C16C5A5E94}" srcOrd="1" destOrd="0" presId="urn:microsoft.com/office/officeart/2005/8/layout/list1"/>
    <dgm:cxn modelId="{6116EA2D-F2B7-4870-9BB8-883079BAA7FC}" type="presOf" srcId="{99C759CD-C040-4AC0-8DB7-C02285AE44D5}" destId="{CFC74A8F-1E77-40D0-AAC3-F0F656628A48}" srcOrd="0" destOrd="0" presId="urn:microsoft.com/office/officeart/2005/8/layout/list1"/>
    <dgm:cxn modelId="{83288233-A092-4005-85F5-46EEB3C11A39}" srcId="{99C759CD-C040-4AC0-8DB7-C02285AE44D5}" destId="{E7EA3AFD-AB27-4A26-A100-0ACFDEF46A57}" srcOrd="2" destOrd="0" parTransId="{9802F9E3-FCFD-4EC8-8198-971F5B7F39B8}" sibTransId="{98C89371-1162-4CD7-BDFF-561AC03CBCC4}"/>
    <dgm:cxn modelId="{A3F1C349-665E-4E48-91EB-5299253344D2}" type="presOf" srcId="{C7D2D558-E14A-4A72-A190-6442451D74FA}" destId="{CE922519-F052-4F71-87F6-F4EC7FC75BF8}" srcOrd="0" destOrd="0" presId="urn:microsoft.com/office/officeart/2005/8/layout/list1"/>
    <dgm:cxn modelId="{02E72E90-2C49-496A-A05F-B3F92D424FB6}" type="presOf" srcId="{27DF4702-30CD-4C75-84B9-E385025F06FA}" destId="{C1D05C25-EEDC-4FA1-B867-C3A26731B20E}" srcOrd="1" destOrd="0" presId="urn:microsoft.com/office/officeart/2005/8/layout/list1"/>
    <dgm:cxn modelId="{846A61A0-AF04-4C06-8D6B-DA47D51868EE}" srcId="{99C759CD-C040-4AC0-8DB7-C02285AE44D5}" destId="{27DF4702-30CD-4C75-84B9-E385025F06FA}" srcOrd="0" destOrd="0" parTransId="{C35411A1-8ED9-41DA-AE3A-425A15578D9A}" sibTransId="{69F3FD10-29E3-4AE4-91B3-729CE6D0A72A}"/>
    <dgm:cxn modelId="{69B3F3D1-F695-4244-8093-67BCD01A569B}" type="presOf" srcId="{E7EA3AFD-AB27-4A26-A100-0ACFDEF46A57}" destId="{B2E21D13-7C3D-4EA1-8EA0-9516A3586437}" srcOrd="1" destOrd="0" presId="urn:microsoft.com/office/officeart/2005/8/layout/list1"/>
    <dgm:cxn modelId="{B81C1C33-1EE3-4D2E-8D28-53BF71DDDF32}" type="presParOf" srcId="{CFC74A8F-1E77-40D0-AAC3-F0F656628A48}" destId="{FA8DFC07-11FE-4980-AFAC-5482C4C06E36}" srcOrd="0" destOrd="0" presId="urn:microsoft.com/office/officeart/2005/8/layout/list1"/>
    <dgm:cxn modelId="{C849177A-A40C-4B0F-BE03-7A94ED1CE2F3}" type="presParOf" srcId="{FA8DFC07-11FE-4980-AFAC-5482C4C06E36}" destId="{C2548411-8914-42E5-8323-C380784F7CCF}" srcOrd="0" destOrd="0" presId="urn:microsoft.com/office/officeart/2005/8/layout/list1"/>
    <dgm:cxn modelId="{F3F24EF6-E52D-4215-BADD-E86AFBB35A87}" type="presParOf" srcId="{FA8DFC07-11FE-4980-AFAC-5482C4C06E36}" destId="{C1D05C25-EEDC-4FA1-B867-C3A26731B20E}" srcOrd="1" destOrd="0" presId="urn:microsoft.com/office/officeart/2005/8/layout/list1"/>
    <dgm:cxn modelId="{D491ECF0-B33E-4EE8-8A4B-CE527E017B1B}" type="presParOf" srcId="{CFC74A8F-1E77-40D0-AAC3-F0F656628A48}" destId="{E87BD205-F0B6-4820-9C60-96C0ADCA94A9}" srcOrd="1" destOrd="0" presId="urn:microsoft.com/office/officeart/2005/8/layout/list1"/>
    <dgm:cxn modelId="{E64D77E8-4F6E-43C2-8925-51DCF68DD6B7}" type="presParOf" srcId="{CFC74A8F-1E77-40D0-AAC3-F0F656628A48}" destId="{89F08336-853B-4CB4-9278-DA6CA3DD95DB}" srcOrd="2" destOrd="0" presId="urn:microsoft.com/office/officeart/2005/8/layout/list1"/>
    <dgm:cxn modelId="{75BB9DE4-7E51-4875-8FCD-919D11EE2272}" type="presParOf" srcId="{CFC74A8F-1E77-40D0-AAC3-F0F656628A48}" destId="{8B8D1862-0D35-47A4-8222-83D63374E33D}" srcOrd="3" destOrd="0" presId="urn:microsoft.com/office/officeart/2005/8/layout/list1"/>
    <dgm:cxn modelId="{3C80788E-494F-44B8-980B-BA8B4923A1CD}" type="presParOf" srcId="{CFC74A8F-1E77-40D0-AAC3-F0F656628A48}" destId="{8A83DA2D-EF91-45CE-AB64-E7CD19E4AB75}" srcOrd="4" destOrd="0" presId="urn:microsoft.com/office/officeart/2005/8/layout/list1"/>
    <dgm:cxn modelId="{4BDE26E5-3445-4F71-AAE7-5402BE4ABA76}" type="presParOf" srcId="{8A83DA2D-EF91-45CE-AB64-E7CD19E4AB75}" destId="{CE922519-F052-4F71-87F6-F4EC7FC75BF8}" srcOrd="0" destOrd="0" presId="urn:microsoft.com/office/officeart/2005/8/layout/list1"/>
    <dgm:cxn modelId="{505C1DA3-E56C-4A8F-9356-27273D9A2002}" type="presParOf" srcId="{8A83DA2D-EF91-45CE-AB64-E7CD19E4AB75}" destId="{237AEFBA-62F9-466D-8A94-24C16C5A5E94}" srcOrd="1" destOrd="0" presId="urn:microsoft.com/office/officeart/2005/8/layout/list1"/>
    <dgm:cxn modelId="{B57DC32E-6B65-4852-A871-D657925BE2D7}" type="presParOf" srcId="{CFC74A8F-1E77-40D0-AAC3-F0F656628A48}" destId="{0BF4BF03-F7D8-43DE-B87C-A9A017CFABAF}" srcOrd="5" destOrd="0" presId="urn:microsoft.com/office/officeart/2005/8/layout/list1"/>
    <dgm:cxn modelId="{7112D4B5-DF88-47EE-B86D-08EA323F0FE1}" type="presParOf" srcId="{CFC74A8F-1E77-40D0-AAC3-F0F656628A48}" destId="{1EF652C4-4BF3-4117-94F0-DBF7E2E027E7}" srcOrd="6" destOrd="0" presId="urn:microsoft.com/office/officeart/2005/8/layout/list1"/>
    <dgm:cxn modelId="{5BD49C49-A7DF-41C9-A247-00C7E87185A7}" type="presParOf" srcId="{CFC74A8F-1E77-40D0-AAC3-F0F656628A48}" destId="{0BC53A92-0EBB-4DCD-90BD-C58758D2D6ED}" srcOrd="7" destOrd="0" presId="urn:microsoft.com/office/officeart/2005/8/layout/list1"/>
    <dgm:cxn modelId="{A6BE17C5-3470-4170-B5B3-819BEE296535}" type="presParOf" srcId="{CFC74A8F-1E77-40D0-AAC3-F0F656628A48}" destId="{B4F9BBAF-E16A-4051-98CB-496507913B20}" srcOrd="8" destOrd="0" presId="urn:microsoft.com/office/officeart/2005/8/layout/list1"/>
    <dgm:cxn modelId="{253264CE-2340-43BC-B586-AF7F41EC6C13}" type="presParOf" srcId="{B4F9BBAF-E16A-4051-98CB-496507913B20}" destId="{FC1D90C5-3E34-4F04-B655-7FF2EC032183}" srcOrd="0" destOrd="0" presId="urn:microsoft.com/office/officeart/2005/8/layout/list1"/>
    <dgm:cxn modelId="{B37597FB-B794-446C-B934-425A997B841D}" type="presParOf" srcId="{B4F9BBAF-E16A-4051-98CB-496507913B20}" destId="{B2E21D13-7C3D-4EA1-8EA0-9516A3586437}" srcOrd="1" destOrd="0" presId="urn:microsoft.com/office/officeart/2005/8/layout/list1"/>
    <dgm:cxn modelId="{285C1457-C373-493D-9B2C-7311DDF7BA77}" type="presParOf" srcId="{CFC74A8F-1E77-40D0-AAC3-F0F656628A48}" destId="{EFFFD4E0-23F7-4070-9615-004220100E5D}" srcOrd="9" destOrd="0" presId="urn:microsoft.com/office/officeart/2005/8/layout/list1"/>
    <dgm:cxn modelId="{C9E411F8-8557-4E88-84B6-058645F749AF}" type="presParOf" srcId="{CFC74A8F-1E77-40D0-AAC3-F0F656628A48}" destId="{13CDBE64-015A-446C-828C-429232B59B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CD37C-E52F-4FE4-80EB-D0E85207368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2AD509-7615-4268-B7A1-188C8C405A82}">
      <dgm:prSet phldrT="[文本]"/>
      <dgm:spPr/>
      <dgm:t>
        <a:bodyPr/>
        <a:lstStyle/>
        <a:p>
          <a:r>
            <a:rPr lang="en-US" b="0" i="0" dirty="0" err="1"/>
            <a:t>AddTransient</a:t>
          </a:r>
          <a:endParaRPr lang="zh-CN" altLang="en-US" dirty="0"/>
        </a:p>
      </dgm:t>
    </dgm:pt>
    <dgm:pt modelId="{713DB51C-9DB9-4C7E-9324-D92CDDA02D6B}" type="parTrans" cxnId="{879EE0EF-0843-4D8E-8A2A-C12474287E37}">
      <dgm:prSet/>
      <dgm:spPr/>
      <dgm:t>
        <a:bodyPr/>
        <a:lstStyle/>
        <a:p>
          <a:endParaRPr lang="zh-CN" altLang="en-US"/>
        </a:p>
      </dgm:t>
    </dgm:pt>
    <dgm:pt modelId="{95852B0A-87BF-4D84-B143-2C0BFBA7E1F0}" type="sibTrans" cxnId="{879EE0EF-0843-4D8E-8A2A-C12474287E37}">
      <dgm:prSet/>
      <dgm:spPr/>
      <dgm:t>
        <a:bodyPr/>
        <a:lstStyle/>
        <a:p>
          <a:endParaRPr lang="zh-CN" altLang="en-US"/>
        </a:p>
      </dgm:t>
    </dgm:pt>
    <dgm:pt modelId="{67DB1B84-540E-4BA2-85B7-ABAA43FA71EB}">
      <dgm:prSet phldrT="[文本]" custT="1"/>
      <dgm:spPr/>
      <dgm:t>
        <a:bodyPr/>
        <a:lstStyle/>
        <a:p>
          <a:r>
            <a:rPr lang="zh-CN" altLang="en-US" sz="1200" b="0" i="0" dirty="0"/>
            <a:t>每一次</a:t>
          </a:r>
          <a:r>
            <a:rPr lang="en-US" sz="1200" b="0" i="0" dirty="0" err="1"/>
            <a:t>GetService</a:t>
          </a:r>
          <a:r>
            <a:rPr lang="zh-CN" altLang="en-US" sz="1200" b="0" i="0" dirty="0"/>
            <a:t>都会创建一个新的实例</a:t>
          </a:r>
          <a:endParaRPr lang="zh-CN" altLang="en-US" sz="1200" dirty="0"/>
        </a:p>
      </dgm:t>
    </dgm:pt>
    <dgm:pt modelId="{7C78DD19-921B-436F-BE06-DD7D07C07E25}" type="parTrans" cxnId="{0FA31FEF-78C4-4C02-B383-2A4421BAABDC}">
      <dgm:prSet/>
      <dgm:spPr/>
      <dgm:t>
        <a:bodyPr/>
        <a:lstStyle/>
        <a:p>
          <a:endParaRPr lang="zh-CN" altLang="en-US"/>
        </a:p>
      </dgm:t>
    </dgm:pt>
    <dgm:pt modelId="{E4198302-EE92-469F-A81D-4377402C945F}" type="sibTrans" cxnId="{0FA31FEF-78C4-4C02-B383-2A4421BAABDC}">
      <dgm:prSet/>
      <dgm:spPr/>
      <dgm:t>
        <a:bodyPr/>
        <a:lstStyle/>
        <a:p>
          <a:endParaRPr lang="zh-CN" altLang="en-US"/>
        </a:p>
      </dgm:t>
    </dgm:pt>
    <dgm:pt modelId="{1DF176F5-C8EF-4003-86C4-44EB28162006}">
      <dgm:prSet phldrT="[文本]"/>
      <dgm:spPr/>
      <dgm:t>
        <a:bodyPr/>
        <a:lstStyle/>
        <a:p>
          <a:r>
            <a:rPr lang="en-US" b="0" i="0" dirty="0" err="1"/>
            <a:t>AddSingleton</a:t>
          </a:r>
          <a:endParaRPr lang="zh-CN" altLang="en-US" dirty="0"/>
        </a:p>
      </dgm:t>
    </dgm:pt>
    <dgm:pt modelId="{EFE0798F-F5CB-40F1-94DB-2EDD9C072767}" type="parTrans" cxnId="{9022C75F-05C0-4DE7-A2AD-AED0DFA7A01E}">
      <dgm:prSet/>
      <dgm:spPr/>
      <dgm:t>
        <a:bodyPr/>
        <a:lstStyle/>
        <a:p>
          <a:endParaRPr lang="zh-CN" altLang="en-US"/>
        </a:p>
      </dgm:t>
    </dgm:pt>
    <dgm:pt modelId="{A1C765E9-AF2D-4892-BD72-25322E8C84F2}" type="sibTrans" cxnId="{9022C75F-05C0-4DE7-A2AD-AED0DFA7A01E}">
      <dgm:prSet/>
      <dgm:spPr/>
      <dgm:t>
        <a:bodyPr/>
        <a:lstStyle/>
        <a:p>
          <a:endParaRPr lang="zh-CN" altLang="en-US"/>
        </a:p>
      </dgm:t>
    </dgm:pt>
    <dgm:pt modelId="{F02ADF44-4646-439D-AD7B-31CADDA0001E}">
      <dgm:prSet phldrT="[文本]" custT="1"/>
      <dgm:spPr/>
      <dgm:t>
        <a:bodyPr/>
        <a:lstStyle/>
        <a:p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在同一个</a:t>
          </a:r>
          <a:r>
            <a: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Scope</a:t>
          </a:r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内只初始化一个实例 </a:t>
          </a:r>
        </a:p>
      </dgm:t>
    </dgm:pt>
    <dgm:pt modelId="{B93E8405-816A-4ACF-8425-13C53B6773F6}" type="parTrans" cxnId="{C497105C-0354-49DB-8DD8-61B658334E64}">
      <dgm:prSet/>
      <dgm:spPr/>
      <dgm:t>
        <a:bodyPr/>
        <a:lstStyle/>
        <a:p>
          <a:endParaRPr lang="zh-CN" altLang="en-US"/>
        </a:p>
      </dgm:t>
    </dgm:pt>
    <dgm:pt modelId="{49397D1F-6FF5-474D-BAEC-4268E28151CA}" type="sibTrans" cxnId="{C497105C-0354-49DB-8DD8-61B658334E64}">
      <dgm:prSet/>
      <dgm:spPr/>
      <dgm:t>
        <a:bodyPr/>
        <a:lstStyle/>
        <a:p>
          <a:endParaRPr lang="zh-CN" altLang="en-US"/>
        </a:p>
      </dgm:t>
    </dgm:pt>
    <dgm:pt modelId="{51B33EF7-2EAD-4FEF-9AC1-F58FB0670A6D}">
      <dgm:prSet phldrT="[文本]"/>
      <dgm:spPr/>
      <dgm:t>
        <a:bodyPr/>
        <a:lstStyle/>
        <a:p>
          <a:r>
            <a:rPr lang="en-US" b="0" i="0" dirty="0" err="1"/>
            <a:t>AddScoped</a:t>
          </a:r>
          <a:endParaRPr lang="zh-CN" altLang="en-US" dirty="0"/>
        </a:p>
      </dgm:t>
    </dgm:pt>
    <dgm:pt modelId="{F6735055-F9F7-41F2-AF09-820C9B8191F8}" type="parTrans" cxnId="{79EF7CAB-2D95-4CE9-8800-9AC4C4AE5ED5}">
      <dgm:prSet/>
      <dgm:spPr/>
      <dgm:t>
        <a:bodyPr/>
        <a:lstStyle/>
        <a:p>
          <a:endParaRPr lang="zh-CN" altLang="en-US"/>
        </a:p>
      </dgm:t>
    </dgm:pt>
    <dgm:pt modelId="{CA3B3B65-9949-4C2F-BE18-3FF6AFBF527E}" type="sibTrans" cxnId="{79EF7CAB-2D95-4CE9-8800-9AC4C4AE5ED5}">
      <dgm:prSet/>
      <dgm:spPr/>
      <dgm:t>
        <a:bodyPr/>
        <a:lstStyle/>
        <a:p>
          <a:endParaRPr lang="zh-CN" altLang="en-US"/>
        </a:p>
      </dgm:t>
    </dgm:pt>
    <dgm:pt modelId="{4BC72808-AB4A-4A9C-AACC-54107386265B}">
      <dgm:prSet phldrT="[文本]" custT="1"/>
      <dgm:spPr/>
      <dgm:t>
        <a:bodyPr/>
        <a:lstStyle/>
        <a:p>
          <a:r>
            <a:rPr lang="zh-CN" altLang="en-US" sz="1200" b="0" i="0" kern="1200" dirty="0"/>
            <a:t>整个应用程序生命周期以内只创建一个实例</a:t>
          </a:r>
          <a:endParaRPr lang="zh-CN" alt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47EC620-BA9E-4381-AF93-93FE11408CE7}" type="parTrans" cxnId="{123B2551-5FC5-4D29-94BB-8CE71AB18ECD}">
      <dgm:prSet/>
      <dgm:spPr/>
      <dgm:t>
        <a:bodyPr/>
        <a:lstStyle/>
        <a:p>
          <a:endParaRPr lang="zh-CN" altLang="en-US"/>
        </a:p>
      </dgm:t>
    </dgm:pt>
    <dgm:pt modelId="{D26AA54D-88CE-40F5-8273-6942B7697554}" type="sibTrans" cxnId="{123B2551-5FC5-4D29-94BB-8CE71AB18ECD}">
      <dgm:prSet/>
      <dgm:spPr/>
      <dgm:t>
        <a:bodyPr/>
        <a:lstStyle/>
        <a:p>
          <a:endParaRPr lang="zh-CN" altLang="en-US"/>
        </a:p>
      </dgm:t>
    </dgm:pt>
    <dgm:pt modelId="{C663A40E-1638-4FEF-9FF3-0DA332DB81B1}" type="pres">
      <dgm:prSet presAssocID="{B89CD37C-E52F-4FE4-80EB-D0E85207368E}" presName="Name0" presStyleCnt="0">
        <dgm:presLayoutVars>
          <dgm:dir/>
          <dgm:animLvl val="lvl"/>
          <dgm:resizeHandles val="exact"/>
        </dgm:presLayoutVars>
      </dgm:prSet>
      <dgm:spPr/>
    </dgm:pt>
    <dgm:pt modelId="{295E1D6E-99C1-4B31-A6B7-AE5E39A1B4B7}" type="pres">
      <dgm:prSet presAssocID="{FD2AD509-7615-4268-B7A1-188C8C405A82}" presName="composite" presStyleCnt="0"/>
      <dgm:spPr/>
    </dgm:pt>
    <dgm:pt modelId="{CA8919EA-A4A0-4528-80C8-2460780A0051}" type="pres">
      <dgm:prSet presAssocID="{FD2AD509-7615-4268-B7A1-188C8C405A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D31E6F-D283-4AE7-AF7D-9303850DEF7B}" type="pres">
      <dgm:prSet presAssocID="{FD2AD509-7615-4268-B7A1-188C8C405A82}" presName="desTx" presStyleLbl="alignAccFollowNode1" presStyleIdx="0" presStyleCnt="3">
        <dgm:presLayoutVars>
          <dgm:bulletEnabled val="1"/>
        </dgm:presLayoutVars>
      </dgm:prSet>
      <dgm:spPr/>
    </dgm:pt>
    <dgm:pt modelId="{4AEE99F5-A745-4D13-867D-E8FBC5A90AB9}" type="pres">
      <dgm:prSet presAssocID="{95852B0A-87BF-4D84-B143-2C0BFBA7E1F0}" presName="space" presStyleCnt="0"/>
      <dgm:spPr/>
    </dgm:pt>
    <dgm:pt modelId="{2FCFA43F-DE90-4F27-8D8A-D54D017D3277}" type="pres">
      <dgm:prSet presAssocID="{1DF176F5-C8EF-4003-86C4-44EB28162006}" presName="composite" presStyleCnt="0"/>
      <dgm:spPr/>
    </dgm:pt>
    <dgm:pt modelId="{98FCA280-BA6D-41A9-9EDD-44F7C73C5E01}" type="pres">
      <dgm:prSet presAssocID="{1DF176F5-C8EF-4003-86C4-44EB2816200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25FB4C-C2F9-431C-85CF-63EC0E094DEC}" type="pres">
      <dgm:prSet presAssocID="{1DF176F5-C8EF-4003-86C4-44EB28162006}" presName="desTx" presStyleLbl="alignAccFollowNode1" presStyleIdx="1" presStyleCnt="3">
        <dgm:presLayoutVars>
          <dgm:bulletEnabled val="1"/>
        </dgm:presLayoutVars>
      </dgm:prSet>
      <dgm:spPr/>
    </dgm:pt>
    <dgm:pt modelId="{F79759E9-C544-43B8-8973-D3A7E9B371DA}" type="pres">
      <dgm:prSet presAssocID="{A1C765E9-AF2D-4892-BD72-25322E8C84F2}" presName="space" presStyleCnt="0"/>
      <dgm:spPr/>
    </dgm:pt>
    <dgm:pt modelId="{48F4E2CB-7611-42B1-827C-4F612628D4C5}" type="pres">
      <dgm:prSet presAssocID="{51B33EF7-2EAD-4FEF-9AC1-F58FB0670A6D}" presName="composite" presStyleCnt="0"/>
      <dgm:spPr/>
    </dgm:pt>
    <dgm:pt modelId="{6C1FB6C3-D771-4D7C-AD60-67FF0C44FABF}" type="pres">
      <dgm:prSet presAssocID="{51B33EF7-2EAD-4FEF-9AC1-F58FB0670A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B43D377-DB6B-4730-AA25-F9D28C45094A}" type="pres">
      <dgm:prSet presAssocID="{51B33EF7-2EAD-4FEF-9AC1-F58FB0670A6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5FAC818-EDE5-483B-B2D4-5C5011F8A25C}" type="presOf" srcId="{51B33EF7-2EAD-4FEF-9AC1-F58FB0670A6D}" destId="{6C1FB6C3-D771-4D7C-AD60-67FF0C44FABF}" srcOrd="0" destOrd="0" presId="urn:microsoft.com/office/officeart/2005/8/layout/hList1"/>
    <dgm:cxn modelId="{3C532F19-DA90-4A76-93EF-0DD8D348EFAC}" type="presOf" srcId="{1DF176F5-C8EF-4003-86C4-44EB28162006}" destId="{98FCA280-BA6D-41A9-9EDD-44F7C73C5E01}" srcOrd="0" destOrd="0" presId="urn:microsoft.com/office/officeart/2005/8/layout/hList1"/>
    <dgm:cxn modelId="{E9EA4333-EFCD-43A7-9CCB-A46994361D5B}" type="presOf" srcId="{B89CD37C-E52F-4FE4-80EB-D0E85207368E}" destId="{C663A40E-1638-4FEF-9FF3-0DA332DB81B1}" srcOrd="0" destOrd="0" presId="urn:microsoft.com/office/officeart/2005/8/layout/hList1"/>
    <dgm:cxn modelId="{C497105C-0354-49DB-8DD8-61B658334E64}" srcId="{1DF176F5-C8EF-4003-86C4-44EB28162006}" destId="{F02ADF44-4646-439D-AD7B-31CADDA0001E}" srcOrd="0" destOrd="0" parTransId="{B93E8405-816A-4ACF-8425-13C53B6773F6}" sibTransId="{49397D1F-6FF5-474D-BAEC-4268E28151CA}"/>
    <dgm:cxn modelId="{9022C75F-05C0-4DE7-A2AD-AED0DFA7A01E}" srcId="{B89CD37C-E52F-4FE4-80EB-D0E85207368E}" destId="{1DF176F5-C8EF-4003-86C4-44EB28162006}" srcOrd="1" destOrd="0" parTransId="{EFE0798F-F5CB-40F1-94DB-2EDD9C072767}" sibTransId="{A1C765E9-AF2D-4892-BD72-25322E8C84F2}"/>
    <dgm:cxn modelId="{A53BBD69-BE46-41FE-8342-3C68EBB3EF4D}" type="presOf" srcId="{F02ADF44-4646-439D-AD7B-31CADDA0001E}" destId="{8525FB4C-C2F9-431C-85CF-63EC0E094DEC}" srcOrd="0" destOrd="0" presId="urn:microsoft.com/office/officeart/2005/8/layout/hList1"/>
    <dgm:cxn modelId="{AB33384A-A503-45B9-848C-EF2D6A3DF4CF}" type="presOf" srcId="{67DB1B84-540E-4BA2-85B7-ABAA43FA71EB}" destId="{94D31E6F-D283-4AE7-AF7D-9303850DEF7B}" srcOrd="0" destOrd="0" presId="urn:microsoft.com/office/officeart/2005/8/layout/hList1"/>
    <dgm:cxn modelId="{123B2551-5FC5-4D29-94BB-8CE71AB18ECD}" srcId="{51B33EF7-2EAD-4FEF-9AC1-F58FB0670A6D}" destId="{4BC72808-AB4A-4A9C-AACC-54107386265B}" srcOrd="0" destOrd="0" parTransId="{B47EC620-BA9E-4381-AF93-93FE11408CE7}" sibTransId="{D26AA54D-88CE-40F5-8273-6942B7697554}"/>
    <dgm:cxn modelId="{41C5EC77-AC38-4321-8BF2-89D4BBAC9C0D}" type="presOf" srcId="{4BC72808-AB4A-4A9C-AACC-54107386265B}" destId="{6B43D377-DB6B-4730-AA25-F9D28C45094A}" srcOrd="0" destOrd="0" presId="urn:microsoft.com/office/officeart/2005/8/layout/hList1"/>
    <dgm:cxn modelId="{79EF7CAB-2D95-4CE9-8800-9AC4C4AE5ED5}" srcId="{B89CD37C-E52F-4FE4-80EB-D0E85207368E}" destId="{51B33EF7-2EAD-4FEF-9AC1-F58FB0670A6D}" srcOrd="2" destOrd="0" parTransId="{F6735055-F9F7-41F2-AF09-820C9B8191F8}" sibTransId="{CA3B3B65-9949-4C2F-BE18-3FF6AFBF527E}"/>
    <dgm:cxn modelId="{DFFB8BB7-A545-4C68-903D-F5F932482AB9}" type="presOf" srcId="{FD2AD509-7615-4268-B7A1-188C8C405A82}" destId="{CA8919EA-A4A0-4528-80C8-2460780A0051}" srcOrd="0" destOrd="0" presId="urn:microsoft.com/office/officeart/2005/8/layout/hList1"/>
    <dgm:cxn modelId="{0FA31FEF-78C4-4C02-B383-2A4421BAABDC}" srcId="{FD2AD509-7615-4268-B7A1-188C8C405A82}" destId="{67DB1B84-540E-4BA2-85B7-ABAA43FA71EB}" srcOrd="0" destOrd="0" parTransId="{7C78DD19-921B-436F-BE06-DD7D07C07E25}" sibTransId="{E4198302-EE92-469F-A81D-4377402C945F}"/>
    <dgm:cxn modelId="{879EE0EF-0843-4D8E-8A2A-C12474287E37}" srcId="{B89CD37C-E52F-4FE4-80EB-D0E85207368E}" destId="{FD2AD509-7615-4268-B7A1-188C8C405A82}" srcOrd="0" destOrd="0" parTransId="{713DB51C-9DB9-4C7E-9324-D92CDDA02D6B}" sibTransId="{95852B0A-87BF-4D84-B143-2C0BFBA7E1F0}"/>
    <dgm:cxn modelId="{F5137A45-CC24-4CFE-AB14-AC64568CE1EA}" type="presParOf" srcId="{C663A40E-1638-4FEF-9FF3-0DA332DB81B1}" destId="{295E1D6E-99C1-4B31-A6B7-AE5E39A1B4B7}" srcOrd="0" destOrd="0" presId="urn:microsoft.com/office/officeart/2005/8/layout/hList1"/>
    <dgm:cxn modelId="{119B25C8-52C8-4C49-80EB-440F2E939DB6}" type="presParOf" srcId="{295E1D6E-99C1-4B31-A6B7-AE5E39A1B4B7}" destId="{CA8919EA-A4A0-4528-80C8-2460780A0051}" srcOrd="0" destOrd="0" presId="urn:microsoft.com/office/officeart/2005/8/layout/hList1"/>
    <dgm:cxn modelId="{3BCDCE92-391A-40AE-92B3-B2DF603CAE04}" type="presParOf" srcId="{295E1D6E-99C1-4B31-A6B7-AE5E39A1B4B7}" destId="{94D31E6F-D283-4AE7-AF7D-9303850DEF7B}" srcOrd="1" destOrd="0" presId="urn:microsoft.com/office/officeart/2005/8/layout/hList1"/>
    <dgm:cxn modelId="{32D6D701-7F21-4328-B6E8-398BD3207496}" type="presParOf" srcId="{C663A40E-1638-4FEF-9FF3-0DA332DB81B1}" destId="{4AEE99F5-A745-4D13-867D-E8FBC5A90AB9}" srcOrd="1" destOrd="0" presId="urn:microsoft.com/office/officeart/2005/8/layout/hList1"/>
    <dgm:cxn modelId="{C6949F3B-71A5-4718-AC30-4E7C270EF1F5}" type="presParOf" srcId="{C663A40E-1638-4FEF-9FF3-0DA332DB81B1}" destId="{2FCFA43F-DE90-4F27-8D8A-D54D017D3277}" srcOrd="2" destOrd="0" presId="urn:microsoft.com/office/officeart/2005/8/layout/hList1"/>
    <dgm:cxn modelId="{B5AFC2EF-68B9-4802-8494-7A8C0B27E110}" type="presParOf" srcId="{2FCFA43F-DE90-4F27-8D8A-D54D017D3277}" destId="{98FCA280-BA6D-41A9-9EDD-44F7C73C5E01}" srcOrd="0" destOrd="0" presId="urn:microsoft.com/office/officeart/2005/8/layout/hList1"/>
    <dgm:cxn modelId="{1CBF2DC4-53E3-4907-B57B-7658CBB0B836}" type="presParOf" srcId="{2FCFA43F-DE90-4F27-8D8A-D54D017D3277}" destId="{8525FB4C-C2F9-431C-85CF-63EC0E094DEC}" srcOrd="1" destOrd="0" presId="urn:microsoft.com/office/officeart/2005/8/layout/hList1"/>
    <dgm:cxn modelId="{F3C2FE3A-E40B-4128-B85C-A44C8FCE97BC}" type="presParOf" srcId="{C663A40E-1638-4FEF-9FF3-0DA332DB81B1}" destId="{F79759E9-C544-43B8-8973-D3A7E9B371DA}" srcOrd="3" destOrd="0" presId="urn:microsoft.com/office/officeart/2005/8/layout/hList1"/>
    <dgm:cxn modelId="{FAFA8BD2-C53C-45C2-B7D5-BA003BA5EBBB}" type="presParOf" srcId="{C663A40E-1638-4FEF-9FF3-0DA332DB81B1}" destId="{48F4E2CB-7611-42B1-827C-4F612628D4C5}" srcOrd="4" destOrd="0" presId="urn:microsoft.com/office/officeart/2005/8/layout/hList1"/>
    <dgm:cxn modelId="{E8A918A8-9D5F-488A-9AF9-EF91AB3B5286}" type="presParOf" srcId="{48F4E2CB-7611-42B1-827C-4F612628D4C5}" destId="{6C1FB6C3-D771-4D7C-AD60-67FF0C44FABF}" srcOrd="0" destOrd="0" presId="urn:microsoft.com/office/officeart/2005/8/layout/hList1"/>
    <dgm:cxn modelId="{F873E41E-2917-41E1-BDE6-BFABC9722EEA}" type="presParOf" srcId="{48F4E2CB-7611-42B1-827C-4F612628D4C5}" destId="{6B43D377-DB6B-4730-AA25-F9D28C4509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08336-853B-4CB4-9278-DA6CA3DD95DB}">
      <dsp:nvSpPr>
        <dsp:cNvPr id="0" name=""/>
        <dsp:cNvSpPr/>
      </dsp:nvSpPr>
      <dsp:spPr>
        <a:xfrm>
          <a:off x="0" y="343011"/>
          <a:ext cx="50642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05C25-EEDC-4FA1-B867-C3A26731B20E}">
      <dsp:nvSpPr>
        <dsp:cNvPr id="0" name=""/>
        <dsp:cNvSpPr/>
      </dsp:nvSpPr>
      <dsp:spPr>
        <a:xfrm>
          <a:off x="253211" y="62571"/>
          <a:ext cx="354495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991" tIns="0" rIns="1339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WHAT</a:t>
          </a:r>
          <a:r>
            <a:rPr lang="zh-CN" altLang="en-US" sz="1900" kern="1200" dirty="0"/>
            <a:t>：什么是依赖注入？</a:t>
          </a:r>
        </a:p>
      </dsp:txBody>
      <dsp:txXfrm>
        <a:off x="280591" y="89951"/>
        <a:ext cx="3490196" cy="506120"/>
      </dsp:txXfrm>
    </dsp:sp>
    <dsp:sp modelId="{1EF652C4-4BF3-4117-94F0-DBF7E2E027E7}">
      <dsp:nvSpPr>
        <dsp:cNvPr id="0" name=""/>
        <dsp:cNvSpPr/>
      </dsp:nvSpPr>
      <dsp:spPr>
        <a:xfrm>
          <a:off x="0" y="1204851"/>
          <a:ext cx="50642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AEFBA-62F9-466D-8A94-24C16C5A5E94}">
      <dsp:nvSpPr>
        <dsp:cNvPr id="0" name=""/>
        <dsp:cNvSpPr/>
      </dsp:nvSpPr>
      <dsp:spPr>
        <a:xfrm>
          <a:off x="253211" y="924411"/>
          <a:ext cx="354495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991" tIns="0" rIns="1339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WHY</a:t>
          </a:r>
          <a:r>
            <a:rPr lang="zh-CN" altLang="en-US" sz="1900" kern="1200" dirty="0"/>
            <a:t>：为什么用依赖注入？</a:t>
          </a:r>
        </a:p>
      </dsp:txBody>
      <dsp:txXfrm>
        <a:off x="280591" y="951791"/>
        <a:ext cx="3490196" cy="506120"/>
      </dsp:txXfrm>
    </dsp:sp>
    <dsp:sp modelId="{13CDBE64-015A-446C-828C-429232B59BD9}">
      <dsp:nvSpPr>
        <dsp:cNvPr id="0" name=""/>
        <dsp:cNvSpPr/>
      </dsp:nvSpPr>
      <dsp:spPr>
        <a:xfrm>
          <a:off x="0" y="2066692"/>
          <a:ext cx="50642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21D13-7C3D-4EA1-8EA0-9516A3586437}">
      <dsp:nvSpPr>
        <dsp:cNvPr id="0" name=""/>
        <dsp:cNvSpPr/>
      </dsp:nvSpPr>
      <dsp:spPr>
        <a:xfrm>
          <a:off x="253211" y="1786252"/>
          <a:ext cx="354495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991" tIns="0" rIns="1339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HOW</a:t>
          </a:r>
          <a:r>
            <a:rPr lang="zh-CN" altLang="en-US" sz="1900" kern="1200" dirty="0"/>
            <a:t>：怎么用依赖注入？</a:t>
          </a:r>
        </a:p>
      </dsp:txBody>
      <dsp:txXfrm>
        <a:off x="280591" y="1813632"/>
        <a:ext cx="349019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919EA-A4A0-4528-80C8-2460780A0051}">
      <dsp:nvSpPr>
        <dsp:cNvPr id="0" name=""/>
        <dsp:cNvSpPr/>
      </dsp:nvSpPr>
      <dsp:spPr>
        <a:xfrm>
          <a:off x="1470" y="390609"/>
          <a:ext cx="1433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AddTransient</a:t>
          </a:r>
          <a:endParaRPr lang="zh-CN" altLang="en-US" sz="1700" kern="1200" dirty="0"/>
        </a:p>
      </dsp:txBody>
      <dsp:txXfrm>
        <a:off x="1470" y="390609"/>
        <a:ext cx="1433306" cy="489600"/>
      </dsp:txXfrm>
    </dsp:sp>
    <dsp:sp modelId="{94D31E6F-D283-4AE7-AF7D-9303850DEF7B}">
      <dsp:nvSpPr>
        <dsp:cNvPr id="0" name=""/>
        <dsp:cNvSpPr/>
      </dsp:nvSpPr>
      <dsp:spPr>
        <a:xfrm>
          <a:off x="1470" y="880209"/>
          <a:ext cx="143330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每一次</a:t>
          </a:r>
          <a:r>
            <a:rPr lang="en-US" sz="1200" b="0" i="0" kern="1200" dirty="0" err="1"/>
            <a:t>GetService</a:t>
          </a:r>
          <a:r>
            <a:rPr lang="zh-CN" altLang="en-US" sz="1200" b="0" i="0" kern="1200" dirty="0"/>
            <a:t>都会创建一个新的实例</a:t>
          </a:r>
          <a:endParaRPr lang="zh-CN" altLang="en-US" sz="1200" kern="1200" dirty="0"/>
        </a:p>
      </dsp:txBody>
      <dsp:txXfrm>
        <a:off x="1470" y="880209"/>
        <a:ext cx="1433306" cy="746639"/>
      </dsp:txXfrm>
    </dsp:sp>
    <dsp:sp modelId="{98FCA280-BA6D-41A9-9EDD-44F7C73C5E01}">
      <dsp:nvSpPr>
        <dsp:cNvPr id="0" name=""/>
        <dsp:cNvSpPr/>
      </dsp:nvSpPr>
      <dsp:spPr>
        <a:xfrm>
          <a:off x="1635438" y="390609"/>
          <a:ext cx="1433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AddSingleton</a:t>
          </a:r>
          <a:endParaRPr lang="zh-CN" altLang="en-US" sz="1700" kern="1200" dirty="0"/>
        </a:p>
      </dsp:txBody>
      <dsp:txXfrm>
        <a:off x="1635438" y="390609"/>
        <a:ext cx="1433306" cy="489600"/>
      </dsp:txXfrm>
    </dsp:sp>
    <dsp:sp modelId="{8525FB4C-C2F9-431C-85CF-63EC0E094DEC}">
      <dsp:nvSpPr>
        <dsp:cNvPr id="0" name=""/>
        <dsp:cNvSpPr/>
      </dsp:nvSpPr>
      <dsp:spPr>
        <a:xfrm>
          <a:off x="1635438" y="880209"/>
          <a:ext cx="143330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在同一个</a:t>
          </a:r>
          <a:r>
            <a: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Scope</a:t>
          </a:r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内只初始化一个实例 </a:t>
          </a:r>
        </a:p>
      </dsp:txBody>
      <dsp:txXfrm>
        <a:off x="1635438" y="880209"/>
        <a:ext cx="1433306" cy="746639"/>
      </dsp:txXfrm>
    </dsp:sp>
    <dsp:sp modelId="{6C1FB6C3-D771-4D7C-AD60-67FF0C44FABF}">
      <dsp:nvSpPr>
        <dsp:cNvPr id="0" name=""/>
        <dsp:cNvSpPr/>
      </dsp:nvSpPr>
      <dsp:spPr>
        <a:xfrm>
          <a:off x="3269407" y="390609"/>
          <a:ext cx="1433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AddScoped</a:t>
          </a:r>
          <a:endParaRPr lang="zh-CN" altLang="en-US" sz="1700" kern="1200" dirty="0"/>
        </a:p>
      </dsp:txBody>
      <dsp:txXfrm>
        <a:off x="3269407" y="390609"/>
        <a:ext cx="1433306" cy="489600"/>
      </dsp:txXfrm>
    </dsp:sp>
    <dsp:sp modelId="{6B43D377-DB6B-4730-AA25-F9D28C45094A}">
      <dsp:nvSpPr>
        <dsp:cNvPr id="0" name=""/>
        <dsp:cNvSpPr/>
      </dsp:nvSpPr>
      <dsp:spPr>
        <a:xfrm>
          <a:off x="3269407" y="880209"/>
          <a:ext cx="143330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整个应用程序生命周期以内只创建一个实例</a:t>
          </a:r>
          <a:endParaRPr lang="zh-CN" alt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3269407" y="880209"/>
        <a:ext cx="1433306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98BF7-F0E5-4228-BC96-88A4E0E5E93B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6729E-5092-4D53-B020-609A2D1F4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59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4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2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23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96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05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68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8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0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2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9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14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73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20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89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632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70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35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32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7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46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9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06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59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73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33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02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451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21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2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01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6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8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0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1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4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D307-3337-4991-923A-28798266770A}" type="datetimeFigureOut">
              <a:rPr lang="zh-CN" altLang="en-US" smtClean="0"/>
              <a:pPr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nblogs.com/RayWang/p/11165509.html#870017151" TargetMode="Externa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utofac/Documentation/tree/master/docs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cnblogs.com/RayWang/p/11165509.html#87001715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rtinfowler.com/articles/injection.html" TargetMode="External"/><Relationship Id="rId5" Type="http://schemas.openxmlformats.org/officeDocument/2006/relationships/hyperlink" Target="https://www.cnblogs.com/jhli/p/6019895.html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blog.ploeh.dk/2010/02/03/ServiceLocatorisanAnti-Patter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pic>
        <p:nvPicPr>
          <p:cNvPr id="9" name="图片 8" descr="资源 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7" y="555527"/>
            <a:ext cx="576065" cy="409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1171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</a:t>
            </a:r>
            <a:r>
              <a:rPr lang="zh-CN" altLang="en-US" sz="2000" dirty="0"/>
              <a:t>模块间相对独立</a:t>
            </a:r>
            <a:endParaRPr lang="en-US" altLang="zh-CN" sz="2000" dirty="0"/>
          </a:p>
          <a:p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140635"/>
            <a:ext cx="61926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还是以电脑和</a:t>
            </a:r>
            <a:r>
              <a:rPr lang="en-US" altLang="zh-CN" sz="1200" dirty="0"/>
              <a:t>USB</a:t>
            </a:r>
            <a:r>
              <a:rPr lang="zh-CN" altLang="en-US" sz="1200" dirty="0"/>
              <a:t>设备为例：</a:t>
            </a:r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/>
              <a:t>USB</a:t>
            </a:r>
            <a:r>
              <a:rPr lang="zh-CN" altLang="en-US" sz="1200" dirty="0"/>
              <a:t>设备和电脑主机的之间</a:t>
            </a:r>
            <a:r>
              <a:rPr lang="zh-CN" altLang="en-US" sz="1200" dirty="0">
                <a:solidFill>
                  <a:srgbClr val="FF0000"/>
                </a:solidFill>
              </a:rPr>
              <a:t>无关性</a:t>
            </a:r>
            <a:r>
              <a:rPr lang="zh-CN" altLang="en-US" sz="1200" dirty="0"/>
              <a:t>，还带来了另外一个好处，生产</a:t>
            </a:r>
            <a:r>
              <a:rPr lang="en-US" altLang="zh-CN" sz="1200" dirty="0"/>
              <a:t>USB</a:t>
            </a:r>
            <a:r>
              <a:rPr lang="zh-CN" altLang="en-US" sz="1200" dirty="0"/>
              <a:t>设备的厂商和生产电脑主机的厂商完全可以是互不相干的人，各干各事，他们之间唯一需要遵守的就是</a:t>
            </a:r>
            <a:r>
              <a:rPr lang="en-US" altLang="zh-CN" sz="1200" dirty="0"/>
              <a:t>USB</a:t>
            </a:r>
            <a:r>
              <a:rPr lang="zh-CN" altLang="en-US" sz="1200" dirty="0"/>
              <a:t>接口标准。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这种特性体现在软件开发过程中，好处可是太大了。每个开发团队的成员都只需要关心实现自身的业务逻辑，完全不用去关心其它的人工作进展，因为你的任务跟别人没有任何关系，你的任务可以单独测试，你的任务也不强依赖于别人的组件类，就像我们做业务迭代时，如果前台站点和中间件都需要迭代，那么</a:t>
            </a:r>
            <a:r>
              <a:rPr lang="en-US" altLang="zh-CN" sz="1200" dirty="0"/>
              <a:t>2</a:t>
            </a:r>
            <a:r>
              <a:rPr lang="zh-CN" altLang="en-US" sz="1200" dirty="0"/>
              <a:t>个项目组可以并行开发。所以，在一个大中型项目中，团队成员分工明确、责任明晰，很容易将一个大的任务划分为细小的任务，开发效率和产品质量必将得到大幅度的提高。</a:t>
            </a:r>
            <a:endParaRPr lang="en-US" altLang="zh-CN" sz="12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242BD59-433E-424E-B43B-92F0B322F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 bwMode="auto">
          <a:xfrm>
            <a:off x="1334505" y="3385672"/>
            <a:ext cx="23762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AA3656F-F6E0-4FD1-B1B9-2CF465D1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16603"/>
            <a:ext cx="1290265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5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</a:t>
            </a:r>
            <a:r>
              <a:rPr lang="zh-CN" altLang="en-US" sz="2000" i="1" dirty="0"/>
              <a:t>代码高复用性</a:t>
            </a: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140635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还是以电脑和</a:t>
            </a:r>
            <a:r>
              <a:rPr lang="en-US" altLang="zh-CN" sz="1200" dirty="0"/>
              <a:t>USB</a:t>
            </a:r>
            <a:r>
              <a:rPr lang="zh-CN" altLang="en-US" sz="1200" dirty="0"/>
              <a:t>设备为例：</a:t>
            </a:r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同一个</a:t>
            </a:r>
            <a:r>
              <a:rPr lang="en-US" altLang="zh-CN" sz="1200" dirty="0"/>
              <a:t>USB</a:t>
            </a:r>
            <a:r>
              <a:rPr lang="zh-CN" altLang="en-US" sz="1200" dirty="0"/>
              <a:t>外部设备可以插接到任何支持</a:t>
            </a:r>
            <a:r>
              <a:rPr lang="en-US" altLang="zh-CN" sz="1200" dirty="0"/>
              <a:t>USB</a:t>
            </a:r>
            <a:r>
              <a:rPr lang="zh-CN" altLang="en-US" sz="1200" dirty="0"/>
              <a:t>的设备，可以插接到电脑主机，也可以插接到</a:t>
            </a:r>
            <a:r>
              <a:rPr lang="en-US" altLang="zh-CN" sz="1200" dirty="0"/>
              <a:t>DV</a:t>
            </a:r>
            <a:r>
              <a:rPr lang="zh-CN" altLang="en-US" sz="1200" dirty="0"/>
              <a:t>机，</a:t>
            </a:r>
            <a:r>
              <a:rPr lang="en-US" altLang="zh-CN" sz="1200" dirty="0"/>
              <a:t>USB</a:t>
            </a:r>
            <a:r>
              <a:rPr lang="zh-CN" altLang="en-US" sz="1200" dirty="0"/>
              <a:t>外部设备可以被反复利用。在软件工程中，这种特性就是</a:t>
            </a:r>
            <a:r>
              <a:rPr lang="zh-CN" altLang="en-US" sz="1200" dirty="0">
                <a:solidFill>
                  <a:srgbClr val="FF0000"/>
                </a:solidFill>
              </a:rPr>
              <a:t>可复用性好</a:t>
            </a:r>
            <a:r>
              <a:rPr lang="zh-CN" altLang="en-US" sz="1200" dirty="0"/>
              <a:t>，我们可以把具有普遍性的常用组件独立出来，反复利用到项目中的其它部分，或者是其它项目，当然这也是面向对象的基本特征。显然，</a:t>
            </a:r>
            <a:r>
              <a:rPr lang="en-US" altLang="zh-CN" sz="1200" dirty="0"/>
              <a:t>IOC</a:t>
            </a:r>
            <a:r>
              <a:rPr lang="zh-CN" altLang="en-US" sz="1200" dirty="0"/>
              <a:t>不仅更好地贯彻了这个原则，提高了模块的可复用性。符合接口标准的实现，都可以插接到支持此标准的模块中。</a:t>
            </a:r>
            <a:endParaRPr lang="en-US" altLang="zh-CN" sz="12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242BD59-433E-424E-B43B-92F0B322F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 bwMode="auto">
          <a:xfrm>
            <a:off x="1335285" y="3363838"/>
            <a:ext cx="23762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DD00C9A-9F4A-41ED-9822-EB6BBAAD4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79320"/>
            <a:ext cx="941090" cy="7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AA3656F-F6E0-4FD1-B1B9-2CF465D1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69" y="3294769"/>
            <a:ext cx="1290265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99AD3371-2147-449C-A60E-DC15E3953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4"/>
          <a:stretch/>
        </p:blipFill>
        <p:spPr bwMode="auto">
          <a:xfrm>
            <a:off x="3802065" y="2895520"/>
            <a:ext cx="1210400" cy="144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2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</a:t>
            </a:r>
            <a:r>
              <a:rPr lang="zh-CN" altLang="en-US" sz="2000" dirty="0"/>
              <a:t>系统易扩展性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140635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还是以电脑和</a:t>
            </a:r>
            <a:r>
              <a:rPr lang="en-US" altLang="zh-CN" sz="1200" dirty="0"/>
              <a:t>USB</a:t>
            </a:r>
            <a:r>
              <a:rPr lang="zh-CN" altLang="en-US" sz="1200" dirty="0"/>
              <a:t>设备为例：</a:t>
            </a:r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同</a:t>
            </a:r>
            <a:r>
              <a:rPr lang="en-US" altLang="zh-CN" sz="1200" dirty="0"/>
              <a:t>USB</a:t>
            </a:r>
            <a:r>
              <a:rPr lang="zh-CN" altLang="en-US" sz="1200" dirty="0"/>
              <a:t>外部设备一样，模块具有热插拔特性。</a:t>
            </a:r>
            <a:r>
              <a:rPr lang="en-US" altLang="zh-CN" sz="1200" dirty="0"/>
              <a:t>IOC</a:t>
            </a:r>
            <a:r>
              <a:rPr lang="zh-CN" altLang="en-US" sz="1200" dirty="0"/>
              <a:t>生成对象的方式转为外置方式，也就是把对象生成放在配置文件里进行定义，这样，当我们更换一个实现子类将会变得很简单，只要修改配置文件就可以了，完全具有热插拨的特性，</a:t>
            </a:r>
            <a:r>
              <a:rPr lang="zh-CN" altLang="en-US" sz="1200" dirty="0">
                <a:solidFill>
                  <a:srgbClr val="FF0000"/>
                </a:solidFill>
              </a:rPr>
              <a:t>易扩展</a:t>
            </a:r>
            <a:r>
              <a:rPr lang="zh-CN" altLang="en-US" sz="1200" dirty="0"/>
              <a:t>，</a:t>
            </a:r>
            <a:r>
              <a:rPr lang="zh-CN" altLang="en-US" sz="1200" dirty="0">
                <a:solidFill>
                  <a:srgbClr val="FF0000"/>
                </a:solidFill>
              </a:rPr>
              <a:t>易迭代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这一特性，也</a:t>
            </a:r>
            <a:r>
              <a:rPr lang="zh-CN" altLang="en-US" sz="1200" b="1" dirty="0"/>
              <a:t>是</a:t>
            </a:r>
            <a:r>
              <a:rPr lang="zh-CN" altLang="en-US" sz="1200" dirty="0"/>
              <a:t>开闭原则的体现。对于扩展是开放的</a:t>
            </a:r>
            <a:r>
              <a:rPr lang="en-US" altLang="zh-CN" sz="1200" dirty="0"/>
              <a:t>,</a:t>
            </a:r>
            <a:r>
              <a:rPr lang="zh-CN" altLang="en-US" sz="1200" dirty="0"/>
              <a:t>对于修改是关闭的。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举个例子：业务中，</a:t>
            </a:r>
            <a:r>
              <a:rPr lang="en-US" altLang="zh-CN" sz="1200" dirty="0" err="1"/>
              <a:t>HttpClient</a:t>
            </a:r>
            <a:r>
              <a:rPr lang="zh-CN" altLang="en-US" sz="1200" dirty="0"/>
              <a:t>的管理工具类</a:t>
            </a:r>
            <a:r>
              <a:rPr lang="en-US" altLang="zh-CN" sz="1200" dirty="0" err="1"/>
              <a:t>HttpClientFactory</a:t>
            </a:r>
            <a:r>
              <a:rPr lang="zh-CN" altLang="en-US" sz="1200" dirty="0"/>
              <a:t>的实现，如果实际业务中，需要修改该工厂</a:t>
            </a:r>
            <a:r>
              <a:rPr lang="en-US" altLang="zh-CN" sz="1200" dirty="0" err="1"/>
              <a:t>HttpClient</a:t>
            </a:r>
            <a:r>
              <a:rPr lang="zh-CN" altLang="en-US" sz="1200" dirty="0"/>
              <a:t>对象产生方式，那么是选择打开项目，修改代码，重新测试发布，还是选择新增一个</a:t>
            </a:r>
            <a:r>
              <a:rPr lang="en-US" altLang="zh-CN" sz="1200" dirty="0"/>
              <a:t>DLL</a:t>
            </a:r>
            <a:r>
              <a:rPr lang="zh-CN" altLang="en-US" sz="1200" dirty="0"/>
              <a:t>，修改</a:t>
            </a:r>
            <a:r>
              <a:rPr lang="en-US" altLang="zh-CN" sz="1200" dirty="0"/>
              <a:t>Xml/Json</a:t>
            </a:r>
            <a:r>
              <a:rPr lang="zh-CN" altLang="en-US" sz="1200" dirty="0"/>
              <a:t>配置文件中组件注册的映射关系？毫无疑问，当然是选择后者。</a:t>
            </a:r>
            <a:endParaRPr lang="en-US" altLang="zh-CN" sz="12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242BD59-433E-424E-B43B-92F0B322F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 bwMode="auto">
          <a:xfrm>
            <a:off x="1331640" y="3386073"/>
            <a:ext cx="23762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AA3656F-F6E0-4FD1-B1B9-2CF465D1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17005"/>
            <a:ext cx="1290265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22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二、怎么用依赖注入？（</a:t>
            </a:r>
            <a:r>
              <a:rPr lang="en-US" altLang="zh-CN" sz="2000" b="1" i="1" dirty="0" err="1">
                <a:latin typeface="微软雅黑" pitchFamily="34" charset="-122"/>
                <a:ea typeface="微软雅黑" pitchFamily="34" charset="-122"/>
              </a:rPr>
              <a:t>.Net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 Core</a:t>
            </a:r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方面）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1.</a:t>
            </a:r>
            <a:r>
              <a:rPr lang="zh-CN" altLang="en-US" sz="1600" dirty="0"/>
              <a:t>实例注册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2.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Autofac</a:t>
            </a:r>
            <a:r>
              <a:rPr lang="zh-CN" altLang="en-US" sz="1600" dirty="0"/>
              <a:t>组件注册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3. </a:t>
            </a:r>
            <a:r>
              <a:rPr lang="en-US" altLang="zh-CN" sz="1600" dirty="0" err="1"/>
              <a:t>AutoFac</a:t>
            </a:r>
            <a:r>
              <a:rPr lang="zh-CN" altLang="en-US" sz="1600" dirty="0"/>
              <a:t>的生命周期作用域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4.</a:t>
            </a:r>
            <a:r>
              <a:rPr lang="zh-CN" altLang="en-US" sz="1600" dirty="0"/>
              <a:t>依赖注入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7061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97382"/>
            <a:ext cx="61926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ASP.NET Core</a:t>
            </a:r>
            <a:r>
              <a:rPr lang="zh-CN" altLang="en-US" sz="1300" dirty="0"/>
              <a:t>管道在构建过程中会使用同一个</a:t>
            </a:r>
            <a:r>
              <a:rPr lang="en-US" altLang="zh-CN" sz="1300" dirty="0" err="1">
                <a:solidFill>
                  <a:srgbClr val="FF0000"/>
                </a:solidFill>
              </a:rPr>
              <a:t>ServiceCollection</a:t>
            </a:r>
            <a:r>
              <a:rPr lang="zh-CN" altLang="en-US" sz="1300" dirty="0"/>
              <a:t>，所有注册的服务都被添加到这个对象上。</a:t>
            </a:r>
            <a:endParaRPr lang="en-US" altLang="zh-CN" sz="13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300" dirty="0"/>
              <a:t>这个</a:t>
            </a:r>
            <a:r>
              <a:rPr lang="en-US" altLang="zh-CN" sz="1300" dirty="0" err="1">
                <a:solidFill>
                  <a:srgbClr val="FF0000"/>
                </a:solidFill>
              </a:rPr>
              <a:t>ServiceCollection</a:t>
            </a:r>
            <a:r>
              <a:rPr lang="zh-CN" altLang="en-US" sz="1300" dirty="0"/>
              <a:t>对象最初由</a:t>
            </a:r>
            <a:r>
              <a:rPr lang="en-US" altLang="zh-CN" sz="1300" dirty="0" err="1">
                <a:solidFill>
                  <a:srgbClr val="FF0000"/>
                </a:solidFill>
              </a:rPr>
              <a:t>WebHostBuilder</a:t>
            </a:r>
            <a:r>
              <a:rPr lang="zh-CN" altLang="en-US" sz="1300" dirty="0"/>
              <a:t>创建。在</a:t>
            </a:r>
            <a:r>
              <a:rPr lang="en-US" altLang="zh-CN" sz="1300" dirty="0" err="1"/>
              <a:t>WebHost</a:t>
            </a:r>
            <a:r>
              <a:rPr lang="zh-CN" altLang="en-US" sz="1300" dirty="0"/>
              <a:t>的创建过程中，</a:t>
            </a:r>
            <a:r>
              <a:rPr lang="en-US" altLang="zh-CN" sz="1300" dirty="0" err="1">
                <a:solidFill>
                  <a:srgbClr val="FF0000"/>
                </a:solidFill>
              </a:rPr>
              <a:t>WebHostBuilder</a:t>
            </a:r>
            <a:r>
              <a:rPr lang="zh-CN" altLang="en-US" sz="1300" dirty="0"/>
              <a:t>需要向这个</a:t>
            </a:r>
            <a:r>
              <a:rPr lang="en-US" altLang="zh-CN" sz="1300" dirty="0" err="1">
                <a:solidFill>
                  <a:srgbClr val="FF0000"/>
                </a:solidFill>
              </a:rPr>
              <a:t>ServiceCollection</a:t>
            </a:r>
            <a:r>
              <a:rPr lang="zh-CN" altLang="en-US" sz="1300" dirty="0"/>
              <a:t>对象注册两种类型的服务：一种是确保管道能够被成功构建并顺利处理请求所必需的服务，我们可以将它们称为</a:t>
            </a:r>
            <a:r>
              <a:rPr lang="zh-CN" altLang="en-US" sz="1300" dirty="0">
                <a:solidFill>
                  <a:schemeClr val="tx2"/>
                </a:solidFill>
              </a:rPr>
              <a:t>系统服务</a:t>
            </a:r>
            <a:r>
              <a:rPr lang="zh-CN" altLang="en-US" sz="1300" dirty="0"/>
              <a:t>；另一种则是用户通过调用</a:t>
            </a:r>
            <a:r>
              <a:rPr lang="en-US" altLang="zh-CN" sz="1300" dirty="0" err="1">
                <a:solidFill>
                  <a:srgbClr val="FF0000"/>
                </a:solidFill>
              </a:rPr>
              <a:t>ConfigureServices</a:t>
            </a:r>
            <a:r>
              <a:rPr lang="zh-CN" altLang="en-US" sz="1300" dirty="0"/>
              <a:t>方法自行注册的服务，我们可以称它们为用户服务。</a:t>
            </a:r>
            <a:endParaRPr lang="en-US" altLang="zh-CN" sz="1300" dirty="0"/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8AC4AAB7-0E13-4075-9FE2-6F610BF4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31790"/>
            <a:ext cx="633670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FACCD1-F6A7-4EAD-BB6B-E305BFC01717}"/>
              </a:ext>
            </a:extLst>
          </p:cNvPr>
          <p:cNvSpPr/>
          <p:nvPr/>
        </p:nvSpPr>
        <p:spPr>
          <a:xfrm>
            <a:off x="611560" y="811620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工欲善其事必先利其器，前面提到的“第三方”</a:t>
            </a:r>
            <a:r>
              <a:rPr lang="en-US" altLang="zh-CN" sz="1200" dirty="0">
                <a:solidFill>
                  <a:schemeClr val="accent1"/>
                </a:solidFill>
              </a:rPr>
              <a:t>IOC</a:t>
            </a:r>
            <a:r>
              <a:rPr lang="zh-CN" altLang="en-US" sz="1200" dirty="0">
                <a:solidFill>
                  <a:schemeClr val="accent1"/>
                </a:solidFill>
              </a:rPr>
              <a:t>容器会接替提供我们所需要的对象实例的工作，那么</a:t>
            </a:r>
            <a:r>
              <a:rPr lang="en-US" altLang="zh-CN" sz="1200" dirty="0">
                <a:solidFill>
                  <a:schemeClr val="accent1"/>
                </a:solidFill>
              </a:rPr>
              <a:t>IOC</a:t>
            </a:r>
            <a:r>
              <a:rPr lang="zh-CN" altLang="en-US" sz="1200" dirty="0">
                <a:solidFill>
                  <a:schemeClr val="accent1"/>
                </a:solidFill>
              </a:rPr>
              <a:t>容器中的组件实例有事从哪儿来的呢？答案是</a:t>
            </a:r>
            <a:r>
              <a:rPr lang="en-US" altLang="zh-CN" sz="1200" dirty="0">
                <a:solidFill>
                  <a:schemeClr val="accent1"/>
                </a:solidFill>
              </a:rPr>
              <a:t>:</a:t>
            </a:r>
            <a:r>
              <a:rPr lang="zh-CN" altLang="en-US" sz="1200" dirty="0">
                <a:solidFill>
                  <a:srgbClr val="FF0000"/>
                </a:solidFill>
              </a:rPr>
              <a:t>实例注册</a:t>
            </a:r>
          </a:p>
        </p:txBody>
      </p:sp>
    </p:spTree>
    <p:extLst>
      <p:ext uri="{BB962C8B-B14F-4D97-AF65-F5344CB8AC3E}">
        <p14:creationId xmlns:p14="http://schemas.microsoft.com/office/powerpoint/2010/main" val="169787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089196"/>
            <a:ext cx="619268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当上述这两种服务被成功注册之后，</a:t>
            </a:r>
            <a:r>
              <a:rPr lang="en-US" altLang="zh-CN" sz="1200" dirty="0" err="1"/>
              <a:t>WebHostBuilder</a:t>
            </a:r>
            <a:r>
              <a:rPr lang="zh-CN" altLang="en-US" sz="1200" dirty="0"/>
              <a:t>会利用这个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创建一个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对象，这个对象和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将一并递交给由它创建的</a:t>
            </a:r>
            <a:r>
              <a:rPr lang="en-US" altLang="zh-CN" sz="1200" dirty="0" err="1"/>
              <a:t>WebHost</a:t>
            </a:r>
            <a:r>
              <a:rPr lang="zh-CN" altLang="en-US" sz="1200" dirty="0"/>
              <a:t>对象。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当</a:t>
            </a:r>
            <a:r>
              <a:rPr lang="en-US" altLang="zh-CN" sz="1200" dirty="0" err="1"/>
              <a:t>WebHost</a:t>
            </a:r>
            <a:r>
              <a:rPr lang="zh-CN" altLang="en-US" sz="1200" dirty="0"/>
              <a:t>在初始化过程中，它的第一项过程就是利用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获取一个</a:t>
            </a:r>
            <a:r>
              <a:rPr lang="en-US" altLang="zh-CN" sz="1200" dirty="0"/>
              <a:t>Startup</a:t>
            </a:r>
            <a:r>
              <a:rPr lang="zh-CN" altLang="en-US" sz="1200" dirty="0"/>
              <a:t>对象。也就是我们应用的启动的入口。启动对象实例化过程中使用的就是</a:t>
            </a:r>
            <a:r>
              <a:rPr lang="en-US" altLang="zh-CN" sz="1200" dirty="0" err="1"/>
              <a:t>WebHostBuilder</a:t>
            </a:r>
            <a:r>
              <a:rPr lang="zh-CN" altLang="en-US" sz="1200" dirty="0"/>
              <a:t>提供的这个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，这也是依赖注入的第一次应用。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84EA4D-B5DD-43D8-BB6E-A4DD9BA3A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082249"/>
            <a:ext cx="755730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089196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当</a:t>
            </a:r>
            <a:r>
              <a:rPr lang="en-US" altLang="zh-CN" sz="1200" dirty="0" err="1"/>
              <a:t>WebHost</a:t>
            </a:r>
            <a:r>
              <a:rPr lang="zh-CN" altLang="en-US" sz="1200" dirty="0"/>
              <a:t>利用</a:t>
            </a:r>
            <a:r>
              <a:rPr lang="en-US" altLang="zh-CN" sz="1200" dirty="0" err="1"/>
              <a:t>WebHostBuilder</a:t>
            </a:r>
            <a:r>
              <a:rPr lang="zh-CN" altLang="en-US" sz="1200" dirty="0"/>
              <a:t>提供的这个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得到这个</a:t>
            </a:r>
            <a:r>
              <a:rPr lang="en-US" altLang="zh-CN" sz="1200" dirty="0"/>
              <a:t>Startup</a:t>
            </a:r>
            <a:r>
              <a:rPr lang="zh-CN" altLang="en-US" sz="1200" dirty="0"/>
              <a:t>对象之后，它会调用其</a:t>
            </a:r>
            <a:r>
              <a:rPr lang="en-US" altLang="zh-CN" sz="1200" dirty="0" err="1"/>
              <a:t>ConfigureServices</a:t>
            </a:r>
            <a:r>
              <a:rPr lang="zh-CN" altLang="en-US" sz="1200" dirty="0"/>
              <a:t>方法将用户在启动类中注册的服务添加到上述这个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对象之上，到目前为止这个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包含了所有需要注册的服务。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如果启动类型的</a:t>
            </a:r>
            <a:r>
              <a:rPr lang="en-US" altLang="zh-CN" sz="1200" dirty="0" err="1"/>
              <a:t>ConfigureServices</a:t>
            </a:r>
            <a:r>
              <a:rPr lang="zh-CN" altLang="en-US" sz="1200" dirty="0"/>
              <a:t>方法没有返回值，那么这个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将被用来创建一个新的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，后续过程中所有的服务都会利用它来获取。如果启动类型的</a:t>
            </a:r>
            <a:r>
              <a:rPr lang="en-US" altLang="zh-CN" sz="1200" dirty="0" err="1"/>
              <a:t>ConfigureServices</a:t>
            </a:r>
            <a:r>
              <a:rPr lang="zh-CN" altLang="en-US" sz="1200" dirty="0"/>
              <a:t>方法返回一个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，那么后续过程作为服务提供者的就是这个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对象。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WebHost</a:t>
            </a:r>
            <a:r>
              <a:rPr lang="zh-CN" altLang="en-US" sz="1200" dirty="0"/>
              <a:t>的</a:t>
            </a:r>
            <a:r>
              <a:rPr lang="en-US" altLang="zh-CN" sz="1200" dirty="0"/>
              <a:t>Services</a:t>
            </a:r>
            <a:r>
              <a:rPr lang="zh-CN" altLang="en-US" sz="1200" dirty="0"/>
              <a:t>属性返回的就是这个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对象，所以姑且称它为</a:t>
            </a:r>
            <a:r>
              <a:rPr lang="en-US" altLang="zh-CN" sz="1200" dirty="0" err="1"/>
              <a:t>WebHost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pic>
        <p:nvPicPr>
          <p:cNvPr id="7" name="Picture 2" descr="1">
            <a:extLst>
              <a:ext uri="{FF2B5EF4-FFF2-40B4-BE49-F238E27FC236}">
                <a16:creationId xmlns:a16="http://schemas.microsoft.com/office/drawing/2014/main" id="{82414DE8-0496-4B14-AA81-2CF9AC76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75806"/>
            <a:ext cx="633670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20C6A1-F7A0-49D2-9134-ABFFDFF8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776156"/>
            <a:ext cx="7855375" cy="3883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3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07670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生命周期管理：实例的注册与回收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生命周期管理决定了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采用怎样的方式创建和回收服务实例。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具有三种基本的生命周期管理模式，分别对应着枚举类型</a:t>
            </a:r>
            <a:r>
              <a:rPr lang="en-US" altLang="zh-CN" sz="1200" dirty="0" err="1"/>
              <a:t>ServiceLifetime</a:t>
            </a:r>
            <a:r>
              <a:rPr lang="zh-CN" altLang="en-US" sz="1200" dirty="0"/>
              <a:t>的三个选项（</a:t>
            </a:r>
            <a:r>
              <a:rPr lang="en-US" altLang="zh-CN" sz="1200" dirty="0"/>
              <a:t>Singleton</a:t>
            </a:r>
            <a:r>
              <a:rPr lang="zh-CN" altLang="en-US" sz="1200" dirty="0"/>
              <a:t>、</a:t>
            </a:r>
            <a:r>
              <a:rPr lang="en-US" altLang="zh-CN" sz="1200" dirty="0"/>
              <a:t>Scoped</a:t>
            </a:r>
            <a:r>
              <a:rPr lang="zh-CN" altLang="en-US" sz="1200" dirty="0"/>
              <a:t>和</a:t>
            </a:r>
            <a:r>
              <a:rPr lang="en-US" altLang="zh-CN" sz="1200" dirty="0"/>
              <a:t>Transient</a:t>
            </a:r>
            <a:r>
              <a:rPr lang="zh-CN" altLang="en-US" sz="1200" dirty="0"/>
              <a:t>）。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C4166-6BB0-405A-A118-4EF1E82C8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95" y="2211710"/>
            <a:ext cx="4971017" cy="23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3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524" y="984464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ServiceProvider</a:t>
            </a:r>
            <a:r>
              <a:rPr lang="zh-CN" altLang="en-US" sz="1200" dirty="0"/>
              <a:t>支持的三种生命周期管理模式（</a:t>
            </a:r>
            <a:r>
              <a:rPr lang="en-US" altLang="zh-CN" sz="1200" dirty="0"/>
              <a:t>Singleton</a:t>
            </a:r>
            <a:r>
              <a:rPr lang="zh-CN" altLang="en-US" sz="1200" dirty="0"/>
              <a:t>、</a:t>
            </a:r>
            <a:r>
              <a:rPr lang="en-US" altLang="zh-CN" sz="1200" dirty="0"/>
              <a:t>Scope</a:t>
            </a:r>
            <a:r>
              <a:rPr lang="zh-CN" altLang="en-US" sz="1200" dirty="0"/>
              <a:t>和</a:t>
            </a:r>
            <a:r>
              <a:rPr lang="en-US" altLang="zh-CN" sz="1200" dirty="0"/>
              <a:t>Transient</a:t>
            </a:r>
            <a:r>
              <a:rPr lang="zh-CN" altLang="en-US" sz="1200" dirty="0"/>
              <a:t>），就服务实例的提供方式来说，它们之间具有如下的差异：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Singleton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创建的服务实例保存在作为根节点的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上，所有</a:t>
            </a:r>
            <a:r>
              <a:rPr lang="zh-CN" altLang="en-US" sz="1200" dirty="0">
                <a:solidFill>
                  <a:srgbClr val="FF0000"/>
                </a:solidFill>
              </a:rPr>
              <a:t>具有同一根节点的所有</a:t>
            </a:r>
            <a:r>
              <a:rPr lang="en-US" altLang="zh-CN" sz="1200" dirty="0" err="1">
                <a:solidFill>
                  <a:srgbClr val="FF0000"/>
                </a:solidFill>
              </a:rPr>
              <a:t>ServiceProvider</a:t>
            </a:r>
            <a:r>
              <a:rPr lang="zh-CN" altLang="en-US" sz="1200" dirty="0"/>
              <a:t>提供的服务实例均是同一个对象。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Scoped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创建的服务实例由自己保存，所以</a:t>
            </a:r>
            <a:r>
              <a:rPr lang="zh-CN" altLang="en-US" sz="1200" dirty="0">
                <a:solidFill>
                  <a:srgbClr val="FF0000"/>
                </a:solidFill>
              </a:rPr>
              <a:t>同一个</a:t>
            </a:r>
            <a:r>
              <a:rPr lang="en-US" altLang="zh-CN" sz="1200" dirty="0" err="1">
                <a:solidFill>
                  <a:srgbClr val="FF0000"/>
                </a:solidFill>
              </a:rPr>
              <a:t>ServiceProvider</a:t>
            </a:r>
            <a:r>
              <a:rPr lang="zh-CN" altLang="en-US" sz="1200" dirty="0">
                <a:solidFill>
                  <a:srgbClr val="FF0000"/>
                </a:solidFill>
              </a:rPr>
              <a:t>对象</a:t>
            </a:r>
            <a:r>
              <a:rPr lang="zh-CN" altLang="en-US" sz="1200" dirty="0"/>
              <a:t>提供的服务实例均是同一个对象。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Transient</a:t>
            </a:r>
            <a:r>
              <a:rPr lang="zh-CN" altLang="en-US" sz="1200" dirty="0"/>
              <a:t>：针对每一次服务提供请求，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总是创建一个新的服务实例。</a:t>
            </a:r>
            <a:endParaRPr lang="en-US" altLang="zh-CN" sz="1200" dirty="0"/>
          </a:p>
        </p:txBody>
      </p:sp>
      <p:pic>
        <p:nvPicPr>
          <p:cNvPr id="7" name="Picture 2" descr="1">
            <a:extLst>
              <a:ext uri="{FF2B5EF4-FFF2-40B4-BE49-F238E27FC236}">
                <a16:creationId xmlns:a16="http://schemas.microsoft.com/office/drawing/2014/main" id="{04FAA806-4B27-47DC-85E4-DB04F3DA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5806"/>
            <a:ext cx="633670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6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33687"/>
            <a:ext cx="9144000" cy="2309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69954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latin typeface="微软雅黑" pitchFamily="34" charset="-122"/>
                <a:ea typeface="微软雅黑" pitchFamily="34" charset="-122"/>
              </a:rPr>
              <a:t>概括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1805759F-5D1F-4B0F-A342-79AC01B8B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310875"/>
              </p:ext>
            </p:extLst>
          </p:nvPr>
        </p:nvGraphicFramePr>
        <p:xfrm>
          <a:off x="1475656" y="1347614"/>
          <a:ext cx="5064224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通过默认的 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有三个方法注册实例（对应三种不同的生命周期管理模式）：</a:t>
            </a:r>
            <a:endParaRPr lang="en-US" altLang="zh-CN" sz="1200" dirty="0"/>
          </a:p>
          <a:p>
            <a:endParaRPr lang="en-US" altLang="zh-CN" sz="1600" dirty="0"/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8C4A44B9-44F6-4EA0-925F-CEC4AE115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880745"/>
              </p:ext>
            </p:extLst>
          </p:nvPr>
        </p:nvGraphicFramePr>
        <p:xfrm>
          <a:off x="1355812" y="2122246"/>
          <a:ext cx="4704184" cy="201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79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9E2F845-6B53-4033-A38E-272E0E885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495261"/>
            <a:ext cx="2964156" cy="12405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2C79D4-24A0-4B67-9127-5CDAA02B7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865" y="1495261"/>
            <a:ext cx="5093047" cy="21115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D56EC6-D8CD-4EAF-8C54-A1143B530881}"/>
              </a:ext>
            </a:extLst>
          </p:cNvPr>
          <p:cNvSpPr txBox="1"/>
          <p:nvPr/>
        </p:nvSpPr>
        <p:spPr>
          <a:xfrm>
            <a:off x="1693528" y="27358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接口定义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F8667-6F54-4E49-A824-CC6F500A53B6}"/>
              </a:ext>
            </a:extLst>
          </p:cNvPr>
          <p:cNvSpPr txBox="1"/>
          <p:nvPr/>
        </p:nvSpPr>
        <p:spPr>
          <a:xfrm>
            <a:off x="5785278" y="36068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方法实现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925870-5359-4D4B-9C6C-9B93D80EC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73" y="2996086"/>
            <a:ext cx="3059528" cy="17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934114-477D-4479-8AC9-AA71EC780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58" y="1275606"/>
            <a:ext cx="775938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6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11560" y="987574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1.</a:t>
            </a:r>
            <a:r>
              <a:rPr lang="zh-CN" altLang="en-US" sz="1300" dirty="0"/>
              <a:t>反射注册：直接指定注入对象与暴露类型，使用</a:t>
            </a:r>
            <a:r>
              <a:rPr lang="en-US" altLang="zh-CN" sz="1300" dirty="0" err="1"/>
              <a:t>RegisterType</a:t>
            </a:r>
            <a:r>
              <a:rPr lang="en-US" altLang="zh-CN" sz="1300" dirty="0"/>
              <a:t>&lt;T&gt;()</a:t>
            </a:r>
            <a:r>
              <a:rPr lang="zh-CN" altLang="en-US" sz="1300" dirty="0"/>
              <a:t>或者</a:t>
            </a:r>
            <a:r>
              <a:rPr lang="en-US" altLang="zh-CN" sz="1300" dirty="0" err="1"/>
              <a:t>RegisterType</a:t>
            </a:r>
            <a:r>
              <a:rPr lang="en-US" altLang="zh-CN" sz="1300" dirty="0"/>
              <a:t>(Type </a:t>
            </a:r>
            <a:r>
              <a:rPr lang="en-US" altLang="zh-CN" sz="1300" dirty="0" err="1"/>
              <a:t>TType</a:t>
            </a:r>
            <a:r>
              <a:rPr lang="en-US" altLang="zh-CN" sz="13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9C3237-E380-4364-A03E-C1AD967F9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233795"/>
            <a:ext cx="4644008" cy="612994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AA091C77-6DAA-4681-A356-CDA06A0D74EC}"/>
              </a:ext>
            </a:extLst>
          </p:cNvPr>
          <p:cNvSpPr txBox="1"/>
          <p:nvPr/>
        </p:nvSpPr>
        <p:spPr>
          <a:xfrm>
            <a:off x="611560" y="1856791"/>
            <a:ext cx="76328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2.</a:t>
            </a:r>
            <a:r>
              <a:rPr lang="zh-CN" altLang="en-US" sz="1300" dirty="0"/>
              <a:t>实例注册：将实例注册到容器，使用</a:t>
            </a:r>
            <a:r>
              <a:rPr lang="en-US" altLang="zh-CN" sz="1300" dirty="0" err="1"/>
              <a:t>RegisterInstance</a:t>
            </a:r>
            <a:r>
              <a:rPr lang="en-US" altLang="zh-CN" sz="1300" dirty="0"/>
              <a:t>()</a:t>
            </a:r>
            <a:r>
              <a:rPr lang="zh-CN" altLang="en-US" sz="1300" dirty="0"/>
              <a:t>方法，通常用两种</a:t>
            </a:r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a.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b.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B6E451-E8CC-4233-A396-1F9E25445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2290234"/>
            <a:ext cx="4309524" cy="5333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CD2B7E-6706-4C5E-AF3B-6370D4DE4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664" y="3066957"/>
            <a:ext cx="6442369" cy="400111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A998546E-1BA7-4298-9127-E38EA2C8E6AC}"/>
              </a:ext>
            </a:extLst>
          </p:cNvPr>
          <p:cNvSpPr txBox="1"/>
          <p:nvPr/>
        </p:nvSpPr>
        <p:spPr>
          <a:xfrm>
            <a:off x="611560" y="3396490"/>
            <a:ext cx="76328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3. Lambda</a:t>
            </a:r>
            <a:r>
              <a:rPr lang="zh-CN" altLang="en-US" sz="1300" dirty="0"/>
              <a:t>表达式注册：利用</a:t>
            </a:r>
            <a:r>
              <a:rPr lang="en-US" altLang="zh-CN" sz="1300" dirty="0"/>
              <a:t>Lambda</a:t>
            </a:r>
            <a:r>
              <a:rPr lang="zh-CN" altLang="en-US" sz="1300" dirty="0"/>
              <a:t>注册可以实现一些常规反射无法实现的操作，比如一些复杂参数注册。</a:t>
            </a:r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3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8536D7-9DE5-4EC7-945C-42C7EB885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3817202"/>
            <a:ext cx="7056783" cy="4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0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11560" y="987574"/>
            <a:ext cx="76328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4.</a:t>
            </a:r>
            <a:r>
              <a:rPr lang="zh-CN" altLang="en-US" sz="1300" dirty="0"/>
              <a:t>泛型注册：</a:t>
            </a:r>
            <a:endParaRPr lang="en-US" altLang="zh-CN" sz="1300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A091C77-6DAA-4681-A356-CDA06A0D74EC}"/>
              </a:ext>
            </a:extLst>
          </p:cNvPr>
          <p:cNvSpPr txBox="1"/>
          <p:nvPr/>
        </p:nvSpPr>
        <p:spPr>
          <a:xfrm>
            <a:off x="611560" y="1856791"/>
            <a:ext cx="76328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5.</a:t>
            </a:r>
            <a:r>
              <a:rPr lang="zh-CN" altLang="en-US" sz="1300" dirty="0"/>
              <a:t>条件注册：通过加上判断条件，来决定是否执行该条注册语句</a:t>
            </a:r>
            <a:endParaRPr lang="en-US" altLang="zh-CN" sz="13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a. </a:t>
            </a:r>
            <a:r>
              <a:rPr lang="en-US" altLang="zh-CN" sz="1300" dirty="0" err="1"/>
              <a:t>IfNotRegistered</a:t>
            </a:r>
            <a:r>
              <a:rPr lang="zh-CN" altLang="en-US" sz="1300" dirty="0"/>
              <a:t>（如果没注册过</a:t>
            </a:r>
            <a:r>
              <a:rPr lang="en-US" altLang="zh-CN" sz="1300" dirty="0"/>
              <a:t>xxx</a:t>
            </a:r>
            <a:r>
              <a:rPr lang="zh-CN" altLang="en-US" sz="1300" dirty="0"/>
              <a:t>，就执行语句：）</a:t>
            </a: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  <a:p>
            <a:pPr lvl="1"/>
            <a:endParaRPr lang="en-US" altLang="zh-CN" sz="1300" dirty="0"/>
          </a:p>
          <a:p>
            <a:pPr lvl="1"/>
            <a:endParaRPr lang="en-US" altLang="zh-CN" sz="13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300" dirty="0"/>
              <a:t>b. </a:t>
            </a:r>
            <a:r>
              <a:rPr lang="en-US" altLang="zh-CN" sz="1300" dirty="0" err="1"/>
              <a:t>OnlyIf</a:t>
            </a:r>
            <a:r>
              <a:rPr lang="zh-CN" altLang="en-US" sz="1300" dirty="0"/>
              <a:t>（只有</a:t>
            </a:r>
            <a:r>
              <a:rPr lang="en-US" altLang="zh-CN" sz="1300" dirty="0"/>
              <a:t>...</a:t>
            </a:r>
            <a:r>
              <a:rPr lang="zh-CN" altLang="en-US" sz="1300" dirty="0"/>
              <a:t>，才会执行语句）</a:t>
            </a:r>
            <a:endParaRPr lang="en-US" altLang="zh-CN" sz="13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406682-6C86-40C2-A795-B225E7BED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2558911"/>
            <a:ext cx="3580956" cy="519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657963-9C4C-4445-A33C-A40F82C8A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1274203"/>
            <a:ext cx="4320480" cy="494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FDD4E1-6D08-4510-BC34-17287859F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656" y="3566428"/>
            <a:ext cx="3580956" cy="5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11560" y="1418264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6.</a:t>
            </a:r>
            <a:r>
              <a:rPr lang="zh-CN" altLang="en-US" sz="1200" dirty="0"/>
              <a:t>程序集批量注册：最常用，也最实用的一个注册方法。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91ABE9-803D-4C81-9B3A-3DCC06EF2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92" y="1918147"/>
            <a:ext cx="6228184" cy="13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9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03766" y="1203598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7. JSON/XML Configuration</a:t>
            </a:r>
            <a:r>
              <a:rPr lang="zh-CN" altLang="en-US" sz="1200" dirty="0"/>
              <a:t>：通过</a:t>
            </a:r>
            <a:r>
              <a:rPr lang="en-US" altLang="zh-CN" sz="1200" dirty="0"/>
              <a:t>JSON</a:t>
            </a:r>
            <a:r>
              <a:rPr lang="zh-CN" altLang="en-US" sz="1200" dirty="0"/>
              <a:t>或</a:t>
            </a:r>
            <a:r>
              <a:rPr lang="en-US" altLang="zh-CN" sz="1200" dirty="0"/>
              <a:t>XML</a:t>
            </a:r>
            <a:r>
              <a:rPr lang="zh-CN" altLang="en-US" sz="1200" dirty="0"/>
              <a:t>配置文件，标注对应的组件注册关系，配合</a:t>
            </a:r>
            <a:r>
              <a:rPr lang="en-US" altLang="zh-CN" sz="1200" dirty="0"/>
              <a:t>IOC</a:t>
            </a:r>
            <a:r>
              <a:rPr lang="zh-CN" altLang="en-US" sz="1200" dirty="0"/>
              <a:t>框架可以实现无主体代码变更迭代扩展（直接替换</a:t>
            </a:r>
            <a:r>
              <a:rPr lang="en-US" altLang="zh-CN" sz="1200" dirty="0"/>
              <a:t>DLL</a:t>
            </a:r>
            <a:r>
              <a:rPr lang="zh-CN" altLang="en-US" sz="1200" dirty="0"/>
              <a:t>，修改配置文件注册关系）。</a:t>
            </a: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111A7E-493D-4A15-A15C-4C3C741D6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696041"/>
            <a:ext cx="4007170" cy="29639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F19542-7439-4E87-90B2-7318BC325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594" y="1696041"/>
            <a:ext cx="3549814" cy="15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2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44A67E-3E2A-4950-8025-123D5927F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800823"/>
            <a:ext cx="4392488" cy="38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5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2.Autofac</a:t>
            </a:r>
            <a:r>
              <a:rPr lang="zh-CN" altLang="en-US" sz="2000" i="1" dirty="0"/>
              <a:t>组件注册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286B767-0A43-40E6-989C-C7A244DA8531}"/>
              </a:ext>
            </a:extLst>
          </p:cNvPr>
          <p:cNvSpPr txBox="1"/>
          <p:nvPr/>
        </p:nvSpPr>
        <p:spPr>
          <a:xfrm>
            <a:off x="603766" y="1203598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读取配置文件，注册组件。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3A78A1-9E01-44FF-BCAE-920B26EDE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563638"/>
            <a:ext cx="6480720" cy="22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 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的生命周期作用域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B21535-1E12-4C21-B6DA-C7D0682C2413}"/>
              </a:ext>
            </a:extLst>
          </p:cNvPr>
          <p:cNvSpPr txBox="1"/>
          <p:nvPr/>
        </p:nvSpPr>
        <p:spPr>
          <a:xfrm>
            <a:off x="611560" y="155600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a.</a:t>
            </a:r>
            <a:r>
              <a:rPr lang="zh-CN" altLang="en-US" sz="1200" dirty="0"/>
              <a:t>瞬时单例</a:t>
            </a:r>
            <a:r>
              <a:rPr lang="en-US" altLang="zh-CN" sz="1200" dirty="0"/>
              <a:t>(Instance Per Dependency)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每次从容器里拿出来的都是全新对象，相当于每次都</a:t>
            </a:r>
            <a:r>
              <a:rPr lang="en-US" altLang="zh-CN" sz="1200" dirty="0"/>
              <a:t>new</a:t>
            </a:r>
            <a:r>
              <a:rPr lang="zh-CN" altLang="en-US" sz="1200" dirty="0"/>
              <a:t>出一个。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InstancePerDependency</a:t>
            </a:r>
            <a:r>
              <a:rPr lang="en-US" altLang="zh-CN" sz="1200" dirty="0"/>
              <a:t>()</a:t>
            </a:r>
            <a:r>
              <a:rPr lang="zh-CN" altLang="en-US" sz="1200" dirty="0"/>
              <a:t>方法标注（无明确标注情况下默认此方法）。</a:t>
            </a: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71D416-FE9E-44B6-802F-BBF152D31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2715766"/>
            <a:ext cx="4572000" cy="7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/>
              <a:t>一、什么是依赖注入？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在说起</a:t>
            </a:r>
            <a:r>
              <a:rPr lang="en-US" altLang="zh-CN" sz="1600" dirty="0"/>
              <a:t>DI</a:t>
            </a:r>
            <a:r>
              <a:rPr lang="zh-CN" altLang="en-US" sz="1600" dirty="0"/>
              <a:t>之前，先提一个周所周知的设计原则</a:t>
            </a:r>
            <a:r>
              <a:rPr lang="en-US" altLang="zh-CN" sz="1600" dirty="0"/>
              <a:t>------</a:t>
            </a:r>
            <a:r>
              <a:rPr lang="zh-CN" altLang="en-US" sz="1600" dirty="0">
                <a:solidFill>
                  <a:srgbClr val="FF0000"/>
                </a:solidFill>
              </a:rPr>
              <a:t>控制反转</a:t>
            </a:r>
            <a:r>
              <a:rPr lang="zh-CN" altLang="en-US" sz="1600" dirty="0"/>
              <a:t>（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IOC</a:t>
            </a:r>
            <a:r>
              <a:rPr lang="en-US" altLang="zh-CN" sz="1600" dirty="0"/>
              <a:t>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86BFAD-F7A8-4FAF-985C-BD89CC449AFF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70082" y="1800460"/>
            <a:ext cx="5475644" cy="19026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BA84A6-F3F6-4D52-B136-0519B4EA43AD}"/>
              </a:ext>
            </a:extLst>
          </p:cNvPr>
          <p:cNvSpPr txBox="1"/>
          <p:nvPr/>
        </p:nvSpPr>
        <p:spPr>
          <a:xfrm>
            <a:off x="3131840" y="3703069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图片截取自百度百科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 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的生命周期作用域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B21535-1E12-4C21-B6DA-C7D0682C2413}"/>
              </a:ext>
            </a:extLst>
          </p:cNvPr>
          <p:cNvSpPr txBox="1"/>
          <p:nvPr/>
        </p:nvSpPr>
        <p:spPr>
          <a:xfrm>
            <a:off x="611560" y="155600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b.</a:t>
            </a:r>
            <a:r>
              <a:rPr lang="zh-CN" altLang="en-US" sz="1200" dirty="0"/>
              <a:t>全局单例</a:t>
            </a:r>
            <a:r>
              <a:rPr lang="en-US" altLang="zh-CN" sz="1200" dirty="0"/>
              <a:t>(Single Instance)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全局只有一个实例，在根容器和所有嵌套作用域内，每次解析返回的都是同一个实例</a:t>
            </a: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SingleInstance</a:t>
            </a:r>
            <a:r>
              <a:rPr lang="en-US" altLang="zh-CN" sz="1200" dirty="0"/>
              <a:t> ()</a:t>
            </a:r>
            <a:r>
              <a:rPr lang="zh-CN" altLang="en-US" sz="1200" dirty="0"/>
              <a:t>方法标注。</a:t>
            </a: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EFD7A4-68BF-413B-AC48-732121A5D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2822993"/>
            <a:ext cx="4545754" cy="4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9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 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的生命周期作用域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B21535-1E12-4C21-B6DA-C7D0682C2413}"/>
              </a:ext>
            </a:extLst>
          </p:cNvPr>
          <p:cNvSpPr txBox="1"/>
          <p:nvPr/>
        </p:nvSpPr>
        <p:spPr>
          <a:xfrm>
            <a:off x="611560" y="155600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c.</a:t>
            </a:r>
            <a:r>
              <a:rPr lang="zh-CN" altLang="en-US" sz="1200" dirty="0"/>
              <a:t>域内单例</a:t>
            </a:r>
            <a:r>
              <a:rPr lang="en-US" altLang="zh-CN" sz="1200" dirty="0"/>
              <a:t>(Instance Per Lifetime Scope)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在每个生命周期域内是单例的。</a:t>
            </a: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InstancePerLifetimeScope</a:t>
            </a:r>
            <a:r>
              <a:rPr lang="en-US" altLang="zh-CN" sz="1200" dirty="0"/>
              <a:t> ()</a:t>
            </a:r>
            <a:r>
              <a:rPr lang="zh-CN" altLang="en-US" sz="1200" dirty="0"/>
              <a:t>方法标注。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3E3FAC-8CE4-4B63-AB17-2E0973816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787774"/>
            <a:ext cx="5332466" cy="5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 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的生命周期作用域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73B21535-1E12-4C21-B6DA-C7D0682C2413}"/>
              </a:ext>
            </a:extLst>
          </p:cNvPr>
          <p:cNvSpPr txBox="1"/>
          <p:nvPr/>
        </p:nvSpPr>
        <p:spPr>
          <a:xfrm>
            <a:off x="611560" y="155600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d.</a:t>
            </a:r>
            <a:r>
              <a:rPr lang="zh-CN" altLang="en-US" sz="1200" dirty="0"/>
              <a:t>匹配域内单例</a:t>
            </a:r>
            <a:r>
              <a:rPr lang="en-US" altLang="zh-CN" sz="1200" dirty="0"/>
              <a:t>(Instance Per Matching Lifetime Scope)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每次从容器里拿出来的都是全新对象，相当于每次都</a:t>
            </a:r>
            <a:r>
              <a:rPr lang="en-US" altLang="zh-CN" sz="1200" dirty="0"/>
              <a:t>new</a:t>
            </a:r>
            <a:r>
              <a:rPr lang="zh-CN" altLang="en-US" sz="1200" dirty="0"/>
              <a:t>出一个。</a:t>
            </a: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InstancePerMatchingLifetimeScope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tagName</a:t>
            </a:r>
            <a:r>
              <a:rPr lang="en-US" altLang="zh-CN" sz="1200" dirty="0"/>
              <a:t>)</a:t>
            </a:r>
            <a:r>
              <a:rPr lang="zh-CN" altLang="en-US" sz="1200" dirty="0"/>
              <a:t>方法进行注册。</a:t>
            </a:r>
            <a:endParaRPr lang="en-US" altLang="zh-C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7B27F-39D0-4853-8F18-FBD6B390EDCD}"/>
              </a:ext>
            </a:extLst>
          </p:cNvPr>
          <p:cNvSpPr txBox="1"/>
          <p:nvPr/>
        </p:nvSpPr>
        <p:spPr>
          <a:xfrm>
            <a:off x="610655" y="2571665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e.</a:t>
            </a:r>
            <a:r>
              <a:rPr lang="zh-CN" altLang="en-US" sz="1200" dirty="0"/>
              <a:t>每次请求内单例</a:t>
            </a:r>
            <a:r>
              <a:rPr lang="en-US" altLang="zh-CN" sz="1200" dirty="0"/>
              <a:t>(Instance Per Request)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该种类型适用于“</a:t>
            </a:r>
            <a:r>
              <a:rPr lang="en-US" altLang="zh-CN" sz="1200" dirty="0"/>
              <a:t>request”</a:t>
            </a:r>
            <a:r>
              <a:rPr lang="zh-CN" altLang="en-US" sz="1200" dirty="0"/>
              <a:t>类型的应用，比如</a:t>
            </a:r>
            <a:r>
              <a:rPr lang="en-US" altLang="zh-CN" sz="1200" dirty="0"/>
              <a:t>MVC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WebApi</a:t>
            </a:r>
            <a:r>
              <a:rPr lang="zh-CN" altLang="en-US" sz="1200" dirty="0"/>
              <a:t>。其实质其实又是上一种的“指定域内单例”的一种特殊情况：</a:t>
            </a:r>
            <a:r>
              <a:rPr lang="en-US" altLang="zh-CN" sz="1200" dirty="0" err="1"/>
              <a:t>AutoFac</a:t>
            </a:r>
            <a:r>
              <a:rPr lang="zh-CN" altLang="en-US" sz="1200" dirty="0"/>
              <a:t>内有一个静态字符串叫</a:t>
            </a:r>
            <a:r>
              <a:rPr lang="en-US" altLang="zh-CN" sz="1200" dirty="0"/>
              <a:t>Autofac.Core.Lifetime.MatchingScopeLifetimeTags.RequestLifetimeScopeTag</a:t>
            </a:r>
            <a:r>
              <a:rPr lang="zh-CN" altLang="en-US" sz="1200" dirty="0"/>
              <a:t>，其值为</a:t>
            </a:r>
            <a:r>
              <a:rPr lang="en-US" altLang="zh-CN" sz="1200" dirty="0"/>
              <a:t>"</a:t>
            </a:r>
            <a:r>
              <a:rPr lang="en-US" altLang="zh-CN" sz="1200" dirty="0" err="1"/>
              <a:t>AutofacWebRequest</a:t>
            </a:r>
            <a:r>
              <a:rPr lang="en-US" altLang="zh-CN" sz="1200" dirty="0"/>
              <a:t>"</a:t>
            </a:r>
            <a:r>
              <a:rPr lang="zh-CN" altLang="en-US" sz="1200" dirty="0"/>
              <a:t>，当“指定域内单例”打的标签是这个字符串时，那它就是“每次请求内单例”了。</a:t>
            </a: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InstancePerRequest</a:t>
            </a:r>
            <a:r>
              <a:rPr lang="en-US" altLang="zh-CN" sz="1200" dirty="0"/>
              <a:t>()</a:t>
            </a:r>
            <a:r>
              <a:rPr lang="zh-CN" altLang="en-US" sz="1200" dirty="0"/>
              <a:t>方法注册。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7600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</a:t>
            </a:r>
            <a:r>
              <a:rPr lang="zh-CN" altLang="en-US" sz="2000" i="1" dirty="0"/>
              <a:t>依赖注入（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/>
              <a:t>ASP.NET Core</a:t>
            </a:r>
            <a:r>
              <a:rPr lang="zh-CN" altLang="en-US" sz="1200" dirty="0"/>
              <a:t>中使用了自带的</a:t>
            </a:r>
            <a:r>
              <a:rPr lang="en-US" altLang="zh-CN" sz="1200" dirty="0"/>
              <a:t>Dependency Injection</a:t>
            </a:r>
            <a:r>
              <a:rPr lang="zh-CN" altLang="en-US" sz="1200" dirty="0"/>
              <a:t>作为了默认的</a:t>
            </a:r>
            <a:r>
              <a:rPr lang="en-US" altLang="zh-CN" sz="1200" dirty="0"/>
              <a:t>IOC</a:t>
            </a:r>
            <a:r>
              <a:rPr lang="zh-CN" altLang="en-US" sz="1200" dirty="0"/>
              <a:t>容器。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各种三方提供的</a:t>
            </a:r>
            <a:r>
              <a:rPr lang="en-US" altLang="zh-CN" sz="1200" dirty="0"/>
              <a:t>IOC</a:t>
            </a:r>
            <a:r>
              <a:rPr lang="zh-CN" altLang="en-US" sz="1200" dirty="0"/>
              <a:t>容器，较为知名的有：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CastleWindsor</a:t>
            </a:r>
            <a:r>
              <a:rPr lang="zh-CN" altLang="en-US" sz="1200" dirty="0"/>
              <a:t>，</a:t>
            </a:r>
            <a:r>
              <a:rPr lang="en-US" altLang="zh-CN" sz="1200" dirty="0"/>
              <a:t>Unity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Autofac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ObjectBuilder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StructureMap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Spring.Net</a:t>
            </a:r>
            <a:r>
              <a:rPr lang="zh-CN" altLang="en-US" sz="1200" dirty="0"/>
              <a:t>，这些第三方工具各不相同，但功能大体都相同，大都需要事先对接口与实现进行配对（通过代码或配置文件），然后由系统自动或手动来通过接口来获得相应实现类的实例，对象实例化的工作由</a:t>
            </a:r>
            <a:r>
              <a:rPr lang="en-US" altLang="zh-CN" sz="1200" dirty="0"/>
              <a:t>IOC</a:t>
            </a:r>
            <a:r>
              <a:rPr lang="zh-CN" altLang="en-US" sz="1200" dirty="0"/>
              <a:t>容器自动完成。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/>
              <a:t>接下来以平时在开发中使用最多的</a:t>
            </a:r>
            <a:r>
              <a:rPr lang="en-US" altLang="zh-CN" sz="1200" dirty="0"/>
              <a:t>IOC</a:t>
            </a:r>
            <a:r>
              <a:rPr lang="zh-CN" altLang="en-US" sz="1200" dirty="0"/>
              <a:t>容器，</a:t>
            </a:r>
            <a:r>
              <a:rPr lang="en-US" altLang="zh-CN" sz="1200" dirty="0" err="1"/>
              <a:t>Autofac</a:t>
            </a:r>
            <a:r>
              <a:rPr lang="zh-CN" altLang="en-US" sz="1200" dirty="0"/>
              <a:t>对几种注入方式的使用详细说明一下。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35032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</a:t>
            </a:r>
            <a:r>
              <a:rPr lang="zh-CN" altLang="en-US" sz="2000" i="1" dirty="0"/>
              <a:t>依赖注入（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4.1 </a:t>
            </a:r>
            <a:r>
              <a:rPr lang="zh-CN" altLang="en-US" sz="1600" dirty="0"/>
              <a:t>构造函数注入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4.2 </a:t>
            </a:r>
            <a:r>
              <a:rPr lang="zh-CN" altLang="en-US" sz="1600" dirty="0"/>
              <a:t>属性（</a:t>
            </a:r>
            <a:r>
              <a:rPr lang="en-US" altLang="zh-CN" sz="1600" dirty="0"/>
              <a:t>Setter</a:t>
            </a:r>
            <a:r>
              <a:rPr lang="zh-CN" altLang="en-US" sz="1600" dirty="0"/>
              <a:t>）注入</a:t>
            </a:r>
            <a:endParaRPr lang="en-US" altLang="zh-CN" sz="1600" dirty="0"/>
          </a:p>
          <a:p>
            <a:endParaRPr lang="en-US" altLang="zh-CN" b="1" dirty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4.3</a:t>
            </a:r>
            <a:r>
              <a:rPr lang="en-US" altLang="zh-CN" dirty="0"/>
              <a:t> </a:t>
            </a:r>
            <a:r>
              <a:rPr lang="en-US" altLang="zh-CN" sz="1600" dirty="0" err="1"/>
              <a:t>IServiceProvider.GetService</a:t>
            </a:r>
            <a:r>
              <a:rPr lang="zh-CN" altLang="en-US" sz="1600" dirty="0"/>
              <a:t>（非依赖注入）</a:t>
            </a:r>
            <a:endParaRPr lang="en-US" altLang="zh-CN" sz="1600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90010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4.1</a:t>
            </a:r>
            <a:r>
              <a:rPr lang="zh-CN" altLang="en-US" sz="2000" i="1" dirty="0"/>
              <a:t>构造函数注入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63614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    构造函数注入（</a:t>
            </a:r>
            <a:r>
              <a:rPr lang="en-US" altLang="zh-CN" sz="1200" dirty="0"/>
              <a:t>constructor injection</a:t>
            </a:r>
            <a:r>
              <a:rPr lang="zh-CN" altLang="en-US" sz="1200" dirty="0"/>
              <a:t>）是依赖注入最常见的形式之一，同时也是相对简单的注入方式。</a:t>
            </a:r>
            <a:endParaRPr lang="en-US" altLang="zh-CN" sz="1200" dirty="0"/>
          </a:p>
          <a:p>
            <a:r>
              <a:rPr lang="zh-CN" altLang="en-US" sz="1200" dirty="0"/>
              <a:t>        由名称可以看出，构造函数注入需要我们把所有依赖显示的体现在构造函数中。因此该服务在没有这些依赖时无法被构造。</a:t>
            </a:r>
            <a:endParaRPr lang="en-US" altLang="zh-CN" sz="1200" dirty="0"/>
          </a:p>
          <a:p>
            <a:r>
              <a:rPr lang="zh-CN" altLang="en-US" sz="1200" dirty="0"/>
              <a:t>        </a:t>
            </a:r>
            <a:r>
              <a:rPr lang="zh-CN" altLang="en-US" sz="1200" dirty="0">
                <a:solidFill>
                  <a:schemeClr val="accent1"/>
                </a:solidFill>
              </a:rPr>
              <a:t>将注入的依赖赋值给只读（</a:t>
            </a:r>
            <a:r>
              <a:rPr lang="en-US" altLang="zh-CN" sz="1200" dirty="0" err="1">
                <a:solidFill>
                  <a:schemeClr val="accent1"/>
                </a:solidFill>
              </a:rPr>
              <a:t>readonly</a:t>
            </a:r>
            <a:r>
              <a:rPr lang="zh-CN" altLang="en-US" sz="1200" dirty="0">
                <a:solidFill>
                  <a:schemeClr val="accent1"/>
                </a:solidFill>
              </a:rPr>
              <a:t>）的字段或属性</a:t>
            </a:r>
            <a:r>
              <a:rPr lang="en-US" altLang="zh-CN" sz="1200" dirty="0">
                <a:solidFill>
                  <a:schemeClr val="accent1"/>
                </a:solidFill>
              </a:rPr>
              <a:t>(</a:t>
            </a:r>
            <a:r>
              <a:rPr lang="zh-CN" altLang="en-US" sz="1200" dirty="0">
                <a:solidFill>
                  <a:schemeClr val="accent1"/>
                </a:solidFill>
              </a:rPr>
              <a:t>为了防止在内部方法中意外地赋予其他值</a:t>
            </a:r>
            <a:r>
              <a:rPr lang="en-US" altLang="zh-CN" sz="1200" dirty="0">
                <a:solidFill>
                  <a:schemeClr val="accent1"/>
                </a:solidFill>
              </a:rPr>
              <a:t>)</a:t>
            </a:r>
            <a:r>
              <a:rPr lang="zh-CN" altLang="en-US" sz="1200" dirty="0">
                <a:solidFill>
                  <a:schemeClr val="accent1"/>
                </a:solidFill>
              </a:rPr>
              <a:t>。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zh-CN" altLang="en-US" sz="1200" dirty="0"/>
              <a:t>示例：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BBC84D-AE3F-4963-82A0-AF4DE8668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652" y="2499742"/>
            <a:ext cx="4536504" cy="20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81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4.2</a:t>
            </a:r>
            <a:r>
              <a:rPr lang="zh-CN" altLang="en-US" sz="2000" i="1" dirty="0"/>
              <a:t>属性注入（</a:t>
            </a:r>
            <a:r>
              <a:rPr lang="en-US" altLang="zh-CN" sz="2000" i="1" dirty="0"/>
              <a:t>Setter Injection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61369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ASP.NET Core </a:t>
            </a:r>
            <a:r>
              <a:rPr lang="zh-CN" altLang="en-US" sz="1200" dirty="0"/>
              <a:t>的标准依赖注入容器不支持属性注入。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以下示例使用</a:t>
            </a:r>
            <a:r>
              <a:rPr lang="en-US" altLang="zh-CN" sz="1200" dirty="0" err="1"/>
              <a:t>Autofac</a:t>
            </a:r>
            <a:r>
              <a:rPr lang="en-US" altLang="zh-CN" sz="1200" dirty="0"/>
              <a:t> </a:t>
            </a:r>
            <a:r>
              <a:rPr lang="zh-CN" altLang="en-US" sz="1200" dirty="0"/>
              <a:t>依赖注入容器。在使用</a:t>
            </a:r>
            <a:r>
              <a:rPr lang="en-US" altLang="zh-CN" sz="1200" dirty="0"/>
              <a:t>Setter</a:t>
            </a:r>
            <a:r>
              <a:rPr lang="zh-CN" altLang="en-US" sz="1200" dirty="0"/>
              <a:t>注入时，需要在注册实例时，为作为属性注入的实例设置自动注入。如实例中的在注册</a:t>
            </a:r>
            <a:r>
              <a:rPr lang="en-US" altLang="zh-CN" sz="1200" dirty="0" err="1"/>
              <a:t>IDemoService</a:t>
            </a:r>
            <a:r>
              <a:rPr lang="zh-CN" altLang="en-US" sz="1200" dirty="0"/>
              <a:t>时为其设置自动注入。示例：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FE2D5E-8DBB-411F-802A-B1C14DB9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700" y="2787774"/>
            <a:ext cx="3654391" cy="15726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BAA94A-A3E4-4415-8604-D6B5AAA3C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2159296"/>
            <a:ext cx="4752528" cy="4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4.2</a:t>
            </a:r>
            <a:r>
              <a:rPr lang="zh-CN" altLang="en-US" sz="2000" i="1" dirty="0"/>
              <a:t>属性注入（</a:t>
            </a:r>
            <a:r>
              <a:rPr lang="en-US" altLang="zh-CN" sz="2000" i="1" dirty="0"/>
              <a:t>Setter Injection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61369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属性注入争议性很大，很多人称这是一种“反模式”，事实也确实如此。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使用属性注入会让代码可读性变得极其复杂（而复杂难懂的代码一定不是好的代码，不管用的技术有多高大上）。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但是属性注入也不是一无是处，因为属性注入有一个特性：</a:t>
            </a:r>
          </a:p>
          <a:p>
            <a:r>
              <a:rPr lang="zh-CN" altLang="en-US" sz="1200" dirty="0"/>
              <a:t>在构造注入的时候，如果构造函数的参数中有一个对象在容器不存在，那么解析就会报错。</a:t>
            </a:r>
          </a:p>
          <a:p>
            <a:r>
              <a:rPr lang="zh-CN" altLang="en-US" sz="1200" dirty="0"/>
              <a:t>但是属性注入就不一样了，当容器内没有与该属性类型对应的组件时，这时解析不会报异常，只会让这个属性保持为空类型（</a:t>
            </a:r>
            <a:r>
              <a:rPr lang="en-US" altLang="zh-CN" sz="1200" dirty="0"/>
              <a:t>null</a:t>
            </a:r>
            <a:r>
              <a:rPr lang="zh-CN" altLang="en-US" sz="1200" dirty="0"/>
              <a:t>）。利用这个特性，可以实现一些特殊的操作。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76548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4.3 </a:t>
            </a:r>
            <a:r>
              <a:rPr lang="en-US" altLang="zh-CN" sz="2000" i="1" dirty="0" err="1"/>
              <a:t>IServiceProvider.GetService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30891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当业务中，类中仅有部分方法需要使用到某个对象的实例的，可以采用</a:t>
            </a:r>
            <a:r>
              <a:rPr lang="en-US" altLang="zh-CN" sz="1200" dirty="0"/>
              <a:t>IOC</a:t>
            </a:r>
            <a:r>
              <a:rPr lang="zh-CN" altLang="en-US" sz="1200" dirty="0"/>
              <a:t>容器提供</a:t>
            </a:r>
            <a:r>
              <a:rPr lang="en-US" altLang="zh-CN" sz="1200" dirty="0" err="1"/>
              <a:t>IServiceProvider</a:t>
            </a:r>
            <a:r>
              <a:rPr lang="zh-CN" altLang="en-US" sz="1200" dirty="0"/>
              <a:t>对象的</a:t>
            </a:r>
            <a:r>
              <a:rPr lang="en-US" altLang="zh-CN" sz="1200" dirty="0" err="1"/>
              <a:t>GetService</a:t>
            </a:r>
            <a:r>
              <a:rPr lang="zh-CN" altLang="en-US" sz="1200" dirty="0"/>
              <a:t>方法去获取。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ASP.NET Core</a:t>
            </a:r>
            <a:r>
              <a:rPr lang="zh-CN" altLang="en-US" sz="1200" dirty="0"/>
              <a:t>的依赖注入框架其实很简单，其中仅仅涉及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这两个核心对象。我们预先将服务描述信息注册到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之上，然后利用</a:t>
            </a:r>
            <a:r>
              <a:rPr lang="en-US" altLang="zh-CN" sz="1200" dirty="0" err="1"/>
              <a:t>ServiceCollection</a:t>
            </a:r>
            <a:r>
              <a:rPr lang="zh-CN" altLang="en-US" sz="1200" dirty="0"/>
              <a:t>来创建</a:t>
            </a:r>
            <a:r>
              <a:rPr lang="en-US" altLang="zh-CN" sz="1200" dirty="0" err="1"/>
              <a:t>ServiceProvider</a:t>
            </a:r>
            <a:r>
              <a:rPr lang="zh-CN" altLang="en-US" sz="1200" dirty="0"/>
              <a:t>，并最终利用后者根据指定的服务类型来提供对应的服务实例。</a:t>
            </a:r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1DB2C5-D409-479B-87B2-95325E72F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090" y="2462226"/>
            <a:ext cx="3847628" cy="2190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7E941E-B426-4B28-B376-4C50947E0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2800551"/>
            <a:ext cx="4901094" cy="12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4.3 </a:t>
            </a:r>
            <a:r>
              <a:rPr lang="en-US" altLang="zh-CN" sz="2000" i="1" dirty="0" err="1"/>
              <a:t>IServiceProvider.GetService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230891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但是！！！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通常根本不应该直接在代码中使用</a:t>
            </a:r>
            <a:r>
              <a:rPr lang="en-US" altLang="zh-CN" sz="1200" dirty="0" err="1"/>
              <a:t>IServiceProvider</a:t>
            </a:r>
            <a:r>
              <a:rPr lang="zh-CN" altLang="en-US" sz="1200" dirty="0"/>
              <a:t>。相反，应该使用标准的构造函数注入，并让框架来承载并在幕后使用</a:t>
            </a:r>
            <a:r>
              <a:rPr lang="en-US" altLang="zh-CN" sz="1200" dirty="0" err="1"/>
              <a:t>IServiceProvider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直接使用</a:t>
            </a:r>
            <a:r>
              <a:rPr lang="en-US" altLang="zh-CN" sz="1200" dirty="0" err="1"/>
              <a:t>IServiceProvider</a:t>
            </a:r>
            <a:r>
              <a:rPr lang="zh-CN" altLang="en-US" sz="1200" dirty="0"/>
              <a:t>是</a:t>
            </a:r>
            <a:r>
              <a:rPr lang="zh-CN" altLang="en-US" sz="1200" dirty="0">
                <a:solidFill>
                  <a:srgbClr val="FF0000"/>
                </a:solidFill>
              </a:rPr>
              <a:t>服务定位器模式</a:t>
            </a:r>
            <a:r>
              <a:rPr lang="zh-CN" altLang="en-US" sz="1200" dirty="0"/>
              <a:t>的一个示例。这通常被认为是反模式，因为它隐藏了类的依赖关系。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Let's examine why this is so. In short, the problem with Service Locator is that it hides a class' dependencies, causing </a:t>
            </a:r>
            <a:r>
              <a:rPr lang="en-US" altLang="zh-CN" sz="1200" dirty="0">
                <a:solidFill>
                  <a:srgbClr val="FF0000"/>
                </a:solidFill>
              </a:rPr>
              <a:t>run-time errors</a:t>
            </a:r>
            <a:r>
              <a:rPr lang="en-US" altLang="zh-CN" sz="1200" dirty="0"/>
              <a:t> instead of </a:t>
            </a:r>
            <a:r>
              <a:rPr lang="en-US" altLang="zh-CN" sz="1200" dirty="0">
                <a:solidFill>
                  <a:srgbClr val="FF0000"/>
                </a:solidFill>
              </a:rPr>
              <a:t>compile-time errors</a:t>
            </a:r>
            <a:r>
              <a:rPr lang="en-US" altLang="zh-CN" sz="1200" dirty="0"/>
              <a:t>, as well as making the code more difficult to maintain because it becomes unclear when you would be introducing a breaking change. ------Mark Seemann</a:t>
            </a:r>
          </a:p>
        </p:txBody>
      </p:sp>
    </p:spTree>
    <p:extLst>
      <p:ext uri="{BB962C8B-B14F-4D97-AF65-F5344CB8AC3E}">
        <p14:creationId xmlns:p14="http://schemas.microsoft.com/office/powerpoint/2010/main" val="174322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1.IOC</a:t>
            </a:r>
            <a:r>
              <a:rPr lang="zh-CN" altLang="en-US" sz="2000" i="1" dirty="0"/>
              <a:t>设计原则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众所周知，面向对象编程中，一套具有较为复杂功能的系统，其底层实现都是由若干个对象组成的，通过组合利用各个对象的功能，最终实现系统的业务逻辑（如左图）。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伴随着工业级应用的规模越来越庞大，对象之间的依赖关系也越来越复杂，经常会出现对象之间的多重依赖性关系。对象之间</a:t>
            </a:r>
            <a:r>
              <a:rPr lang="zh-CN" altLang="en-US" sz="1200" dirty="0">
                <a:solidFill>
                  <a:srgbClr val="FF0000"/>
                </a:solidFill>
              </a:rPr>
              <a:t>耦合度过高</a:t>
            </a:r>
            <a:r>
              <a:rPr lang="zh-CN" altLang="en-US" sz="1200" dirty="0"/>
              <a:t>的系统，必然会出现牵一发而动全身的情形（图</a:t>
            </a:r>
            <a:r>
              <a:rPr lang="en-US" altLang="zh-CN" sz="1200" dirty="0"/>
              <a:t>1</a:t>
            </a:r>
            <a:r>
              <a:rPr lang="zh-CN" altLang="en-US" sz="1200" dirty="0"/>
              <a:t>）。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 </a:t>
            </a:r>
            <a:r>
              <a:rPr lang="zh-CN" altLang="en-US" sz="1200" dirty="0"/>
              <a:t> 耦合关系不仅会出现在对象与对象之间，也会出现在软件系统的各模块之间，以及软件系统和硬件系统之间。</a:t>
            </a: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060625-3B68-433E-B379-02EE11B4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52" y="3144042"/>
            <a:ext cx="2050404" cy="12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FC7EC2-CA9B-4B51-A434-1139F28A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5806"/>
            <a:ext cx="2050135" cy="13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B4FA10-6EB3-475D-B95C-524BB4857F18}"/>
              </a:ext>
            </a:extLst>
          </p:cNvPr>
          <p:cNvSpPr txBox="1"/>
          <p:nvPr/>
        </p:nvSpPr>
        <p:spPr>
          <a:xfrm>
            <a:off x="1636761" y="4444538"/>
            <a:ext cx="393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图</a:t>
            </a:r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F7D9B5-2365-4A96-8684-B3D18DCDC516}"/>
              </a:ext>
            </a:extLst>
          </p:cNvPr>
          <p:cNvSpPr txBox="1"/>
          <p:nvPr/>
        </p:nvSpPr>
        <p:spPr>
          <a:xfrm>
            <a:off x="5400474" y="4444538"/>
            <a:ext cx="589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UML</a:t>
            </a:r>
            <a:r>
              <a:rPr lang="zh-CN" altLang="en-US" sz="800" dirty="0"/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1643967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总结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326344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引用一位大佬的比喻：</a:t>
            </a:r>
            <a:endParaRPr lang="en-US" altLang="zh-CN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C7D5DB-8167-4945-B00A-001EB7AAEF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01"/>
          <a:stretch/>
        </p:blipFill>
        <p:spPr>
          <a:xfrm>
            <a:off x="611560" y="1656655"/>
            <a:ext cx="8193794" cy="183019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7AFC0EB-7CCC-4F00-830D-511169710102}"/>
              </a:ext>
            </a:extLst>
          </p:cNvPr>
          <p:cNvSpPr txBox="1"/>
          <p:nvPr/>
        </p:nvSpPr>
        <p:spPr>
          <a:xfrm>
            <a:off x="611560" y="3486845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引文来源地址：</a:t>
            </a:r>
            <a:r>
              <a:rPr lang="en-US" altLang="zh-CN" sz="1600" dirty="0">
                <a:hlinkClick r:id="rId6"/>
              </a:rPr>
              <a:t>https://www.cnblogs.com/RayWang/p/11165509.html#870017151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98162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655" y="1494532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200" b="1" dirty="0"/>
              <a:t>一位大牛写的通俗易懂的</a:t>
            </a:r>
            <a:r>
              <a:rPr lang="en-US" altLang="zh-CN" sz="1200" b="1" dirty="0"/>
              <a:t>IOC</a:t>
            </a:r>
            <a:r>
              <a:rPr lang="zh-CN" altLang="en-US" sz="1200" b="1" dirty="0"/>
              <a:t>框架详解博客 </a:t>
            </a:r>
            <a:r>
              <a:rPr lang="en-US" altLang="zh-CN" sz="1200" dirty="0">
                <a:hlinkClick r:id="rId5"/>
              </a:rPr>
              <a:t>https://www.cnblogs.com/jhli/p/6019895.html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b="1" dirty="0"/>
              <a:t>一篇经典的文章</a:t>
            </a:r>
            <a:r>
              <a:rPr lang="en-US" altLang="zh-CN" sz="1200" b="1" dirty="0"/>
              <a:t>《</a:t>
            </a:r>
            <a:r>
              <a:rPr lang="en-US" altLang="zh-CN" sz="1200" dirty="0"/>
              <a:t> Inversion of Control Containers and the Dependency Injection pattern</a:t>
            </a:r>
            <a:r>
              <a:rPr lang="en-US" altLang="zh-CN" sz="1200" b="1" dirty="0"/>
              <a:t>》</a:t>
            </a:r>
            <a:r>
              <a:rPr lang="en-US" altLang="zh-CN" sz="1200" dirty="0">
                <a:hlinkClick r:id="rId6"/>
              </a:rPr>
              <a:t> https://www.martinfowler.com/articles/injection.html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实例生命周期管理详解</a:t>
            </a:r>
            <a:r>
              <a:rPr lang="en-US" altLang="zh-CN" sz="1200" dirty="0">
                <a:hlinkClick r:id="rId7"/>
              </a:rPr>
              <a:t>https://www.cnblogs.com/RayWang/p/11165509.html#870017151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Autofac</a:t>
            </a:r>
            <a:r>
              <a:rPr lang="zh-CN" altLang="en-US" sz="1200" dirty="0"/>
              <a:t>官方文档地址</a:t>
            </a:r>
            <a:r>
              <a:rPr lang="en-US" altLang="zh-CN" sz="1200" dirty="0">
                <a:hlinkClick r:id="rId8"/>
              </a:rPr>
              <a:t>https://github.com/autofac/Documentation/tree/master/docs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b="1" dirty="0"/>
              <a:t>Service Locator is an Anti-</a:t>
            </a:r>
            <a:r>
              <a:rPr lang="en-US" altLang="zh-CN" sz="1200" b="1" dirty="0" err="1"/>
              <a:t>Pattern</a:t>
            </a:r>
            <a:r>
              <a:rPr lang="en-US" altLang="zh-CN" sz="1200" dirty="0" err="1">
                <a:hlinkClick r:id="rId9"/>
              </a:rPr>
              <a:t>https</a:t>
            </a:r>
            <a:r>
              <a:rPr lang="en-US" altLang="zh-CN" sz="1200" dirty="0">
                <a:hlinkClick r:id="rId9"/>
              </a:rPr>
              <a:t>://blog.ploeh.dk/2010/02/03/</a:t>
            </a:r>
            <a:r>
              <a:rPr lang="en-US" altLang="zh-CN" sz="1200" dirty="0" err="1">
                <a:hlinkClick r:id="rId9"/>
              </a:rPr>
              <a:t>ServiceLocatorisanAnti</a:t>
            </a:r>
            <a:r>
              <a:rPr lang="en-US" altLang="zh-CN" sz="1200" dirty="0">
                <a:hlinkClick r:id="rId9"/>
              </a:rPr>
              <a:t>-Pattern/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A0238BA-F52F-4E5F-89A7-1D7B59669604}"/>
              </a:ext>
            </a:extLst>
          </p:cNvPr>
          <p:cNvSpPr txBox="1"/>
          <p:nvPr/>
        </p:nvSpPr>
        <p:spPr>
          <a:xfrm>
            <a:off x="611560" y="69954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15101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1.IOC</a:t>
            </a:r>
            <a:r>
              <a:rPr lang="zh-CN" altLang="en-US" sz="2000" i="1" dirty="0"/>
              <a:t>设计原则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为了解决对象之间的耦合度过高的问题，软件专家</a:t>
            </a:r>
            <a:r>
              <a:rPr lang="en-US" altLang="zh-CN" sz="1200" dirty="0"/>
              <a:t>Michael Mattson</a:t>
            </a:r>
            <a:r>
              <a:rPr lang="zh-CN" altLang="en-US" sz="1200" dirty="0"/>
              <a:t>提出了</a:t>
            </a:r>
            <a:r>
              <a:rPr lang="en-US" altLang="zh-CN" sz="1200" dirty="0"/>
              <a:t>IOC</a:t>
            </a:r>
            <a:r>
              <a:rPr lang="zh-CN" altLang="en-US" sz="1200" dirty="0"/>
              <a:t>理论，用来实现对象之间的“</a:t>
            </a:r>
            <a:r>
              <a:rPr lang="zh-CN" altLang="en-US" sz="1200" dirty="0">
                <a:solidFill>
                  <a:srgbClr val="FF0000"/>
                </a:solidFill>
              </a:rPr>
              <a:t>解耦</a:t>
            </a:r>
            <a:r>
              <a:rPr lang="zh-CN" altLang="en-US" sz="1200" dirty="0"/>
              <a:t>”。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 IOC</a:t>
            </a:r>
            <a:r>
              <a:rPr lang="zh-CN" altLang="en-US" sz="1200" dirty="0"/>
              <a:t>是</a:t>
            </a:r>
            <a:r>
              <a:rPr lang="en-US" altLang="zh-CN" sz="1200" dirty="0"/>
              <a:t>Inversion of Control</a:t>
            </a:r>
            <a:r>
              <a:rPr lang="zh-CN" altLang="en-US" sz="1200" dirty="0"/>
              <a:t>的缩写，多数书籍翻译成“控制反转”，还有些书籍翻译成为“控制反向”或者“控制倒置”。</a:t>
            </a:r>
            <a:endParaRPr lang="en-US" altLang="zh-CN" sz="1200" dirty="0"/>
          </a:p>
          <a:p>
            <a:r>
              <a:rPr lang="zh-CN" altLang="en-US" sz="1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</a:t>
            </a:r>
            <a:r>
              <a:rPr lang="en-US" altLang="zh-CN" sz="1200" dirty="0"/>
              <a:t>1996</a:t>
            </a:r>
            <a:r>
              <a:rPr lang="zh-CN" altLang="en-US" sz="1200" dirty="0"/>
              <a:t>年，</a:t>
            </a:r>
            <a:r>
              <a:rPr lang="en-US" altLang="zh-CN" sz="1200" dirty="0"/>
              <a:t>Michael Mattson</a:t>
            </a:r>
            <a:r>
              <a:rPr lang="zh-CN" altLang="en-US" sz="1200" dirty="0"/>
              <a:t>在一篇有关探讨面向对象框架的文章中，首先提出了</a:t>
            </a:r>
            <a:r>
              <a:rPr lang="en-US" altLang="zh-CN" sz="1200" dirty="0"/>
              <a:t>IOC </a:t>
            </a:r>
            <a:r>
              <a:rPr lang="zh-CN" altLang="en-US" sz="1200" dirty="0"/>
              <a:t>这个概念。简单来说就是把复杂系统分解成相互合作的对象，这些对象类通过封装以后，内部实现对外部是透明的，从而降低了解决问题的复杂度，而且可以灵活地被重用和扩展。</a:t>
            </a:r>
            <a:r>
              <a:rPr lang="en-US" altLang="zh-CN" sz="1200" dirty="0"/>
              <a:t>IOC</a:t>
            </a:r>
            <a:r>
              <a:rPr lang="zh-CN" altLang="en-US" sz="1200" dirty="0"/>
              <a:t>理论提出的观点大体是这样的：借助于“</a:t>
            </a:r>
            <a:r>
              <a:rPr lang="zh-CN" altLang="en-US" sz="1200" dirty="0">
                <a:solidFill>
                  <a:srgbClr val="FF0000"/>
                </a:solidFill>
              </a:rPr>
              <a:t>第三方</a:t>
            </a:r>
            <a:r>
              <a:rPr lang="zh-CN" altLang="en-US" sz="1200" dirty="0"/>
              <a:t>”实现具有依赖关系的对象之间的解耦，如下图：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353B9D-736B-48EB-9EB2-950E7C61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82859"/>
            <a:ext cx="2520280" cy="12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3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1.IOC</a:t>
            </a:r>
            <a:r>
              <a:rPr lang="zh-CN" altLang="en-US" sz="2000" i="1" dirty="0"/>
              <a:t>设计原则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由于引进了中间位置的“第三方”，也就是</a:t>
            </a:r>
            <a:r>
              <a:rPr lang="en-US" altLang="zh-CN" sz="1200" dirty="0"/>
              <a:t>IOC</a:t>
            </a:r>
            <a:r>
              <a:rPr lang="zh-CN" altLang="en-US" sz="1200" dirty="0"/>
              <a:t>容器，使得</a:t>
            </a:r>
            <a:r>
              <a:rPr lang="en-US" altLang="zh-CN" sz="1200" dirty="0"/>
              <a:t>A</a:t>
            </a:r>
            <a:r>
              <a:rPr lang="zh-CN" altLang="en-US" sz="1200" dirty="0"/>
              <a:t>、</a:t>
            </a:r>
            <a:r>
              <a:rPr lang="en-US" altLang="zh-CN" sz="1200" dirty="0"/>
              <a:t>B</a:t>
            </a:r>
            <a:r>
              <a:rPr lang="zh-CN" altLang="en-US" sz="1200" dirty="0"/>
              <a:t>、</a:t>
            </a:r>
            <a:r>
              <a:rPr lang="en-US" altLang="zh-CN" sz="1200" dirty="0"/>
              <a:t>C</a:t>
            </a:r>
            <a:r>
              <a:rPr lang="zh-CN" altLang="en-US" sz="1200" dirty="0"/>
              <a:t>、</a:t>
            </a:r>
            <a:r>
              <a:rPr lang="en-US" altLang="zh-CN" sz="1200" dirty="0"/>
              <a:t>D</a:t>
            </a:r>
            <a:r>
              <a:rPr lang="zh-CN" altLang="en-US" sz="1200" dirty="0"/>
              <a:t>这</a:t>
            </a:r>
            <a:r>
              <a:rPr lang="en-US" altLang="zh-CN" sz="1200" dirty="0"/>
              <a:t>4</a:t>
            </a:r>
            <a:r>
              <a:rPr lang="zh-CN" altLang="en-US" sz="1200" dirty="0"/>
              <a:t>个对象没有了耦合关系，齿轮之间的传动全部依靠“第三方”了，全部对象的控制权全部上缴给“第三方”</a:t>
            </a:r>
            <a:r>
              <a:rPr lang="en-US" altLang="zh-CN" sz="1200" dirty="0"/>
              <a:t>IOC</a:t>
            </a:r>
            <a:r>
              <a:rPr lang="zh-CN" altLang="en-US" sz="1200" dirty="0"/>
              <a:t>容器，所以，</a:t>
            </a:r>
            <a:r>
              <a:rPr lang="en-US" altLang="zh-CN" sz="1200" dirty="0"/>
              <a:t>IOC</a:t>
            </a:r>
            <a:r>
              <a:rPr lang="zh-CN" altLang="en-US" sz="1200" dirty="0"/>
              <a:t>容器成了整个系统的关键核心，它起到了一种类似“粘合剂”的作用，把系统中的所有对象粘合在一起发挥作用，如果没有这个“粘合剂”，对象与对象之间会彼此失去联系，这就是有人把</a:t>
            </a:r>
            <a:r>
              <a:rPr lang="en-US" altLang="zh-CN" sz="1200" dirty="0"/>
              <a:t>IOC</a:t>
            </a:r>
            <a:r>
              <a:rPr lang="zh-CN" altLang="en-US" sz="1200" dirty="0"/>
              <a:t>容器比喻成“粘合剂”的由来。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F95CF63-4055-4D9E-AB9D-996B37D3A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1" y="2715766"/>
            <a:ext cx="6120680" cy="17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4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2.IOC</a:t>
            </a:r>
            <a:r>
              <a:rPr lang="zh-CN" altLang="en-US" sz="2000" i="1" dirty="0"/>
              <a:t>与</a:t>
            </a:r>
            <a:r>
              <a:rPr lang="en-US" altLang="zh-CN" sz="2000" i="1" dirty="0"/>
              <a:t>DI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</a:t>
            </a:r>
            <a:r>
              <a:rPr lang="en-US" altLang="zh-CN" sz="1200" dirty="0"/>
              <a:t>2004</a:t>
            </a:r>
            <a:r>
              <a:rPr lang="zh-CN" altLang="en-US" sz="1200" dirty="0"/>
              <a:t>年，</a:t>
            </a:r>
            <a:r>
              <a:rPr lang="en-US" altLang="zh-CN" sz="1200" dirty="0"/>
              <a:t>Martin Fowler</a:t>
            </a:r>
            <a:r>
              <a:rPr lang="zh-CN" altLang="en-US" sz="1200" dirty="0"/>
              <a:t>探讨了同一个问题，既然</a:t>
            </a:r>
            <a:r>
              <a:rPr lang="en-US" altLang="zh-CN" sz="1200" dirty="0"/>
              <a:t>IOC</a:t>
            </a:r>
            <a:r>
              <a:rPr lang="zh-CN" altLang="en-US" sz="1200" dirty="0"/>
              <a:t>是控制反转，那么到底是“哪些方面的控制被反转了呢？”，经过详细地分析和论证后，他得出了答案：“</a:t>
            </a:r>
            <a:r>
              <a:rPr lang="zh-CN" altLang="en-US" sz="1200" dirty="0">
                <a:solidFill>
                  <a:srgbClr val="FF0000"/>
                </a:solidFill>
              </a:rPr>
              <a:t>获得依赖对象的过程被反转了</a:t>
            </a:r>
            <a:r>
              <a:rPr lang="zh-CN" altLang="en-US" sz="1200" dirty="0"/>
              <a:t>”。</a:t>
            </a:r>
            <a:r>
              <a:rPr lang="zh-CN" altLang="en-US" sz="1200" dirty="0">
                <a:solidFill>
                  <a:srgbClr val="0070C0"/>
                </a:solidFill>
              </a:rPr>
              <a:t>控制被反转之后，获得依赖对象的过程由自身管理变为了由</a:t>
            </a:r>
            <a:r>
              <a:rPr lang="en-US" altLang="zh-CN" sz="1200" dirty="0">
                <a:solidFill>
                  <a:srgbClr val="0070C0"/>
                </a:solidFill>
              </a:rPr>
              <a:t>IOC</a:t>
            </a:r>
            <a:r>
              <a:rPr lang="zh-CN" altLang="en-US" sz="1200" dirty="0">
                <a:solidFill>
                  <a:srgbClr val="0070C0"/>
                </a:solidFill>
              </a:rPr>
              <a:t>容器主动注入</a:t>
            </a:r>
            <a:r>
              <a:rPr lang="zh-CN" altLang="en-US" sz="1200" dirty="0"/>
              <a:t>。（举个例子，当我们需要吃东西的时候，以前我们是自己做饭，现在我们可以打开外卖</a:t>
            </a:r>
            <a:r>
              <a:rPr lang="en-US" altLang="zh-CN" sz="1200" dirty="0"/>
              <a:t>app</a:t>
            </a:r>
            <a:r>
              <a:rPr lang="zh-CN" altLang="en-US" sz="1200" dirty="0"/>
              <a:t>下单，自然会有商家做好饭，会有骑手送到我们手里，我们只需要吃就好了。）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于是，他给“控制反转”取了一个更合适的名字叫做“</a:t>
            </a:r>
            <a:r>
              <a:rPr lang="zh-CN" altLang="en-US" sz="1200" dirty="0">
                <a:solidFill>
                  <a:srgbClr val="FF0000"/>
                </a:solidFill>
              </a:rPr>
              <a:t>依赖注入（</a:t>
            </a:r>
            <a:r>
              <a:rPr lang="en-US" altLang="zh-CN" sz="1200" dirty="0">
                <a:solidFill>
                  <a:srgbClr val="FF0000"/>
                </a:solidFill>
              </a:rPr>
              <a:t>Dependency Injection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  <a:r>
              <a:rPr lang="zh-CN" altLang="en-US" sz="1200" dirty="0"/>
              <a:t>”。他的这个答案，实际上给出了</a:t>
            </a:r>
            <a:r>
              <a:rPr lang="zh-CN" altLang="en-US" sz="1200" dirty="0">
                <a:solidFill>
                  <a:srgbClr val="FF0000"/>
                </a:solidFill>
              </a:rPr>
              <a:t>实现</a:t>
            </a:r>
            <a:r>
              <a:rPr lang="en-US" altLang="zh-CN" sz="1200" dirty="0">
                <a:solidFill>
                  <a:srgbClr val="FF0000"/>
                </a:solidFill>
              </a:rPr>
              <a:t>IOC</a:t>
            </a:r>
            <a:r>
              <a:rPr lang="zh-CN" altLang="en-US" sz="1200" dirty="0">
                <a:solidFill>
                  <a:srgbClr val="FF0000"/>
                </a:solidFill>
              </a:rPr>
              <a:t>的方法</a:t>
            </a:r>
            <a:r>
              <a:rPr lang="zh-CN" altLang="en-US" sz="1200" dirty="0"/>
              <a:t>：</a:t>
            </a:r>
            <a:r>
              <a:rPr lang="zh-CN" altLang="en-US" sz="1200" dirty="0">
                <a:solidFill>
                  <a:srgbClr val="FF0000"/>
                </a:solidFill>
              </a:rPr>
              <a:t>注入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IoC</a:t>
            </a:r>
            <a:r>
              <a:rPr lang="zh-CN" altLang="en-US" sz="1200" dirty="0"/>
              <a:t>是一种很宽泛的理念，</a:t>
            </a:r>
            <a:r>
              <a:rPr lang="en-US" altLang="zh-CN" sz="1200" dirty="0"/>
              <a:t>DI</a:t>
            </a:r>
            <a:r>
              <a:rPr lang="zh-CN" altLang="en-US" sz="1200" dirty="0"/>
              <a:t>是实现了</a:t>
            </a:r>
            <a:r>
              <a:rPr lang="en-US" altLang="zh-CN" sz="1200" dirty="0" err="1"/>
              <a:t>IoC</a:t>
            </a:r>
            <a:r>
              <a:rPr lang="zh-CN" altLang="en-US" sz="1200" dirty="0"/>
              <a:t>的其中一种方法。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0070C0"/>
                </a:solidFill>
              </a:rPr>
              <a:t>所谓依赖注入，就是由</a:t>
            </a:r>
            <a:r>
              <a:rPr lang="en-US" altLang="zh-CN" sz="1200" dirty="0">
                <a:solidFill>
                  <a:srgbClr val="0070C0"/>
                </a:solidFill>
              </a:rPr>
              <a:t>IOC</a:t>
            </a:r>
            <a:r>
              <a:rPr lang="zh-CN" altLang="en-US" sz="1200" dirty="0">
                <a:solidFill>
                  <a:srgbClr val="0070C0"/>
                </a:solidFill>
              </a:rPr>
              <a:t>容器在运行期间，动态地将某种依赖关系注入到对象之中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927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二、为什么用依赖注入？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1.</a:t>
            </a:r>
            <a:r>
              <a:rPr lang="zh-CN" altLang="en-US" sz="1600" dirty="0"/>
              <a:t>系统与组件低耦合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2.</a:t>
            </a:r>
            <a:r>
              <a:rPr lang="zh-CN" altLang="en-US" sz="1600" dirty="0"/>
              <a:t>模块间相对独立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3.</a:t>
            </a:r>
            <a:r>
              <a:rPr lang="zh-CN" altLang="en-US" sz="1600" dirty="0"/>
              <a:t>代码高复用性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4.</a:t>
            </a:r>
            <a:r>
              <a:rPr lang="zh-CN" altLang="en-US" sz="1600" dirty="0"/>
              <a:t>系统易扩展性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3163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系统与组件低耦合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140635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以电脑和</a:t>
            </a:r>
            <a:r>
              <a:rPr lang="en-US" altLang="zh-CN" sz="1200" dirty="0"/>
              <a:t>USB</a:t>
            </a:r>
            <a:r>
              <a:rPr lang="zh-CN" altLang="en-US" sz="1200" dirty="0"/>
              <a:t>设备为例：</a:t>
            </a:r>
            <a:endParaRPr lang="en-US" altLang="zh-CN" sz="1200" dirty="0"/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/>
              <a:t>USB</a:t>
            </a:r>
            <a:r>
              <a:rPr lang="zh-CN" altLang="en-US" sz="1200" dirty="0"/>
              <a:t>设备作为电脑主机的外部设备，在插入主机之前，与电脑主机没有任何的关系，只有被我们连接在一起之后，两者才发生联系，具有相关性。所以，无论两者中的任何一方出现什么的问题，都不会影响另一方的运行。这种特性体现在软件工程中，就是</a:t>
            </a:r>
            <a:r>
              <a:rPr lang="zh-CN" altLang="en-US" sz="1200" dirty="0">
                <a:solidFill>
                  <a:srgbClr val="FF0000"/>
                </a:solidFill>
              </a:rPr>
              <a:t>可维护性</a:t>
            </a:r>
            <a:r>
              <a:rPr lang="zh-CN" altLang="en-US" sz="1200" dirty="0"/>
              <a:t>比较好，非常便于进行单元测试，便于调试程序和诊断故障。代码中的每一个</a:t>
            </a:r>
            <a:r>
              <a:rPr lang="en-US" altLang="zh-CN" sz="1200" dirty="0"/>
              <a:t>Class</a:t>
            </a:r>
            <a:r>
              <a:rPr lang="zh-CN" altLang="en-US" sz="1200" dirty="0"/>
              <a:t>都可以单独测试，彼此之间互不影响，只要保证自身的功能无误即可，这就是组件之间</a:t>
            </a:r>
            <a:r>
              <a:rPr lang="zh-CN" altLang="en-US" sz="1200" dirty="0">
                <a:solidFill>
                  <a:srgbClr val="FF0000"/>
                </a:solidFill>
              </a:rPr>
              <a:t>低耦合</a:t>
            </a:r>
            <a:r>
              <a:rPr lang="zh-CN" altLang="en-US" sz="1200" dirty="0"/>
              <a:t>或者</a:t>
            </a:r>
            <a:r>
              <a:rPr lang="zh-CN" altLang="en-US" sz="1200" dirty="0">
                <a:solidFill>
                  <a:srgbClr val="FF0000"/>
                </a:solidFill>
              </a:rPr>
              <a:t>无耦合</a:t>
            </a:r>
            <a:r>
              <a:rPr lang="zh-CN" altLang="en-US" sz="1200" dirty="0"/>
              <a:t>带来的好处。</a:t>
            </a:r>
            <a:endParaRPr lang="en-US" altLang="zh-CN" sz="12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242BD59-433E-424E-B43B-92F0B322F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4"/>
          <a:stretch/>
        </p:blipFill>
        <p:spPr bwMode="auto">
          <a:xfrm>
            <a:off x="1331640" y="3363838"/>
            <a:ext cx="23762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DD00C9A-9F4A-41ED-9822-EB6BBAAD4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55" y="3444228"/>
            <a:ext cx="941090" cy="7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AA3656F-F6E0-4FD1-B1B9-2CF465D1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94769"/>
            <a:ext cx="1290265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3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18e56a9-c710-4735-9e24-e13e0cee1102" Revision="1" Stencil="System.MyShapes" StencilVersion="1.0"/>
</Control>
</file>

<file path=customXml/itemProps1.xml><?xml version="1.0" encoding="utf-8"?>
<ds:datastoreItem xmlns:ds="http://schemas.openxmlformats.org/officeDocument/2006/customXml" ds:itemID="{EDCADB32-B7D8-41FB-A80C-18C8C15E56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3388</Words>
  <Application>Microsoft Office PowerPoint</Application>
  <PresentationFormat>全屏显示(16:9)</PresentationFormat>
  <Paragraphs>262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Chen Mr.</cp:lastModifiedBy>
  <cp:revision>473</cp:revision>
  <dcterms:created xsi:type="dcterms:W3CDTF">2018-10-11T03:22:11Z</dcterms:created>
  <dcterms:modified xsi:type="dcterms:W3CDTF">2019-09-28T17:12:14Z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