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38"/>
  </p:notesMasterIdLst>
  <p:sldIdLst>
    <p:sldId id="259" r:id="rId3"/>
    <p:sldId id="256" r:id="rId4"/>
    <p:sldId id="257" r:id="rId5"/>
    <p:sldId id="291" r:id="rId6"/>
    <p:sldId id="298" r:id="rId7"/>
    <p:sldId id="299" r:id="rId8"/>
    <p:sldId id="300" r:id="rId9"/>
    <p:sldId id="292" r:id="rId10"/>
    <p:sldId id="293" r:id="rId11"/>
    <p:sldId id="323" r:id="rId12"/>
    <p:sldId id="324" r:id="rId13"/>
    <p:sldId id="325" r:id="rId14"/>
    <p:sldId id="304" r:id="rId15"/>
    <p:sldId id="317" r:id="rId16"/>
    <p:sldId id="318" r:id="rId17"/>
    <p:sldId id="320" r:id="rId18"/>
    <p:sldId id="319" r:id="rId19"/>
    <p:sldId id="321" r:id="rId20"/>
    <p:sldId id="322" r:id="rId21"/>
    <p:sldId id="295" r:id="rId22"/>
    <p:sldId id="316" r:id="rId23"/>
    <p:sldId id="294" r:id="rId24"/>
    <p:sldId id="313" r:id="rId25"/>
    <p:sldId id="315" r:id="rId26"/>
    <p:sldId id="306" r:id="rId27"/>
    <p:sldId id="307" r:id="rId28"/>
    <p:sldId id="308" r:id="rId29"/>
    <p:sldId id="309" r:id="rId30"/>
    <p:sldId id="311" r:id="rId31"/>
    <p:sldId id="312" r:id="rId32"/>
    <p:sldId id="314" r:id="rId33"/>
    <p:sldId id="310" r:id="rId34"/>
    <p:sldId id="305" r:id="rId35"/>
    <p:sldId id="297" r:id="rId36"/>
    <p:sldId id="296" r:id="rId3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 Mr." initials="CM" lastIdx="1" clrIdx="0">
    <p:extLst>
      <p:ext uri="{19B8F6BF-5375-455C-9EA6-DF929625EA0E}">
        <p15:presenceInfo xmlns:p15="http://schemas.microsoft.com/office/powerpoint/2012/main" userId="a13f581b91968b4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210" d="100"/>
          <a:sy n="210" d="100"/>
        </p:scale>
        <p:origin x="384" y="15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C759CD-C040-4AC0-8DB7-C02285AE44D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27DF4702-30CD-4C75-84B9-E385025F06FA}">
      <dgm:prSet phldrT="[文本]"/>
      <dgm:spPr/>
      <dgm:t>
        <a:bodyPr/>
        <a:lstStyle/>
        <a:p>
          <a:r>
            <a:rPr lang="en-US" altLang="zh-CN" dirty="0"/>
            <a:t>WHAT</a:t>
          </a:r>
          <a:r>
            <a:rPr lang="zh-CN" altLang="en-US" dirty="0"/>
            <a:t>：什么是依赖注入？</a:t>
          </a:r>
        </a:p>
      </dgm:t>
    </dgm:pt>
    <dgm:pt modelId="{C35411A1-8ED9-41DA-AE3A-425A15578D9A}" type="parTrans" cxnId="{846A61A0-AF04-4C06-8D6B-DA47D51868EE}">
      <dgm:prSet/>
      <dgm:spPr/>
      <dgm:t>
        <a:bodyPr/>
        <a:lstStyle/>
        <a:p>
          <a:endParaRPr lang="zh-CN" altLang="en-US"/>
        </a:p>
      </dgm:t>
    </dgm:pt>
    <dgm:pt modelId="{69F3FD10-29E3-4AE4-91B3-729CE6D0A72A}" type="sibTrans" cxnId="{846A61A0-AF04-4C06-8D6B-DA47D51868EE}">
      <dgm:prSet/>
      <dgm:spPr/>
      <dgm:t>
        <a:bodyPr/>
        <a:lstStyle/>
        <a:p>
          <a:endParaRPr lang="zh-CN" altLang="en-US"/>
        </a:p>
      </dgm:t>
    </dgm:pt>
    <dgm:pt modelId="{C7D2D558-E14A-4A72-A190-6442451D74FA}">
      <dgm:prSet phldrT="[文本]"/>
      <dgm:spPr/>
      <dgm:t>
        <a:bodyPr/>
        <a:lstStyle/>
        <a:p>
          <a:r>
            <a:rPr lang="en-US" altLang="zh-CN" dirty="0"/>
            <a:t>WHY</a:t>
          </a:r>
          <a:r>
            <a:rPr lang="zh-CN" altLang="en-US" dirty="0"/>
            <a:t>：为什么用依赖注入？</a:t>
          </a:r>
        </a:p>
      </dgm:t>
    </dgm:pt>
    <dgm:pt modelId="{8787EB32-03ED-4643-B5ED-271A3DAC96AB}" type="parTrans" cxnId="{0981F001-3A33-4A3D-A91A-BD2383281514}">
      <dgm:prSet/>
      <dgm:spPr/>
      <dgm:t>
        <a:bodyPr/>
        <a:lstStyle/>
        <a:p>
          <a:endParaRPr lang="zh-CN" altLang="en-US"/>
        </a:p>
      </dgm:t>
    </dgm:pt>
    <dgm:pt modelId="{D5AB0040-A733-4CCA-989A-8A6394FB9205}" type="sibTrans" cxnId="{0981F001-3A33-4A3D-A91A-BD2383281514}">
      <dgm:prSet/>
      <dgm:spPr/>
      <dgm:t>
        <a:bodyPr/>
        <a:lstStyle/>
        <a:p>
          <a:endParaRPr lang="zh-CN" altLang="en-US"/>
        </a:p>
      </dgm:t>
    </dgm:pt>
    <dgm:pt modelId="{E7EA3AFD-AB27-4A26-A100-0ACFDEF46A57}">
      <dgm:prSet phldrT="[文本]"/>
      <dgm:spPr/>
      <dgm:t>
        <a:bodyPr/>
        <a:lstStyle/>
        <a:p>
          <a:r>
            <a:rPr lang="en-US" altLang="zh-CN" dirty="0"/>
            <a:t>HOW</a:t>
          </a:r>
          <a:r>
            <a:rPr lang="zh-CN" altLang="en-US" dirty="0"/>
            <a:t>：怎么用依赖注入？</a:t>
          </a:r>
        </a:p>
      </dgm:t>
    </dgm:pt>
    <dgm:pt modelId="{9802F9E3-FCFD-4EC8-8198-971F5B7F39B8}" type="parTrans" cxnId="{83288233-A092-4005-85F5-46EEB3C11A39}">
      <dgm:prSet/>
      <dgm:spPr/>
      <dgm:t>
        <a:bodyPr/>
        <a:lstStyle/>
        <a:p>
          <a:endParaRPr lang="zh-CN" altLang="en-US"/>
        </a:p>
      </dgm:t>
    </dgm:pt>
    <dgm:pt modelId="{98C89371-1162-4CD7-BDFF-561AC03CBCC4}" type="sibTrans" cxnId="{83288233-A092-4005-85F5-46EEB3C11A39}">
      <dgm:prSet/>
      <dgm:spPr/>
      <dgm:t>
        <a:bodyPr/>
        <a:lstStyle/>
        <a:p>
          <a:endParaRPr lang="zh-CN" altLang="en-US"/>
        </a:p>
      </dgm:t>
    </dgm:pt>
    <dgm:pt modelId="{CFC74A8F-1E77-40D0-AAC3-F0F656628A48}" type="pres">
      <dgm:prSet presAssocID="{99C759CD-C040-4AC0-8DB7-C02285AE44D5}" presName="linear" presStyleCnt="0">
        <dgm:presLayoutVars>
          <dgm:dir/>
          <dgm:animLvl val="lvl"/>
          <dgm:resizeHandles val="exact"/>
        </dgm:presLayoutVars>
      </dgm:prSet>
      <dgm:spPr/>
    </dgm:pt>
    <dgm:pt modelId="{FA8DFC07-11FE-4980-AFAC-5482C4C06E36}" type="pres">
      <dgm:prSet presAssocID="{27DF4702-30CD-4C75-84B9-E385025F06FA}" presName="parentLin" presStyleCnt="0"/>
      <dgm:spPr/>
    </dgm:pt>
    <dgm:pt modelId="{C2548411-8914-42E5-8323-C380784F7CCF}" type="pres">
      <dgm:prSet presAssocID="{27DF4702-30CD-4C75-84B9-E385025F06FA}" presName="parentLeftMargin" presStyleLbl="node1" presStyleIdx="0" presStyleCnt="3"/>
      <dgm:spPr/>
    </dgm:pt>
    <dgm:pt modelId="{C1D05C25-EEDC-4FA1-B867-C3A26731B20E}" type="pres">
      <dgm:prSet presAssocID="{27DF4702-30CD-4C75-84B9-E385025F06FA}" presName="parentText" presStyleLbl="node1" presStyleIdx="0" presStyleCnt="3">
        <dgm:presLayoutVars>
          <dgm:chMax val="0"/>
          <dgm:bulletEnabled val="1"/>
        </dgm:presLayoutVars>
      </dgm:prSet>
      <dgm:spPr/>
    </dgm:pt>
    <dgm:pt modelId="{E87BD205-F0B6-4820-9C60-96C0ADCA94A9}" type="pres">
      <dgm:prSet presAssocID="{27DF4702-30CD-4C75-84B9-E385025F06FA}" presName="negativeSpace" presStyleCnt="0"/>
      <dgm:spPr/>
    </dgm:pt>
    <dgm:pt modelId="{89F08336-853B-4CB4-9278-DA6CA3DD95DB}" type="pres">
      <dgm:prSet presAssocID="{27DF4702-30CD-4C75-84B9-E385025F06FA}" presName="childText" presStyleLbl="conFgAcc1" presStyleIdx="0" presStyleCnt="3">
        <dgm:presLayoutVars>
          <dgm:bulletEnabled val="1"/>
        </dgm:presLayoutVars>
      </dgm:prSet>
      <dgm:spPr/>
    </dgm:pt>
    <dgm:pt modelId="{8B8D1862-0D35-47A4-8222-83D63374E33D}" type="pres">
      <dgm:prSet presAssocID="{69F3FD10-29E3-4AE4-91B3-729CE6D0A72A}" presName="spaceBetweenRectangles" presStyleCnt="0"/>
      <dgm:spPr/>
    </dgm:pt>
    <dgm:pt modelId="{8A83DA2D-EF91-45CE-AB64-E7CD19E4AB75}" type="pres">
      <dgm:prSet presAssocID="{C7D2D558-E14A-4A72-A190-6442451D74FA}" presName="parentLin" presStyleCnt="0"/>
      <dgm:spPr/>
    </dgm:pt>
    <dgm:pt modelId="{CE922519-F052-4F71-87F6-F4EC7FC75BF8}" type="pres">
      <dgm:prSet presAssocID="{C7D2D558-E14A-4A72-A190-6442451D74FA}" presName="parentLeftMargin" presStyleLbl="node1" presStyleIdx="0" presStyleCnt="3"/>
      <dgm:spPr/>
    </dgm:pt>
    <dgm:pt modelId="{237AEFBA-62F9-466D-8A94-24C16C5A5E94}" type="pres">
      <dgm:prSet presAssocID="{C7D2D558-E14A-4A72-A190-6442451D74FA}" presName="parentText" presStyleLbl="node1" presStyleIdx="1" presStyleCnt="3">
        <dgm:presLayoutVars>
          <dgm:chMax val="0"/>
          <dgm:bulletEnabled val="1"/>
        </dgm:presLayoutVars>
      </dgm:prSet>
      <dgm:spPr/>
    </dgm:pt>
    <dgm:pt modelId="{0BF4BF03-F7D8-43DE-B87C-A9A017CFABAF}" type="pres">
      <dgm:prSet presAssocID="{C7D2D558-E14A-4A72-A190-6442451D74FA}" presName="negativeSpace" presStyleCnt="0"/>
      <dgm:spPr/>
    </dgm:pt>
    <dgm:pt modelId="{1EF652C4-4BF3-4117-94F0-DBF7E2E027E7}" type="pres">
      <dgm:prSet presAssocID="{C7D2D558-E14A-4A72-A190-6442451D74FA}" presName="childText" presStyleLbl="conFgAcc1" presStyleIdx="1" presStyleCnt="3">
        <dgm:presLayoutVars>
          <dgm:bulletEnabled val="1"/>
        </dgm:presLayoutVars>
      </dgm:prSet>
      <dgm:spPr/>
    </dgm:pt>
    <dgm:pt modelId="{0BC53A92-0EBB-4DCD-90BD-C58758D2D6ED}" type="pres">
      <dgm:prSet presAssocID="{D5AB0040-A733-4CCA-989A-8A6394FB9205}" presName="spaceBetweenRectangles" presStyleCnt="0"/>
      <dgm:spPr/>
    </dgm:pt>
    <dgm:pt modelId="{B4F9BBAF-E16A-4051-98CB-496507913B20}" type="pres">
      <dgm:prSet presAssocID="{E7EA3AFD-AB27-4A26-A100-0ACFDEF46A57}" presName="parentLin" presStyleCnt="0"/>
      <dgm:spPr/>
    </dgm:pt>
    <dgm:pt modelId="{FC1D90C5-3E34-4F04-B655-7FF2EC032183}" type="pres">
      <dgm:prSet presAssocID="{E7EA3AFD-AB27-4A26-A100-0ACFDEF46A57}" presName="parentLeftMargin" presStyleLbl="node1" presStyleIdx="1" presStyleCnt="3"/>
      <dgm:spPr/>
    </dgm:pt>
    <dgm:pt modelId="{B2E21D13-7C3D-4EA1-8EA0-9516A3586437}" type="pres">
      <dgm:prSet presAssocID="{E7EA3AFD-AB27-4A26-A100-0ACFDEF46A57}" presName="parentText" presStyleLbl="node1" presStyleIdx="2" presStyleCnt="3">
        <dgm:presLayoutVars>
          <dgm:chMax val="0"/>
          <dgm:bulletEnabled val="1"/>
        </dgm:presLayoutVars>
      </dgm:prSet>
      <dgm:spPr/>
    </dgm:pt>
    <dgm:pt modelId="{EFFFD4E0-23F7-4070-9615-004220100E5D}" type="pres">
      <dgm:prSet presAssocID="{E7EA3AFD-AB27-4A26-A100-0ACFDEF46A57}" presName="negativeSpace" presStyleCnt="0"/>
      <dgm:spPr/>
    </dgm:pt>
    <dgm:pt modelId="{13CDBE64-015A-446C-828C-429232B59BD9}" type="pres">
      <dgm:prSet presAssocID="{E7EA3AFD-AB27-4A26-A100-0ACFDEF46A57}" presName="childText" presStyleLbl="conFgAcc1" presStyleIdx="2" presStyleCnt="3">
        <dgm:presLayoutVars>
          <dgm:bulletEnabled val="1"/>
        </dgm:presLayoutVars>
      </dgm:prSet>
      <dgm:spPr/>
    </dgm:pt>
  </dgm:ptLst>
  <dgm:cxnLst>
    <dgm:cxn modelId="{0981F001-3A33-4A3D-A91A-BD2383281514}" srcId="{99C759CD-C040-4AC0-8DB7-C02285AE44D5}" destId="{C7D2D558-E14A-4A72-A190-6442451D74FA}" srcOrd="1" destOrd="0" parTransId="{8787EB32-03ED-4643-B5ED-271A3DAC96AB}" sibTransId="{D5AB0040-A733-4CCA-989A-8A6394FB9205}"/>
    <dgm:cxn modelId="{5C880B09-ED38-4652-A7B9-BCA613B6410E}" type="presOf" srcId="{27DF4702-30CD-4C75-84B9-E385025F06FA}" destId="{C2548411-8914-42E5-8323-C380784F7CCF}" srcOrd="0" destOrd="0" presId="urn:microsoft.com/office/officeart/2005/8/layout/list1"/>
    <dgm:cxn modelId="{4C800922-D9AE-487B-A59F-452A28738F60}" type="presOf" srcId="{E7EA3AFD-AB27-4A26-A100-0ACFDEF46A57}" destId="{FC1D90C5-3E34-4F04-B655-7FF2EC032183}" srcOrd="0" destOrd="0" presId="urn:microsoft.com/office/officeart/2005/8/layout/list1"/>
    <dgm:cxn modelId="{96568B2A-7D1C-47E1-A202-058002F7DBEE}" type="presOf" srcId="{C7D2D558-E14A-4A72-A190-6442451D74FA}" destId="{237AEFBA-62F9-466D-8A94-24C16C5A5E94}" srcOrd="1" destOrd="0" presId="urn:microsoft.com/office/officeart/2005/8/layout/list1"/>
    <dgm:cxn modelId="{6116EA2D-F2B7-4870-9BB8-883079BAA7FC}" type="presOf" srcId="{99C759CD-C040-4AC0-8DB7-C02285AE44D5}" destId="{CFC74A8F-1E77-40D0-AAC3-F0F656628A48}" srcOrd="0" destOrd="0" presId="urn:microsoft.com/office/officeart/2005/8/layout/list1"/>
    <dgm:cxn modelId="{83288233-A092-4005-85F5-46EEB3C11A39}" srcId="{99C759CD-C040-4AC0-8DB7-C02285AE44D5}" destId="{E7EA3AFD-AB27-4A26-A100-0ACFDEF46A57}" srcOrd="2" destOrd="0" parTransId="{9802F9E3-FCFD-4EC8-8198-971F5B7F39B8}" sibTransId="{98C89371-1162-4CD7-BDFF-561AC03CBCC4}"/>
    <dgm:cxn modelId="{A3F1C349-665E-4E48-91EB-5299253344D2}" type="presOf" srcId="{C7D2D558-E14A-4A72-A190-6442451D74FA}" destId="{CE922519-F052-4F71-87F6-F4EC7FC75BF8}" srcOrd="0" destOrd="0" presId="urn:microsoft.com/office/officeart/2005/8/layout/list1"/>
    <dgm:cxn modelId="{02E72E90-2C49-496A-A05F-B3F92D424FB6}" type="presOf" srcId="{27DF4702-30CD-4C75-84B9-E385025F06FA}" destId="{C1D05C25-EEDC-4FA1-B867-C3A26731B20E}" srcOrd="1" destOrd="0" presId="urn:microsoft.com/office/officeart/2005/8/layout/list1"/>
    <dgm:cxn modelId="{846A61A0-AF04-4C06-8D6B-DA47D51868EE}" srcId="{99C759CD-C040-4AC0-8DB7-C02285AE44D5}" destId="{27DF4702-30CD-4C75-84B9-E385025F06FA}" srcOrd="0" destOrd="0" parTransId="{C35411A1-8ED9-41DA-AE3A-425A15578D9A}" sibTransId="{69F3FD10-29E3-4AE4-91B3-729CE6D0A72A}"/>
    <dgm:cxn modelId="{69B3F3D1-F695-4244-8093-67BCD01A569B}" type="presOf" srcId="{E7EA3AFD-AB27-4A26-A100-0ACFDEF46A57}" destId="{B2E21D13-7C3D-4EA1-8EA0-9516A3586437}" srcOrd="1" destOrd="0" presId="urn:microsoft.com/office/officeart/2005/8/layout/list1"/>
    <dgm:cxn modelId="{B81C1C33-1EE3-4D2E-8D28-53BF71DDDF32}" type="presParOf" srcId="{CFC74A8F-1E77-40D0-AAC3-F0F656628A48}" destId="{FA8DFC07-11FE-4980-AFAC-5482C4C06E36}" srcOrd="0" destOrd="0" presId="urn:microsoft.com/office/officeart/2005/8/layout/list1"/>
    <dgm:cxn modelId="{C849177A-A40C-4B0F-BE03-7A94ED1CE2F3}" type="presParOf" srcId="{FA8DFC07-11FE-4980-AFAC-5482C4C06E36}" destId="{C2548411-8914-42E5-8323-C380784F7CCF}" srcOrd="0" destOrd="0" presId="urn:microsoft.com/office/officeart/2005/8/layout/list1"/>
    <dgm:cxn modelId="{F3F24EF6-E52D-4215-BADD-E86AFBB35A87}" type="presParOf" srcId="{FA8DFC07-11FE-4980-AFAC-5482C4C06E36}" destId="{C1D05C25-EEDC-4FA1-B867-C3A26731B20E}" srcOrd="1" destOrd="0" presId="urn:microsoft.com/office/officeart/2005/8/layout/list1"/>
    <dgm:cxn modelId="{D491ECF0-B33E-4EE8-8A4B-CE527E017B1B}" type="presParOf" srcId="{CFC74A8F-1E77-40D0-AAC3-F0F656628A48}" destId="{E87BD205-F0B6-4820-9C60-96C0ADCA94A9}" srcOrd="1" destOrd="0" presId="urn:microsoft.com/office/officeart/2005/8/layout/list1"/>
    <dgm:cxn modelId="{E64D77E8-4F6E-43C2-8925-51DCF68DD6B7}" type="presParOf" srcId="{CFC74A8F-1E77-40D0-AAC3-F0F656628A48}" destId="{89F08336-853B-4CB4-9278-DA6CA3DD95DB}" srcOrd="2" destOrd="0" presId="urn:microsoft.com/office/officeart/2005/8/layout/list1"/>
    <dgm:cxn modelId="{75BB9DE4-7E51-4875-8FCD-919D11EE2272}" type="presParOf" srcId="{CFC74A8F-1E77-40D0-AAC3-F0F656628A48}" destId="{8B8D1862-0D35-47A4-8222-83D63374E33D}" srcOrd="3" destOrd="0" presId="urn:microsoft.com/office/officeart/2005/8/layout/list1"/>
    <dgm:cxn modelId="{3C80788E-494F-44B8-980B-BA8B4923A1CD}" type="presParOf" srcId="{CFC74A8F-1E77-40D0-AAC3-F0F656628A48}" destId="{8A83DA2D-EF91-45CE-AB64-E7CD19E4AB75}" srcOrd="4" destOrd="0" presId="urn:microsoft.com/office/officeart/2005/8/layout/list1"/>
    <dgm:cxn modelId="{4BDE26E5-3445-4F71-AAE7-5402BE4ABA76}" type="presParOf" srcId="{8A83DA2D-EF91-45CE-AB64-E7CD19E4AB75}" destId="{CE922519-F052-4F71-87F6-F4EC7FC75BF8}" srcOrd="0" destOrd="0" presId="urn:microsoft.com/office/officeart/2005/8/layout/list1"/>
    <dgm:cxn modelId="{505C1DA3-E56C-4A8F-9356-27273D9A2002}" type="presParOf" srcId="{8A83DA2D-EF91-45CE-AB64-E7CD19E4AB75}" destId="{237AEFBA-62F9-466D-8A94-24C16C5A5E94}" srcOrd="1" destOrd="0" presId="urn:microsoft.com/office/officeart/2005/8/layout/list1"/>
    <dgm:cxn modelId="{B57DC32E-6B65-4852-A871-D657925BE2D7}" type="presParOf" srcId="{CFC74A8F-1E77-40D0-AAC3-F0F656628A48}" destId="{0BF4BF03-F7D8-43DE-B87C-A9A017CFABAF}" srcOrd="5" destOrd="0" presId="urn:microsoft.com/office/officeart/2005/8/layout/list1"/>
    <dgm:cxn modelId="{7112D4B5-DF88-47EE-B86D-08EA323F0FE1}" type="presParOf" srcId="{CFC74A8F-1E77-40D0-AAC3-F0F656628A48}" destId="{1EF652C4-4BF3-4117-94F0-DBF7E2E027E7}" srcOrd="6" destOrd="0" presId="urn:microsoft.com/office/officeart/2005/8/layout/list1"/>
    <dgm:cxn modelId="{5BD49C49-A7DF-41C9-A247-00C7E87185A7}" type="presParOf" srcId="{CFC74A8F-1E77-40D0-AAC3-F0F656628A48}" destId="{0BC53A92-0EBB-4DCD-90BD-C58758D2D6ED}" srcOrd="7" destOrd="0" presId="urn:microsoft.com/office/officeart/2005/8/layout/list1"/>
    <dgm:cxn modelId="{A6BE17C5-3470-4170-B5B3-819BEE296535}" type="presParOf" srcId="{CFC74A8F-1E77-40D0-AAC3-F0F656628A48}" destId="{B4F9BBAF-E16A-4051-98CB-496507913B20}" srcOrd="8" destOrd="0" presId="urn:microsoft.com/office/officeart/2005/8/layout/list1"/>
    <dgm:cxn modelId="{253264CE-2340-43BC-B586-AF7F41EC6C13}" type="presParOf" srcId="{B4F9BBAF-E16A-4051-98CB-496507913B20}" destId="{FC1D90C5-3E34-4F04-B655-7FF2EC032183}" srcOrd="0" destOrd="0" presId="urn:microsoft.com/office/officeart/2005/8/layout/list1"/>
    <dgm:cxn modelId="{B37597FB-B794-446C-B934-425A997B841D}" type="presParOf" srcId="{B4F9BBAF-E16A-4051-98CB-496507913B20}" destId="{B2E21D13-7C3D-4EA1-8EA0-9516A3586437}" srcOrd="1" destOrd="0" presId="urn:microsoft.com/office/officeart/2005/8/layout/list1"/>
    <dgm:cxn modelId="{285C1457-C373-493D-9B2C-7311DDF7BA77}" type="presParOf" srcId="{CFC74A8F-1E77-40D0-AAC3-F0F656628A48}" destId="{EFFFD4E0-23F7-4070-9615-004220100E5D}" srcOrd="9" destOrd="0" presId="urn:microsoft.com/office/officeart/2005/8/layout/list1"/>
    <dgm:cxn modelId="{C9E411F8-8557-4E88-84B6-058645F749AF}" type="presParOf" srcId="{CFC74A8F-1E77-40D0-AAC3-F0F656628A48}" destId="{13CDBE64-015A-446C-828C-429232B59BD9}" srcOrd="10"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9CD37C-E52F-4FE4-80EB-D0E85207368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FD2AD509-7615-4268-B7A1-188C8C405A82}">
      <dgm:prSet phldrT="[文本]"/>
      <dgm:spPr/>
      <dgm:t>
        <a:bodyPr/>
        <a:lstStyle/>
        <a:p>
          <a:r>
            <a:rPr lang="en-US" b="0" i="0" dirty="0" err="1"/>
            <a:t>AddTransient</a:t>
          </a:r>
          <a:endParaRPr lang="zh-CN" altLang="en-US" dirty="0"/>
        </a:p>
      </dgm:t>
    </dgm:pt>
    <dgm:pt modelId="{713DB51C-9DB9-4C7E-9324-D92CDDA02D6B}" type="parTrans" cxnId="{879EE0EF-0843-4D8E-8A2A-C12474287E37}">
      <dgm:prSet/>
      <dgm:spPr/>
      <dgm:t>
        <a:bodyPr/>
        <a:lstStyle/>
        <a:p>
          <a:endParaRPr lang="zh-CN" altLang="en-US"/>
        </a:p>
      </dgm:t>
    </dgm:pt>
    <dgm:pt modelId="{95852B0A-87BF-4D84-B143-2C0BFBA7E1F0}" type="sibTrans" cxnId="{879EE0EF-0843-4D8E-8A2A-C12474287E37}">
      <dgm:prSet/>
      <dgm:spPr/>
      <dgm:t>
        <a:bodyPr/>
        <a:lstStyle/>
        <a:p>
          <a:endParaRPr lang="zh-CN" altLang="en-US"/>
        </a:p>
      </dgm:t>
    </dgm:pt>
    <dgm:pt modelId="{67DB1B84-540E-4BA2-85B7-ABAA43FA71EB}">
      <dgm:prSet phldrT="[文本]" custT="1"/>
      <dgm:spPr/>
      <dgm:t>
        <a:bodyPr/>
        <a:lstStyle/>
        <a:p>
          <a:r>
            <a:rPr lang="zh-CN" altLang="en-US" sz="1200" b="0" i="0" dirty="0"/>
            <a:t>每一次</a:t>
          </a:r>
          <a:r>
            <a:rPr lang="en-US" sz="1200" b="0" i="0" dirty="0" err="1"/>
            <a:t>GetService</a:t>
          </a:r>
          <a:r>
            <a:rPr lang="zh-CN" altLang="en-US" sz="1200" b="0" i="0" dirty="0"/>
            <a:t>都会创建一个新的实例</a:t>
          </a:r>
          <a:endParaRPr lang="zh-CN" altLang="en-US" sz="1200" dirty="0"/>
        </a:p>
      </dgm:t>
    </dgm:pt>
    <dgm:pt modelId="{7C78DD19-921B-436F-BE06-DD7D07C07E25}" type="parTrans" cxnId="{0FA31FEF-78C4-4C02-B383-2A4421BAABDC}">
      <dgm:prSet/>
      <dgm:spPr/>
      <dgm:t>
        <a:bodyPr/>
        <a:lstStyle/>
        <a:p>
          <a:endParaRPr lang="zh-CN" altLang="en-US"/>
        </a:p>
      </dgm:t>
    </dgm:pt>
    <dgm:pt modelId="{E4198302-EE92-469F-A81D-4377402C945F}" type="sibTrans" cxnId="{0FA31FEF-78C4-4C02-B383-2A4421BAABDC}">
      <dgm:prSet/>
      <dgm:spPr/>
      <dgm:t>
        <a:bodyPr/>
        <a:lstStyle/>
        <a:p>
          <a:endParaRPr lang="zh-CN" altLang="en-US"/>
        </a:p>
      </dgm:t>
    </dgm:pt>
    <dgm:pt modelId="{1DF176F5-C8EF-4003-86C4-44EB28162006}">
      <dgm:prSet phldrT="[文本]"/>
      <dgm:spPr/>
      <dgm:t>
        <a:bodyPr/>
        <a:lstStyle/>
        <a:p>
          <a:r>
            <a:rPr lang="en-US" b="0" i="0" dirty="0" err="1"/>
            <a:t>AddSingleton</a:t>
          </a:r>
          <a:endParaRPr lang="zh-CN" altLang="en-US" dirty="0"/>
        </a:p>
      </dgm:t>
    </dgm:pt>
    <dgm:pt modelId="{EFE0798F-F5CB-40F1-94DB-2EDD9C072767}" type="parTrans" cxnId="{9022C75F-05C0-4DE7-A2AD-AED0DFA7A01E}">
      <dgm:prSet/>
      <dgm:spPr/>
      <dgm:t>
        <a:bodyPr/>
        <a:lstStyle/>
        <a:p>
          <a:endParaRPr lang="zh-CN" altLang="en-US"/>
        </a:p>
      </dgm:t>
    </dgm:pt>
    <dgm:pt modelId="{A1C765E9-AF2D-4892-BD72-25322E8C84F2}" type="sibTrans" cxnId="{9022C75F-05C0-4DE7-A2AD-AED0DFA7A01E}">
      <dgm:prSet/>
      <dgm:spPr/>
      <dgm:t>
        <a:bodyPr/>
        <a:lstStyle/>
        <a:p>
          <a:endParaRPr lang="zh-CN" altLang="en-US"/>
        </a:p>
      </dgm:t>
    </dgm:pt>
    <dgm:pt modelId="{F02ADF44-4646-439D-AD7B-31CADDA0001E}">
      <dgm:prSet phldrT="[文本]" custT="1"/>
      <dgm:spPr/>
      <dgm:t>
        <a:bodyPr/>
        <a:lstStyle/>
        <a:p>
          <a:r>
            <a:rPr lang="zh-CN" altLang="en-US" sz="1200" kern="1200" dirty="0">
              <a:solidFill>
                <a:schemeClr val="tx1"/>
              </a:solidFill>
              <a:latin typeface="+mn-lt"/>
              <a:ea typeface="+mn-ea"/>
              <a:cs typeface="+mn-cs"/>
            </a:rPr>
            <a:t>在同一个</a:t>
          </a:r>
          <a:r>
            <a:rPr lang="en-US" altLang="zh-CN" sz="1200" kern="1200" dirty="0">
              <a:solidFill>
                <a:schemeClr val="tx1"/>
              </a:solidFill>
              <a:latin typeface="+mn-lt"/>
              <a:ea typeface="+mn-ea"/>
              <a:cs typeface="+mn-cs"/>
            </a:rPr>
            <a:t>Scope</a:t>
          </a:r>
          <a:r>
            <a:rPr lang="zh-CN" altLang="en-US" sz="1200" kern="1200" dirty="0">
              <a:solidFill>
                <a:schemeClr val="tx1"/>
              </a:solidFill>
              <a:latin typeface="+mn-lt"/>
              <a:ea typeface="+mn-ea"/>
              <a:cs typeface="+mn-cs"/>
            </a:rPr>
            <a:t>内只初始化一个实例 </a:t>
          </a:r>
        </a:p>
      </dgm:t>
    </dgm:pt>
    <dgm:pt modelId="{B93E8405-816A-4ACF-8425-13C53B6773F6}" type="parTrans" cxnId="{C497105C-0354-49DB-8DD8-61B658334E64}">
      <dgm:prSet/>
      <dgm:spPr/>
      <dgm:t>
        <a:bodyPr/>
        <a:lstStyle/>
        <a:p>
          <a:endParaRPr lang="zh-CN" altLang="en-US"/>
        </a:p>
      </dgm:t>
    </dgm:pt>
    <dgm:pt modelId="{49397D1F-6FF5-474D-BAEC-4268E28151CA}" type="sibTrans" cxnId="{C497105C-0354-49DB-8DD8-61B658334E64}">
      <dgm:prSet/>
      <dgm:spPr/>
      <dgm:t>
        <a:bodyPr/>
        <a:lstStyle/>
        <a:p>
          <a:endParaRPr lang="zh-CN" altLang="en-US"/>
        </a:p>
      </dgm:t>
    </dgm:pt>
    <dgm:pt modelId="{51B33EF7-2EAD-4FEF-9AC1-F58FB0670A6D}">
      <dgm:prSet phldrT="[文本]"/>
      <dgm:spPr/>
      <dgm:t>
        <a:bodyPr/>
        <a:lstStyle/>
        <a:p>
          <a:r>
            <a:rPr lang="en-US" b="0" i="0" dirty="0" err="1"/>
            <a:t>AddScoped</a:t>
          </a:r>
          <a:endParaRPr lang="zh-CN" altLang="en-US" dirty="0"/>
        </a:p>
      </dgm:t>
    </dgm:pt>
    <dgm:pt modelId="{F6735055-F9F7-41F2-AF09-820C9B8191F8}" type="parTrans" cxnId="{79EF7CAB-2D95-4CE9-8800-9AC4C4AE5ED5}">
      <dgm:prSet/>
      <dgm:spPr/>
      <dgm:t>
        <a:bodyPr/>
        <a:lstStyle/>
        <a:p>
          <a:endParaRPr lang="zh-CN" altLang="en-US"/>
        </a:p>
      </dgm:t>
    </dgm:pt>
    <dgm:pt modelId="{CA3B3B65-9949-4C2F-BE18-3FF6AFBF527E}" type="sibTrans" cxnId="{79EF7CAB-2D95-4CE9-8800-9AC4C4AE5ED5}">
      <dgm:prSet/>
      <dgm:spPr/>
      <dgm:t>
        <a:bodyPr/>
        <a:lstStyle/>
        <a:p>
          <a:endParaRPr lang="zh-CN" altLang="en-US"/>
        </a:p>
      </dgm:t>
    </dgm:pt>
    <dgm:pt modelId="{4BC72808-AB4A-4A9C-AACC-54107386265B}">
      <dgm:prSet phldrT="[文本]" custT="1"/>
      <dgm:spPr/>
      <dgm:t>
        <a:bodyPr/>
        <a:lstStyle/>
        <a:p>
          <a:r>
            <a:rPr lang="zh-CN" altLang="en-US" sz="1200" b="0" i="0" kern="1200" dirty="0"/>
            <a:t>整个应用程序生命周期以内只创建一个实例</a:t>
          </a:r>
          <a:endParaRPr lang="zh-CN" altLang="en-US" sz="1200" kern="1200" dirty="0">
            <a:solidFill>
              <a:schemeClr val="tx1"/>
            </a:solidFill>
            <a:latin typeface="+mn-lt"/>
            <a:ea typeface="+mn-ea"/>
            <a:cs typeface="+mn-cs"/>
          </a:endParaRPr>
        </a:p>
      </dgm:t>
    </dgm:pt>
    <dgm:pt modelId="{B47EC620-BA9E-4381-AF93-93FE11408CE7}" type="parTrans" cxnId="{123B2551-5FC5-4D29-94BB-8CE71AB18ECD}">
      <dgm:prSet/>
      <dgm:spPr/>
      <dgm:t>
        <a:bodyPr/>
        <a:lstStyle/>
        <a:p>
          <a:endParaRPr lang="zh-CN" altLang="en-US"/>
        </a:p>
      </dgm:t>
    </dgm:pt>
    <dgm:pt modelId="{D26AA54D-88CE-40F5-8273-6942B7697554}" type="sibTrans" cxnId="{123B2551-5FC5-4D29-94BB-8CE71AB18ECD}">
      <dgm:prSet/>
      <dgm:spPr/>
      <dgm:t>
        <a:bodyPr/>
        <a:lstStyle/>
        <a:p>
          <a:endParaRPr lang="zh-CN" altLang="en-US"/>
        </a:p>
      </dgm:t>
    </dgm:pt>
    <dgm:pt modelId="{C663A40E-1638-4FEF-9FF3-0DA332DB81B1}" type="pres">
      <dgm:prSet presAssocID="{B89CD37C-E52F-4FE4-80EB-D0E85207368E}" presName="Name0" presStyleCnt="0">
        <dgm:presLayoutVars>
          <dgm:dir/>
          <dgm:animLvl val="lvl"/>
          <dgm:resizeHandles val="exact"/>
        </dgm:presLayoutVars>
      </dgm:prSet>
      <dgm:spPr/>
    </dgm:pt>
    <dgm:pt modelId="{295E1D6E-99C1-4B31-A6B7-AE5E39A1B4B7}" type="pres">
      <dgm:prSet presAssocID="{FD2AD509-7615-4268-B7A1-188C8C405A82}" presName="composite" presStyleCnt="0"/>
      <dgm:spPr/>
    </dgm:pt>
    <dgm:pt modelId="{CA8919EA-A4A0-4528-80C8-2460780A0051}" type="pres">
      <dgm:prSet presAssocID="{FD2AD509-7615-4268-B7A1-188C8C405A82}" presName="parTx" presStyleLbl="alignNode1" presStyleIdx="0" presStyleCnt="3">
        <dgm:presLayoutVars>
          <dgm:chMax val="0"/>
          <dgm:chPref val="0"/>
          <dgm:bulletEnabled val="1"/>
        </dgm:presLayoutVars>
      </dgm:prSet>
      <dgm:spPr/>
    </dgm:pt>
    <dgm:pt modelId="{94D31E6F-D283-4AE7-AF7D-9303850DEF7B}" type="pres">
      <dgm:prSet presAssocID="{FD2AD509-7615-4268-B7A1-188C8C405A82}" presName="desTx" presStyleLbl="alignAccFollowNode1" presStyleIdx="0" presStyleCnt="3">
        <dgm:presLayoutVars>
          <dgm:bulletEnabled val="1"/>
        </dgm:presLayoutVars>
      </dgm:prSet>
      <dgm:spPr/>
    </dgm:pt>
    <dgm:pt modelId="{4AEE99F5-A745-4D13-867D-E8FBC5A90AB9}" type="pres">
      <dgm:prSet presAssocID="{95852B0A-87BF-4D84-B143-2C0BFBA7E1F0}" presName="space" presStyleCnt="0"/>
      <dgm:spPr/>
    </dgm:pt>
    <dgm:pt modelId="{2FCFA43F-DE90-4F27-8D8A-D54D017D3277}" type="pres">
      <dgm:prSet presAssocID="{1DF176F5-C8EF-4003-86C4-44EB28162006}" presName="composite" presStyleCnt="0"/>
      <dgm:spPr/>
    </dgm:pt>
    <dgm:pt modelId="{98FCA280-BA6D-41A9-9EDD-44F7C73C5E01}" type="pres">
      <dgm:prSet presAssocID="{1DF176F5-C8EF-4003-86C4-44EB28162006}" presName="parTx" presStyleLbl="alignNode1" presStyleIdx="1" presStyleCnt="3">
        <dgm:presLayoutVars>
          <dgm:chMax val="0"/>
          <dgm:chPref val="0"/>
          <dgm:bulletEnabled val="1"/>
        </dgm:presLayoutVars>
      </dgm:prSet>
      <dgm:spPr/>
    </dgm:pt>
    <dgm:pt modelId="{8525FB4C-C2F9-431C-85CF-63EC0E094DEC}" type="pres">
      <dgm:prSet presAssocID="{1DF176F5-C8EF-4003-86C4-44EB28162006}" presName="desTx" presStyleLbl="alignAccFollowNode1" presStyleIdx="1" presStyleCnt="3">
        <dgm:presLayoutVars>
          <dgm:bulletEnabled val="1"/>
        </dgm:presLayoutVars>
      </dgm:prSet>
      <dgm:spPr/>
    </dgm:pt>
    <dgm:pt modelId="{F79759E9-C544-43B8-8973-D3A7E9B371DA}" type="pres">
      <dgm:prSet presAssocID="{A1C765E9-AF2D-4892-BD72-25322E8C84F2}" presName="space" presStyleCnt="0"/>
      <dgm:spPr/>
    </dgm:pt>
    <dgm:pt modelId="{48F4E2CB-7611-42B1-827C-4F612628D4C5}" type="pres">
      <dgm:prSet presAssocID="{51B33EF7-2EAD-4FEF-9AC1-F58FB0670A6D}" presName="composite" presStyleCnt="0"/>
      <dgm:spPr/>
    </dgm:pt>
    <dgm:pt modelId="{6C1FB6C3-D771-4D7C-AD60-67FF0C44FABF}" type="pres">
      <dgm:prSet presAssocID="{51B33EF7-2EAD-4FEF-9AC1-F58FB0670A6D}" presName="parTx" presStyleLbl="alignNode1" presStyleIdx="2" presStyleCnt="3">
        <dgm:presLayoutVars>
          <dgm:chMax val="0"/>
          <dgm:chPref val="0"/>
          <dgm:bulletEnabled val="1"/>
        </dgm:presLayoutVars>
      </dgm:prSet>
      <dgm:spPr/>
    </dgm:pt>
    <dgm:pt modelId="{6B43D377-DB6B-4730-AA25-F9D28C45094A}" type="pres">
      <dgm:prSet presAssocID="{51B33EF7-2EAD-4FEF-9AC1-F58FB0670A6D}" presName="desTx" presStyleLbl="alignAccFollowNode1" presStyleIdx="2" presStyleCnt="3">
        <dgm:presLayoutVars>
          <dgm:bulletEnabled val="1"/>
        </dgm:presLayoutVars>
      </dgm:prSet>
      <dgm:spPr/>
    </dgm:pt>
  </dgm:ptLst>
  <dgm:cxnLst>
    <dgm:cxn modelId="{55FAC818-EDE5-483B-B2D4-5C5011F8A25C}" type="presOf" srcId="{51B33EF7-2EAD-4FEF-9AC1-F58FB0670A6D}" destId="{6C1FB6C3-D771-4D7C-AD60-67FF0C44FABF}" srcOrd="0" destOrd="0" presId="urn:microsoft.com/office/officeart/2005/8/layout/hList1"/>
    <dgm:cxn modelId="{3C532F19-DA90-4A76-93EF-0DD8D348EFAC}" type="presOf" srcId="{1DF176F5-C8EF-4003-86C4-44EB28162006}" destId="{98FCA280-BA6D-41A9-9EDD-44F7C73C5E01}" srcOrd="0" destOrd="0" presId="urn:microsoft.com/office/officeart/2005/8/layout/hList1"/>
    <dgm:cxn modelId="{E9EA4333-EFCD-43A7-9CCB-A46994361D5B}" type="presOf" srcId="{B89CD37C-E52F-4FE4-80EB-D0E85207368E}" destId="{C663A40E-1638-4FEF-9FF3-0DA332DB81B1}" srcOrd="0" destOrd="0" presId="urn:microsoft.com/office/officeart/2005/8/layout/hList1"/>
    <dgm:cxn modelId="{C497105C-0354-49DB-8DD8-61B658334E64}" srcId="{1DF176F5-C8EF-4003-86C4-44EB28162006}" destId="{F02ADF44-4646-439D-AD7B-31CADDA0001E}" srcOrd="0" destOrd="0" parTransId="{B93E8405-816A-4ACF-8425-13C53B6773F6}" sibTransId="{49397D1F-6FF5-474D-BAEC-4268E28151CA}"/>
    <dgm:cxn modelId="{9022C75F-05C0-4DE7-A2AD-AED0DFA7A01E}" srcId="{B89CD37C-E52F-4FE4-80EB-D0E85207368E}" destId="{1DF176F5-C8EF-4003-86C4-44EB28162006}" srcOrd="1" destOrd="0" parTransId="{EFE0798F-F5CB-40F1-94DB-2EDD9C072767}" sibTransId="{A1C765E9-AF2D-4892-BD72-25322E8C84F2}"/>
    <dgm:cxn modelId="{A53BBD69-BE46-41FE-8342-3C68EBB3EF4D}" type="presOf" srcId="{F02ADF44-4646-439D-AD7B-31CADDA0001E}" destId="{8525FB4C-C2F9-431C-85CF-63EC0E094DEC}" srcOrd="0" destOrd="0" presId="urn:microsoft.com/office/officeart/2005/8/layout/hList1"/>
    <dgm:cxn modelId="{AB33384A-A503-45B9-848C-EF2D6A3DF4CF}" type="presOf" srcId="{67DB1B84-540E-4BA2-85B7-ABAA43FA71EB}" destId="{94D31E6F-D283-4AE7-AF7D-9303850DEF7B}" srcOrd="0" destOrd="0" presId="urn:microsoft.com/office/officeart/2005/8/layout/hList1"/>
    <dgm:cxn modelId="{123B2551-5FC5-4D29-94BB-8CE71AB18ECD}" srcId="{51B33EF7-2EAD-4FEF-9AC1-F58FB0670A6D}" destId="{4BC72808-AB4A-4A9C-AACC-54107386265B}" srcOrd="0" destOrd="0" parTransId="{B47EC620-BA9E-4381-AF93-93FE11408CE7}" sibTransId="{D26AA54D-88CE-40F5-8273-6942B7697554}"/>
    <dgm:cxn modelId="{41C5EC77-AC38-4321-8BF2-89D4BBAC9C0D}" type="presOf" srcId="{4BC72808-AB4A-4A9C-AACC-54107386265B}" destId="{6B43D377-DB6B-4730-AA25-F9D28C45094A}" srcOrd="0" destOrd="0" presId="urn:microsoft.com/office/officeart/2005/8/layout/hList1"/>
    <dgm:cxn modelId="{79EF7CAB-2D95-4CE9-8800-9AC4C4AE5ED5}" srcId="{B89CD37C-E52F-4FE4-80EB-D0E85207368E}" destId="{51B33EF7-2EAD-4FEF-9AC1-F58FB0670A6D}" srcOrd="2" destOrd="0" parTransId="{F6735055-F9F7-41F2-AF09-820C9B8191F8}" sibTransId="{CA3B3B65-9949-4C2F-BE18-3FF6AFBF527E}"/>
    <dgm:cxn modelId="{DFFB8BB7-A545-4C68-903D-F5F932482AB9}" type="presOf" srcId="{FD2AD509-7615-4268-B7A1-188C8C405A82}" destId="{CA8919EA-A4A0-4528-80C8-2460780A0051}" srcOrd="0" destOrd="0" presId="urn:microsoft.com/office/officeart/2005/8/layout/hList1"/>
    <dgm:cxn modelId="{0FA31FEF-78C4-4C02-B383-2A4421BAABDC}" srcId="{FD2AD509-7615-4268-B7A1-188C8C405A82}" destId="{67DB1B84-540E-4BA2-85B7-ABAA43FA71EB}" srcOrd="0" destOrd="0" parTransId="{7C78DD19-921B-436F-BE06-DD7D07C07E25}" sibTransId="{E4198302-EE92-469F-A81D-4377402C945F}"/>
    <dgm:cxn modelId="{879EE0EF-0843-4D8E-8A2A-C12474287E37}" srcId="{B89CD37C-E52F-4FE4-80EB-D0E85207368E}" destId="{FD2AD509-7615-4268-B7A1-188C8C405A82}" srcOrd="0" destOrd="0" parTransId="{713DB51C-9DB9-4C7E-9324-D92CDDA02D6B}" sibTransId="{95852B0A-87BF-4D84-B143-2C0BFBA7E1F0}"/>
    <dgm:cxn modelId="{F5137A45-CC24-4CFE-AB14-AC64568CE1EA}" type="presParOf" srcId="{C663A40E-1638-4FEF-9FF3-0DA332DB81B1}" destId="{295E1D6E-99C1-4B31-A6B7-AE5E39A1B4B7}" srcOrd="0" destOrd="0" presId="urn:microsoft.com/office/officeart/2005/8/layout/hList1"/>
    <dgm:cxn modelId="{119B25C8-52C8-4C49-80EB-440F2E939DB6}" type="presParOf" srcId="{295E1D6E-99C1-4B31-A6B7-AE5E39A1B4B7}" destId="{CA8919EA-A4A0-4528-80C8-2460780A0051}" srcOrd="0" destOrd="0" presId="urn:microsoft.com/office/officeart/2005/8/layout/hList1"/>
    <dgm:cxn modelId="{3BCDCE92-391A-40AE-92B3-B2DF603CAE04}" type="presParOf" srcId="{295E1D6E-99C1-4B31-A6B7-AE5E39A1B4B7}" destId="{94D31E6F-D283-4AE7-AF7D-9303850DEF7B}" srcOrd="1" destOrd="0" presId="urn:microsoft.com/office/officeart/2005/8/layout/hList1"/>
    <dgm:cxn modelId="{32D6D701-7F21-4328-B6E8-398BD3207496}" type="presParOf" srcId="{C663A40E-1638-4FEF-9FF3-0DA332DB81B1}" destId="{4AEE99F5-A745-4D13-867D-E8FBC5A90AB9}" srcOrd="1" destOrd="0" presId="urn:microsoft.com/office/officeart/2005/8/layout/hList1"/>
    <dgm:cxn modelId="{C6949F3B-71A5-4718-AC30-4E7C270EF1F5}" type="presParOf" srcId="{C663A40E-1638-4FEF-9FF3-0DA332DB81B1}" destId="{2FCFA43F-DE90-4F27-8D8A-D54D017D3277}" srcOrd="2" destOrd="0" presId="urn:microsoft.com/office/officeart/2005/8/layout/hList1"/>
    <dgm:cxn modelId="{B5AFC2EF-68B9-4802-8494-7A8C0B27E110}" type="presParOf" srcId="{2FCFA43F-DE90-4F27-8D8A-D54D017D3277}" destId="{98FCA280-BA6D-41A9-9EDD-44F7C73C5E01}" srcOrd="0" destOrd="0" presId="urn:microsoft.com/office/officeart/2005/8/layout/hList1"/>
    <dgm:cxn modelId="{1CBF2DC4-53E3-4907-B57B-7658CBB0B836}" type="presParOf" srcId="{2FCFA43F-DE90-4F27-8D8A-D54D017D3277}" destId="{8525FB4C-C2F9-431C-85CF-63EC0E094DEC}" srcOrd="1" destOrd="0" presId="urn:microsoft.com/office/officeart/2005/8/layout/hList1"/>
    <dgm:cxn modelId="{F3C2FE3A-E40B-4128-B85C-A44C8FCE97BC}" type="presParOf" srcId="{C663A40E-1638-4FEF-9FF3-0DA332DB81B1}" destId="{F79759E9-C544-43B8-8973-D3A7E9B371DA}" srcOrd="3" destOrd="0" presId="urn:microsoft.com/office/officeart/2005/8/layout/hList1"/>
    <dgm:cxn modelId="{FAFA8BD2-C53C-45C2-B7D5-BA003BA5EBBB}" type="presParOf" srcId="{C663A40E-1638-4FEF-9FF3-0DA332DB81B1}" destId="{48F4E2CB-7611-42B1-827C-4F612628D4C5}" srcOrd="4" destOrd="0" presId="urn:microsoft.com/office/officeart/2005/8/layout/hList1"/>
    <dgm:cxn modelId="{E8A918A8-9D5F-488A-9AF9-EF91AB3B5286}" type="presParOf" srcId="{48F4E2CB-7611-42B1-827C-4F612628D4C5}" destId="{6C1FB6C3-D771-4D7C-AD60-67FF0C44FABF}" srcOrd="0" destOrd="0" presId="urn:microsoft.com/office/officeart/2005/8/layout/hList1"/>
    <dgm:cxn modelId="{F873E41E-2917-41E1-BDE6-BFABC9722EEA}" type="presParOf" srcId="{48F4E2CB-7611-42B1-827C-4F612628D4C5}" destId="{6B43D377-DB6B-4730-AA25-F9D28C45094A}" srcOrd="1" destOrd="0" presId="urn:microsoft.com/office/officeart/2005/8/layout/hLis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F08336-853B-4CB4-9278-DA6CA3DD95DB}">
      <dsp:nvSpPr>
        <dsp:cNvPr id="0" name=""/>
        <dsp:cNvSpPr/>
      </dsp:nvSpPr>
      <dsp:spPr>
        <a:xfrm>
          <a:off x="0" y="343011"/>
          <a:ext cx="5064223" cy="478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D05C25-EEDC-4FA1-B867-C3A26731B20E}">
      <dsp:nvSpPr>
        <dsp:cNvPr id="0" name=""/>
        <dsp:cNvSpPr/>
      </dsp:nvSpPr>
      <dsp:spPr>
        <a:xfrm>
          <a:off x="253211" y="62571"/>
          <a:ext cx="3544956" cy="560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991" tIns="0" rIns="133991" bIns="0" numCol="1" spcCol="1270" anchor="ctr" anchorCtr="0">
          <a:noAutofit/>
        </a:bodyPr>
        <a:lstStyle/>
        <a:p>
          <a:pPr marL="0" lvl="0" indent="0" algn="l" defTabSz="844550">
            <a:lnSpc>
              <a:spcPct val="90000"/>
            </a:lnSpc>
            <a:spcBef>
              <a:spcPct val="0"/>
            </a:spcBef>
            <a:spcAft>
              <a:spcPct val="35000"/>
            </a:spcAft>
            <a:buNone/>
          </a:pPr>
          <a:r>
            <a:rPr lang="en-US" altLang="zh-CN" sz="1900" kern="1200" dirty="0"/>
            <a:t>WHAT</a:t>
          </a:r>
          <a:r>
            <a:rPr lang="zh-CN" altLang="en-US" sz="1900" kern="1200" dirty="0"/>
            <a:t>：什么是依赖注入？</a:t>
          </a:r>
        </a:p>
      </dsp:txBody>
      <dsp:txXfrm>
        <a:off x="280591" y="89951"/>
        <a:ext cx="3490196" cy="506120"/>
      </dsp:txXfrm>
    </dsp:sp>
    <dsp:sp modelId="{1EF652C4-4BF3-4117-94F0-DBF7E2E027E7}">
      <dsp:nvSpPr>
        <dsp:cNvPr id="0" name=""/>
        <dsp:cNvSpPr/>
      </dsp:nvSpPr>
      <dsp:spPr>
        <a:xfrm>
          <a:off x="0" y="1204851"/>
          <a:ext cx="5064223" cy="478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7AEFBA-62F9-466D-8A94-24C16C5A5E94}">
      <dsp:nvSpPr>
        <dsp:cNvPr id="0" name=""/>
        <dsp:cNvSpPr/>
      </dsp:nvSpPr>
      <dsp:spPr>
        <a:xfrm>
          <a:off x="253211" y="924411"/>
          <a:ext cx="3544956" cy="560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991" tIns="0" rIns="133991" bIns="0" numCol="1" spcCol="1270" anchor="ctr" anchorCtr="0">
          <a:noAutofit/>
        </a:bodyPr>
        <a:lstStyle/>
        <a:p>
          <a:pPr marL="0" lvl="0" indent="0" algn="l" defTabSz="844550">
            <a:lnSpc>
              <a:spcPct val="90000"/>
            </a:lnSpc>
            <a:spcBef>
              <a:spcPct val="0"/>
            </a:spcBef>
            <a:spcAft>
              <a:spcPct val="35000"/>
            </a:spcAft>
            <a:buNone/>
          </a:pPr>
          <a:r>
            <a:rPr lang="en-US" altLang="zh-CN" sz="1900" kern="1200" dirty="0"/>
            <a:t>WHY</a:t>
          </a:r>
          <a:r>
            <a:rPr lang="zh-CN" altLang="en-US" sz="1900" kern="1200" dirty="0"/>
            <a:t>：为什么用依赖注入？</a:t>
          </a:r>
        </a:p>
      </dsp:txBody>
      <dsp:txXfrm>
        <a:off x="280591" y="951791"/>
        <a:ext cx="3490196" cy="506120"/>
      </dsp:txXfrm>
    </dsp:sp>
    <dsp:sp modelId="{13CDBE64-015A-446C-828C-429232B59BD9}">
      <dsp:nvSpPr>
        <dsp:cNvPr id="0" name=""/>
        <dsp:cNvSpPr/>
      </dsp:nvSpPr>
      <dsp:spPr>
        <a:xfrm>
          <a:off x="0" y="2066692"/>
          <a:ext cx="5064223" cy="478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E21D13-7C3D-4EA1-8EA0-9516A3586437}">
      <dsp:nvSpPr>
        <dsp:cNvPr id="0" name=""/>
        <dsp:cNvSpPr/>
      </dsp:nvSpPr>
      <dsp:spPr>
        <a:xfrm>
          <a:off x="253211" y="1786252"/>
          <a:ext cx="3544956" cy="560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991" tIns="0" rIns="133991" bIns="0" numCol="1" spcCol="1270" anchor="ctr" anchorCtr="0">
          <a:noAutofit/>
        </a:bodyPr>
        <a:lstStyle/>
        <a:p>
          <a:pPr marL="0" lvl="0" indent="0" algn="l" defTabSz="844550">
            <a:lnSpc>
              <a:spcPct val="90000"/>
            </a:lnSpc>
            <a:spcBef>
              <a:spcPct val="0"/>
            </a:spcBef>
            <a:spcAft>
              <a:spcPct val="35000"/>
            </a:spcAft>
            <a:buNone/>
          </a:pPr>
          <a:r>
            <a:rPr lang="en-US" altLang="zh-CN" sz="1900" kern="1200" dirty="0"/>
            <a:t>HOW</a:t>
          </a:r>
          <a:r>
            <a:rPr lang="zh-CN" altLang="en-US" sz="1900" kern="1200" dirty="0"/>
            <a:t>：怎么用依赖注入？</a:t>
          </a:r>
        </a:p>
      </dsp:txBody>
      <dsp:txXfrm>
        <a:off x="280591" y="1813632"/>
        <a:ext cx="3490196"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919EA-A4A0-4528-80C8-2460780A0051}">
      <dsp:nvSpPr>
        <dsp:cNvPr id="0" name=""/>
        <dsp:cNvSpPr/>
      </dsp:nvSpPr>
      <dsp:spPr>
        <a:xfrm>
          <a:off x="1470" y="390609"/>
          <a:ext cx="1433306" cy="489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b="0" i="0" kern="1200" dirty="0" err="1"/>
            <a:t>AddTransient</a:t>
          </a:r>
          <a:endParaRPr lang="zh-CN" altLang="en-US" sz="1700" kern="1200" dirty="0"/>
        </a:p>
      </dsp:txBody>
      <dsp:txXfrm>
        <a:off x="1470" y="390609"/>
        <a:ext cx="1433306" cy="489600"/>
      </dsp:txXfrm>
    </dsp:sp>
    <dsp:sp modelId="{94D31E6F-D283-4AE7-AF7D-9303850DEF7B}">
      <dsp:nvSpPr>
        <dsp:cNvPr id="0" name=""/>
        <dsp:cNvSpPr/>
      </dsp:nvSpPr>
      <dsp:spPr>
        <a:xfrm>
          <a:off x="1470" y="880209"/>
          <a:ext cx="1433306" cy="74663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zh-CN" altLang="en-US" sz="1200" b="0" i="0" kern="1200" dirty="0"/>
            <a:t>每一次</a:t>
          </a:r>
          <a:r>
            <a:rPr lang="en-US" sz="1200" b="0" i="0" kern="1200" dirty="0" err="1"/>
            <a:t>GetService</a:t>
          </a:r>
          <a:r>
            <a:rPr lang="zh-CN" altLang="en-US" sz="1200" b="0" i="0" kern="1200" dirty="0"/>
            <a:t>都会创建一个新的实例</a:t>
          </a:r>
          <a:endParaRPr lang="zh-CN" altLang="en-US" sz="1200" kern="1200" dirty="0"/>
        </a:p>
      </dsp:txBody>
      <dsp:txXfrm>
        <a:off x="1470" y="880209"/>
        <a:ext cx="1433306" cy="746639"/>
      </dsp:txXfrm>
    </dsp:sp>
    <dsp:sp modelId="{98FCA280-BA6D-41A9-9EDD-44F7C73C5E01}">
      <dsp:nvSpPr>
        <dsp:cNvPr id="0" name=""/>
        <dsp:cNvSpPr/>
      </dsp:nvSpPr>
      <dsp:spPr>
        <a:xfrm>
          <a:off x="1635438" y="390609"/>
          <a:ext cx="1433306" cy="489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b="0" i="0" kern="1200" dirty="0" err="1"/>
            <a:t>AddSingleton</a:t>
          </a:r>
          <a:endParaRPr lang="zh-CN" altLang="en-US" sz="1700" kern="1200" dirty="0"/>
        </a:p>
      </dsp:txBody>
      <dsp:txXfrm>
        <a:off x="1635438" y="390609"/>
        <a:ext cx="1433306" cy="489600"/>
      </dsp:txXfrm>
    </dsp:sp>
    <dsp:sp modelId="{8525FB4C-C2F9-431C-85CF-63EC0E094DEC}">
      <dsp:nvSpPr>
        <dsp:cNvPr id="0" name=""/>
        <dsp:cNvSpPr/>
      </dsp:nvSpPr>
      <dsp:spPr>
        <a:xfrm>
          <a:off x="1635438" y="880209"/>
          <a:ext cx="1433306" cy="74663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a:solidFill>
                <a:schemeClr val="tx1"/>
              </a:solidFill>
              <a:latin typeface="+mn-lt"/>
              <a:ea typeface="+mn-ea"/>
              <a:cs typeface="+mn-cs"/>
            </a:rPr>
            <a:t>在同一个</a:t>
          </a:r>
          <a:r>
            <a:rPr lang="en-US" altLang="zh-CN" sz="1200" kern="1200" dirty="0">
              <a:solidFill>
                <a:schemeClr val="tx1"/>
              </a:solidFill>
              <a:latin typeface="+mn-lt"/>
              <a:ea typeface="+mn-ea"/>
              <a:cs typeface="+mn-cs"/>
            </a:rPr>
            <a:t>Scope</a:t>
          </a:r>
          <a:r>
            <a:rPr lang="zh-CN" altLang="en-US" sz="1200" kern="1200" dirty="0">
              <a:solidFill>
                <a:schemeClr val="tx1"/>
              </a:solidFill>
              <a:latin typeface="+mn-lt"/>
              <a:ea typeface="+mn-ea"/>
              <a:cs typeface="+mn-cs"/>
            </a:rPr>
            <a:t>内只初始化一个实例 </a:t>
          </a:r>
        </a:p>
      </dsp:txBody>
      <dsp:txXfrm>
        <a:off x="1635438" y="880209"/>
        <a:ext cx="1433306" cy="746639"/>
      </dsp:txXfrm>
    </dsp:sp>
    <dsp:sp modelId="{6C1FB6C3-D771-4D7C-AD60-67FF0C44FABF}">
      <dsp:nvSpPr>
        <dsp:cNvPr id="0" name=""/>
        <dsp:cNvSpPr/>
      </dsp:nvSpPr>
      <dsp:spPr>
        <a:xfrm>
          <a:off x="3269407" y="390609"/>
          <a:ext cx="1433306" cy="489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b="0" i="0" kern="1200" dirty="0" err="1"/>
            <a:t>AddScoped</a:t>
          </a:r>
          <a:endParaRPr lang="zh-CN" altLang="en-US" sz="1700" kern="1200" dirty="0"/>
        </a:p>
      </dsp:txBody>
      <dsp:txXfrm>
        <a:off x="3269407" y="390609"/>
        <a:ext cx="1433306" cy="489600"/>
      </dsp:txXfrm>
    </dsp:sp>
    <dsp:sp modelId="{6B43D377-DB6B-4730-AA25-F9D28C45094A}">
      <dsp:nvSpPr>
        <dsp:cNvPr id="0" name=""/>
        <dsp:cNvSpPr/>
      </dsp:nvSpPr>
      <dsp:spPr>
        <a:xfrm>
          <a:off x="3269407" y="880209"/>
          <a:ext cx="1433306" cy="74663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zh-CN" altLang="en-US" sz="1200" b="0" i="0" kern="1200" dirty="0"/>
            <a:t>整个应用程序生命周期以内只创建一个实例</a:t>
          </a:r>
          <a:endParaRPr lang="zh-CN" altLang="en-US" sz="1200" kern="1200" dirty="0">
            <a:solidFill>
              <a:schemeClr val="tx1"/>
            </a:solidFill>
            <a:latin typeface="+mn-lt"/>
            <a:ea typeface="+mn-ea"/>
            <a:cs typeface="+mn-cs"/>
          </a:endParaRPr>
        </a:p>
      </dsp:txBody>
      <dsp:txXfrm>
        <a:off x="3269407" y="880209"/>
        <a:ext cx="1433306" cy="74663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D98BF7-F0E5-4228-BC96-88A4E0E5E93B}" type="datetimeFigureOut">
              <a:rPr lang="zh-CN" altLang="en-US" smtClean="0"/>
              <a:pPr/>
              <a:t>2019/9/25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D6729E-5092-4D53-B020-609A2D1F4FB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11</a:t>
            </a:fld>
            <a:endParaRPr lang="zh-CN" altLang="en-US"/>
          </a:p>
        </p:txBody>
      </p:sp>
    </p:spTree>
    <p:extLst>
      <p:ext uri="{BB962C8B-B14F-4D97-AF65-F5344CB8AC3E}">
        <p14:creationId xmlns:p14="http://schemas.microsoft.com/office/powerpoint/2010/main" val="911659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12</a:t>
            </a:fld>
            <a:endParaRPr lang="zh-CN" altLang="en-US"/>
          </a:p>
        </p:txBody>
      </p:sp>
    </p:spTree>
    <p:extLst>
      <p:ext uri="{BB962C8B-B14F-4D97-AF65-F5344CB8AC3E}">
        <p14:creationId xmlns:p14="http://schemas.microsoft.com/office/powerpoint/2010/main" val="2276046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13</a:t>
            </a:fld>
            <a:endParaRPr lang="zh-CN" altLang="en-US"/>
          </a:p>
        </p:txBody>
      </p:sp>
    </p:spTree>
    <p:extLst>
      <p:ext uri="{BB962C8B-B14F-4D97-AF65-F5344CB8AC3E}">
        <p14:creationId xmlns:p14="http://schemas.microsoft.com/office/powerpoint/2010/main" val="2014120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14</a:t>
            </a:fld>
            <a:endParaRPr lang="zh-CN" altLang="en-US"/>
          </a:p>
        </p:txBody>
      </p:sp>
    </p:spTree>
    <p:extLst>
      <p:ext uri="{BB962C8B-B14F-4D97-AF65-F5344CB8AC3E}">
        <p14:creationId xmlns:p14="http://schemas.microsoft.com/office/powerpoint/2010/main" val="2615423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15</a:t>
            </a:fld>
            <a:endParaRPr lang="zh-CN" altLang="en-US"/>
          </a:p>
        </p:txBody>
      </p:sp>
    </p:spTree>
    <p:extLst>
      <p:ext uri="{BB962C8B-B14F-4D97-AF65-F5344CB8AC3E}">
        <p14:creationId xmlns:p14="http://schemas.microsoft.com/office/powerpoint/2010/main" val="3519496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16</a:t>
            </a:fld>
            <a:endParaRPr lang="zh-CN" altLang="en-US"/>
          </a:p>
        </p:txBody>
      </p:sp>
    </p:spTree>
    <p:extLst>
      <p:ext uri="{BB962C8B-B14F-4D97-AF65-F5344CB8AC3E}">
        <p14:creationId xmlns:p14="http://schemas.microsoft.com/office/powerpoint/2010/main" val="32084053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17</a:t>
            </a:fld>
            <a:endParaRPr lang="zh-CN" altLang="en-US"/>
          </a:p>
        </p:txBody>
      </p:sp>
    </p:spTree>
    <p:extLst>
      <p:ext uri="{BB962C8B-B14F-4D97-AF65-F5344CB8AC3E}">
        <p14:creationId xmlns:p14="http://schemas.microsoft.com/office/powerpoint/2010/main" val="983068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18</a:t>
            </a:fld>
            <a:endParaRPr lang="zh-CN" altLang="en-US"/>
          </a:p>
        </p:txBody>
      </p:sp>
    </p:spTree>
    <p:extLst>
      <p:ext uri="{BB962C8B-B14F-4D97-AF65-F5344CB8AC3E}">
        <p14:creationId xmlns:p14="http://schemas.microsoft.com/office/powerpoint/2010/main" val="8290506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19</a:t>
            </a:fld>
            <a:endParaRPr lang="zh-CN" altLang="en-US"/>
          </a:p>
        </p:txBody>
      </p:sp>
    </p:spTree>
    <p:extLst>
      <p:ext uri="{BB962C8B-B14F-4D97-AF65-F5344CB8AC3E}">
        <p14:creationId xmlns:p14="http://schemas.microsoft.com/office/powerpoint/2010/main" val="1740056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20</a:t>
            </a:fld>
            <a:endParaRPr lang="zh-CN" altLang="en-US"/>
          </a:p>
        </p:txBody>
      </p:sp>
    </p:spTree>
    <p:extLst>
      <p:ext uri="{BB962C8B-B14F-4D97-AF65-F5344CB8AC3E}">
        <p14:creationId xmlns:p14="http://schemas.microsoft.com/office/powerpoint/2010/main" val="1201782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21</a:t>
            </a:fld>
            <a:endParaRPr lang="zh-CN" altLang="en-US"/>
          </a:p>
        </p:txBody>
      </p:sp>
    </p:spTree>
    <p:extLst>
      <p:ext uri="{BB962C8B-B14F-4D97-AF65-F5344CB8AC3E}">
        <p14:creationId xmlns:p14="http://schemas.microsoft.com/office/powerpoint/2010/main" val="38832039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22</a:t>
            </a:fld>
            <a:endParaRPr lang="zh-CN" altLang="en-US"/>
          </a:p>
        </p:txBody>
      </p:sp>
    </p:spTree>
    <p:extLst>
      <p:ext uri="{BB962C8B-B14F-4D97-AF65-F5344CB8AC3E}">
        <p14:creationId xmlns:p14="http://schemas.microsoft.com/office/powerpoint/2010/main" val="4765229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23</a:t>
            </a:fld>
            <a:endParaRPr lang="zh-CN" altLang="en-US"/>
          </a:p>
        </p:txBody>
      </p:sp>
    </p:spTree>
    <p:extLst>
      <p:ext uri="{BB962C8B-B14F-4D97-AF65-F5344CB8AC3E}">
        <p14:creationId xmlns:p14="http://schemas.microsoft.com/office/powerpoint/2010/main" val="29687936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24</a:t>
            </a:fld>
            <a:endParaRPr lang="zh-CN" altLang="en-US"/>
          </a:p>
        </p:txBody>
      </p:sp>
    </p:spTree>
    <p:extLst>
      <p:ext uri="{BB962C8B-B14F-4D97-AF65-F5344CB8AC3E}">
        <p14:creationId xmlns:p14="http://schemas.microsoft.com/office/powerpoint/2010/main" val="13181736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25</a:t>
            </a:fld>
            <a:endParaRPr lang="zh-CN" altLang="en-US"/>
          </a:p>
        </p:txBody>
      </p:sp>
    </p:spTree>
    <p:extLst>
      <p:ext uri="{BB962C8B-B14F-4D97-AF65-F5344CB8AC3E}">
        <p14:creationId xmlns:p14="http://schemas.microsoft.com/office/powerpoint/2010/main" val="21274595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26</a:t>
            </a:fld>
            <a:endParaRPr lang="zh-CN" altLang="en-US"/>
          </a:p>
        </p:txBody>
      </p:sp>
    </p:spTree>
    <p:extLst>
      <p:ext uri="{BB962C8B-B14F-4D97-AF65-F5344CB8AC3E}">
        <p14:creationId xmlns:p14="http://schemas.microsoft.com/office/powerpoint/2010/main" val="4319739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27</a:t>
            </a:fld>
            <a:endParaRPr lang="zh-CN" altLang="en-US"/>
          </a:p>
        </p:txBody>
      </p:sp>
    </p:spTree>
    <p:extLst>
      <p:ext uri="{BB962C8B-B14F-4D97-AF65-F5344CB8AC3E}">
        <p14:creationId xmlns:p14="http://schemas.microsoft.com/office/powerpoint/2010/main" val="11024338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28</a:t>
            </a:fld>
            <a:endParaRPr lang="zh-CN" altLang="en-US"/>
          </a:p>
        </p:txBody>
      </p:sp>
    </p:spTree>
    <p:extLst>
      <p:ext uri="{BB962C8B-B14F-4D97-AF65-F5344CB8AC3E}">
        <p14:creationId xmlns:p14="http://schemas.microsoft.com/office/powerpoint/2010/main" val="277969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29</a:t>
            </a:fld>
            <a:endParaRPr lang="zh-CN" altLang="en-US"/>
          </a:p>
        </p:txBody>
      </p:sp>
    </p:spTree>
    <p:extLst>
      <p:ext uri="{BB962C8B-B14F-4D97-AF65-F5344CB8AC3E}">
        <p14:creationId xmlns:p14="http://schemas.microsoft.com/office/powerpoint/2010/main" val="35171155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30</a:t>
            </a:fld>
            <a:endParaRPr lang="zh-CN" altLang="en-US"/>
          </a:p>
        </p:txBody>
      </p:sp>
    </p:spTree>
    <p:extLst>
      <p:ext uri="{BB962C8B-B14F-4D97-AF65-F5344CB8AC3E}">
        <p14:creationId xmlns:p14="http://schemas.microsoft.com/office/powerpoint/2010/main" val="1067957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4</a:t>
            </a:fld>
            <a:endParaRPr lang="zh-CN" altLang="en-US"/>
          </a:p>
        </p:txBody>
      </p:sp>
    </p:spTree>
    <p:extLst>
      <p:ext uri="{BB962C8B-B14F-4D97-AF65-F5344CB8AC3E}">
        <p14:creationId xmlns:p14="http://schemas.microsoft.com/office/powerpoint/2010/main" val="19568465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31</a:t>
            </a:fld>
            <a:endParaRPr lang="zh-CN" altLang="en-US"/>
          </a:p>
        </p:txBody>
      </p:sp>
    </p:spTree>
    <p:extLst>
      <p:ext uri="{BB962C8B-B14F-4D97-AF65-F5344CB8AC3E}">
        <p14:creationId xmlns:p14="http://schemas.microsoft.com/office/powerpoint/2010/main" val="36264451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32</a:t>
            </a:fld>
            <a:endParaRPr lang="zh-CN" altLang="en-US"/>
          </a:p>
        </p:txBody>
      </p:sp>
    </p:spTree>
    <p:extLst>
      <p:ext uri="{BB962C8B-B14F-4D97-AF65-F5344CB8AC3E}">
        <p14:creationId xmlns:p14="http://schemas.microsoft.com/office/powerpoint/2010/main" val="4582598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33</a:t>
            </a:fld>
            <a:endParaRPr lang="zh-CN" altLang="en-US"/>
          </a:p>
        </p:txBody>
      </p:sp>
    </p:spTree>
    <p:extLst>
      <p:ext uri="{BB962C8B-B14F-4D97-AF65-F5344CB8AC3E}">
        <p14:creationId xmlns:p14="http://schemas.microsoft.com/office/powerpoint/2010/main" val="24117006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34</a:t>
            </a:fld>
            <a:endParaRPr lang="zh-CN" altLang="en-US"/>
          </a:p>
        </p:txBody>
      </p:sp>
    </p:spTree>
    <p:extLst>
      <p:ext uri="{BB962C8B-B14F-4D97-AF65-F5344CB8AC3E}">
        <p14:creationId xmlns:p14="http://schemas.microsoft.com/office/powerpoint/2010/main" val="19413259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35</a:t>
            </a:fld>
            <a:endParaRPr lang="zh-CN" altLang="en-US"/>
          </a:p>
        </p:txBody>
      </p:sp>
    </p:spTree>
    <p:extLst>
      <p:ext uri="{BB962C8B-B14F-4D97-AF65-F5344CB8AC3E}">
        <p14:creationId xmlns:p14="http://schemas.microsoft.com/office/powerpoint/2010/main" val="3038968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5</a:t>
            </a:fld>
            <a:endParaRPr lang="zh-CN" altLang="en-US"/>
          </a:p>
        </p:txBody>
      </p:sp>
    </p:spTree>
    <p:extLst>
      <p:ext uri="{BB962C8B-B14F-4D97-AF65-F5344CB8AC3E}">
        <p14:creationId xmlns:p14="http://schemas.microsoft.com/office/powerpoint/2010/main" val="3874301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6</a:t>
            </a:fld>
            <a:endParaRPr lang="zh-CN" altLang="en-US"/>
          </a:p>
        </p:txBody>
      </p:sp>
    </p:spTree>
    <p:extLst>
      <p:ext uri="{BB962C8B-B14F-4D97-AF65-F5344CB8AC3E}">
        <p14:creationId xmlns:p14="http://schemas.microsoft.com/office/powerpoint/2010/main" val="3032080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7</a:t>
            </a:fld>
            <a:endParaRPr lang="zh-CN" altLang="en-US"/>
          </a:p>
        </p:txBody>
      </p:sp>
    </p:spTree>
    <p:extLst>
      <p:ext uri="{BB962C8B-B14F-4D97-AF65-F5344CB8AC3E}">
        <p14:creationId xmlns:p14="http://schemas.microsoft.com/office/powerpoint/2010/main" val="3563209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8</a:t>
            </a:fld>
            <a:endParaRPr lang="zh-CN" altLang="en-US"/>
          </a:p>
        </p:txBody>
      </p:sp>
    </p:spTree>
    <p:extLst>
      <p:ext uri="{BB962C8B-B14F-4D97-AF65-F5344CB8AC3E}">
        <p14:creationId xmlns:p14="http://schemas.microsoft.com/office/powerpoint/2010/main" val="3902013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9</a:t>
            </a:fld>
            <a:endParaRPr lang="zh-CN" altLang="en-US"/>
          </a:p>
        </p:txBody>
      </p:sp>
    </p:spTree>
    <p:extLst>
      <p:ext uri="{BB962C8B-B14F-4D97-AF65-F5344CB8AC3E}">
        <p14:creationId xmlns:p14="http://schemas.microsoft.com/office/powerpoint/2010/main" val="3661641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D6729E-5092-4D53-B020-609A2D1F4FB8}" type="slidenum">
              <a:rPr lang="zh-CN" altLang="en-US" smtClean="0"/>
              <a:pPr/>
              <a:t>10</a:t>
            </a:fld>
            <a:endParaRPr lang="zh-CN" altLang="en-US"/>
          </a:p>
        </p:txBody>
      </p:sp>
    </p:spTree>
    <p:extLst>
      <p:ext uri="{BB962C8B-B14F-4D97-AF65-F5344CB8AC3E}">
        <p14:creationId xmlns:p14="http://schemas.microsoft.com/office/powerpoint/2010/main" val="2795436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0E7D307-3337-4991-923A-28798266770A}" type="datetimeFigureOut">
              <a:rPr lang="zh-CN" altLang="en-US" smtClean="0"/>
              <a:pPr/>
              <a:t>2019/9/25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828C17-BD7D-4DB5-A287-72D63153C85E}"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0E7D307-3337-4991-923A-28798266770A}" type="datetimeFigureOut">
              <a:rPr lang="zh-CN" altLang="en-US" smtClean="0"/>
              <a:pPr/>
              <a:t>2019/9/25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828C17-BD7D-4DB5-A287-72D63153C85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0E7D307-3337-4991-923A-28798266770A}" type="datetimeFigureOut">
              <a:rPr lang="zh-CN" altLang="en-US" smtClean="0"/>
              <a:pPr/>
              <a:t>2019/9/25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828C17-BD7D-4DB5-A287-72D63153C85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0E7D307-3337-4991-923A-28798266770A}" type="datetimeFigureOut">
              <a:rPr lang="zh-CN" altLang="en-US" smtClean="0"/>
              <a:pPr/>
              <a:t>2019/9/25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828C17-BD7D-4DB5-A287-72D63153C85E}"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0E7D307-3337-4991-923A-28798266770A}" type="datetimeFigureOut">
              <a:rPr lang="zh-CN" altLang="en-US" smtClean="0"/>
              <a:pPr/>
              <a:t>2019/9/25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828C17-BD7D-4DB5-A287-72D63153C85E}"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0E7D307-3337-4991-923A-28798266770A}" type="datetimeFigureOut">
              <a:rPr lang="zh-CN" altLang="en-US" smtClean="0"/>
              <a:pPr/>
              <a:t>2019/9/25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828C17-BD7D-4DB5-A287-72D63153C85E}"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0E7D307-3337-4991-923A-28798266770A}" type="datetimeFigureOut">
              <a:rPr lang="zh-CN" altLang="en-US" smtClean="0"/>
              <a:pPr/>
              <a:t>2019/9/25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828C17-BD7D-4DB5-A287-72D63153C85E}"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0E7D307-3337-4991-923A-28798266770A}" type="datetimeFigureOut">
              <a:rPr lang="zh-CN" altLang="en-US" smtClean="0"/>
              <a:pPr/>
              <a:t>2019/9/25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828C17-BD7D-4DB5-A287-72D63153C85E}"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0E7D307-3337-4991-923A-28798266770A}" type="datetimeFigureOut">
              <a:rPr lang="zh-CN" altLang="en-US" smtClean="0"/>
              <a:pPr/>
              <a:t>2019/9/25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828C17-BD7D-4DB5-A287-72D63153C85E}"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0E7D307-3337-4991-923A-28798266770A}" type="datetimeFigureOut">
              <a:rPr lang="zh-CN" altLang="en-US" smtClean="0"/>
              <a:pPr/>
              <a:t>2019/9/25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828C17-BD7D-4DB5-A287-72D63153C85E}"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0E7D307-3337-4991-923A-28798266770A}" type="datetimeFigureOut">
              <a:rPr lang="zh-CN" altLang="en-US" smtClean="0"/>
              <a:pPr/>
              <a:t>2019/9/25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828C17-BD7D-4DB5-A287-72D63153C85E}"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0E7D307-3337-4991-923A-28798266770A}" type="datetimeFigureOut">
              <a:rPr lang="zh-CN" altLang="en-US" smtClean="0"/>
              <a:pPr/>
              <a:t>2019/9/25</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A8828C17-BD7D-4DB5-A287-72D63153C85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1.jpe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5.png"/><Relationship Id="rId7"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1.jpe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png"/><Relationship Id="rId9" Type="http://schemas.microsoft.com/office/2007/relationships/diagramDrawing" Target="../diagrams/drawing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5.png"/><Relationship Id="rId7" Type="http://schemas.openxmlformats.org/officeDocument/2006/relationships/diagramLayout" Target="../diagrams/layout2.xm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diagramData" Target="../diagrams/data2.xml"/><Relationship Id="rId5" Type="http://schemas.openxmlformats.org/officeDocument/2006/relationships/image" Target="../media/image9.png"/><Relationship Id="rId10" Type="http://schemas.microsoft.com/office/2007/relationships/diagramDrawing" Target="../diagrams/drawing2.xml"/><Relationship Id="rId4" Type="http://schemas.openxmlformats.org/officeDocument/2006/relationships/image" Target="../media/image2.png"/><Relationship Id="rId9" Type="http://schemas.openxmlformats.org/officeDocument/2006/relationships/diagramColors" Target="../diagrams/colors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customXml" Target="../../customXml/item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hyperlink" Target="https://www.martinfowler.com/articles/injection.html" TargetMode="External"/><Relationship Id="rId5" Type="http://schemas.openxmlformats.org/officeDocument/2006/relationships/hyperlink" Target="https://www.cnblogs.com/jhli/p/6019895.html"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未标题-1.jpg"/>
          <p:cNvPicPr>
            <a:picLocks noChangeAspect="1"/>
          </p:cNvPicPr>
          <p:nvPr/>
        </p:nvPicPr>
        <p:blipFill>
          <a:blip r:embed="rId2" cstate="print"/>
          <a:stretch>
            <a:fillRect/>
          </a:stretch>
        </p:blipFill>
        <p:spPr>
          <a:xfrm>
            <a:off x="0" y="0"/>
            <a:ext cx="9144000" cy="5143500"/>
          </a:xfrm>
          <a:prstGeom prst="rect">
            <a:avLst/>
          </a:prstGeom>
        </p:spPr>
      </p:pic>
      <p:pic>
        <p:nvPicPr>
          <p:cNvPr id="7" name="图片 6" descr="矢量智能对象.png"/>
          <p:cNvPicPr>
            <a:picLocks noChangeAspect="1"/>
          </p:cNvPicPr>
          <p:nvPr/>
        </p:nvPicPr>
        <p:blipFill>
          <a:blip r:embed="rId3" cstate="print"/>
          <a:stretch>
            <a:fillRect/>
          </a:stretch>
        </p:blipFill>
        <p:spPr>
          <a:xfrm>
            <a:off x="0" y="4659982"/>
            <a:ext cx="9144000" cy="504056"/>
          </a:xfrm>
          <a:prstGeom prst="rect">
            <a:avLst/>
          </a:prstGeom>
        </p:spPr>
      </p:pic>
      <p:pic>
        <p:nvPicPr>
          <p:cNvPr id="9" name="图片 8" descr="资源 11.png"/>
          <p:cNvPicPr>
            <a:picLocks noChangeAspect="1"/>
          </p:cNvPicPr>
          <p:nvPr/>
        </p:nvPicPr>
        <p:blipFill>
          <a:blip r:embed="rId4" cstate="print"/>
          <a:stretch>
            <a:fillRect/>
          </a:stretch>
        </p:blipFill>
        <p:spPr>
          <a:xfrm>
            <a:off x="4283967" y="555527"/>
            <a:ext cx="576065" cy="409960"/>
          </a:xfrm>
          <a:prstGeom prst="rect">
            <a:avLst/>
          </a:prstGeom>
        </p:spPr>
      </p:pic>
      <p:sp>
        <p:nvSpPr>
          <p:cNvPr id="10" name="TextBox 9"/>
          <p:cNvSpPr txBox="1"/>
          <p:nvPr/>
        </p:nvSpPr>
        <p:spPr>
          <a:xfrm>
            <a:off x="2267744" y="2211710"/>
            <a:ext cx="4680520" cy="523220"/>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依赖注入（</a:t>
            </a:r>
            <a:r>
              <a:rPr lang="en-US" altLang="zh-CN" sz="2800" dirty="0">
                <a:solidFill>
                  <a:schemeClr val="bg1"/>
                </a:solidFill>
                <a:latin typeface="微软雅黑" panose="020B0503020204020204" pitchFamily="34" charset="-122"/>
                <a:ea typeface="微软雅黑" panose="020B0503020204020204" pitchFamily="34" charset="-122"/>
              </a:rPr>
              <a:t>DI</a:t>
            </a:r>
            <a:r>
              <a:rPr lang="zh-CN" altLang="en-US" sz="2800" dirty="0">
                <a:solidFill>
                  <a:schemeClr val="bg1"/>
                </a:solidFill>
                <a:latin typeface="微软雅黑" panose="020B0503020204020204" pitchFamily="34" charset="-122"/>
                <a:ea typeface="微软雅黑" panose="020B0503020204020204" pitchFamily="34" charset="-122"/>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707886"/>
          </a:xfrm>
          <a:prstGeom prst="rect">
            <a:avLst/>
          </a:prstGeom>
          <a:noFill/>
        </p:spPr>
        <p:txBody>
          <a:bodyPr wrap="square" rtlCol="0">
            <a:spAutoFit/>
          </a:bodyPr>
          <a:lstStyle/>
          <a:p>
            <a:r>
              <a:rPr lang="en-US" altLang="zh-CN" sz="2000" i="1" dirty="0"/>
              <a:t>2.</a:t>
            </a:r>
            <a:r>
              <a:rPr lang="zh-CN" altLang="en-US" sz="2000" dirty="0"/>
              <a:t>模块间相对独立</a:t>
            </a:r>
            <a:endParaRPr lang="en-US" altLang="zh-CN" sz="2000" dirty="0"/>
          </a:p>
          <a:p>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1140635"/>
            <a:ext cx="6192688" cy="3046988"/>
          </a:xfrm>
          <a:prstGeom prst="rect">
            <a:avLst/>
          </a:prstGeom>
          <a:noFill/>
        </p:spPr>
        <p:txBody>
          <a:bodyPr wrap="square" rtlCol="0">
            <a:spAutoFit/>
          </a:bodyPr>
          <a:lstStyle/>
          <a:p>
            <a:pPr>
              <a:buFont typeface="Wingdings" panose="05000000000000000000" pitchFamily="2" charset="2"/>
              <a:buChar char="Ø"/>
            </a:pPr>
            <a:r>
              <a:rPr lang="zh-CN" altLang="en-US" sz="1600" dirty="0"/>
              <a:t>还是以电脑和</a:t>
            </a:r>
            <a:r>
              <a:rPr lang="en-US" altLang="zh-CN" sz="1600" dirty="0"/>
              <a:t>USB</a:t>
            </a:r>
            <a:r>
              <a:rPr lang="zh-CN" altLang="en-US" sz="1600" dirty="0"/>
              <a:t>设备为例：</a:t>
            </a:r>
            <a:endParaRPr lang="en-US" altLang="zh-CN" sz="1600" dirty="0"/>
          </a:p>
          <a:p>
            <a:endParaRPr lang="en-US" altLang="zh-CN" sz="1600" dirty="0"/>
          </a:p>
          <a:p>
            <a:pPr>
              <a:buFont typeface="Wingdings" panose="05000000000000000000" pitchFamily="2" charset="2"/>
              <a:buChar char="Ø"/>
            </a:pPr>
            <a:r>
              <a:rPr lang="en-US" altLang="zh-CN" sz="1600" dirty="0"/>
              <a:t>USB</a:t>
            </a:r>
            <a:r>
              <a:rPr lang="zh-CN" altLang="en-US" sz="1600" dirty="0"/>
              <a:t>设备和电脑主机的之间</a:t>
            </a:r>
            <a:r>
              <a:rPr lang="zh-CN" altLang="en-US" sz="1600" dirty="0">
                <a:solidFill>
                  <a:srgbClr val="FF0000"/>
                </a:solidFill>
              </a:rPr>
              <a:t>无关性</a:t>
            </a:r>
            <a:r>
              <a:rPr lang="zh-CN" altLang="en-US" sz="1600" dirty="0"/>
              <a:t>，还带来了另外一个好处，</a:t>
            </a:r>
            <a:endParaRPr lang="en-US" altLang="zh-CN" sz="1600" dirty="0"/>
          </a:p>
          <a:p>
            <a:r>
              <a:rPr lang="zh-CN" altLang="en-US" sz="1600" dirty="0"/>
              <a:t>生产</a:t>
            </a:r>
            <a:r>
              <a:rPr lang="en-US" altLang="zh-CN" sz="1600" dirty="0"/>
              <a:t>USB</a:t>
            </a:r>
            <a:r>
              <a:rPr lang="zh-CN" altLang="en-US" sz="1600" dirty="0"/>
              <a:t>设备的厂商和生产电脑主机的厂商完全可以是互不相干的人，各干各事，他们之间唯一需要遵守的就是</a:t>
            </a:r>
            <a:r>
              <a:rPr lang="en-US" altLang="zh-CN" sz="1600" dirty="0"/>
              <a:t>USB</a:t>
            </a:r>
            <a:r>
              <a:rPr lang="zh-CN" altLang="en-US" sz="1600" dirty="0"/>
              <a:t>接口标准。这种特性体现在软件开发过程中，好处可是太大了。每个开发团队的成员都只需要关心实现自身的业务逻辑，完全不用去关心其它的人工作进展，因为你的任务跟别人没有任何关系，你的任务可以单独测试，你的任务也不用依赖于别人的组件，再也不用扯不清责任了。所以，在一个大中型项目中，团队成员分工明确、责任明晰，很容易将一个大的任务划分为细小的任务，开发效率和产品质量必将得到大幅度的提高。</a:t>
            </a:r>
            <a:endParaRPr lang="en-US" altLang="zh-CN" sz="1600" b="1" dirty="0"/>
          </a:p>
        </p:txBody>
      </p:sp>
      <p:pic>
        <p:nvPicPr>
          <p:cNvPr id="9220" name="Picture 4">
            <a:extLst>
              <a:ext uri="{FF2B5EF4-FFF2-40B4-BE49-F238E27FC236}">
                <a16:creationId xmlns:a16="http://schemas.microsoft.com/office/drawing/2014/main" id="{D242BD59-433E-424E-B43B-92F0B322F3B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35354"/>
          <a:stretch/>
        </p:blipFill>
        <p:spPr bwMode="auto">
          <a:xfrm>
            <a:off x="6452065" y="808289"/>
            <a:ext cx="2376264" cy="1152128"/>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a:extLst>
              <a:ext uri="{FF2B5EF4-FFF2-40B4-BE49-F238E27FC236}">
                <a16:creationId xmlns:a16="http://schemas.microsoft.com/office/drawing/2014/main" id="{DAA3656F-F6E0-4FD1-B1B9-2CF465D144A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95064" y="3014910"/>
            <a:ext cx="1290265" cy="1290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159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3.</a:t>
            </a:r>
            <a:r>
              <a:rPr lang="zh-CN" altLang="en-US" sz="2000" i="1" dirty="0"/>
              <a:t>代码高复用性</a:t>
            </a: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1140635"/>
            <a:ext cx="6192688" cy="2554545"/>
          </a:xfrm>
          <a:prstGeom prst="rect">
            <a:avLst/>
          </a:prstGeom>
          <a:noFill/>
        </p:spPr>
        <p:txBody>
          <a:bodyPr wrap="square" rtlCol="0">
            <a:spAutoFit/>
          </a:bodyPr>
          <a:lstStyle/>
          <a:p>
            <a:pPr>
              <a:buFont typeface="Wingdings" panose="05000000000000000000" pitchFamily="2" charset="2"/>
              <a:buChar char="Ø"/>
            </a:pPr>
            <a:r>
              <a:rPr lang="zh-CN" altLang="en-US" sz="1600" dirty="0"/>
              <a:t>以电脑和</a:t>
            </a:r>
            <a:r>
              <a:rPr lang="en-US" altLang="zh-CN" sz="1600" dirty="0"/>
              <a:t>USB</a:t>
            </a:r>
            <a:r>
              <a:rPr lang="zh-CN" altLang="en-US" sz="1600" dirty="0"/>
              <a:t>设备为例：</a:t>
            </a:r>
            <a:endParaRPr lang="en-US" altLang="zh-CN" sz="1600" dirty="0"/>
          </a:p>
          <a:p>
            <a:endParaRPr lang="en-US" altLang="zh-CN" sz="1600" dirty="0"/>
          </a:p>
          <a:p>
            <a:pPr>
              <a:buFont typeface="Wingdings" panose="05000000000000000000" pitchFamily="2" charset="2"/>
              <a:buChar char="Ø"/>
            </a:pPr>
            <a:r>
              <a:rPr lang="zh-CN" altLang="en-US" sz="1600" dirty="0"/>
              <a:t>同一个</a:t>
            </a:r>
            <a:r>
              <a:rPr lang="en-US" altLang="zh-CN" sz="1600" dirty="0"/>
              <a:t>USB</a:t>
            </a:r>
            <a:r>
              <a:rPr lang="zh-CN" altLang="en-US" sz="1600" dirty="0"/>
              <a:t>外部设备可以插接到任何支持</a:t>
            </a:r>
            <a:r>
              <a:rPr lang="en-US" altLang="zh-CN" sz="1600" dirty="0"/>
              <a:t>USB</a:t>
            </a:r>
            <a:r>
              <a:rPr lang="zh-CN" altLang="en-US" sz="1600" dirty="0"/>
              <a:t>的设备，</a:t>
            </a:r>
            <a:endParaRPr lang="en-US" altLang="zh-CN" sz="1600" dirty="0"/>
          </a:p>
          <a:p>
            <a:r>
              <a:rPr lang="zh-CN" altLang="en-US" sz="1600" dirty="0"/>
              <a:t>可以插接到电脑主机，也可以插接到</a:t>
            </a:r>
            <a:r>
              <a:rPr lang="en-US" altLang="zh-CN" sz="1600" dirty="0"/>
              <a:t>DV</a:t>
            </a:r>
            <a:r>
              <a:rPr lang="zh-CN" altLang="en-US" sz="1600" dirty="0"/>
              <a:t>机，</a:t>
            </a:r>
            <a:r>
              <a:rPr lang="en-US" altLang="zh-CN" sz="1600" dirty="0"/>
              <a:t>USB</a:t>
            </a:r>
            <a:r>
              <a:rPr lang="zh-CN" altLang="en-US" sz="1600" dirty="0"/>
              <a:t>外部设备</a:t>
            </a:r>
            <a:endParaRPr lang="en-US" altLang="zh-CN" sz="1600" dirty="0"/>
          </a:p>
          <a:p>
            <a:r>
              <a:rPr lang="zh-CN" altLang="en-US" sz="1600" dirty="0"/>
              <a:t>可以被反复利用。在软件工程中，这种特性就是可复用性</a:t>
            </a:r>
            <a:endParaRPr lang="en-US" altLang="zh-CN" sz="1600" dirty="0"/>
          </a:p>
          <a:p>
            <a:r>
              <a:rPr lang="zh-CN" altLang="en-US" sz="1600" dirty="0"/>
              <a:t>好，我们可以把具有普遍性的常用组件独立出来，反复利</a:t>
            </a:r>
            <a:endParaRPr lang="en-US" altLang="zh-CN" sz="1600" dirty="0"/>
          </a:p>
          <a:p>
            <a:r>
              <a:rPr lang="zh-CN" altLang="en-US" sz="1600" dirty="0"/>
              <a:t>用到项目中的其它部分，或者是其它项目，当然这也是面</a:t>
            </a:r>
            <a:endParaRPr lang="en-US" altLang="zh-CN" sz="1600" dirty="0"/>
          </a:p>
          <a:p>
            <a:r>
              <a:rPr lang="zh-CN" altLang="en-US" sz="1600" dirty="0"/>
              <a:t>向对象的基本特征。显然，</a:t>
            </a:r>
            <a:r>
              <a:rPr lang="en-US" altLang="zh-CN" sz="1600" dirty="0"/>
              <a:t>IOC</a:t>
            </a:r>
            <a:r>
              <a:rPr lang="zh-CN" altLang="en-US" sz="1600" dirty="0"/>
              <a:t>不仅更好地贯彻了这个原则，提高了模块的</a:t>
            </a:r>
            <a:r>
              <a:rPr lang="zh-CN" altLang="en-US" sz="1600" dirty="0">
                <a:solidFill>
                  <a:srgbClr val="FF0000"/>
                </a:solidFill>
              </a:rPr>
              <a:t>可复用性</a:t>
            </a:r>
            <a:r>
              <a:rPr lang="zh-CN" altLang="en-US" sz="1600" dirty="0"/>
              <a:t>。符合接口标准的实现，都可以插接到支持此标准的模块中。</a:t>
            </a:r>
            <a:endParaRPr lang="en-US" altLang="zh-CN" sz="1600" b="1" dirty="0"/>
          </a:p>
        </p:txBody>
      </p:sp>
      <p:pic>
        <p:nvPicPr>
          <p:cNvPr id="9220" name="Picture 4">
            <a:extLst>
              <a:ext uri="{FF2B5EF4-FFF2-40B4-BE49-F238E27FC236}">
                <a16:creationId xmlns:a16="http://schemas.microsoft.com/office/drawing/2014/main" id="{D242BD59-433E-424E-B43B-92F0B322F3B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35354"/>
          <a:stretch/>
        </p:blipFill>
        <p:spPr bwMode="auto">
          <a:xfrm>
            <a:off x="6452065" y="808289"/>
            <a:ext cx="2376264" cy="1152128"/>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EDD00C9A-9F4A-41ED-9822-EB6BBAAD4F0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09256" y="3713304"/>
            <a:ext cx="941090" cy="705818"/>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a:extLst>
              <a:ext uri="{FF2B5EF4-FFF2-40B4-BE49-F238E27FC236}">
                <a16:creationId xmlns:a16="http://schemas.microsoft.com/office/drawing/2014/main" id="{DAA3656F-F6E0-4FD1-B1B9-2CF465D144A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20072" y="3379062"/>
            <a:ext cx="1290265" cy="1290265"/>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a:extLst>
              <a:ext uri="{FF2B5EF4-FFF2-40B4-BE49-F238E27FC236}">
                <a16:creationId xmlns:a16="http://schemas.microsoft.com/office/drawing/2014/main" id="{99AD3371-2147-449C-A60E-DC15E395312F}"/>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16244"/>
          <a:stretch/>
        </p:blipFill>
        <p:spPr bwMode="auto">
          <a:xfrm>
            <a:off x="7034997" y="2360643"/>
            <a:ext cx="1210400" cy="1445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5728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4.</a:t>
            </a:r>
            <a:r>
              <a:rPr lang="zh-CN" altLang="en-US" sz="2000" dirty="0"/>
              <a:t>系统易扩展性</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1140635"/>
            <a:ext cx="6192688" cy="3539430"/>
          </a:xfrm>
          <a:prstGeom prst="rect">
            <a:avLst/>
          </a:prstGeom>
          <a:noFill/>
        </p:spPr>
        <p:txBody>
          <a:bodyPr wrap="square" rtlCol="0">
            <a:spAutoFit/>
          </a:bodyPr>
          <a:lstStyle/>
          <a:p>
            <a:pPr>
              <a:buFont typeface="Wingdings" panose="05000000000000000000" pitchFamily="2" charset="2"/>
              <a:buChar char="Ø"/>
            </a:pPr>
            <a:r>
              <a:rPr lang="zh-CN" altLang="en-US" sz="1600" dirty="0"/>
              <a:t>以电脑和</a:t>
            </a:r>
            <a:r>
              <a:rPr lang="en-US" altLang="zh-CN" sz="1600" dirty="0"/>
              <a:t>USB</a:t>
            </a:r>
            <a:r>
              <a:rPr lang="zh-CN" altLang="en-US" sz="1600" dirty="0"/>
              <a:t>设备为例：</a:t>
            </a:r>
            <a:endParaRPr lang="en-US" altLang="zh-CN" sz="1600" dirty="0"/>
          </a:p>
          <a:p>
            <a:endParaRPr lang="en-US" altLang="zh-CN" sz="1600" dirty="0"/>
          </a:p>
          <a:p>
            <a:pPr>
              <a:buFont typeface="Wingdings" panose="05000000000000000000" pitchFamily="2" charset="2"/>
              <a:buChar char="Ø"/>
            </a:pPr>
            <a:r>
              <a:rPr lang="zh-CN" altLang="en-US" sz="1600" dirty="0"/>
              <a:t>同</a:t>
            </a:r>
            <a:r>
              <a:rPr lang="en-US" altLang="zh-CN" sz="1600" dirty="0"/>
              <a:t>USB</a:t>
            </a:r>
            <a:r>
              <a:rPr lang="zh-CN" altLang="en-US" sz="1600" dirty="0"/>
              <a:t>外部设备一样，模块具有热插拔特性。</a:t>
            </a:r>
            <a:r>
              <a:rPr lang="en-US" altLang="zh-CN" sz="1600" dirty="0"/>
              <a:t>IOC</a:t>
            </a:r>
            <a:r>
              <a:rPr lang="zh-CN" altLang="en-US" sz="1600" dirty="0"/>
              <a:t>生成对象的</a:t>
            </a:r>
            <a:endParaRPr lang="en-US" altLang="zh-CN" sz="1600" dirty="0"/>
          </a:p>
          <a:p>
            <a:r>
              <a:rPr lang="zh-CN" altLang="en-US" sz="1600" dirty="0"/>
              <a:t>方式转为外置方式，也就是把对象生成放在配置文件里进行定义，这样，当我们更换一个实现子类将会变得很简单，只要修改配置文件就可以了，完全具有热插拨的特性，</a:t>
            </a:r>
            <a:r>
              <a:rPr lang="zh-CN" altLang="en-US" sz="1600" dirty="0">
                <a:solidFill>
                  <a:srgbClr val="FF0000"/>
                </a:solidFill>
              </a:rPr>
              <a:t>易扩展</a:t>
            </a:r>
            <a:r>
              <a:rPr lang="zh-CN" altLang="en-US" sz="1600" dirty="0"/>
              <a:t>，</a:t>
            </a:r>
            <a:r>
              <a:rPr lang="zh-CN" altLang="en-US" sz="1600" dirty="0">
                <a:solidFill>
                  <a:srgbClr val="FF0000"/>
                </a:solidFill>
              </a:rPr>
              <a:t>易迭代</a:t>
            </a:r>
            <a:r>
              <a:rPr lang="zh-CN" altLang="en-US" sz="1600" dirty="0"/>
              <a:t>。</a:t>
            </a:r>
            <a:endParaRPr lang="en-US" altLang="zh-CN" sz="1600" dirty="0"/>
          </a:p>
          <a:p>
            <a:pPr>
              <a:buFont typeface="Wingdings" panose="05000000000000000000" pitchFamily="2" charset="2"/>
              <a:buChar char="Ø"/>
            </a:pPr>
            <a:endParaRPr lang="en-US" altLang="zh-CN" sz="1600" b="1" dirty="0"/>
          </a:p>
          <a:p>
            <a:pPr>
              <a:buFont typeface="Wingdings" panose="05000000000000000000" pitchFamily="2" charset="2"/>
              <a:buChar char="Ø"/>
            </a:pPr>
            <a:r>
              <a:rPr lang="zh-CN" altLang="en-US" sz="1600" dirty="0"/>
              <a:t>这一特性，也</a:t>
            </a:r>
            <a:r>
              <a:rPr lang="zh-CN" altLang="en-US" sz="1600" b="1" dirty="0"/>
              <a:t>是</a:t>
            </a:r>
            <a:r>
              <a:rPr lang="zh-CN" altLang="en-US" sz="1600" dirty="0"/>
              <a:t>开闭原则的体现。对于扩展是开放的</a:t>
            </a:r>
            <a:r>
              <a:rPr lang="en-US" altLang="zh-CN" sz="1600" dirty="0"/>
              <a:t>,</a:t>
            </a:r>
            <a:r>
              <a:rPr lang="zh-CN" altLang="en-US" sz="1600" dirty="0"/>
              <a:t>对于修改是关闭的。</a:t>
            </a:r>
            <a:endParaRPr lang="en-US" altLang="zh-CN" sz="1600" dirty="0"/>
          </a:p>
          <a:p>
            <a:pPr>
              <a:buFont typeface="Wingdings" panose="05000000000000000000" pitchFamily="2" charset="2"/>
              <a:buChar char="Ø"/>
            </a:pPr>
            <a:endParaRPr lang="en-US" altLang="zh-CN" sz="1600" dirty="0"/>
          </a:p>
          <a:p>
            <a:pPr>
              <a:buFont typeface="Wingdings" panose="05000000000000000000" pitchFamily="2" charset="2"/>
              <a:buChar char="Ø"/>
            </a:pPr>
            <a:r>
              <a:rPr lang="zh-CN" altLang="en-US" sz="1600" dirty="0"/>
              <a:t>举个例子：业务中，视频播放器中的视频搜索功能的实现，如果实际业务中，需要更换实现方式，那么是选择打开项目，修改代码，重新测试发布，还是选择新增一个</a:t>
            </a:r>
            <a:r>
              <a:rPr lang="en-US" altLang="zh-CN" sz="1600" dirty="0"/>
              <a:t>DLL</a:t>
            </a:r>
            <a:r>
              <a:rPr lang="zh-CN" altLang="en-US" sz="1600" dirty="0"/>
              <a:t>，修改</a:t>
            </a:r>
            <a:r>
              <a:rPr lang="en-US" altLang="zh-CN" sz="1600" dirty="0"/>
              <a:t>xml</a:t>
            </a:r>
            <a:r>
              <a:rPr lang="zh-CN" altLang="en-US" sz="1600" dirty="0"/>
              <a:t>配置文件对象实例注册的映射关系？毫无疑问，当然是选择后者。</a:t>
            </a:r>
            <a:endParaRPr lang="en-US" altLang="zh-CN" sz="1600" b="1" dirty="0"/>
          </a:p>
        </p:txBody>
      </p:sp>
      <p:pic>
        <p:nvPicPr>
          <p:cNvPr id="9220" name="Picture 4">
            <a:extLst>
              <a:ext uri="{FF2B5EF4-FFF2-40B4-BE49-F238E27FC236}">
                <a16:creationId xmlns:a16="http://schemas.microsoft.com/office/drawing/2014/main" id="{D242BD59-433E-424E-B43B-92F0B322F3B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35354"/>
          <a:stretch/>
        </p:blipFill>
        <p:spPr bwMode="auto">
          <a:xfrm>
            <a:off x="6349932" y="811620"/>
            <a:ext cx="2376264" cy="1152128"/>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a:extLst>
              <a:ext uri="{FF2B5EF4-FFF2-40B4-BE49-F238E27FC236}">
                <a16:creationId xmlns:a16="http://schemas.microsoft.com/office/drawing/2014/main" id="{DAA3656F-F6E0-4FD1-B1B9-2CF465D144A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38064" y="2003477"/>
            <a:ext cx="1290265" cy="1290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229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zh-CN" altLang="en-US" sz="2000" b="1" i="1" dirty="0">
                <a:latin typeface="微软雅黑" pitchFamily="34" charset="-122"/>
                <a:ea typeface="微软雅黑" pitchFamily="34" charset="-122"/>
              </a:rPr>
              <a:t>二、怎么用依赖注入？（</a:t>
            </a:r>
            <a:r>
              <a:rPr lang="en-US" altLang="zh-CN" sz="2000" b="1" i="1" dirty="0" err="1">
                <a:latin typeface="微软雅黑" pitchFamily="34" charset="-122"/>
                <a:ea typeface="微软雅黑" pitchFamily="34" charset="-122"/>
              </a:rPr>
              <a:t>.Net</a:t>
            </a:r>
            <a:r>
              <a:rPr lang="zh-CN" altLang="en-US" sz="2000" b="1" i="1" dirty="0">
                <a:latin typeface="微软雅黑" pitchFamily="34" charset="-122"/>
                <a:ea typeface="微软雅黑" pitchFamily="34" charset="-122"/>
              </a:rPr>
              <a:t>方面）</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1489305"/>
            <a:ext cx="6192688" cy="1077218"/>
          </a:xfrm>
          <a:prstGeom prst="rect">
            <a:avLst/>
          </a:prstGeom>
          <a:noFill/>
        </p:spPr>
        <p:txBody>
          <a:bodyPr wrap="square" rtlCol="0">
            <a:spAutoFit/>
          </a:bodyPr>
          <a:lstStyle/>
          <a:p>
            <a:pPr>
              <a:buFont typeface="Wingdings" panose="05000000000000000000" pitchFamily="2" charset="2"/>
              <a:buChar char="Ø"/>
            </a:pPr>
            <a:r>
              <a:rPr lang="en-US" altLang="zh-CN" sz="1600" dirty="0"/>
              <a:t>1.</a:t>
            </a:r>
            <a:r>
              <a:rPr lang="zh-CN" altLang="en-US" sz="1600" dirty="0"/>
              <a:t>实例注册</a:t>
            </a:r>
            <a:endParaRPr lang="en-US" altLang="zh-CN" sz="1600" dirty="0"/>
          </a:p>
          <a:p>
            <a:pPr>
              <a:buFont typeface="Wingdings" panose="05000000000000000000" pitchFamily="2" charset="2"/>
              <a:buChar char="Ø"/>
            </a:pPr>
            <a:endParaRPr lang="en-US" altLang="zh-CN" sz="1600" dirty="0"/>
          </a:p>
          <a:p>
            <a:pPr>
              <a:buFont typeface="Wingdings" panose="05000000000000000000" pitchFamily="2" charset="2"/>
              <a:buChar char="Ø"/>
            </a:pPr>
            <a:r>
              <a:rPr lang="en-US" altLang="zh-CN" sz="1600" dirty="0"/>
              <a:t>2.</a:t>
            </a:r>
            <a:r>
              <a:rPr lang="zh-CN" altLang="en-US" sz="1600" dirty="0"/>
              <a:t>依赖注入（</a:t>
            </a:r>
            <a:r>
              <a:rPr lang="en-US" altLang="zh-CN" sz="1600" dirty="0" err="1"/>
              <a:t>Autofac</a:t>
            </a:r>
            <a:r>
              <a:rPr lang="zh-CN" altLang="en-US" sz="1600" dirty="0"/>
              <a:t>）</a:t>
            </a:r>
            <a:endParaRPr lang="en-US" altLang="zh-CN" sz="1600" dirty="0"/>
          </a:p>
          <a:p>
            <a:pPr>
              <a:buFont typeface="Wingdings" panose="05000000000000000000" pitchFamily="2" charset="2"/>
              <a:buChar char="Ø"/>
            </a:pPr>
            <a:endParaRPr lang="en-US" altLang="zh-CN" sz="1600" dirty="0"/>
          </a:p>
        </p:txBody>
      </p:sp>
    </p:spTree>
    <p:extLst>
      <p:ext uri="{BB962C8B-B14F-4D97-AF65-F5344CB8AC3E}">
        <p14:creationId xmlns:p14="http://schemas.microsoft.com/office/powerpoint/2010/main" val="2070611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1.</a:t>
            </a:r>
            <a:r>
              <a:rPr lang="zh-CN" altLang="en-US" sz="2000" i="1" dirty="0"/>
              <a:t>实例注册</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1297382"/>
            <a:ext cx="6192688" cy="1292662"/>
          </a:xfrm>
          <a:prstGeom prst="rect">
            <a:avLst/>
          </a:prstGeom>
          <a:noFill/>
        </p:spPr>
        <p:txBody>
          <a:bodyPr wrap="square" rtlCol="0">
            <a:spAutoFit/>
          </a:bodyPr>
          <a:lstStyle/>
          <a:p>
            <a:pPr>
              <a:buFont typeface="Wingdings" panose="05000000000000000000" pitchFamily="2" charset="2"/>
              <a:buChar char="Ø"/>
            </a:pPr>
            <a:r>
              <a:rPr lang="en-US" altLang="zh-CN" sz="1300" dirty="0"/>
              <a:t>ASP.NET Core</a:t>
            </a:r>
            <a:r>
              <a:rPr lang="zh-CN" altLang="en-US" sz="1300" dirty="0"/>
              <a:t>管道在构建过程中会使用同一个</a:t>
            </a:r>
            <a:r>
              <a:rPr lang="en-US" altLang="zh-CN" sz="1300" dirty="0" err="1">
                <a:solidFill>
                  <a:srgbClr val="FF0000"/>
                </a:solidFill>
              </a:rPr>
              <a:t>ServiceCollection</a:t>
            </a:r>
            <a:r>
              <a:rPr lang="zh-CN" altLang="en-US" sz="1300" dirty="0"/>
              <a:t>，所有注册的服务都被添加到这个对象上。这个</a:t>
            </a:r>
            <a:r>
              <a:rPr lang="en-US" altLang="zh-CN" sz="1300" dirty="0" err="1">
                <a:solidFill>
                  <a:srgbClr val="FF0000"/>
                </a:solidFill>
              </a:rPr>
              <a:t>ServiceCollection</a:t>
            </a:r>
            <a:r>
              <a:rPr lang="zh-CN" altLang="en-US" sz="1300" dirty="0"/>
              <a:t>对象最初由</a:t>
            </a:r>
            <a:r>
              <a:rPr lang="en-US" altLang="zh-CN" sz="1300" dirty="0" err="1">
                <a:solidFill>
                  <a:srgbClr val="FF0000"/>
                </a:solidFill>
              </a:rPr>
              <a:t>WebHostBuilder</a:t>
            </a:r>
            <a:r>
              <a:rPr lang="zh-CN" altLang="en-US" sz="1300" dirty="0"/>
              <a:t>创建。在</a:t>
            </a:r>
            <a:r>
              <a:rPr lang="en-US" altLang="zh-CN" sz="1300" dirty="0" err="1"/>
              <a:t>WebHost</a:t>
            </a:r>
            <a:r>
              <a:rPr lang="zh-CN" altLang="en-US" sz="1300" dirty="0"/>
              <a:t>的创建过程中，</a:t>
            </a:r>
            <a:r>
              <a:rPr lang="en-US" altLang="zh-CN" sz="1300" dirty="0" err="1">
                <a:solidFill>
                  <a:srgbClr val="FF0000"/>
                </a:solidFill>
              </a:rPr>
              <a:t>WebHostBuilder</a:t>
            </a:r>
            <a:r>
              <a:rPr lang="zh-CN" altLang="en-US" sz="1300" dirty="0"/>
              <a:t>需要向这个</a:t>
            </a:r>
            <a:r>
              <a:rPr lang="en-US" altLang="zh-CN" sz="1300" dirty="0" err="1">
                <a:solidFill>
                  <a:srgbClr val="FF0000"/>
                </a:solidFill>
              </a:rPr>
              <a:t>ServiceCollection</a:t>
            </a:r>
            <a:r>
              <a:rPr lang="zh-CN" altLang="en-US" sz="1300" dirty="0"/>
              <a:t>对象注册两种类型的服务：一种是确保管道能够被成功构建并顺利处理请求所必需的服务，我们不妨将它们称为系统服务；另一种则是用户通过调用</a:t>
            </a:r>
            <a:r>
              <a:rPr lang="en-US" altLang="zh-CN" sz="1300" dirty="0" err="1">
                <a:solidFill>
                  <a:srgbClr val="FF0000"/>
                </a:solidFill>
              </a:rPr>
              <a:t>ConfigureServices</a:t>
            </a:r>
            <a:r>
              <a:rPr lang="zh-CN" altLang="en-US" sz="1300" dirty="0"/>
              <a:t>方法自行注册的服务，我们姑且称它们为用户服务。</a:t>
            </a:r>
            <a:endParaRPr lang="en-US" altLang="zh-CN" sz="1300" dirty="0"/>
          </a:p>
        </p:txBody>
      </p:sp>
      <p:pic>
        <p:nvPicPr>
          <p:cNvPr id="1026" name="Picture 2" descr="1">
            <a:extLst>
              <a:ext uri="{FF2B5EF4-FFF2-40B4-BE49-F238E27FC236}">
                <a16:creationId xmlns:a16="http://schemas.microsoft.com/office/drawing/2014/main" id="{8AC4AAB7-0E13-4075-9FE2-6F610BF46E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3075806"/>
            <a:ext cx="6336704" cy="15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7870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1.</a:t>
            </a:r>
            <a:r>
              <a:rPr lang="zh-CN" altLang="en-US" sz="2000" i="1" dirty="0"/>
              <a:t>实例注册</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1089196"/>
            <a:ext cx="6192688" cy="1692771"/>
          </a:xfrm>
          <a:prstGeom prst="rect">
            <a:avLst/>
          </a:prstGeom>
          <a:noFill/>
        </p:spPr>
        <p:txBody>
          <a:bodyPr wrap="square" rtlCol="0">
            <a:spAutoFit/>
          </a:bodyPr>
          <a:lstStyle/>
          <a:p>
            <a:pPr>
              <a:buFont typeface="Wingdings" panose="05000000000000000000" pitchFamily="2" charset="2"/>
              <a:buChar char="Ø"/>
            </a:pPr>
            <a:r>
              <a:rPr lang="zh-CN" altLang="en-US" sz="1300" dirty="0"/>
              <a:t>当上述这两种服务被成功注册之后，</a:t>
            </a:r>
            <a:r>
              <a:rPr lang="en-US" altLang="zh-CN" sz="1300" dirty="0" err="1"/>
              <a:t>WebHostBuilder</a:t>
            </a:r>
            <a:r>
              <a:rPr lang="zh-CN" altLang="en-US" sz="1300" dirty="0"/>
              <a:t>会利用这个</a:t>
            </a:r>
            <a:r>
              <a:rPr lang="en-US" altLang="zh-CN" sz="1300" dirty="0" err="1"/>
              <a:t>ServiceCollection</a:t>
            </a:r>
            <a:r>
              <a:rPr lang="zh-CN" altLang="en-US" sz="1300" dirty="0"/>
              <a:t>创建一个</a:t>
            </a:r>
            <a:r>
              <a:rPr lang="en-US" altLang="zh-CN" sz="1300" dirty="0" err="1"/>
              <a:t>ServiceProvider</a:t>
            </a:r>
            <a:r>
              <a:rPr lang="zh-CN" altLang="en-US" sz="1300" dirty="0"/>
              <a:t>对象，这个对象和</a:t>
            </a:r>
            <a:r>
              <a:rPr lang="en-US" altLang="zh-CN" sz="1300" dirty="0" err="1"/>
              <a:t>ServiceCollection</a:t>
            </a:r>
            <a:r>
              <a:rPr lang="zh-CN" altLang="en-US" sz="1300" dirty="0"/>
              <a:t>将一并递交给由它创建的</a:t>
            </a:r>
            <a:r>
              <a:rPr lang="en-US" altLang="zh-CN" sz="1300" dirty="0" err="1"/>
              <a:t>WebHost</a:t>
            </a:r>
            <a:r>
              <a:rPr lang="zh-CN" altLang="en-US" sz="1300" dirty="0"/>
              <a:t>对象。当</a:t>
            </a:r>
            <a:r>
              <a:rPr lang="en-US" altLang="zh-CN" sz="1300" dirty="0" err="1"/>
              <a:t>WebHost</a:t>
            </a:r>
            <a:r>
              <a:rPr lang="zh-CN" altLang="en-US" sz="1300" dirty="0"/>
              <a:t>在初始化过程中，它的第一项过程就是利用</a:t>
            </a:r>
            <a:r>
              <a:rPr lang="en-US" altLang="zh-CN" sz="1300" dirty="0" err="1"/>
              <a:t>ServiceProvider</a:t>
            </a:r>
            <a:r>
              <a:rPr lang="zh-CN" altLang="en-US" sz="1300" dirty="0"/>
              <a:t>获取一个</a:t>
            </a:r>
            <a:r>
              <a:rPr lang="en-US" altLang="zh-CN" sz="1300" dirty="0"/>
              <a:t>Startup</a:t>
            </a:r>
            <a:r>
              <a:rPr lang="zh-CN" altLang="en-US" sz="1300" dirty="0"/>
              <a:t>对象。如果这是一个</a:t>
            </a:r>
            <a:r>
              <a:rPr lang="en-US" altLang="zh-CN" sz="1300" dirty="0" err="1"/>
              <a:t>ConventionBasedStartup</a:t>
            </a:r>
            <a:r>
              <a:rPr lang="zh-CN" altLang="en-US" sz="1300" dirty="0"/>
              <a:t>对象，并且对应的启动类是一个实例类，具体的启动对象是采用依赖注入的形式被实例化的，所以启动类的构造函数是可以有参数的。启动对象实例化过程中使用的就是</a:t>
            </a:r>
            <a:r>
              <a:rPr lang="en-US" altLang="zh-CN" sz="1300" dirty="0" err="1"/>
              <a:t>WebHostBuilder</a:t>
            </a:r>
            <a:r>
              <a:rPr lang="zh-CN" altLang="en-US" sz="1300" dirty="0"/>
              <a:t>提供的这个</a:t>
            </a:r>
            <a:r>
              <a:rPr lang="en-US" altLang="zh-CN" sz="1300" dirty="0" err="1"/>
              <a:t>ServiceProvider</a:t>
            </a:r>
            <a:r>
              <a:rPr lang="zh-CN" altLang="en-US" sz="1300" dirty="0"/>
              <a:t>，这也是依赖注入的第一次应用。</a:t>
            </a:r>
            <a:endParaRPr lang="en-US" altLang="zh-CN" sz="1300" dirty="0"/>
          </a:p>
          <a:p>
            <a:pPr>
              <a:buFont typeface="Wingdings" panose="05000000000000000000" pitchFamily="2" charset="2"/>
              <a:buChar char="Ø"/>
            </a:pPr>
            <a:endParaRPr lang="en-US" altLang="zh-CN" sz="1300" dirty="0"/>
          </a:p>
        </p:txBody>
      </p:sp>
      <p:pic>
        <p:nvPicPr>
          <p:cNvPr id="4" name="图片 3">
            <a:extLst>
              <a:ext uri="{FF2B5EF4-FFF2-40B4-BE49-F238E27FC236}">
                <a16:creationId xmlns:a16="http://schemas.microsoft.com/office/drawing/2014/main" id="{6984EA4D-B5DD-43D8-BB6E-A4DD9BA3AC66}"/>
              </a:ext>
            </a:extLst>
          </p:cNvPr>
          <p:cNvPicPr>
            <a:picLocks noChangeAspect="1"/>
          </p:cNvPicPr>
          <p:nvPr/>
        </p:nvPicPr>
        <p:blipFill>
          <a:blip r:embed="rId5"/>
          <a:stretch>
            <a:fillRect/>
          </a:stretch>
        </p:blipFill>
        <p:spPr>
          <a:xfrm>
            <a:off x="611560" y="3219822"/>
            <a:ext cx="7557301" cy="1296144"/>
          </a:xfrm>
          <a:prstGeom prst="rect">
            <a:avLst/>
          </a:prstGeom>
        </p:spPr>
      </p:pic>
    </p:spTree>
    <p:extLst>
      <p:ext uri="{BB962C8B-B14F-4D97-AF65-F5344CB8AC3E}">
        <p14:creationId xmlns:p14="http://schemas.microsoft.com/office/powerpoint/2010/main" val="2893008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1.</a:t>
            </a:r>
            <a:r>
              <a:rPr lang="zh-CN" altLang="en-US" sz="2000" i="1" dirty="0"/>
              <a:t>实例注册</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1089196"/>
            <a:ext cx="6192688" cy="1692771"/>
          </a:xfrm>
          <a:prstGeom prst="rect">
            <a:avLst/>
          </a:prstGeom>
          <a:noFill/>
        </p:spPr>
        <p:txBody>
          <a:bodyPr wrap="square" rtlCol="0">
            <a:spAutoFit/>
          </a:bodyPr>
          <a:lstStyle/>
          <a:p>
            <a:pPr>
              <a:buFont typeface="Wingdings" panose="05000000000000000000" pitchFamily="2" charset="2"/>
              <a:buChar char="Ø"/>
            </a:pPr>
            <a:r>
              <a:rPr lang="zh-CN" altLang="en-US" sz="1300" dirty="0"/>
              <a:t>当</a:t>
            </a:r>
            <a:r>
              <a:rPr lang="en-US" altLang="zh-CN" sz="1300" dirty="0" err="1"/>
              <a:t>WebHost</a:t>
            </a:r>
            <a:r>
              <a:rPr lang="zh-CN" altLang="en-US" sz="1300" dirty="0"/>
              <a:t>利用</a:t>
            </a:r>
            <a:r>
              <a:rPr lang="en-US" altLang="zh-CN" sz="1300" dirty="0" err="1"/>
              <a:t>WebHostBuilder</a:t>
            </a:r>
            <a:r>
              <a:rPr lang="zh-CN" altLang="en-US" sz="1300" dirty="0"/>
              <a:t>提供的这个</a:t>
            </a:r>
            <a:r>
              <a:rPr lang="en-US" altLang="zh-CN" sz="1300" dirty="0" err="1"/>
              <a:t>ServiceProvider</a:t>
            </a:r>
            <a:r>
              <a:rPr lang="zh-CN" altLang="en-US" sz="1300" dirty="0"/>
              <a:t>得到这个</a:t>
            </a:r>
            <a:r>
              <a:rPr lang="en-US" altLang="zh-CN" sz="1300" dirty="0"/>
              <a:t>Startup</a:t>
            </a:r>
            <a:r>
              <a:rPr lang="zh-CN" altLang="en-US" sz="1300" dirty="0"/>
              <a:t>对象之后，它会调用其</a:t>
            </a:r>
            <a:r>
              <a:rPr lang="en-US" altLang="zh-CN" sz="1300" dirty="0" err="1"/>
              <a:t>ConfigureServices</a:t>
            </a:r>
            <a:r>
              <a:rPr lang="zh-CN" altLang="en-US" sz="1300" dirty="0"/>
              <a:t>方法将用户在启动类中注册的服务添加到上述这个</a:t>
            </a:r>
            <a:r>
              <a:rPr lang="en-US" altLang="zh-CN" sz="1300" dirty="0" err="1"/>
              <a:t>ServiceCollection</a:t>
            </a:r>
            <a:r>
              <a:rPr lang="zh-CN" altLang="en-US" sz="1300" dirty="0"/>
              <a:t>对象之上，到目前为止这个</a:t>
            </a:r>
            <a:r>
              <a:rPr lang="en-US" altLang="zh-CN" sz="1300" dirty="0" err="1"/>
              <a:t>ServiceCollection</a:t>
            </a:r>
            <a:r>
              <a:rPr lang="zh-CN" altLang="en-US" sz="1300" dirty="0"/>
              <a:t>包含了所有需要注册的服务。如果启动类型的</a:t>
            </a:r>
            <a:r>
              <a:rPr lang="en-US" altLang="zh-CN" sz="1300" dirty="0" err="1"/>
              <a:t>ConfigureServices</a:t>
            </a:r>
            <a:r>
              <a:rPr lang="zh-CN" altLang="en-US" sz="1300" dirty="0"/>
              <a:t>方法没有返回值，那么这个</a:t>
            </a:r>
            <a:r>
              <a:rPr lang="en-US" altLang="zh-CN" sz="1300" dirty="0" err="1"/>
              <a:t>ServiceCollection</a:t>
            </a:r>
            <a:r>
              <a:rPr lang="zh-CN" altLang="en-US" sz="1300" dirty="0"/>
              <a:t>将被用来创建一个新的</a:t>
            </a:r>
            <a:r>
              <a:rPr lang="en-US" altLang="zh-CN" sz="1300" dirty="0" err="1"/>
              <a:t>ServiceProvider</a:t>
            </a:r>
            <a:r>
              <a:rPr lang="zh-CN" altLang="en-US" sz="1300" dirty="0"/>
              <a:t>，后续过程中所有的服务都会利用它来获取。如果启动类型的</a:t>
            </a:r>
            <a:r>
              <a:rPr lang="en-US" altLang="zh-CN" sz="1300" dirty="0" err="1"/>
              <a:t>ConfigureServices</a:t>
            </a:r>
            <a:r>
              <a:rPr lang="zh-CN" altLang="en-US" sz="1300" dirty="0"/>
              <a:t>方法返回一个</a:t>
            </a:r>
            <a:r>
              <a:rPr lang="en-US" altLang="zh-CN" sz="1300" dirty="0" err="1"/>
              <a:t>ServiceProvider</a:t>
            </a:r>
            <a:r>
              <a:rPr lang="zh-CN" altLang="en-US" sz="1300" dirty="0"/>
              <a:t>，那么后续过程作为服务提供者的就是这么一个对象。</a:t>
            </a:r>
            <a:r>
              <a:rPr lang="en-US" altLang="zh-CN" sz="1300" dirty="0" err="1"/>
              <a:t>WebHost</a:t>
            </a:r>
            <a:r>
              <a:rPr lang="zh-CN" altLang="en-US" sz="1300" dirty="0"/>
              <a:t>的</a:t>
            </a:r>
            <a:r>
              <a:rPr lang="en-US" altLang="zh-CN" sz="1300" dirty="0"/>
              <a:t>Services</a:t>
            </a:r>
            <a:r>
              <a:rPr lang="zh-CN" altLang="en-US" sz="1300" dirty="0"/>
              <a:t>属性返回的就是这个</a:t>
            </a:r>
            <a:r>
              <a:rPr lang="en-US" altLang="zh-CN" sz="1300" dirty="0" err="1"/>
              <a:t>ServiceProvider</a:t>
            </a:r>
            <a:r>
              <a:rPr lang="zh-CN" altLang="en-US" sz="1300" dirty="0"/>
              <a:t>对象，所以姑且称它为</a:t>
            </a:r>
            <a:r>
              <a:rPr lang="en-US" altLang="zh-CN" sz="1300" dirty="0" err="1"/>
              <a:t>WebHost</a:t>
            </a:r>
            <a:r>
              <a:rPr lang="zh-CN" altLang="en-US" sz="1300" dirty="0"/>
              <a:t>的</a:t>
            </a:r>
            <a:r>
              <a:rPr lang="en-US" altLang="zh-CN" sz="1300" dirty="0" err="1"/>
              <a:t>ServiceProvider</a:t>
            </a:r>
            <a:r>
              <a:rPr lang="zh-CN" altLang="en-US" sz="1300" dirty="0"/>
              <a:t>。</a:t>
            </a:r>
            <a:endParaRPr lang="en-US" altLang="zh-CN" sz="1300" dirty="0"/>
          </a:p>
        </p:txBody>
      </p:sp>
    </p:spTree>
    <p:extLst>
      <p:ext uri="{BB962C8B-B14F-4D97-AF65-F5344CB8AC3E}">
        <p14:creationId xmlns:p14="http://schemas.microsoft.com/office/powerpoint/2010/main" val="15095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E20C6A1-F7A0-49D2-9134-ABFFDFF88851}"/>
              </a:ext>
            </a:extLst>
          </p:cNvPr>
          <p:cNvPicPr>
            <a:picLocks noChangeAspect="1"/>
          </p:cNvPicPr>
          <p:nvPr/>
        </p:nvPicPr>
        <p:blipFill>
          <a:blip r:embed="rId3"/>
          <a:stretch>
            <a:fillRect/>
          </a:stretch>
        </p:blipFill>
        <p:spPr>
          <a:xfrm>
            <a:off x="611559" y="776156"/>
            <a:ext cx="7855375" cy="3883825"/>
          </a:xfrm>
          <a:prstGeom prst="rect">
            <a:avLst/>
          </a:prstGeom>
        </p:spPr>
      </p:pic>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1.</a:t>
            </a:r>
            <a:r>
              <a:rPr lang="zh-CN" altLang="en-US" sz="2000" i="1" dirty="0"/>
              <a:t>实例注册</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4"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5" cstate="print"/>
          <a:stretch>
            <a:fillRect/>
          </a:stretch>
        </p:blipFill>
        <p:spPr>
          <a:xfrm>
            <a:off x="0" y="4659982"/>
            <a:ext cx="9144000" cy="504056"/>
          </a:xfrm>
          <a:prstGeom prst="rect">
            <a:avLst/>
          </a:prstGeom>
        </p:spPr>
      </p:pic>
    </p:spTree>
    <p:extLst>
      <p:ext uri="{BB962C8B-B14F-4D97-AF65-F5344CB8AC3E}">
        <p14:creationId xmlns:p14="http://schemas.microsoft.com/office/powerpoint/2010/main" val="2433735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1.</a:t>
            </a:r>
            <a:r>
              <a:rPr lang="zh-CN" altLang="en-US" sz="2000" i="1" dirty="0"/>
              <a:t>实例注册</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1089196"/>
            <a:ext cx="6192688" cy="1492716"/>
          </a:xfrm>
          <a:prstGeom prst="rect">
            <a:avLst/>
          </a:prstGeom>
          <a:noFill/>
        </p:spPr>
        <p:txBody>
          <a:bodyPr wrap="square" rtlCol="0">
            <a:spAutoFit/>
          </a:bodyPr>
          <a:lstStyle/>
          <a:p>
            <a:pPr>
              <a:buFont typeface="Wingdings" panose="05000000000000000000" pitchFamily="2" charset="2"/>
              <a:buChar char="Ø"/>
            </a:pPr>
            <a:r>
              <a:rPr lang="zh-CN" altLang="en-US" sz="1300" dirty="0"/>
              <a:t>接下来</a:t>
            </a:r>
            <a:r>
              <a:rPr lang="en-US" altLang="zh-CN" sz="1300" dirty="0" err="1"/>
              <a:t>WebHost</a:t>
            </a:r>
            <a:r>
              <a:rPr lang="zh-CN" altLang="en-US" sz="1300" dirty="0"/>
              <a:t>利用这个</a:t>
            </a:r>
            <a:r>
              <a:rPr lang="en-US" altLang="zh-CN" sz="1300" dirty="0" err="1"/>
              <a:t>ServiceProvider</a:t>
            </a:r>
            <a:r>
              <a:rPr lang="zh-CN" altLang="en-US" sz="1300" dirty="0"/>
              <a:t>获取注册的</a:t>
            </a:r>
            <a:r>
              <a:rPr lang="en-US" altLang="zh-CN" sz="1300" dirty="0" err="1"/>
              <a:t>ApplicationBuilder</a:t>
            </a:r>
            <a:r>
              <a:rPr lang="zh-CN" altLang="en-US" sz="1300" dirty="0"/>
              <a:t>对象和</a:t>
            </a:r>
            <a:r>
              <a:rPr lang="en-US" altLang="zh-CN" sz="1300" dirty="0" err="1"/>
              <a:t>StartupFilter</a:t>
            </a:r>
            <a:r>
              <a:rPr lang="zh-CN" altLang="en-US" sz="1300" dirty="0"/>
              <a:t>对象，并将前者作为参数依次调用每个</a:t>
            </a:r>
            <a:r>
              <a:rPr lang="en-US" altLang="zh-CN" sz="1300" dirty="0" err="1"/>
              <a:t>StartupFilter</a:t>
            </a:r>
            <a:r>
              <a:rPr lang="zh-CN" altLang="en-US" sz="1300" dirty="0"/>
              <a:t>的</a:t>
            </a:r>
            <a:r>
              <a:rPr lang="en-US" altLang="zh-CN" sz="1300" dirty="0"/>
              <a:t>Configure</a:t>
            </a:r>
            <a:r>
              <a:rPr lang="zh-CN" altLang="en-US" sz="1300" dirty="0"/>
              <a:t>方法进行中间件的注册。当针对所有</a:t>
            </a:r>
            <a:r>
              <a:rPr lang="en-US" altLang="zh-CN" sz="1300" dirty="0" err="1"/>
              <a:t>StartupFilter</a:t>
            </a:r>
            <a:r>
              <a:rPr lang="zh-CN" altLang="en-US" sz="1300" dirty="0"/>
              <a:t>的调用都结束之后，</a:t>
            </a:r>
            <a:r>
              <a:rPr lang="en-US" altLang="zh-CN" sz="1300" dirty="0" err="1"/>
              <a:t>WebHost</a:t>
            </a:r>
            <a:r>
              <a:rPr lang="zh-CN" altLang="en-US" sz="1300" dirty="0"/>
              <a:t>才会选择调用</a:t>
            </a:r>
            <a:r>
              <a:rPr lang="en-US" altLang="zh-CN" sz="1300" dirty="0"/>
              <a:t>Startup</a:t>
            </a:r>
            <a:r>
              <a:rPr lang="zh-CN" altLang="en-US" sz="1300" dirty="0"/>
              <a:t>对象的</a:t>
            </a:r>
            <a:r>
              <a:rPr lang="en-US" altLang="zh-CN" sz="1300" dirty="0"/>
              <a:t>Configure</a:t>
            </a:r>
            <a:r>
              <a:rPr lang="zh-CN" altLang="en-US" sz="1300" dirty="0"/>
              <a:t>方法。对于通过这两种形式注册的中间件，如果对应的是一个遵循约定的中间件类型的话，</a:t>
            </a:r>
            <a:r>
              <a:rPr lang="en-US" altLang="zh-CN" sz="1300" dirty="0" err="1"/>
              <a:t>WebHost</a:t>
            </a:r>
            <a:r>
              <a:rPr lang="zh-CN" altLang="en-US" sz="1300" dirty="0"/>
              <a:t>同样会采用依赖注入的方式来实例化中间件对象，所以中间件类型的构造函数也是可以有参数的，这是对依赖注入的第二次应用。</a:t>
            </a:r>
            <a:endParaRPr lang="en-US" altLang="zh-CN" sz="1300" dirty="0"/>
          </a:p>
        </p:txBody>
      </p:sp>
      <p:pic>
        <p:nvPicPr>
          <p:cNvPr id="2" name="图片 1">
            <a:extLst>
              <a:ext uri="{FF2B5EF4-FFF2-40B4-BE49-F238E27FC236}">
                <a16:creationId xmlns:a16="http://schemas.microsoft.com/office/drawing/2014/main" id="{F6DEFCD2-CA31-4DAF-9B0D-DC46A265FD34}"/>
              </a:ext>
            </a:extLst>
          </p:cNvPr>
          <p:cNvPicPr>
            <a:picLocks noChangeAspect="1"/>
          </p:cNvPicPr>
          <p:nvPr/>
        </p:nvPicPr>
        <p:blipFill>
          <a:blip r:embed="rId5"/>
          <a:stretch>
            <a:fillRect/>
          </a:stretch>
        </p:blipFill>
        <p:spPr>
          <a:xfrm>
            <a:off x="971600" y="2585322"/>
            <a:ext cx="5472608" cy="2008582"/>
          </a:xfrm>
          <a:prstGeom prst="rect">
            <a:avLst/>
          </a:prstGeom>
        </p:spPr>
      </p:pic>
    </p:spTree>
    <p:extLst>
      <p:ext uri="{BB962C8B-B14F-4D97-AF65-F5344CB8AC3E}">
        <p14:creationId xmlns:p14="http://schemas.microsoft.com/office/powerpoint/2010/main" val="4013687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1.</a:t>
            </a:r>
            <a:r>
              <a:rPr lang="zh-CN" altLang="en-US" sz="2000" i="1" dirty="0"/>
              <a:t>实例注册</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1089196"/>
            <a:ext cx="6192688" cy="1492716"/>
          </a:xfrm>
          <a:prstGeom prst="rect">
            <a:avLst/>
          </a:prstGeom>
          <a:noFill/>
        </p:spPr>
        <p:txBody>
          <a:bodyPr wrap="square" rtlCol="0">
            <a:spAutoFit/>
          </a:bodyPr>
          <a:lstStyle/>
          <a:p>
            <a:pPr>
              <a:buFont typeface="Wingdings" panose="05000000000000000000" pitchFamily="2" charset="2"/>
              <a:buChar char="Ø"/>
            </a:pPr>
            <a:r>
              <a:rPr lang="zh-CN" altLang="en-US" sz="1300" dirty="0"/>
              <a:t>到所有中间件都被注册之后，</a:t>
            </a:r>
            <a:r>
              <a:rPr lang="en-US" altLang="zh-CN" sz="1300" dirty="0" err="1"/>
              <a:t>WebHost</a:t>
            </a:r>
            <a:r>
              <a:rPr lang="zh-CN" altLang="en-US" sz="1300" dirty="0"/>
              <a:t>会调用</a:t>
            </a:r>
            <a:r>
              <a:rPr lang="en-US" altLang="zh-CN" sz="1300" dirty="0" err="1"/>
              <a:t>ApplicationBuilder</a:t>
            </a:r>
            <a:r>
              <a:rPr lang="zh-CN" altLang="en-US" sz="1300" dirty="0"/>
              <a:t>的</a:t>
            </a:r>
            <a:r>
              <a:rPr lang="en-US" altLang="zh-CN" sz="1300" dirty="0"/>
              <a:t>Build</a:t>
            </a:r>
            <a:r>
              <a:rPr lang="zh-CN" altLang="en-US" sz="1300" dirty="0"/>
              <a:t>方法生成一个</a:t>
            </a:r>
            <a:r>
              <a:rPr lang="en-US" altLang="zh-CN" sz="1300" dirty="0" err="1"/>
              <a:t>RequestDelegate</a:t>
            </a:r>
            <a:r>
              <a:rPr lang="zh-CN" altLang="en-US" sz="1300" dirty="0"/>
              <a:t>对象，这个对象体现了所有中间件组成一个有序链表。接下来，</a:t>
            </a:r>
            <a:r>
              <a:rPr lang="en-US" altLang="zh-CN" sz="1300" dirty="0" err="1"/>
              <a:t>WebHost</a:t>
            </a:r>
            <a:r>
              <a:rPr lang="zh-CN" altLang="en-US" sz="1300" dirty="0"/>
              <a:t>利用这个</a:t>
            </a:r>
            <a:r>
              <a:rPr lang="en-US" altLang="zh-CN" sz="1300" dirty="0" err="1"/>
              <a:t>RequestDelegate</a:t>
            </a:r>
            <a:r>
              <a:rPr lang="zh-CN" altLang="en-US" sz="1300" dirty="0"/>
              <a:t>对象创建一个</a:t>
            </a:r>
            <a:r>
              <a:rPr lang="en-US" altLang="zh-CN" sz="1300" dirty="0" err="1"/>
              <a:t>HttpApplication</a:t>
            </a:r>
            <a:r>
              <a:rPr lang="zh-CN" altLang="en-US" sz="1300" dirty="0"/>
              <a:t>对象（默认创建的是一个</a:t>
            </a:r>
            <a:r>
              <a:rPr lang="en-US" altLang="zh-CN" sz="1300" dirty="0" err="1"/>
              <a:t>HostingHttpApplication</a:t>
            </a:r>
            <a:r>
              <a:rPr lang="zh-CN" altLang="en-US" sz="1300" dirty="0"/>
              <a:t>对象）。随后，</a:t>
            </a:r>
            <a:r>
              <a:rPr lang="en-US" altLang="zh-CN" sz="1300" dirty="0" err="1"/>
              <a:t>WebHost</a:t>
            </a:r>
            <a:r>
              <a:rPr lang="zh-CN" altLang="en-US" sz="1300" dirty="0"/>
              <a:t>利用</a:t>
            </a:r>
            <a:r>
              <a:rPr lang="en-US" altLang="zh-CN" sz="1300" dirty="0" err="1"/>
              <a:t>ServiceProvider</a:t>
            </a:r>
            <a:r>
              <a:rPr lang="zh-CN" altLang="en-US" sz="1300" dirty="0"/>
              <a:t>提取出最初注册在</a:t>
            </a:r>
            <a:r>
              <a:rPr lang="en-US" altLang="zh-CN" sz="1300" dirty="0" err="1"/>
              <a:t>WebHostBuilder</a:t>
            </a:r>
            <a:r>
              <a:rPr lang="zh-CN" altLang="en-US" sz="1300" dirty="0"/>
              <a:t>上的服务器，并将</a:t>
            </a:r>
            <a:r>
              <a:rPr lang="en-US" altLang="zh-CN" sz="1300" dirty="0" err="1"/>
              <a:t>HttpApplication</a:t>
            </a:r>
            <a:r>
              <a:rPr lang="zh-CN" altLang="en-US" sz="1300" dirty="0"/>
              <a:t>对象作为参数调用其</a:t>
            </a:r>
            <a:r>
              <a:rPr lang="en-US" altLang="zh-CN" sz="1300" dirty="0"/>
              <a:t>Start</a:t>
            </a:r>
            <a:r>
              <a:rPr lang="zh-CN" altLang="en-US" sz="1300" dirty="0"/>
              <a:t>方法启动该服务器。从此，这个以服务器和注册中间件构成的管道被成功创建出来，服务器随之开始绑定到指定的监听地址监听来自网络的请求。</a:t>
            </a:r>
            <a:endParaRPr lang="en-US" altLang="zh-CN" sz="1300" dirty="0"/>
          </a:p>
        </p:txBody>
      </p:sp>
      <p:pic>
        <p:nvPicPr>
          <p:cNvPr id="5122" name="Picture 2" descr="2">
            <a:extLst>
              <a:ext uri="{FF2B5EF4-FFF2-40B4-BE49-F238E27FC236}">
                <a16:creationId xmlns:a16="http://schemas.microsoft.com/office/drawing/2014/main" id="{045AF14A-4A74-4629-BE17-F9E3C523B8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2571750"/>
            <a:ext cx="4608512" cy="2050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153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矢量智能对象.png"/>
          <p:cNvPicPr>
            <a:picLocks noChangeAspect="1"/>
          </p:cNvPicPr>
          <p:nvPr/>
        </p:nvPicPr>
        <p:blipFill>
          <a:blip r:embed="rId3" cstate="print"/>
          <a:stretch>
            <a:fillRect/>
          </a:stretch>
        </p:blipFill>
        <p:spPr>
          <a:xfrm>
            <a:off x="0" y="2833687"/>
            <a:ext cx="9144000" cy="2309813"/>
          </a:xfrm>
          <a:prstGeom prst="rect">
            <a:avLst/>
          </a:prstGeom>
        </p:spPr>
      </p:pic>
      <p:sp>
        <p:nvSpPr>
          <p:cNvPr id="5" name="TextBox 4"/>
          <p:cNvSpPr txBox="1"/>
          <p:nvPr/>
        </p:nvSpPr>
        <p:spPr>
          <a:xfrm>
            <a:off x="611560" y="699542"/>
            <a:ext cx="4680520" cy="523220"/>
          </a:xfrm>
          <a:prstGeom prst="rect">
            <a:avLst/>
          </a:prstGeom>
          <a:noFill/>
        </p:spPr>
        <p:txBody>
          <a:bodyPr wrap="square" rtlCol="0">
            <a:spAutoFit/>
          </a:bodyPr>
          <a:lstStyle/>
          <a:p>
            <a:r>
              <a:rPr lang="zh-CN" altLang="en-US" sz="2800" b="1" i="1" dirty="0">
                <a:latin typeface="微软雅黑" pitchFamily="34" charset="-122"/>
                <a:ea typeface="微软雅黑" pitchFamily="34" charset="-122"/>
              </a:rPr>
              <a:t>概括</a:t>
            </a:r>
            <a:endParaRPr lang="zh-CN" altLang="en-US" sz="28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4" cstate="print"/>
          <a:stretch>
            <a:fillRect/>
          </a:stretch>
        </p:blipFill>
        <p:spPr>
          <a:xfrm>
            <a:off x="8244408" y="288032"/>
            <a:ext cx="487504" cy="349205"/>
          </a:xfrm>
          <a:prstGeom prst="rect">
            <a:avLst/>
          </a:prstGeom>
        </p:spPr>
      </p:pic>
      <p:graphicFrame>
        <p:nvGraphicFramePr>
          <p:cNvPr id="9" name="图示 8">
            <a:extLst>
              <a:ext uri="{FF2B5EF4-FFF2-40B4-BE49-F238E27FC236}">
                <a16:creationId xmlns:a16="http://schemas.microsoft.com/office/drawing/2014/main" id="{1805759F-5D1F-4B0F-A342-79AC01B8BB66}"/>
              </a:ext>
            </a:extLst>
          </p:cNvPr>
          <p:cNvGraphicFramePr/>
          <p:nvPr>
            <p:extLst>
              <p:ext uri="{D42A27DB-BD31-4B8C-83A1-F6EECF244321}">
                <p14:modId xmlns:p14="http://schemas.microsoft.com/office/powerpoint/2010/main" val="1087310875"/>
              </p:ext>
            </p:extLst>
          </p:nvPr>
        </p:nvGraphicFramePr>
        <p:xfrm>
          <a:off x="1475656" y="1347614"/>
          <a:ext cx="5064224" cy="260806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1.</a:t>
            </a:r>
            <a:r>
              <a:rPr lang="zh-CN" altLang="en-US" sz="2000" i="1" dirty="0"/>
              <a:t>实例注册</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1076703"/>
            <a:ext cx="6192688" cy="2292935"/>
          </a:xfrm>
          <a:prstGeom prst="rect">
            <a:avLst/>
          </a:prstGeom>
          <a:noFill/>
        </p:spPr>
        <p:txBody>
          <a:bodyPr wrap="square" rtlCol="0">
            <a:spAutoFit/>
          </a:bodyPr>
          <a:lstStyle/>
          <a:p>
            <a:pPr>
              <a:buFont typeface="Wingdings" panose="05000000000000000000" pitchFamily="2" charset="2"/>
              <a:buChar char="Ø"/>
            </a:pPr>
            <a:r>
              <a:rPr lang="zh-CN" altLang="en-US" sz="1300" dirty="0"/>
              <a:t>生命周期管理：实例的注册与回收</a:t>
            </a:r>
            <a:endParaRPr lang="en-US" altLang="zh-CN" sz="1300" dirty="0"/>
          </a:p>
          <a:p>
            <a:pPr>
              <a:buFont typeface="Wingdings" panose="05000000000000000000" pitchFamily="2" charset="2"/>
              <a:buChar char="Ø"/>
            </a:pPr>
            <a:endParaRPr lang="en-US" altLang="zh-CN" sz="1300" dirty="0"/>
          </a:p>
          <a:p>
            <a:pPr>
              <a:buFont typeface="Wingdings" panose="05000000000000000000" pitchFamily="2" charset="2"/>
              <a:buChar char="Ø"/>
            </a:pPr>
            <a:r>
              <a:rPr lang="zh-CN" altLang="en-US" sz="1300" dirty="0"/>
              <a:t>生命周期管理决定了</a:t>
            </a:r>
            <a:r>
              <a:rPr lang="en-US" altLang="zh-CN" sz="1300" dirty="0" err="1"/>
              <a:t>ServiceProvider</a:t>
            </a:r>
            <a:r>
              <a:rPr lang="zh-CN" altLang="en-US" sz="1300" dirty="0"/>
              <a:t>采用怎样的方式创建和回收服务实例。</a:t>
            </a:r>
            <a:r>
              <a:rPr lang="en-US" altLang="zh-CN" sz="1300" dirty="0" err="1"/>
              <a:t>ServiceProvider</a:t>
            </a:r>
            <a:r>
              <a:rPr lang="zh-CN" altLang="en-US" sz="1300" dirty="0"/>
              <a:t>具有三种基本的生命周期管理模式，分别对应着枚举类型</a:t>
            </a:r>
            <a:r>
              <a:rPr lang="en-US" altLang="zh-CN" sz="1300" dirty="0" err="1"/>
              <a:t>ServiceLifetime</a:t>
            </a:r>
            <a:r>
              <a:rPr lang="zh-CN" altLang="en-US" sz="1300" dirty="0"/>
              <a:t>的三个选项（</a:t>
            </a:r>
            <a:r>
              <a:rPr lang="en-US" altLang="zh-CN" sz="1300" dirty="0"/>
              <a:t>Singleton</a:t>
            </a:r>
            <a:r>
              <a:rPr lang="zh-CN" altLang="en-US" sz="1300" dirty="0"/>
              <a:t>、</a:t>
            </a:r>
            <a:r>
              <a:rPr lang="en-US" altLang="zh-CN" sz="1300" dirty="0"/>
              <a:t>Scoped</a:t>
            </a:r>
            <a:r>
              <a:rPr lang="zh-CN" altLang="en-US" sz="1300" dirty="0"/>
              <a:t>和</a:t>
            </a:r>
            <a:r>
              <a:rPr lang="en-US" altLang="zh-CN" sz="1300" dirty="0"/>
              <a:t>Transient</a:t>
            </a:r>
            <a:r>
              <a:rPr lang="zh-CN" altLang="en-US" sz="1300" dirty="0"/>
              <a:t>）。</a:t>
            </a:r>
            <a:endParaRPr lang="en-US" altLang="zh-CN" sz="1300" dirty="0"/>
          </a:p>
          <a:p>
            <a:pPr>
              <a:buFont typeface="Wingdings" panose="05000000000000000000" pitchFamily="2" charset="2"/>
              <a:buChar char="Ø"/>
            </a:pPr>
            <a:endParaRPr lang="en-US" altLang="zh-CN" sz="1300" dirty="0"/>
          </a:p>
          <a:p>
            <a:pPr>
              <a:buFont typeface="Wingdings" panose="05000000000000000000" pitchFamily="2" charset="2"/>
              <a:buChar char="Ø"/>
            </a:pPr>
            <a:r>
              <a:rPr lang="zh-CN" altLang="en-US" sz="1300" dirty="0"/>
              <a:t>对于</a:t>
            </a:r>
            <a:r>
              <a:rPr lang="en-US" altLang="zh-CN" sz="1300" dirty="0" err="1"/>
              <a:t>ServiceProvider</a:t>
            </a:r>
            <a:r>
              <a:rPr lang="zh-CN" altLang="en-US" sz="1300" dirty="0"/>
              <a:t>支持的这三种生命周期管理模式，</a:t>
            </a:r>
            <a:r>
              <a:rPr lang="en-US" altLang="zh-CN" sz="1300" dirty="0"/>
              <a:t>Singleton</a:t>
            </a:r>
            <a:r>
              <a:rPr lang="zh-CN" altLang="en-US" sz="1300" dirty="0"/>
              <a:t>和</a:t>
            </a:r>
            <a:r>
              <a:rPr lang="en-US" altLang="zh-CN" sz="1300" dirty="0"/>
              <a:t>Transient</a:t>
            </a:r>
            <a:r>
              <a:rPr lang="zh-CN" altLang="en-US" sz="1300" dirty="0"/>
              <a:t>的语义很明确，前者（</a:t>
            </a:r>
            <a:r>
              <a:rPr lang="en-US" altLang="zh-CN" sz="1300" dirty="0"/>
              <a:t>Singleton</a:t>
            </a:r>
            <a:r>
              <a:rPr lang="zh-CN" altLang="en-US" sz="1300" dirty="0"/>
              <a:t>）表示以“单例”的方式管理服务实例的生命周期，意味着</a:t>
            </a:r>
            <a:r>
              <a:rPr lang="en-US" altLang="zh-CN" sz="1300" dirty="0" err="1"/>
              <a:t>ServiceProvider</a:t>
            </a:r>
            <a:r>
              <a:rPr lang="zh-CN" altLang="en-US" sz="1300" dirty="0"/>
              <a:t>对象多次针对同一个服务类型所提供的服务实例实际上是同一个对象；而后者（</a:t>
            </a:r>
            <a:r>
              <a:rPr lang="en-US" altLang="zh-CN" sz="1300" dirty="0"/>
              <a:t>Transient</a:t>
            </a:r>
            <a:r>
              <a:rPr lang="zh-CN" altLang="en-US" sz="1300" dirty="0"/>
              <a:t>）则完全相反，对于每次服务提供请求，</a:t>
            </a:r>
            <a:endParaRPr lang="en-US" altLang="zh-CN" sz="1300" dirty="0"/>
          </a:p>
          <a:p>
            <a:r>
              <a:rPr lang="en-US" altLang="zh-CN" sz="1300" dirty="0" err="1"/>
              <a:t>ServiceProvider</a:t>
            </a:r>
            <a:r>
              <a:rPr lang="zh-CN" altLang="en-US" sz="1300" dirty="0"/>
              <a:t>总会创建一个新的对象。</a:t>
            </a:r>
            <a:endParaRPr lang="en-US" altLang="zh-CN" sz="1300" dirty="0"/>
          </a:p>
        </p:txBody>
      </p:sp>
      <p:pic>
        <p:nvPicPr>
          <p:cNvPr id="4" name="图片 3">
            <a:extLst>
              <a:ext uri="{FF2B5EF4-FFF2-40B4-BE49-F238E27FC236}">
                <a16:creationId xmlns:a16="http://schemas.microsoft.com/office/drawing/2014/main" id="{EDFC4166-6BB0-405A-A118-4EF1E82C8B6F}"/>
              </a:ext>
            </a:extLst>
          </p:cNvPr>
          <p:cNvPicPr>
            <a:picLocks noChangeAspect="1"/>
          </p:cNvPicPr>
          <p:nvPr/>
        </p:nvPicPr>
        <p:blipFill>
          <a:blip r:embed="rId5"/>
          <a:stretch>
            <a:fillRect/>
          </a:stretch>
        </p:blipFill>
        <p:spPr>
          <a:xfrm>
            <a:off x="5203520" y="2992199"/>
            <a:ext cx="3528392" cy="1667783"/>
          </a:xfrm>
          <a:prstGeom prst="rect">
            <a:avLst/>
          </a:prstGeom>
        </p:spPr>
      </p:pic>
    </p:spTree>
    <p:extLst>
      <p:ext uri="{BB962C8B-B14F-4D97-AF65-F5344CB8AC3E}">
        <p14:creationId xmlns:p14="http://schemas.microsoft.com/office/powerpoint/2010/main" val="1391736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1.</a:t>
            </a:r>
            <a:r>
              <a:rPr lang="zh-CN" altLang="en-US" sz="2000" i="1" dirty="0"/>
              <a:t>实例注册</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1489305"/>
            <a:ext cx="6192688" cy="2092881"/>
          </a:xfrm>
          <a:prstGeom prst="rect">
            <a:avLst/>
          </a:prstGeom>
          <a:noFill/>
        </p:spPr>
        <p:txBody>
          <a:bodyPr wrap="square" rtlCol="0">
            <a:spAutoFit/>
          </a:bodyPr>
          <a:lstStyle/>
          <a:p>
            <a:pPr>
              <a:buFont typeface="Wingdings" panose="05000000000000000000" pitchFamily="2" charset="2"/>
              <a:buChar char="Ø"/>
            </a:pPr>
            <a:r>
              <a:rPr lang="en-US" altLang="zh-CN" sz="1300" dirty="0" err="1"/>
              <a:t>ServiceProvider</a:t>
            </a:r>
            <a:r>
              <a:rPr lang="zh-CN" altLang="en-US" sz="1300" dirty="0"/>
              <a:t>支持的三种生命周期管理模式（</a:t>
            </a:r>
            <a:r>
              <a:rPr lang="en-US" altLang="zh-CN" sz="1300" dirty="0"/>
              <a:t>Singleton</a:t>
            </a:r>
            <a:r>
              <a:rPr lang="zh-CN" altLang="en-US" sz="1300" dirty="0"/>
              <a:t>、</a:t>
            </a:r>
            <a:r>
              <a:rPr lang="en-US" altLang="zh-CN" sz="1300" dirty="0"/>
              <a:t>Scope</a:t>
            </a:r>
            <a:r>
              <a:rPr lang="zh-CN" altLang="en-US" sz="1300" dirty="0"/>
              <a:t>和</a:t>
            </a:r>
            <a:r>
              <a:rPr lang="en-US" altLang="zh-CN" sz="1300" dirty="0"/>
              <a:t>Transient</a:t>
            </a:r>
            <a:r>
              <a:rPr lang="zh-CN" altLang="en-US" sz="1300" dirty="0"/>
              <a:t>），就服务实例的提供方式来说，它们之间具有如下的差异：</a:t>
            </a:r>
          </a:p>
          <a:p>
            <a:pPr>
              <a:buFont typeface="Wingdings" panose="05000000000000000000" pitchFamily="2" charset="2"/>
              <a:buChar char="Ø"/>
            </a:pPr>
            <a:endParaRPr lang="zh-CN" altLang="en-US" sz="1300" dirty="0"/>
          </a:p>
          <a:p>
            <a:pPr>
              <a:buFont typeface="Wingdings" panose="05000000000000000000" pitchFamily="2" charset="2"/>
              <a:buChar char="Ø"/>
            </a:pPr>
            <a:r>
              <a:rPr lang="en-US" altLang="zh-CN" sz="1300" dirty="0"/>
              <a:t>Singleton</a:t>
            </a:r>
            <a:r>
              <a:rPr lang="zh-CN" altLang="en-US" sz="1300" dirty="0"/>
              <a:t>：</a:t>
            </a:r>
            <a:r>
              <a:rPr lang="en-US" altLang="zh-CN" sz="1300" dirty="0" err="1"/>
              <a:t>ServiceProvider</a:t>
            </a:r>
            <a:r>
              <a:rPr lang="zh-CN" altLang="en-US" sz="1300" dirty="0"/>
              <a:t>创建的服务实例保存在作为根节点的</a:t>
            </a:r>
            <a:r>
              <a:rPr lang="en-US" altLang="zh-CN" sz="1300" dirty="0" err="1"/>
              <a:t>ServiceProvider</a:t>
            </a:r>
            <a:r>
              <a:rPr lang="zh-CN" altLang="en-US" sz="1300" dirty="0"/>
              <a:t>上，所有</a:t>
            </a:r>
            <a:r>
              <a:rPr lang="zh-CN" altLang="en-US" sz="1300" dirty="0">
                <a:solidFill>
                  <a:srgbClr val="FF0000"/>
                </a:solidFill>
              </a:rPr>
              <a:t>具有同一根节点的所有</a:t>
            </a:r>
            <a:r>
              <a:rPr lang="en-US" altLang="zh-CN" sz="1300" dirty="0" err="1">
                <a:solidFill>
                  <a:srgbClr val="FF0000"/>
                </a:solidFill>
              </a:rPr>
              <a:t>ServiceProvider</a:t>
            </a:r>
            <a:r>
              <a:rPr lang="zh-CN" altLang="en-US" sz="1300" dirty="0"/>
              <a:t>提供的服务实例均是同一个对象。</a:t>
            </a:r>
            <a:endParaRPr lang="en-US" altLang="zh-CN" sz="1300" dirty="0"/>
          </a:p>
          <a:p>
            <a:pPr>
              <a:buFont typeface="Wingdings" panose="05000000000000000000" pitchFamily="2" charset="2"/>
              <a:buChar char="Ø"/>
            </a:pPr>
            <a:endParaRPr lang="zh-CN" altLang="en-US" sz="1300" dirty="0"/>
          </a:p>
          <a:p>
            <a:pPr>
              <a:buFont typeface="Wingdings" panose="05000000000000000000" pitchFamily="2" charset="2"/>
              <a:buChar char="Ø"/>
            </a:pPr>
            <a:r>
              <a:rPr lang="en-US" altLang="zh-CN" sz="1300" dirty="0"/>
              <a:t>Scoped</a:t>
            </a:r>
            <a:r>
              <a:rPr lang="zh-CN" altLang="en-US" sz="1300" dirty="0"/>
              <a:t>：</a:t>
            </a:r>
            <a:r>
              <a:rPr lang="en-US" altLang="zh-CN" sz="1300" dirty="0" err="1"/>
              <a:t>ServiceProvider</a:t>
            </a:r>
            <a:r>
              <a:rPr lang="zh-CN" altLang="en-US" sz="1300" dirty="0"/>
              <a:t>创建的服务实例由自己保存，所以</a:t>
            </a:r>
            <a:r>
              <a:rPr lang="zh-CN" altLang="en-US" sz="1300" dirty="0">
                <a:solidFill>
                  <a:srgbClr val="FF0000"/>
                </a:solidFill>
              </a:rPr>
              <a:t>同一个</a:t>
            </a:r>
            <a:r>
              <a:rPr lang="en-US" altLang="zh-CN" sz="1300" dirty="0" err="1">
                <a:solidFill>
                  <a:srgbClr val="FF0000"/>
                </a:solidFill>
              </a:rPr>
              <a:t>ServiceProvider</a:t>
            </a:r>
            <a:r>
              <a:rPr lang="zh-CN" altLang="en-US" sz="1300" dirty="0">
                <a:solidFill>
                  <a:srgbClr val="FF0000"/>
                </a:solidFill>
              </a:rPr>
              <a:t>对象</a:t>
            </a:r>
            <a:r>
              <a:rPr lang="zh-CN" altLang="en-US" sz="1300" dirty="0"/>
              <a:t>提供的服务实例均是同一个对象。</a:t>
            </a:r>
            <a:endParaRPr lang="en-US" altLang="zh-CN" sz="1300" dirty="0"/>
          </a:p>
          <a:p>
            <a:pPr>
              <a:buFont typeface="Wingdings" panose="05000000000000000000" pitchFamily="2" charset="2"/>
              <a:buChar char="Ø"/>
            </a:pPr>
            <a:endParaRPr lang="zh-CN" altLang="en-US" sz="1300" dirty="0"/>
          </a:p>
          <a:p>
            <a:pPr>
              <a:buFont typeface="Wingdings" panose="05000000000000000000" pitchFamily="2" charset="2"/>
              <a:buChar char="Ø"/>
            </a:pPr>
            <a:r>
              <a:rPr lang="en-US" altLang="zh-CN" sz="1300" dirty="0"/>
              <a:t>Transient</a:t>
            </a:r>
            <a:r>
              <a:rPr lang="zh-CN" altLang="en-US" sz="1300" dirty="0"/>
              <a:t>：针对每一次服务提供请求，</a:t>
            </a:r>
            <a:r>
              <a:rPr lang="en-US" altLang="zh-CN" sz="1300" dirty="0" err="1"/>
              <a:t>ServiceProvider</a:t>
            </a:r>
            <a:r>
              <a:rPr lang="zh-CN" altLang="en-US" sz="1300" dirty="0"/>
              <a:t>总是创建一个新的服务实例。</a:t>
            </a:r>
            <a:endParaRPr lang="en-US" altLang="zh-CN" sz="1300" dirty="0"/>
          </a:p>
        </p:txBody>
      </p:sp>
    </p:spTree>
    <p:extLst>
      <p:ext uri="{BB962C8B-B14F-4D97-AF65-F5344CB8AC3E}">
        <p14:creationId xmlns:p14="http://schemas.microsoft.com/office/powerpoint/2010/main" val="4185666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1.</a:t>
            </a:r>
            <a:r>
              <a:rPr lang="zh-CN" altLang="en-US" sz="2000" i="1" dirty="0"/>
              <a:t>实例注册</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1489305"/>
            <a:ext cx="6192688" cy="1569660"/>
          </a:xfrm>
          <a:prstGeom prst="rect">
            <a:avLst/>
          </a:prstGeom>
          <a:noFill/>
        </p:spPr>
        <p:txBody>
          <a:bodyPr wrap="square" rtlCol="0">
            <a:spAutoFit/>
          </a:bodyPr>
          <a:lstStyle/>
          <a:p>
            <a:pPr>
              <a:buFont typeface="Wingdings" panose="05000000000000000000" pitchFamily="2" charset="2"/>
              <a:buChar char="Ø"/>
            </a:pPr>
            <a:r>
              <a:rPr lang="zh-CN" altLang="en-US" sz="1600" dirty="0"/>
              <a:t> 工欲善其事必先利其器，前面提到的“第三方”</a:t>
            </a:r>
            <a:r>
              <a:rPr lang="en-US" altLang="zh-CN" sz="1600" dirty="0"/>
              <a:t>IOC</a:t>
            </a:r>
            <a:r>
              <a:rPr lang="zh-CN" altLang="en-US" sz="1600" dirty="0"/>
              <a:t>容器</a:t>
            </a:r>
            <a:endParaRPr lang="en-US" altLang="zh-CN" sz="1600" dirty="0"/>
          </a:p>
          <a:p>
            <a:r>
              <a:rPr lang="zh-CN" altLang="en-US" sz="1600" dirty="0"/>
              <a:t>如何为我们提供我们所需要的对象实例呢？答案是</a:t>
            </a:r>
            <a:r>
              <a:rPr lang="en-US" altLang="zh-CN" sz="1600" dirty="0"/>
              <a:t>:</a:t>
            </a:r>
            <a:r>
              <a:rPr lang="zh-CN" altLang="en-US" sz="1600" dirty="0">
                <a:solidFill>
                  <a:srgbClr val="FF0000"/>
                </a:solidFill>
              </a:rPr>
              <a:t>注册</a:t>
            </a:r>
            <a:endParaRPr lang="en-US" altLang="zh-CN" sz="1600" dirty="0">
              <a:solidFill>
                <a:srgbClr val="FF0000"/>
              </a:solidFill>
            </a:endParaRPr>
          </a:p>
          <a:p>
            <a:endParaRPr lang="en-US" altLang="zh-CN" sz="1600" dirty="0">
              <a:solidFill>
                <a:srgbClr val="FF0000"/>
              </a:solidFill>
            </a:endParaRPr>
          </a:p>
          <a:p>
            <a:r>
              <a:rPr lang="zh-CN" altLang="en-US" sz="1600" dirty="0"/>
              <a:t>通过默认的 </a:t>
            </a:r>
            <a:r>
              <a:rPr lang="en-US" altLang="zh-CN" sz="1600" dirty="0" err="1"/>
              <a:t>ServiceCollection</a:t>
            </a:r>
            <a:r>
              <a:rPr lang="zh-CN" altLang="en-US" sz="1600" dirty="0"/>
              <a:t>有三个方法注册实例（对应三种不同的生命周期管理模式）：</a:t>
            </a:r>
            <a:endParaRPr lang="en-US" altLang="zh-CN" sz="1600" dirty="0"/>
          </a:p>
          <a:p>
            <a:endParaRPr lang="en-US" altLang="zh-CN" sz="1600" dirty="0"/>
          </a:p>
        </p:txBody>
      </p:sp>
      <p:pic>
        <p:nvPicPr>
          <p:cNvPr id="7" name="Picture 2">
            <a:extLst>
              <a:ext uri="{FF2B5EF4-FFF2-40B4-BE49-F238E27FC236}">
                <a16:creationId xmlns:a16="http://schemas.microsoft.com/office/drawing/2014/main" id="{EA7FEF24-E39C-4F51-96C5-D3781D54E8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4168" y="1020020"/>
            <a:ext cx="2520280" cy="127712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图示 11">
            <a:extLst>
              <a:ext uri="{FF2B5EF4-FFF2-40B4-BE49-F238E27FC236}">
                <a16:creationId xmlns:a16="http://schemas.microsoft.com/office/drawing/2014/main" id="{8C4A44B9-44F6-4EA0-925F-CEC4AE115B00}"/>
              </a:ext>
            </a:extLst>
          </p:cNvPr>
          <p:cNvGraphicFramePr/>
          <p:nvPr>
            <p:extLst>
              <p:ext uri="{D42A27DB-BD31-4B8C-83A1-F6EECF244321}">
                <p14:modId xmlns:p14="http://schemas.microsoft.com/office/powerpoint/2010/main" val="3113614128"/>
              </p:ext>
            </p:extLst>
          </p:nvPr>
        </p:nvGraphicFramePr>
        <p:xfrm>
          <a:off x="2219908" y="2709843"/>
          <a:ext cx="4704184" cy="201745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02797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1.</a:t>
            </a:r>
            <a:r>
              <a:rPr lang="zh-CN" altLang="en-US" sz="2000" i="1" dirty="0"/>
              <a:t>实例注册</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pic>
        <p:nvPicPr>
          <p:cNvPr id="2" name="图片 1">
            <a:extLst>
              <a:ext uri="{FF2B5EF4-FFF2-40B4-BE49-F238E27FC236}">
                <a16:creationId xmlns:a16="http://schemas.microsoft.com/office/drawing/2014/main" id="{39E2F845-6B53-4033-A38E-272E0E885B00}"/>
              </a:ext>
            </a:extLst>
          </p:cNvPr>
          <p:cNvPicPr>
            <a:picLocks noChangeAspect="1"/>
          </p:cNvPicPr>
          <p:nvPr/>
        </p:nvPicPr>
        <p:blipFill>
          <a:blip r:embed="rId5"/>
          <a:stretch>
            <a:fillRect/>
          </a:stretch>
        </p:blipFill>
        <p:spPr>
          <a:xfrm>
            <a:off x="611560" y="1495261"/>
            <a:ext cx="2964156" cy="1240540"/>
          </a:xfrm>
          <a:prstGeom prst="rect">
            <a:avLst/>
          </a:prstGeom>
        </p:spPr>
      </p:pic>
      <p:pic>
        <p:nvPicPr>
          <p:cNvPr id="3" name="图片 2">
            <a:extLst>
              <a:ext uri="{FF2B5EF4-FFF2-40B4-BE49-F238E27FC236}">
                <a16:creationId xmlns:a16="http://schemas.microsoft.com/office/drawing/2014/main" id="{6E2C79D4-24A0-4B67-9127-5CDAA02B76B2}"/>
              </a:ext>
            </a:extLst>
          </p:cNvPr>
          <p:cNvPicPr>
            <a:picLocks noChangeAspect="1"/>
          </p:cNvPicPr>
          <p:nvPr/>
        </p:nvPicPr>
        <p:blipFill>
          <a:blip r:embed="rId6"/>
          <a:stretch>
            <a:fillRect/>
          </a:stretch>
        </p:blipFill>
        <p:spPr>
          <a:xfrm>
            <a:off x="3638865" y="1495261"/>
            <a:ext cx="5093047" cy="2111558"/>
          </a:xfrm>
          <a:prstGeom prst="rect">
            <a:avLst/>
          </a:prstGeom>
        </p:spPr>
      </p:pic>
      <p:sp>
        <p:nvSpPr>
          <p:cNvPr id="4" name="文本框 3">
            <a:extLst>
              <a:ext uri="{FF2B5EF4-FFF2-40B4-BE49-F238E27FC236}">
                <a16:creationId xmlns:a16="http://schemas.microsoft.com/office/drawing/2014/main" id="{8CD56EC6-D8CD-4EAF-8C54-A1143B530881}"/>
              </a:ext>
            </a:extLst>
          </p:cNvPr>
          <p:cNvSpPr txBox="1"/>
          <p:nvPr/>
        </p:nvSpPr>
        <p:spPr>
          <a:xfrm>
            <a:off x="1693528" y="2735801"/>
            <a:ext cx="800219" cy="276999"/>
          </a:xfrm>
          <a:prstGeom prst="rect">
            <a:avLst/>
          </a:prstGeom>
          <a:noFill/>
        </p:spPr>
        <p:txBody>
          <a:bodyPr wrap="none" rtlCol="0">
            <a:spAutoFit/>
          </a:bodyPr>
          <a:lstStyle/>
          <a:p>
            <a:r>
              <a:rPr lang="zh-CN" altLang="en-US" sz="1200" dirty="0"/>
              <a:t>接口定义</a:t>
            </a:r>
          </a:p>
        </p:txBody>
      </p:sp>
      <p:sp>
        <p:nvSpPr>
          <p:cNvPr id="10" name="文本框 9">
            <a:extLst>
              <a:ext uri="{FF2B5EF4-FFF2-40B4-BE49-F238E27FC236}">
                <a16:creationId xmlns:a16="http://schemas.microsoft.com/office/drawing/2014/main" id="{9B2F8667-6F54-4E49-A824-CC6F500A53B6}"/>
              </a:ext>
            </a:extLst>
          </p:cNvPr>
          <p:cNvSpPr txBox="1"/>
          <p:nvPr/>
        </p:nvSpPr>
        <p:spPr>
          <a:xfrm>
            <a:off x="5785278" y="3606819"/>
            <a:ext cx="800219" cy="276999"/>
          </a:xfrm>
          <a:prstGeom prst="rect">
            <a:avLst/>
          </a:prstGeom>
          <a:noFill/>
        </p:spPr>
        <p:txBody>
          <a:bodyPr wrap="none" rtlCol="0">
            <a:spAutoFit/>
          </a:bodyPr>
          <a:lstStyle/>
          <a:p>
            <a:r>
              <a:rPr lang="zh-CN" altLang="en-US" sz="1200" dirty="0"/>
              <a:t>方法实现</a:t>
            </a:r>
          </a:p>
        </p:txBody>
      </p:sp>
    </p:spTree>
    <p:extLst>
      <p:ext uri="{BB962C8B-B14F-4D97-AF65-F5344CB8AC3E}">
        <p14:creationId xmlns:p14="http://schemas.microsoft.com/office/powerpoint/2010/main" val="7249232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1.</a:t>
            </a:r>
            <a:r>
              <a:rPr lang="zh-CN" altLang="en-US" sz="2000" i="1" dirty="0"/>
              <a:t>实例注册</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pic>
        <p:nvPicPr>
          <p:cNvPr id="2" name="图片 1">
            <a:extLst>
              <a:ext uri="{FF2B5EF4-FFF2-40B4-BE49-F238E27FC236}">
                <a16:creationId xmlns:a16="http://schemas.microsoft.com/office/drawing/2014/main" id="{FD79DBB6-8C9F-401D-8F68-8C91F174D6A7}"/>
              </a:ext>
            </a:extLst>
          </p:cNvPr>
          <p:cNvPicPr>
            <a:picLocks noChangeAspect="1"/>
          </p:cNvPicPr>
          <p:nvPr/>
        </p:nvPicPr>
        <p:blipFill>
          <a:blip r:embed="rId5"/>
          <a:stretch>
            <a:fillRect/>
          </a:stretch>
        </p:blipFill>
        <p:spPr>
          <a:xfrm>
            <a:off x="492023" y="1131590"/>
            <a:ext cx="8159954" cy="2520280"/>
          </a:xfrm>
          <a:prstGeom prst="rect">
            <a:avLst/>
          </a:prstGeom>
        </p:spPr>
      </p:pic>
    </p:spTree>
    <p:extLst>
      <p:ext uri="{BB962C8B-B14F-4D97-AF65-F5344CB8AC3E}">
        <p14:creationId xmlns:p14="http://schemas.microsoft.com/office/powerpoint/2010/main" val="51010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2.</a:t>
            </a:r>
            <a:r>
              <a:rPr lang="zh-CN" altLang="en-US" sz="2000" i="1" dirty="0"/>
              <a:t>依赖注入（</a:t>
            </a:r>
            <a:r>
              <a:rPr lang="en-US" altLang="zh-CN" sz="2000" i="1" dirty="0" err="1"/>
              <a:t>Autofac</a:t>
            </a:r>
            <a:r>
              <a:rPr lang="zh-CN" altLang="en-US" sz="2000" i="1" dirty="0"/>
              <a:t>）</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1489305"/>
            <a:ext cx="6192688" cy="2800767"/>
          </a:xfrm>
          <a:prstGeom prst="rect">
            <a:avLst/>
          </a:prstGeom>
          <a:noFill/>
        </p:spPr>
        <p:txBody>
          <a:bodyPr wrap="square" rtlCol="0">
            <a:spAutoFit/>
          </a:bodyPr>
          <a:lstStyle/>
          <a:p>
            <a:pPr>
              <a:buFont typeface="Wingdings" panose="05000000000000000000" pitchFamily="2" charset="2"/>
              <a:buChar char="Ø"/>
            </a:pPr>
            <a:r>
              <a:rPr lang="zh-CN" altLang="en-US" sz="1600" dirty="0"/>
              <a:t>  </a:t>
            </a:r>
            <a:r>
              <a:rPr lang="en-US" altLang="zh-CN" sz="1600" dirty="0"/>
              <a:t>ASP.NET Core</a:t>
            </a:r>
            <a:r>
              <a:rPr lang="zh-CN" altLang="en-US" sz="1600" dirty="0"/>
              <a:t>中使用了自带的</a:t>
            </a:r>
            <a:r>
              <a:rPr lang="en-US" altLang="zh-CN" sz="1600" dirty="0"/>
              <a:t>Dependency Injection</a:t>
            </a:r>
            <a:r>
              <a:rPr lang="zh-CN" altLang="en-US" sz="1600" dirty="0"/>
              <a:t>作为了</a:t>
            </a:r>
            <a:endParaRPr lang="en-US" altLang="zh-CN" sz="1600" dirty="0"/>
          </a:p>
          <a:p>
            <a:r>
              <a:rPr lang="zh-CN" altLang="en-US" sz="1600" dirty="0"/>
              <a:t>默认的</a:t>
            </a:r>
            <a:r>
              <a:rPr lang="en-US" altLang="zh-CN" sz="1600" dirty="0"/>
              <a:t>IOC</a:t>
            </a:r>
            <a:r>
              <a:rPr lang="zh-CN" altLang="en-US" sz="1600" dirty="0"/>
              <a:t>容器。</a:t>
            </a:r>
            <a:endParaRPr lang="en-US" altLang="zh-CN" sz="1600" dirty="0"/>
          </a:p>
          <a:p>
            <a:pPr>
              <a:buFont typeface="Wingdings" panose="05000000000000000000" pitchFamily="2" charset="2"/>
              <a:buChar char="Ø"/>
            </a:pPr>
            <a:endParaRPr lang="en-US" altLang="zh-CN" sz="1600" dirty="0"/>
          </a:p>
          <a:p>
            <a:pPr>
              <a:buFont typeface="Wingdings" panose="05000000000000000000" pitchFamily="2" charset="2"/>
              <a:buChar char="Ø"/>
            </a:pPr>
            <a:r>
              <a:rPr lang="zh-CN" altLang="en-US" sz="1600" dirty="0"/>
              <a:t>各种三方提供的</a:t>
            </a:r>
            <a:r>
              <a:rPr lang="en-US" altLang="zh-CN" sz="1600" dirty="0"/>
              <a:t>IOC</a:t>
            </a:r>
            <a:r>
              <a:rPr lang="zh-CN" altLang="en-US" sz="1600" dirty="0"/>
              <a:t>容器，较为知名的有：</a:t>
            </a:r>
            <a:r>
              <a:rPr lang="en-US" altLang="zh-CN" sz="1600" dirty="0"/>
              <a:t> </a:t>
            </a:r>
            <a:r>
              <a:rPr lang="en-US" altLang="zh-CN" sz="1600" dirty="0" err="1"/>
              <a:t>CastleWindsor</a:t>
            </a:r>
            <a:r>
              <a:rPr lang="zh-CN" altLang="en-US" sz="1600" dirty="0"/>
              <a:t>，</a:t>
            </a:r>
            <a:r>
              <a:rPr lang="en-US" altLang="zh-CN" sz="1600" dirty="0"/>
              <a:t>Unity</a:t>
            </a:r>
            <a:r>
              <a:rPr lang="zh-CN" altLang="en-US" sz="1600" dirty="0"/>
              <a:t>，</a:t>
            </a:r>
            <a:r>
              <a:rPr lang="en-US" altLang="zh-CN" sz="1600" dirty="0" err="1"/>
              <a:t>Autofac</a:t>
            </a:r>
            <a:r>
              <a:rPr lang="zh-CN" altLang="en-US" sz="1600" dirty="0"/>
              <a:t>，</a:t>
            </a:r>
            <a:r>
              <a:rPr lang="en-US" altLang="zh-CN" sz="1600" dirty="0" err="1"/>
              <a:t>ObjectBuilder</a:t>
            </a:r>
            <a:r>
              <a:rPr lang="zh-CN" altLang="en-US" sz="1600" dirty="0"/>
              <a:t>，</a:t>
            </a:r>
            <a:r>
              <a:rPr lang="en-US" altLang="zh-CN" sz="1600" dirty="0" err="1"/>
              <a:t>StructureMap</a:t>
            </a:r>
            <a:r>
              <a:rPr lang="zh-CN" altLang="en-US" sz="1600" dirty="0"/>
              <a:t>，</a:t>
            </a:r>
            <a:r>
              <a:rPr lang="en-US" altLang="zh-CN" sz="1600" dirty="0" err="1"/>
              <a:t>Spring.Net</a:t>
            </a:r>
            <a:r>
              <a:rPr lang="zh-CN" altLang="en-US" sz="1600" dirty="0"/>
              <a:t>，这些第三方工具各不相同，但功能大体都相同，大都需要事先对接口与实现进行配对（通过代码或配置文件），然后由系统自动或手动来通过接口来获得相应实现类的实例，对象实例化的工作由</a:t>
            </a:r>
            <a:r>
              <a:rPr lang="en-US" altLang="zh-CN" sz="1600" dirty="0"/>
              <a:t>IOC</a:t>
            </a:r>
            <a:r>
              <a:rPr lang="zh-CN" altLang="en-US" sz="1600" dirty="0"/>
              <a:t>容器自动完成。</a:t>
            </a:r>
            <a:endParaRPr lang="en-US" altLang="zh-CN" sz="1600" dirty="0"/>
          </a:p>
          <a:p>
            <a:pPr>
              <a:buFont typeface="Wingdings" panose="05000000000000000000" pitchFamily="2" charset="2"/>
              <a:buChar char="Ø"/>
            </a:pPr>
            <a:endParaRPr lang="en-US" altLang="zh-CN" sz="1600" dirty="0"/>
          </a:p>
          <a:p>
            <a:pPr>
              <a:buFont typeface="Wingdings" panose="05000000000000000000" pitchFamily="2" charset="2"/>
              <a:buChar char="Ø"/>
            </a:pPr>
            <a:r>
              <a:rPr lang="zh-CN" altLang="en-US" sz="1600" dirty="0"/>
              <a:t>接下来以平时在开发中使用最多的</a:t>
            </a:r>
            <a:r>
              <a:rPr lang="en-US" altLang="zh-CN" sz="1600" dirty="0"/>
              <a:t>IOC</a:t>
            </a:r>
            <a:r>
              <a:rPr lang="zh-CN" altLang="en-US" sz="1600" dirty="0"/>
              <a:t>容器，</a:t>
            </a:r>
            <a:r>
              <a:rPr lang="en-US" altLang="zh-CN" sz="1600" dirty="0" err="1"/>
              <a:t>Autofac</a:t>
            </a:r>
            <a:r>
              <a:rPr lang="zh-CN" altLang="en-US" sz="1600" dirty="0"/>
              <a:t>对几种注入方式的使用详细说明一下。</a:t>
            </a:r>
            <a:endParaRPr lang="en-US" altLang="zh-CN" sz="1600" dirty="0"/>
          </a:p>
        </p:txBody>
      </p:sp>
      <p:pic>
        <p:nvPicPr>
          <p:cNvPr id="7" name="Picture 2">
            <a:extLst>
              <a:ext uri="{FF2B5EF4-FFF2-40B4-BE49-F238E27FC236}">
                <a16:creationId xmlns:a16="http://schemas.microsoft.com/office/drawing/2014/main" id="{EA7FEF24-E39C-4F51-96C5-D3781D54E8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4168" y="1020020"/>
            <a:ext cx="2520280" cy="1277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032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2.</a:t>
            </a:r>
            <a:r>
              <a:rPr lang="zh-CN" altLang="en-US" sz="2000" i="1" dirty="0"/>
              <a:t>依赖注入（</a:t>
            </a:r>
            <a:r>
              <a:rPr lang="en-US" altLang="zh-CN" sz="2000" i="1" dirty="0" err="1"/>
              <a:t>Autofac</a:t>
            </a:r>
            <a:r>
              <a:rPr lang="zh-CN" altLang="en-US" sz="2000" i="1" dirty="0"/>
              <a:t>）</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1489305"/>
            <a:ext cx="6192688" cy="3477875"/>
          </a:xfrm>
          <a:prstGeom prst="rect">
            <a:avLst/>
          </a:prstGeom>
          <a:noFill/>
        </p:spPr>
        <p:txBody>
          <a:bodyPr wrap="square" rtlCol="0">
            <a:spAutoFit/>
          </a:bodyPr>
          <a:lstStyle/>
          <a:p>
            <a:pPr indent="-285750">
              <a:buFont typeface="Wingdings" panose="05000000000000000000" pitchFamily="2" charset="2"/>
              <a:buChar char="Ø"/>
            </a:pPr>
            <a:r>
              <a:rPr lang="en-US" altLang="zh-CN" sz="1600" dirty="0"/>
              <a:t>2.1 </a:t>
            </a:r>
            <a:r>
              <a:rPr lang="zh-CN" altLang="en-US" sz="1600" dirty="0"/>
              <a:t>构造函数注入</a:t>
            </a:r>
            <a:endParaRPr lang="en-US" altLang="zh-CN" sz="1600" dirty="0"/>
          </a:p>
          <a:p>
            <a:pPr>
              <a:buFont typeface="Wingdings" panose="05000000000000000000" pitchFamily="2" charset="2"/>
              <a:buChar char="Ø"/>
            </a:pPr>
            <a:endParaRPr lang="en-US" altLang="zh-CN" sz="1600" dirty="0"/>
          </a:p>
          <a:p>
            <a:pPr indent="-285750">
              <a:buFont typeface="Wingdings" panose="05000000000000000000" pitchFamily="2" charset="2"/>
              <a:buChar char="Ø"/>
            </a:pPr>
            <a:r>
              <a:rPr lang="en-US" altLang="zh-CN" sz="1600" dirty="0"/>
              <a:t>2.2 </a:t>
            </a:r>
            <a:r>
              <a:rPr lang="zh-CN" altLang="en-US" sz="1600" dirty="0"/>
              <a:t>属性（</a:t>
            </a:r>
            <a:r>
              <a:rPr lang="en-US" altLang="zh-CN" sz="1600" dirty="0"/>
              <a:t>Setter</a:t>
            </a:r>
            <a:r>
              <a:rPr lang="zh-CN" altLang="en-US" sz="1600" dirty="0"/>
              <a:t>）注入</a:t>
            </a:r>
            <a:endParaRPr lang="en-US" altLang="zh-CN" sz="1600" dirty="0"/>
          </a:p>
          <a:p>
            <a:pPr>
              <a:buFont typeface="Wingdings" panose="05000000000000000000" pitchFamily="2" charset="2"/>
              <a:buChar char="Ø"/>
            </a:pPr>
            <a:endParaRPr lang="en-US" altLang="zh-CN" sz="1600" dirty="0"/>
          </a:p>
          <a:p>
            <a:pPr indent="-285750">
              <a:buFont typeface="Wingdings" panose="05000000000000000000" pitchFamily="2" charset="2"/>
              <a:buChar char="Ø"/>
            </a:pPr>
            <a:r>
              <a:rPr lang="en-US" altLang="zh-CN" sz="1600" dirty="0"/>
              <a:t>2.3 </a:t>
            </a:r>
            <a:r>
              <a:rPr lang="zh-CN" altLang="en-US" sz="1600" dirty="0"/>
              <a:t>接口注入</a:t>
            </a:r>
            <a:endParaRPr lang="en-US" altLang="zh-CN" sz="1600" dirty="0"/>
          </a:p>
          <a:p>
            <a:pPr>
              <a:buFont typeface="Wingdings" panose="05000000000000000000" pitchFamily="2" charset="2"/>
              <a:buChar char="Ø"/>
            </a:pPr>
            <a:endParaRPr lang="en-US" altLang="zh-CN" sz="1600" dirty="0"/>
          </a:p>
          <a:p>
            <a:pPr indent="-285750">
              <a:buFont typeface="Wingdings" panose="05000000000000000000" pitchFamily="2" charset="2"/>
              <a:buChar char="Ø"/>
            </a:pPr>
            <a:r>
              <a:rPr lang="en-US" altLang="zh-CN" sz="1600" dirty="0"/>
              <a:t>2.4 </a:t>
            </a:r>
            <a:r>
              <a:rPr lang="zh-CN" altLang="en-US" sz="1600" dirty="0"/>
              <a:t>服务定位器（非注入）</a:t>
            </a:r>
            <a:endParaRPr lang="en-US" altLang="zh-CN" sz="1600" dirty="0"/>
          </a:p>
          <a:p>
            <a:pPr>
              <a:buFont typeface="Wingdings" panose="05000000000000000000" pitchFamily="2" charset="2"/>
              <a:buChar char="Ø"/>
            </a:pPr>
            <a:endParaRPr lang="en-US" altLang="zh-CN" b="1" dirty="0"/>
          </a:p>
          <a:p>
            <a:pPr indent="-285750">
              <a:buFont typeface="Wingdings" panose="05000000000000000000" pitchFamily="2" charset="2"/>
              <a:buChar char="Ø"/>
            </a:pPr>
            <a:r>
              <a:rPr lang="en-US" altLang="zh-CN" sz="1600" dirty="0"/>
              <a:t>2.5</a:t>
            </a:r>
            <a:r>
              <a:rPr lang="en-US" altLang="zh-CN" dirty="0"/>
              <a:t> </a:t>
            </a:r>
            <a:r>
              <a:rPr lang="en-US" altLang="zh-CN" sz="1600" dirty="0" err="1"/>
              <a:t>IServiceProvider.GetService</a:t>
            </a:r>
            <a:endParaRPr lang="en-US" altLang="zh-CN" sz="1600" dirty="0"/>
          </a:p>
          <a:p>
            <a:endParaRPr lang="en-US" altLang="zh-CN" b="1" dirty="0"/>
          </a:p>
          <a:p>
            <a:endParaRPr lang="en-US" altLang="zh-CN" b="1" dirty="0"/>
          </a:p>
          <a:p>
            <a:endParaRPr lang="zh-CN" altLang="en-US" b="1" dirty="0"/>
          </a:p>
          <a:p>
            <a:pPr>
              <a:buFont typeface="Wingdings" panose="05000000000000000000" pitchFamily="2" charset="2"/>
              <a:buChar char="Ø"/>
            </a:pPr>
            <a:endParaRPr lang="en-US" altLang="zh-CN" sz="1600" dirty="0"/>
          </a:p>
        </p:txBody>
      </p:sp>
    </p:spTree>
    <p:extLst>
      <p:ext uri="{BB962C8B-B14F-4D97-AF65-F5344CB8AC3E}">
        <p14:creationId xmlns:p14="http://schemas.microsoft.com/office/powerpoint/2010/main" val="1690010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2.1</a:t>
            </a:r>
            <a:r>
              <a:rPr lang="zh-CN" altLang="en-US" sz="2000" i="1" dirty="0"/>
              <a:t>构造函数注入</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1263614"/>
            <a:ext cx="6192688" cy="1384995"/>
          </a:xfrm>
          <a:prstGeom prst="rect">
            <a:avLst/>
          </a:prstGeom>
          <a:noFill/>
        </p:spPr>
        <p:txBody>
          <a:bodyPr wrap="square" rtlCol="0">
            <a:spAutoFit/>
          </a:bodyPr>
          <a:lstStyle/>
          <a:p>
            <a:r>
              <a:rPr lang="zh-CN" altLang="en-US" sz="1200" dirty="0"/>
              <a:t>        构造函数注入（</a:t>
            </a:r>
            <a:r>
              <a:rPr lang="en-US" altLang="zh-CN" sz="1200" dirty="0"/>
              <a:t>constructor injection</a:t>
            </a:r>
            <a:r>
              <a:rPr lang="zh-CN" altLang="en-US" sz="1200" dirty="0"/>
              <a:t>）是依赖注入最常见的形式之一，同时也是相对简单的注入方式。</a:t>
            </a:r>
            <a:endParaRPr lang="en-US" altLang="zh-CN" sz="1200" dirty="0"/>
          </a:p>
          <a:p>
            <a:r>
              <a:rPr lang="zh-CN" altLang="en-US" sz="1200" dirty="0"/>
              <a:t>        由名称可以看出，该技术需要我们把所有依赖显示的体现在构造函数中。因此该服务在没有这些依赖时无法被构造。</a:t>
            </a:r>
            <a:endParaRPr lang="en-US" altLang="zh-CN" sz="1200" dirty="0"/>
          </a:p>
          <a:p>
            <a:r>
              <a:rPr lang="zh-CN" altLang="en-US" sz="1200" dirty="0"/>
              <a:t>        将注入的依赖赋值给只读（</a:t>
            </a:r>
            <a:r>
              <a:rPr lang="en-US" altLang="zh-CN" sz="1200" dirty="0" err="1"/>
              <a:t>readonly</a:t>
            </a:r>
            <a:r>
              <a:rPr lang="zh-CN" altLang="en-US" sz="1200" dirty="0"/>
              <a:t>）的字段或属性</a:t>
            </a:r>
            <a:r>
              <a:rPr lang="en-US" altLang="zh-CN" sz="1200" dirty="0"/>
              <a:t>(</a:t>
            </a:r>
            <a:r>
              <a:rPr lang="zh-CN" altLang="en-US" sz="1200" dirty="0"/>
              <a:t>为了防止在内部方法中意外地赋予其他值</a:t>
            </a:r>
            <a:r>
              <a:rPr lang="en-US" altLang="zh-CN" sz="1200" dirty="0"/>
              <a:t>)</a:t>
            </a:r>
            <a:r>
              <a:rPr lang="zh-CN" altLang="en-US" sz="1200" dirty="0"/>
              <a:t>。</a:t>
            </a:r>
            <a:endParaRPr lang="en-US" altLang="zh-CN" sz="1200" dirty="0"/>
          </a:p>
          <a:p>
            <a:r>
              <a:rPr lang="zh-CN" altLang="en-US" sz="1200" dirty="0"/>
              <a:t>示例：</a:t>
            </a:r>
            <a:endParaRPr lang="en-US" altLang="zh-CN" sz="1200" dirty="0"/>
          </a:p>
        </p:txBody>
      </p:sp>
      <p:pic>
        <p:nvPicPr>
          <p:cNvPr id="2" name="图片 1">
            <a:extLst>
              <a:ext uri="{FF2B5EF4-FFF2-40B4-BE49-F238E27FC236}">
                <a16:creationId xmlns:a16="http://schemas.microsoft.com/office/drawing/2014/main" id="{AEBBC84D-AE3F-4963-82A0-AF4DE8668FB3}"/>
              </a:ext>
            </a:extLst>
          </p:cNvPr>
          <p:cNvPicPr>
            <a:picLocks noChangeAspect="1"/>
          </p:cNvPicPr>
          <p:nvPr/>
        </p:nvPicPr>
        <p:blipFill>
          <a:blip r:embed="rId5"/>
          <a:stretch>
            <a:fillRect/>
          </a:stretch>
        </p:blipFill>
        <p:spPr>
          <a:xfrm>
            <a:off x="1439652" y="2515728"/>
            <a:ext cx="4536504" cy="2072514"/>
          </a:xfrm>
          <a:prstGeom prst="rect">
            <a:avLst/>
          </a:prstGeom>
        </p:spPr>
      </p:pic>
    </p:spTree>
    <p:extLst>
      <p:ext uri="{BB962C8B-B14F-4D97-AF65-F5344CB8AC3E}">
        <p14:creationId xmlns:p14="http://schemas.microsoft.com/office/powerpoint/2010/main" val="3884281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2.2</a:t>
            </a:r>
            <a:r>
              <a:rPr lang="zh-CN" altLang="en-US" sz="2000" i="1" dirty="0"/>
              <a:t>属性注入（</a:t>
            </a:r>
            <a:r>
              <a:rPr lang="en-US" altLang="zh-CN" sz="2000" i="1" dirty="0"/>
              <a:t>Setter Injection</a:t>
            </a:r>
            <a:r>
              <a:rPr lang="zh-CN" altLang="en-US" sz="2000" i="1" dirty="0"/>
              <a:t>）</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1489305"/>
            <a:ext cx="6192688" cy="1015663"/>
          </a:xfrm>
          <a:prstGeom prst="rect">
            <a:avLst/>
          </a:prstGeom>
          <a:noFill/>
        </p:spPr>
        <p:txBody>
          <a:bodyPr wrap="square" rtlCol="0">
            <a:spAutoFit/>
          </a:bodyPr>
          <a:lstStyle/>
          <a:p>
            <a:r>
              <a:rPr lang="en-US" altLang="zh-CN" sz="1200" dirty="0"/>
              <a:t>ASP.NET Core </a:t>
            </a:r>
            <a:r>
              <a:rPr lang="zh-CN" altLang="en-US" sz="1200" dirty="0"/>
              <a:t>的标准依赖注入容器不支持属性注入。</a:t>
            </a:r>
            <a:endParaRPr lang="en-US" altLang="zh-CN" sz="1200" dirty="0"/>
          </a:p>
          <a:p>
            <a:endParaRPr lang="zh-CN" altLang="en-US" sz="1200" dirty="0"/>
          </a:p>
          <a:p>
            <a:r>
              <a:rPr lang="zh-CN" altLang="en-US" sz="1200" dirty="0"/>
              <a:t>以下示例使用</a:t>
            </a:r>
            <a:r>
              <a:rPr lang="en-US" altLang="zh-CN" sz="1200" dirty="0" err="1"/>
              <a:t>Autofac</a:t>
            </a:r>
            <a:r>
              <a:rPr lang="en-US" altLang="zh-CN" sz="1200" dirty="0"/>
              <a:t> </a:t>
            </a:r>
            <a:r>
              <a:rPr lang="zh-CN" altLang="en-US" sz="1200" dirty="0"/>
              <a:t>依赖注入容器。在使用</a:t>
            </a:r>
            <a:r>
              <a:rPr lang="en-US" altLang="zh-CN" sz="1200" dirty="0"/>
              <a:t>Setter</a:t>
            </a:r>
            <a:r>
              <a:rPr lang="zh-CN" altLang="en-US" sz="1200" dirty="0"/>
              <a:t>注入时，需要在注册实例时，为作为属性注入的实例创建实例。如实例中的在注册</a:t>
            </a:r>
            <a:r>
              <a:rPr lang="en-US" altLang="zh-CN" sz="1200" dirty="0" err="1"/>
              <a:t>SetterInjection</a:t>
            </a:r>
            <a:r>
              <a:rPr lang="zh-CN" altLang="en-US" sz="1200" dirty="0"/>
              <a:t>时为其属性</a:t>
            </a:r>
            <a:r>
              <a:rPr lang="en-US" altLang="zh-CN" sz="1200" dirty="0"/>
              <a:t>_</a:t>
            </a:r>
            <a:r>
              <a:rPr lang="en-US" altLang="zh-CN" sz="1200" dirty="0" err="1"/>
              <a:t>demoService</a:t>
            </a:r>
            <a:r>
              <a:rPr lang="zh-CN" altLang="en-US" sz="1200" dirty="0"/>
              <a:t>创建实例。示例：</a:t>
            </a:r>
            <a:endParaRPr lang="en-US" altLang="zh-CN" sz="1200" dirty="0"/>
          </a:p>
        </p:txBody>
      </p:sp>
      <p:pic>
        <p:nvPicPr>
          <p:cNvPr id="2" name="图片 1">
            <a:extLst>
              <a:ext uri="{FF2B5EF4-FFF2-40B4-BE49-F238E27FC236}">
                <a16:creationId xmlns:a16="http://schemas.microsoft.com/office/drawing/2014/main" id="{74FE2D5E-8DBB-411F-802A-B1C14DB96D5A}"/>
              </a:ext>
            </a:extLst>
          </p:cNvPr>
          <p:cNvPicPr>
            <a:picLocks noChangeAspect="1"/>
          </p:cNvPicPr>
          <p:nvPr/>
        </p:nvPicPr>
        <p:blipFill>
          <a:blip r:embed="rId5"/>
          <a:stretch>
            <a:fillRect/>
          </a:stretch>
        </p:blipFill>
        <p:spPr>
          <a:xfrm>
            <a:off x="1619672" y="3091111"/>
            <a:ext cx="3654391" cy="1572633"/>
          </a:xfrm>
          <a:prstGeom prst="rect">
            <a:avLst/>
          </a:prstGeom>
        </p:spPr>
      </p:pic>
      <p:pic>
        <p:nvPicPr>
          <p:cNvPr id="3" name="图片 2">
            <a:extLst>
              <a:ext uri="{FF2B5EF4-FFF2-40B4-BE49-F238E27FC236}">
                <a16:creationId xmlns:a16="http://schemas.microsoft.com/office/drawing/2014/main" id="{E5B03186-7528-4AAA-8BA7-91A667A31354}"/>
              </a:ext>
            </a:extLst>
          </p:cNvPr>
          <p:cNvPicPr>
            <a:picLocks noChangeAspect="1"/>
          </p:cNvPicPr>
          <p:nvPr/>
        </p:nvPicPr>
        <p:blipFill>
          <a:blip r:embed="rId6"/>
          <a:stretch>
            <a:fillRect/>
          </a:stretch>
        </p:blipFill>
        <p:spPr>
          <a:xfrm>
            <a:off x="1619672" y="2726781"/>
            <a:ext cx="5292080" cy="337603"/>
          </a:xfrm>
          <a:prstGeom prst="rect">
            <a:avLst/>
          </a:prstGeom>
        </p:spPr>
      </p:pic>
    </p:spTree>
    <p:extLst>
      <p:ext uri="{BB962C8B-B14F-4D97-AF65-F5344CB8AC3E}">
        <p14:creationId xmlns:p14="http://schemas.microsoft.com/office/powerpoint/2010/main" val="1029527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2.2</a:t>
            </a:r>
            <a:r>
              <a:rPr lang="zh-CN" altLang="en-US" sz="2000" i="1" dirty="0"/>
              <a:t>接口注入（</a:t>
            </a:r>
            <a:r>
              <a:rPr lang="en-US" altLang="zh-CN" sz="2000" i="1" dirty="0"/>
              <a:t>Setter Injection</a:t>
            </a:r>
            <a:r>
              <a:rPr lang="zh-CN" altLang="en-US" sz="2000" i="1" dirty="0"/>
              <a:t>）</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1489305"/>
            <a:ext cx="6192688" cy="1015663"/>
          </a:xfrm>
          <a:prstGeom prst="rect">
            <a:avLst/>
          </a:prstGeom>
          <a:noFill/>
        </p:spPr>
        <p:txBody>
          <a:bodyPr wrap="square" rtlCol="0">
            <a:spAutoFit/>
          </a:bodyPr>
          <a:lstStyle/>
          <a:p>
            <a:r>
              <a:rPr lang="zh-CN" altLang="en-US" sz="1200" dirty="0"/>
              <a:t>属性注入（</a:t>
            </a:r>
            <a:r>
              <a:rPr lang="en-US" altLang="zh-CN" sz="1200" dirty="0"/>
              <a:t>setter injection</a:t>
            </a:r>
            <a:r>
              <a:rPr lang="zh-CN" altLang="en-US" sz="1200" dirty="0"/>
              <a:t>）是依赖注入最常见的形式之一。</a:t>
            </a:r>
          </a:p>
          <a:p>
            <a:endParaRPr lang="zh-CN" altLang="en-US" sz="1200" dirty="0"/>
          </a:p>
          <a:p>
            <a:r>
              <a:rPr lang="zh-CN" altLang="en-US" sz="1200" dirty="0"/>
              <a:t>由名称可以看出，该技术需要我们把所有依赖显示的体现在构造函数中。</a:t>
            </a:r>
            <a:endParaRPr lang="en-US" altLang="zh-CN" sz="1200" dirty="0"/>
          </a:p>
          <a:p>
            <a:endParaRPr lang="en-US" altLang="zh-CN" sz="1200" dirty="0"/>
          </a:p>
          <a:p>
            <a:r>
              <a:rPr lang="zh-CN" altLang="en-US" sz="1200" dirty="0"/>
              <a:t>示例：</a:t>
            </a:r>
            <a:endParaRPr lang="en-US" altLang="zh-CN" sz="1200" dirty="0"/>
          </a:p>
        </p:txBody>
      </p:sp>
    </p:spTree>
    <p:extLst>
      <p:ext uri="{BB962C8B-B14F-4D97-AF65-F5344CB8AC3E}">
        <p14:creationId xmlns:p14="http://schemas.microsoft.com/office/powerpoint/2010/main" val="3333248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zh-CN" altLang="en-US" sz="2000" b="1" i="1" dirty="0"/>
              <a:t>一、什么是依赖注入？</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4"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5" cstate="print"/>
          <a:stretch>
            <a:fillRect/>
          </a:stretch>
        </p:blipFill>
        <p:spPr>
          <a:xfrm>
            <a:off x="0" y="4659982"/>
            <a:ext cx="9144000" cy="504056"/>
          </a:xfrm>
          <a:prstGeom prst="rect">
            <a:avLst/>
          </a:prstGeom>
        </p:spPr>
      </p:pic>
      <p:sp>
        <p:nvSpPr>
          <p:cNvPr id="9" name="TextBox 8"/>
          <p:cNvSpPr txBox="1"/>
          <p:nvPr/>
        </p:nvSpPr>
        <p:spPr>
          <a:xfrm>
            <a:off x="611560" y="1489305"/>
            <a:ext cx="6192688" cy="584775"/>
          </a:xfrm>
          <a:prstGeom prst="rect">
            <a:avLst/>
          </a:prstGeom>
          <a:noFill/>
        </p:spPr>
        <p:txBody>
          <a:bodyPr wrap="square" rtlCol="0">
            <a:spAutoFit/>
          </a:bodyPr>
          <a:lstStyle/>
          <a:p>
            <a:pPr>
              <a:buFont typeface="Wingdings" panose="05000000000000000000" pitchFamily="2" charset="2"/>
              <a:buChar char="Ø"/>
            </a:pPr>
            <a:r>
              <a:rPr lang="zh-CN" altLang="en-US" sz="1600" dirty="0"/>
              <a:t>在说起</a:t>
            </a:r>
            <a:r>
              <a:rPr lang="en-US" altLang="zh-CN" sz="1600" dirty="0"/>
              <a:t>DI</a:t>
            </a:r>
            <a:r>
              <a:rPr lang="zh-CN" altLang="en-US" sz="1600" dirty="0"/>
              <a:t>之前，先提一个周所周知的设计原则</a:t>
            </a:r>
            <a:r>
              <a:rPr lang="en-US" altLang="zh-CN" sz="1600" dirty="0"/>
              <a:t>------</a:t>
            </a:r>
            <a:r>
              <a:rPr lang="zh-CN" altLang="en-US" sz="1600" dirty="0">
                <a:solidFill>
                  <a:srgbClr val="FF0000"/>
                </a:solidFill>
              </a:rPr>
              <a:t>控制反转</a:t>
            </a:r>
            <a:r>
              <a:rPr lang="zh-CN" altLang="en-US" sz="1600" dirty="0"/>
              <a:t>（</a:t>
            </a:r>
            <a:r>
              <a:rPr lang="en-US" altLang="zh-CN" sz="1600" dirty="0"/>
              <a:t> </a:t>
            </a:r>
            <a:r>
              <a:rPr lang="en-US" altLang="zh-CN" sz="1600" dirty="0">
                <a:solidFill>
                  <a:srgbClr val="FF0000"/>
                </a:solidFill>
              </a:rPr>
              <a:t>IOC</a:t>
            </a:r>
            <a:r>
              <a:rPr lang="en-US" altLang="zh-CN" sz="1600" dirty="0"/>
              <a:t> </a:t>
            </a:r>
            <a:r>
              <a:rPr lang="zh-CN" altLang="en-US" sz="1600" dirty="0"/>
              <a:t>）</a:t>
            </a:r>
            <a:endParaRPr lang="en-US" altLang="zh-CN" sz="1600" dirty="0"/>
          </a:p>
          <a:p>
            <a:endParaRPr lang="en-US" altLang="zh-CN" sz="1600" dirty="0"/>
          </a:p>
        </p:txBody>
      </p:sp>
      <p:pic>
        <p:nvPicPr>
          <p:cNvPr id="7" name="图片 6">
            <a:extLst>
              <a:ext uri="{FF2B5EF4-FFF2-40B4-BE49-F238E27FC236}">
                <a16:creationId xmlns:a16="http://schemas.microsoft.com/office/drawing/2014/main" id="{6186BFAD-F7A8-4FAF-985C-BD89CC449AFF}"/>
              </a:ext>
            </a:extLst>
          </p:cNvPr>
          <p:cNvPicPr>
            <a:picLocks noChangeAspect="1"/>
          </p:cNvPicPr>
          <p:nvPr>
            <p:custDataLst>
              <p:custData r:id="rId1"/>
            </p:custDataLst>
          </p:nvPr>
        </p:nvPicPr>
        <p:blipFill>
          <a:blip r:embed="rId6"/>
          <a:stretch>
            <a:fillRect/>
          </a:stretch>
        </p:blipFill>
        <p:spPr>
          <a:xfrm>
            <a:off x="970082" y="1800460"/>
            <a:ext cx="5475644" cy="1902609"/>
          </a:xfrm>
          <a:prstGeom prst="rect">
            <a:avLst/>
          </a:prstGeom>
        </p:spPr>
      </p:pic>
      <p:sp>
        <p:nvSpPr>
          <p:cNvPr id="10" name="文本框 9">
            <a:extLst>
              <a:ext uri="{FF2B5EF4-FFF2-40B4-BE49-F238E27FC236}">
                <a16:creationId xmlns:a16="http://schemas.microsoft.com/office/drawing/2014/main" id="{D9BA84A6-F3F6-4D52-B136-0519B4EA43AD}"/>
              </a:ext>
            </a:extLst>
          </p:cNvPr>
          <p:cNvSpPr txBox="1"/>
          <p:nvPr/>
        </p:nvSpPr>
        <p:spPr>
          <a:xfrm>
            <a:off x="3131840" y="3703069"/>
            <a:ext cx="1152128" cy="215444"/>
          </a:xfrm>
          <a:prstGeom prst="rect">
            <a:avLst/>
          </a:prstGeom>
          <a:noFill/>
        </p:spPr>
        <p:txBody>
          <a:bodyPr wrap="square" rtlCol="0">
            <a:spAutoFit/>
          </a:bodyPr>
          <a:lstStyle/>
          <a:p>
            <a:r>
              <a:rPr lang="zh-CN" altLang="en-US" sz="800" dirty="0"/>
              <a:t>图片截取自百度百科</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2.4</a:t>
            </a:r>
            <a:r>
              <a:rPr lang="zh-CN" altLang="en-US" b="1" dirty="0"/>
              <a:t>服务定位器</a:t>
            </a:r>
            <a:r>
              <a:rPr lang="zh-CN" altLang="en-US" sz="2000" i="1" dirty="0"/>
              <a:t>（</a:t>
            </a:r>
            <a:r>
              <a:rPr lang="en-US" altLang="zh-CN" dirty="0" err="1"/>
              <a:t>ServiceLocatorPattern</a:t>
            </a:r>
            <a:r>
              <a:rPr lang="zh-CN" altLang="en-US" sz="2000" i="1" dirty="0"/>
              <a:t>）</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1489305"/>
            <a:ext cx="6192688" cy="1015663"/>
          </a:xfrm>
          <a:prstGeom prst="rect">
            <a:avLst/>
          </a:prstGeom>
          <a:noFill/>
        </p:spPr>
        <p:txBody>
          <a:bodyPr wrap="square" rtlCol="0">
            <a:spAutoFit/>
          </a:bodyPr>
          <a:lstStyle/>
          <a:p>
            <a:r>
              <a:rPr lang="zh-CN" altLang="en-US" sz="1200" dirty="0"/>
              <a:t>属性注入（</a:t>
            </a:r>
            <a:r>
              <a:rPr lang="en-US" altLang="zh-CN" sz="1200" dirty="0"/>
              <a:t>setter injection</a:t>
            </a:r>
            <a:r>
              <a:rPr lang="zh-CN" altLang="en-US" sz="1200" dirty="0"/>
              <a:t>）是依赖注入最常见的形式之一。</a:t>
            </a:r>
          </a:p>
          <a:p>
            <a:endParaRPr lang="zh-CN" altLang="en-US" sz="1200" dirty="0"/>
          </a:p>
          <a:p>
            <a:r>
              <a:rPr lang="zh-CN" altLang="en-US" sz="1200" dirty="0"/>
              <a:t>由名称可以看出，该技术需要我们把所有依赖显示的体现在构造函数中。</a:t>
            </a:r>
            <a:endParaRPr lang="en-US" altLang="zh-CN" sz="1200" dirty="0"/>
          </a:p>
          <a:p>
            <a:endParaRPr lang="en-US" altLang="zh-CN" sz="1200" dirty="0"/>
          </a:p>
          <a:p>
            <a:r>
              <a:rPr lang="zh-CN" altLang="en-US" sz="1200" dirty="0"/>
              <a:t>示例：</a:t>
            </a:r>
            <a:endParaRPr lang="en-US" altLang="zh-CN" sz="1200" dirty="0"/>
          </a:p>
        </p:txBody>
      </p:sp>
    </p:spTree>
    <p:extLst>
      <p:ext uri="{BB962C8B-B14F-4D97-AF65-F5344CB8AC3E}">
        <p14:creationId xmlns:p14="http://schemas.microsoft.com/office/powerpoint/2010/main" val="42600086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2.2 </a:t>
            </a:r>
            <a:r>
              <a:rPr lang="en-US" altLang="zh-CN" sz="2000" i="1" dirty="0" err="1"/>
              <a:t>IServiceProvider.GetService</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1489305"/>
            <a:ext cx="6192688" cy="1569660"/>
          </a:xfrm>
          <a:prstGeom prst="rect">
            <a:avLst/>
          </a:prstGeom>
          <a:noFill/>
        </p:spPr>
        <p:txBody>
          <a:bodyPr wrap="square" rtlCol="0">
            <a:spAutoFit/>
          </a:bodyPr>
          <a:lstStyle/>
          <a:p>
            <a:r>
              <a:rPr lang="zh-CN" altLang="en-US" sz="1200" dirty="0"/>
              <a:t>当业务中，类中仅有部分方法需要使用到某个对象的实例的，可以采用</a:t>
            </a:r>
            <a:r>
              <a:rPr lang="en-US" altLang="zh-CN" sz="1200" dirty="0"/>
              <a:t>IOC</a:t>
            </a:r>
            <a:r>
              <a:rPr lang="zh-CN" altLang="en-US" sz="1200" dirty="0"/>
              <a:t>容器提供</a:t>
            </a:r>
            <a:r>
              <a:rPr lang="en-US" altLang="zh-CN" sz="1200" dirty="0" err="1"/>
              <a:t>IServiceProvider</a:t>
            </a:r>
            <a:r>
              <a:rPr lang="zh-CN" altLang="en-US" sz="1200" dirty="0"/>
              <a:t>对象的</a:t>
            </a:r>
            <a:r>
              <a:rPr lang="en-US" altLang="zh-CN" sz="1200" dirty="0" err="1"/>
              <a:t>GetService</a:t>
            </a:r>
            <a:r>
              <a:rPr lang="zh-CN" altLang="en-US" sz="1200" dirty="0"/>
              <a:t>方法去获取。</a:t>
            </a:r>
            <a:endParaRPr lang="en-US" altLang="zh-CN" sz="1200" dirty="0"/>
          </a:p>
          <a:p>
            <a:endParaRPr lang="en-US" altLang="zh-CN" sz="1200" dirty="0"/>
          </a:p>
          <a:p>
            <a:r>
              <a:rPr lang="en-US" altLang="zh-CN" sz="1200" dirty="0"/>
              <a:t>ASP.NET Core</a:t>
            </a:r>
            <a:r>
              <a:rPr lang="zh-CN" altLang="en-US" sz="1200" dirty="0"/>
              <a:t>的依赖注入框架其实很简单，其中仅仅涉及</a:t>
            </a:r>
            <a:r>
              <a:rPr lang="en-US" altLang="zh-CN" sz="1200" dirty="0" err="1"/>
              <a:t>ServiceCollection</a:t>
            </a:r>
            <a:r>
              <a:rPr lang="zh-CN" altLang="en-US" sz="1200" dirty="0"/>
              <a:t>和</a:t>
            </a:r>
            <a:r>
              <a:rPr lang="en-US" altLang="zh-CN" sz="1200" dirty="0" err="1"/>
              <a:t>ServiceProvider</a:t>
            </a:r>
            <a:r>
              <a:rPr lang="zh-CN" altLang="en-US" sz="1200" dirty="0"/>
              <a:t>这两个核心对象。我们预先将服务描述信息注册到</a:t>
            </a:r>
            <a:r>
              <a:rPr lang="en-US" altLang="zh-CN" sz="1200" dirty="0" err="1"/>
              <a:t>ServiceCollection</a:t>
            </a:r>
            <a:r>
              <a:rPr lang="zh-CN" altLang="en-US" sz="1200" dirty="0"/>
              <a:t>之上，然后利用</a:t>
            </a:r>
            <a:r>
              <a:rPr lang="en-US" altLang="zh-CN" sz="1200" dirty="0" err="1"/>
              <a:t>ServiceCollection</a:t>
            </a:r>
            <a:r>
              <a:rPr lang="zh-CN" altLang="en-US" sz="1200" dirty="0"/>
              <a:t>来创建</a:t>
            </a:r>
            <a:r>
              <a:rPr lang="en-US" altLang="zh-CN" sz="1200" dirty="0" err="1"/>
              <a:t>ServiceProvider</a:t>
            </a:r>
            <a:r>
              <a:rPr lang="zh-CN" altLang="en-US" sz="1200" dirty="0"/>
              <a:t>，并最终利用后者根据指定的服务类型来提供对应的服务实例。</a:t>
            </a:r>
            <a:endParaRPr lang="en-US" altLang="zh-CN" sz="1200" dirty="0"/>
          </a:p>
          <a:p>
            <a:endParaRPr lang="en-US" altLang="zh-CN" sz="1200" dirty="0"/>
          </a:p>
        </p:txBody>
      </p:sp>
      <p:pic>
        <p:nvPicPr>
          <p:cNvPr id="3" name="图片 2">
            <a:extLst>
              <a:ext uri="{FF2B5EF4-FFF2-40B4-BE49-F238E27FC236}">
                <a16:creationId xmlns:a16="http://schemas.microsoft.com/office/drawing/2014/main" id="{041DB2C5-D409-479B-87B2-95325E72F64F}"/>
              </a:ext>
            </a:extLst>
          </p:cNvPr>
          <p:cNvPicPr>
            <a:picLocks noChangeAspect="1"/>
          </p:cNvPicPr>
          <p:nvPr/>
        </p:nvPicPr>
        <p:blipFill>
          <a:blip r:embed="rId5"/>
          <a:stretch>
            <a:fillRect/>
          </a:stretch>
        </p:blipFill>
        <p:spPr>
          <a:xfrm>
            <a:off x="1858373" y="2934326"/>
            <a:ext cx="3847628" cy="219048"/>
          </a:xfrm>
          <a:prstGeom prst="rect">
            <a:avLst/>
          </a:prstGeom>
        </p:spPr>
      </p:pic>
      <p:pic>
        <p:nvPicPr>
          <p:cNvPr id="4" name="图片 3">
            <a:extLst>
              <a:ext uri="{FF2B5EF4-FFF2-40B4-BE49-F238E27FC236}">
                <a16:creationId xmlns:a16="http://schemas.microsoft.com/office/drawing/2014/main" id="{F37E941E-B426-4B28-B376-4C50947E08CF}"/>
              </a:ext>
            </a:extLst>
          </p:cNvPr>
          <p:cNvPicPr>
            <a:picLocks noChangeAspect="1"/>
          </p:cNvPicPr>
          <p:nvPr/>
        </p:nvPicPr>
        <p:blipFill>
          <a:blip r:embed="rId6"/>
          <a:stretch>
            <a:fillRect/>
          </a:stretch>
        </p:blipFill>
        <p:spPr>
          <a:xfrm>
            <a:off x="1331640" y="3219822"/>
            <a:ext cx="4901094" cy="1251343"/>
          </a:xfrm>
          <a:prstGeom prst="rect">
            <a:avLst/>
          </a:prstGeom>
        </p:spPr>
      </p:pic>
    </p:spTree>
    <p:extLst>
      <p:ext uri="{BB962C8B-B14F-4D97-AF65-F5344CB8AC3E}">
        <p14:creationId xmlns:p14="http://schemas.microsoft.com/office/powerpoint/2010/main" val="1131984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4.XML</a:t>
            </a:r>
            <a:r>
              <a:rPr lang="zh-CN" altLang="en-US" sz="2000" i="1" dirty="0"/>
              <a:t>配置注册关系</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1489305"/>
            <a:ext cx="6192688" cy="1077218"/>
          </a:xfrm>
          <a:prstGeom prst="rect">
            <a:avLst/>
          </a:prstGeom>
          <a:noFill/>
        </p:spPr>
        <p:txBody>
          <a:bodyPr wrap="square" rtlCol="0">
            <a:spAutoFit/>
          </a:bodyPr>
          <a:lstStyle/>
          <a:p>
            <a:pPr>
              <a:buFont typeface="Wingdings" panose="05000000000000000000" pitchFamily="2" charset="2"/>
              <a:buChar char="Ø"/>
            </a:pPr>
            <a:r>
              <a:rPr lang="zh-CN" altLang="en-US" sz="1600" dirty="0"/>
              <a:t>这是内容</a:t>
            </a:r>
            <a:r>
              <a:rPr lang="en-US" altLang="zh-CN" sz="1600" dirty="0"/>
              <a:t>1</a:t>
            </a:r>
          </a:p>
          <a:p>
            <a:pPr>
              <a:buFont typeface="Wingdings" panose="05000000000000000000" pitchFamily="2" charset="2"/>
              <a:buChar char="Ø"/>
            </a:pPr>
            <a:r>
              <a:rPr lang="zh-CN" altLang="en-US" sz="1600" b="1" dirty="0"/>
              <a:t>这是内容</a:t>
            </a:r>
            <a:r>
              <a:rPr lang="en-US" altLang="zh-CN" sz="1600" b="1" dirty="0"/>
              <a:t>2</a:t>
            </a:r>
          </a:p>
          <a:p>
            <a:pPr>
              <a:buFont typeface="Wingdings" panose="05000000000000000000" pitchFamily="2" charset="2"/>
              <a:buChar char="Ø"/>
            </a:pPr>
            <a:r>
              <a:rPr lang="zh-CN" altLang="en-US" sz="1600" b="1" dirty="0"/>
              <a:t>这是内容</a:t>
            </a:r>
            <a:r>
              <a:rPr lang="en-US" altLang="zh-CN" sz="1600" b="1" dirty="0"/>
              <a:t>3</a:t>
            </a:r>
          </a:p>
          <a:p>
            <a:pPr>
              <a:buFont typeface="Wingdings" panose="05000000000000000000" pitchFamily="2" charset="2"/>
              <a:buChar char="Ø"/>
            </a:pPr>
            <a:r>
              <a:rPr lang="zh-CN" altLang="en-US" sz="1600" b="1" dirty="0"/>
              <a:t>这是内容</a:t>
            </a:r>
            <a:r>
              <a:rPr lang="en-US" altLang="zh-CN" sz="1600" b="1" dirty="0"/>
              <a:t>4</a:t>
            </a:r>
          </a:p>
        </p:txBody>
      </p:sp>
    </p:spTree>
    <p:extLst>
      <p:ext uri="{BB962C8B-B14F-4D97-AF65-F5344CB8AC3E}">
        <p14:creationId xmlns:p14="http://schemas.microsoft.com/office/powerpoint/2010/main" val="1743748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3.Dependence </a:t>
            </a:r>
            <a:r>
              <a:rPr lang="en-US" altLang="zh-CN" sz="2000" i="1" dirty="0" err="1"/>
              <a:t>LookUp</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1489305"/>
            <a:ext cx="6192688" cy="1077218"/>
          </a:xfrm>
          <a:prstGeom prst="rect">
            <a:avLst/>
          </a:prstGeom>
          <a:noFill/>
        </p:spPr>
        <p:txBody>
          <a:bodyPr wrap="square" rtlCol="0">
            <a:spAutoFit/>
          </a:bodyPr>
          <a:lstStyle/>
          <a:p>
            <a:pPr>
              <a:buFont typeface="Wingdings" panose="05000000000000000000" pitchFamily="2" charset="2"/>
              <a:buChar char="Ø"/>
            </a:pPr>
            <a:r>
              <a:rPr lang="zh-CN" altLang="en-US" sz="1600" dirty="0"/>
              <a:t>这是内容</a:t>
            </a:r>
            <a:r>
              <a:rPr lang="en-US" altLang="zh-CN" sz="1600" dirty="0"/>
              <a:t>1</a:t>
            </a:r>
          </a:p>
          <a:p>
            <a:pPr>
              <a:buFont typeface="Wingdings" panose="05000000000000000000" pitchFamily="2" charset="2"/>
              <a:buChar char="Ø"/>
            </a:pPr>
            <a:r>
              <a:rPr lang="zh-CN" altLang="en-US" sz="1600" b="1" dirty="0"/>
              <a:t>这是内容</a:t>
            </a:r>
            <a:r>
              <a:rPr lang="en-US" altLang="zh-CN" sz="1600" b="1" dirty="0"/>
              <a:t>2</a:t>
            </a:r>
          </a:p>
          <a:p>
            <a:pPr>
              <a:buFont typeface="Wingdings" panose="05000000000000000000" pitchFamily="2" charset="2"/>
              <a:buChar char="Ø"/>
            </a:pPr>
            <a:r>
              <a:rPr lang="zh-CN" altLang="en-US" sz="1600" b="1" dirty="0"/>
              <a:t>这是内容</a:t>
            </a:r>
            <a:r>
              <a:rPr lang="en-US" altLang="zh-CN" sz="1600" b="1" dirty="0"/>
              <a:t>3</a:t>
            </a:r>
          </a:p>
          <a:p>
            <a:pPr>
              <a:buFont typeface="Wingdings" panose="05000000000000000000" pitchFamily="2" charset="2"/>
              <a:buChar char="Ø"/>
            </a:pPr>
            <a:r>
              <a:rPr lang="zh-CN" altLang="en-US" sz="1600" b="1" dirty="0"/>
              <a:t>这是内容</a:t>
            </a:r>
            <a:r>
              <a:rPr lang="en-US" altLang="zh-CN" sz="1600" b="1" dirty="0"/>
              <a:t>4</a:t>
            </a:r>
          </a:p>
        </p:txBody>
      </p:sp>
    </p:spTree>
    <p:extLst>
      <p:ext uri="{BB962C8B-B14F-4D97-AF65-F5344CB8AC3E}">
        <p14:creationId xmlns:p14="http://schemas.microsoft.com/office/powerpoint/2010/main" val="14899340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zh-CN" altLang="en-US" sz="2000" dirty="0"/>
              <a:t>总结</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1326344"/>
            <a:ext cx="6912768" cy="1323439"/>
          </a:xfrm>
          <a:prstGeom prst="rect">
            <a:avLst/>
          </a:prstGeom>
          <a:noFill/>
        </p:spPr>
        <p:txBody>
          <a:bodyPr wrap="square" rtlCol="0">
            <a:spAutoFit/>
          </a:bodyPr>
          <a:lstStyle/>
          <a:p>
            <a:pPr>
              <a:buFont typeface="Wingdings" panose="05000000000000000000" pitchFamily="2" charset="2"/>
              <a:buChar char="Ø"/>
            </a:pPr>
            <a:r>
              <a:rPr lang="zh-CN" altLang="en-US" sz="1600" b="1" dirty="0"/>
              <a:t>总结一</a:t>
            </a:r>
            <a:endParaRPr lang="en-US" altLang="zh-CN" sz="1600" b="1" dirty="0"/>
          </a:p>
          <a:p>
            <a:pPr>
              <a:buFont typeface="Wingdings" panose="05000000000000000000" pitchFamily="2" charset="2"/>
              <a:buChar char="Ø"/>
            </a:pPr>
            <a:r>
              <a:rPr lang="zh-CN" altLang="en-US" sz="1600" b="1" dirty="0"/>
              <a:t>总结二</a:t>
            </a:r>
            <a:endParaRPr lang="en-US" altLang="zh-CN" sz="1600" b="1" dirty="0"/>
          </a:p>
          <a:p>
            <a:pPr>
              <a:buFont typeface="Wingdings" panose="05000000000000000000" pitchFamily="2" charset="2"/>
              <a:buChar char="Ø"/>
            </a:pPr>
            <a:r>
              <a:rPr lang="zh-CN" altLang="en-US" sz="1600" b="1" dirty="0"/>
              <a:t>总结三</a:t>
            </a:r>
            <a:endParaRPr lang="en-US" altLang="zh-CN" sz="1600" b="1" dirty="0"/>
          </a:p>
          <a:p>
            <a:pPr>
              <a:buFont typeface="Wingdings" panose="05000000000000000000" pitchFamily="2" charset="2"/>
              <a:buChar char="Ø"/>
            </a:pPr>
            <a:r>
              <a:rPr lang="zh-CN" altLang="en-US" sz="1600" b="1" dirty="0"/>
              <a:t>总结四</a:t>
            </a:r>
            <a:endParaRPr lang="en-US" altLang="zh-CN" sz="1600" b="1" dirty="0"/>
          </a:p>
          <a:p>
            <a:pPr>
              <a:buFont typeface="Wingdings" panose="05000000000000000000" pitchFamily="2" charset="2"/>
              <a:buChar char="Ø"/>
            </a:pPr>
            <a:endParaRPr lang="en-US" altLang="zh-CN" sz="1600" b="1" dirty="0"/>
          </a:p>
        </p:txBody>
      </p:sp>
    </p:spTree>
    <p:extLst>
      <p:ext uri="{BB962C8B-B14F-4D97-AF65-F5344CB8AC3E}">
        <p14:creationId xmlns:p14="http://schemas.microsoft.com/office/powerpoint/2010/main" val="4981622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1326344"/>
            <a:ext cx="6912768" cy="1384995"/>
          </a:xfrm>
          <a:prstGeom prst="rect">
            <a:avLst/>
          </a:prstGeom>
          <a:noFill/>
        </p:spPr>
        <p:txBody>
          <a:bodyPr wrap="square" rtlCol="0">
            <a:spAutoFit/>
          </a:bodyPr>
          <a:lstStyle/>
          <a:p>
            <a:pPr>
              <a:buFont typeface="Wingdings" panose="05000000000000000000" pitchFamily="2" charset="2"/>
              <a:buChar char="Ø"/>
            </a:pPr>
            <a:r>
              <a:rPr lang="zh-CN" altLang="en-US" sz="1600" b="1" dirty="0"/>
              <a:t>一位大牛写的通俗易懂的</a:t>
            </a:r>
            <a:r>
              <a:rPr lang="en-US" altLang="zh-CN" sz="1600" b="1" dirty="0"/>
              <a:t>IOC</a:t>
            </a:r>
            <a:r>
              <a:rPr lang="zh-CN" altLang="en-US" sz="1600" b="1" dirty="0"/>
              <a:t>框架详解博客 </a:t>
            </a:r>
            <a:r>
              <a:rPr lang="en-US" altLang="zh-CN" sz="1600" dirty="0">
                <a:hlinkClick r:id="rId5"/>
              </a:rPr>
              <a:t>https://www.cnblogs.com/jhli/p/6019895.html</a:t>
            </a:r>
            <a:endParaRPr lang="en-US" altLang="zh-CN" sz="1600" b="1" dirty="0"/>
          </a:p>
          <a:p>
            <a:pPr>
              <a:buFont typeface="Wingdings" panose="05000000000000000000" pitchFamily="2" charset="2"/>
              <a:buChar char="Ø"/>
            </a:pPr>
            <a:endParaRPr lang="en-US" altLang="zh-CN" sz="1600" b="1" dirty="0"/>
          </a:p>
          <a:p>
            <a:pPr>
              <a:buFont typeface="Wingdings" panose="05000000000000000000" pitchFamily="2" charset="2"/>
              <a:buChar char="Ø"/>
            </a:pPr>
            <a:r>
              <a:rPr lang="zh-CN" altLang="en-US" sz="1600" b="1" dirty="0"/>
              <a:t>一篇经典的文章</a:t>
            </a:r>
            <a:r>
              <a:rPr lang="en-US" altLang="zh-CN" sz="1600" b="1" dirty="0"/>
              <a:t>《</a:t>
            </a:r>
            <a:r>
              <a:rPr lang="en-US" altLang="zh-CN" dirty="0"/>
              <a:t> Inversion of Control Containers and the Dependency Injection pattern</a:t>
            </a:r>
            <a:r>
              <a:rPr lang="en-US" altLang="zh-CN" sz="1600" b="1" dirty="0"/>
              <a:t>》</a:t>
            </a:r>
            <a:r>
              <a:rPr lang="en-US" altLang="zh-CN" sz="1600" dirty="0">
                <a:hlinkClick r:id="rId6"/>
              </a:rPr>
              <a:t> https://www.martinfowler.com/articles/injection.html</a:t>
            </a:r>
            <a:r>
              <a:rPr lang="en-US" altLang="zh-CN" sz="1600" dirty="0"/>
              <a:t> </a:t>
            </a:r>
            <a:endParaRPr lang="en-US" altLang="zh-CN" sz="1600" b="1" dirty="0"/>
          </a:p>
        </p:txBody>
      </p:sp>
      <p:sp>
        <p:nvSpPr>
          <p:cNvPr id="7" name="TextBox 4">
            <a:extLst>
              <a:ext uri="{FF2B5EF4-FFF2-40B4-BE49-F238E27FC236}">
                <a16:creationId xmlns:a16="http://schemas.microsoft.com/office/drawing/2014/main" id="{AA0238BA-F52F-4E5F-89A7-1D7B59669604}"/>
              </a:ext>
            </a:extLst>
          </p:cNvPr>
          <p:cNvSpPr txBox="1"/>
          <p:nvPr/>
        </p:nvSpPr>
        <p:spPr>
          <a:xfrm>
            <a:off x="611560" y="699542"/>
            <a:ext cx="4680520" cy="523220"/>
          </a:xfrm>
          <a:prstGeom prst="rect">
            <a:avLst/>
          </a:prstGeom>
          <a:noFill/>
        </p:spPr>
        <p:txBody>
          <a:bodyPr wrap="square" rtlCol="0">
            <a:spAutoFit/>
          </a:bodyPr>
          <a:lstStyle/>
          <a:p>
            <a:r>
              <a:rPr lang="zh-CN" altLang="en-US" sz="2800" b="1" dirty="0">
                <a:latin typeface="微软雅黑" pitchFamily="34" charset="-122"/>
                <a:ea typeface="微软雅黑" pitchFamily="34" charset="-122"/>
              </a:rPr>
              <a:t>谢谢观看</a:t>
            </a:r>
          </a:p>
        </p:txBody>
      </p:sp>
    </p:spTree>
    <p:extLst>
      <p:ext uri="{BB962C8B-B14F-4D97-AF65-F5344CB8AC3E}">
        <p14:creationId xmlns:p14="http://schemas.microsoft.com/office/powerpoint/2010/main" val="4151012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1.IOC</a:t>
            </a:r>
            <a:r>
              <a:rPr lang="zh-CN" altLang="en-US" sz="2000" i="1" dirty="0"/>
              <a:t>设计原则</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971124"/>
            <a:ext cx="6192688" cy="2492990"/>
          </a:xfrm>
          <a:prstGeom prst="rect">
            <a:avLst/>
          </a:prstGeom>
          <a:noFill/>
        </p:spPr>
        <p:txBody>
          <a:bodyPr wrap="square" rtlCol="0">
            <a:spAutoFit/>
          </a:bodyPr>
          <a:lstStyle/>
          <a:p>
            <a:pPr>
              <a:buFont typeface="Wingdings" panose="05000000000000000000" pitchFamily="2" charset="2"/>
              <a:buChar char="Ø"/>
            </a:pPr>
            <a:endParaRPr lang="en-US" altLang="zh-CN" sz="1600" b="1" dirty="0"/>
          </a:p>
          <a:p>
            <a:pPr>
              <a:buFont typeface="Wingdings" panose="05000000000000000000" pitchFamily="2" charset="2"/>
              <a:buChar char="Ø"/>
            </a:pPr>
            <a:r>
              <a:rPr lang="zh-CN" altLang="en-US" sz="1200" dirty="0"/>
              <a:t> 众所周知，面向对象编程中，一套具有较为复杂功能的系统，其底层实现都是由若干个对象组成的，通过组合利用各个对象的功能，最终实现系统的业务逻辑（如左图）。</a:t>
            </a:r>
            <a:endParaRPr lang="en-US" altLang="zh-CN" sz="1200" dirty="0"/>
          </a:p>
          <a:p>
            <a:pPr>
              <a:buFont typeface="Wingdings" panose="05000000000000000000" pitchFamily="2" charset="2"/>
              <a:buChar char="Ø"/>
            </a:pPr>
            <a:endParaRPr lang="en-US" altLang="zh-CN" sz="1200" b="1" dirty="0"/>
          </a:p>
          <a:p>
            <a:pPr>
              <a:buFont typeface="Wingdings" panose="05000000000000000000" pitchFamily="2" charset="2"/>
              <a:buChar char="Ø"/>
            </a:pPr>
            <a:r>
              <a:rPr lang="zh-CN" altLang="en-US" sz="1200" dirty="0"/>
              <a:t> 伴随着工业级应用的规模越来越庞大，对象之间的依赖关系也越来越复杂，经常会出现对象之间的多重依赖性关系。对象之间</a:t>
            </a:r>
            <a:r>
              <a:rPr lang="zh-CN" altLang="en-US" sz="1200" dirty="0">
                <a:solidFill>
                  <a:srgbClr val="FF0000"/>
                </a:solidFill>
              </a:rPr>
              <a:t>耦合度过高</a:t>
            </a:r>
            <a:r>
              <a:rPr lang="zh-CN" altLang="en-US" sz="1200" dirty="0"/>
              <a:t>的系统，必然会出现牵一发而动全身的情形（图</a:t>
            </a:r>
            <a:r>
              <a:rPr lang="en-US" altLang="zh-CN" sz="1200" dirty="0"/>
              <a:t>1</a:t>
            </a:r>
            <a:r>
              <a:rPr lang="zh-CN" altLang="en-US" sz="1200" dirty="0"/>
              <a:t>）。</a:t>
            </a:r>
            <a:endParaRPr lang="en-US" altLang="zh-CN" sz="1200" dirty="0"/>
          </a:p>
          <a:p>
            <a:pPr>
              <a:buFont typeface="Wingdings" panose="05000000000000000000" pitchFamily="2" charset="2"/>
              <a:buChar char="Ø"/>
            </a:pPr>
            <a:endParaRPr lang="en-US" altLang="zh-CN" sz="1200" dirty="0"/>
          </a:p>
          <a:p>
            <a:pPr>
              <a:buFont typeface="Wingdings" panose="05000000000000000000" pitchFamily="2" charset="2"/>
              <a:buChar char="Ø"/>
            </a:pPr>
            <a:r>
              <a:rPr lang="en-US" altLang="zh-CN" sz="1200" dirty="0"/>
              <a:t> </a:t>
            </a:r>
            <a:r>
              <a:rPr lang="zh-CN" altLang="en-US" sz="1200" dirty="0"/>
              <a:t> 耦合关系不仅会出现在对象与对象之间，也会出现在软件系统的各模块之间，以及软件系统和硬件系统之间。</a:t>
            </a:r>
            <a:endParaRPr lang="en-US" altLang="zh-CN" sz="1600" b="1" dirty="0"/>
          </a:p>
          <a:p>
            <a:pPr>
              <a:buFont typeface="Wingdings" panose="05000000000000000000" pitchFamily="2" charset="2"/>
              <a:buChar char="Ø"/>
            </a:pPr>
            <a:endParaRPr lang="en-US" altLang="zh-CN" sz="1600" b="1" dirty="0"/>
          </a:p>
          <a:p>
            <a:pPr>
              <a:buFont typeface="Wingdings" panose="05000000000000000000" pitchFamily="2" charset="2"/>
              <a:buChar char="Ø"/>
            </a:pPr>
            <a:endParaRPr lang="en-US" altLang="zh-CN" sz="1600" b="1" dirty="0"/>
          </a:p>
        </p:txBody>
      </p:sp>
      <p:pic>
        <p:nvPicPr>
          <p:cNvPr id="7" name="Picture 2">
            <a:extLst>
              <a:ext uri="{FF2B5EF4-FFF2-40B4-BE49-F238E27FC236}">
                <a16:creationId xmlns:a16="http://schemas.microsoft.com/office/drawing/2014/main" id="{BC060625-3B68-433E-B379-02EE11B488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152" y="3144042"/>
            <a:ext cx="2050404" cy="12326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9FC7EC2-CA9B-4B51-A434-1139F28A1B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3075806"/>
            <a:ext cx="2050135" cy="1369121"/>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E6B4FA10-6EB3-475D-B95C-524BB4857F18}"/>
              </a:ext>
            </a:extLst>
          </p:cNvPr>
          <p:cNvSpPr txBox="1"/>
          <p:nvPr/>
        </p:nvSpPr>
        <p:spPr>
          <a:xfrm>
            <a:off x="1636761" y="4444538"/>
            <a:ext cx="393185" cy="215444"/>
          </a:xfrm>
          <a:prstGeom prst="rect">
            <a:avLst/>
          </a:prstGeom>
          <a:noFill/>
        </p:spPr>
        <p:txBody>
          <a:bodyPr wrap="square" rtlCol="0">
            <a:spAutoFit/>
          </a:bodyPr>
          <a:lstStyle/>
          <a:p>
            <a:r>
              <a:rPr lang="zh-CN" altLang="en-US" sz="800" dirty="0"/>
              <a:t>图</a:t>
            </a:r>
            <a:r>
              <a:rPr lang="en-US" altLang="zh-CN" sz="800" dirty="0"/>
              <a:t>1</a:t>
            </a:r>
            <a:endParaRPr lang="zh-CN" altLang="en-US" sz="800" dirty="0"/>
          </a:p>
        </p:txBody>
      </p:sp>
      <p:sp>
        <p:nvSpPr>
          <p:cNvPr id="10" name="文本框 9">
            <a:extLst>
              <a:ext uri="{FF2B5EF4-FFF2-40B4-BE49-F238E27FC236}">
                <a16:creationId xmlns:a16="http://schemas.microsoft.com/office/drawing/2014/main" id="{D6F7D9B5-2365-4A96-8684-B3D18DCDC516}"/>
              </a:ext>
            </a:extLst>
          </p:cNvPr>
          <p:cNvSpPr txBox="1"/>
          <p:nvPr/>
        </p:nvSpPr>
        <p:spPr>
          <a:xfrm>
            <a:off x="5400474" y="4444538"/>
            <a:ext cx="393185" cy="215444"/>
          </a:xfrm>
          <a:prstGeom prst="rect">
            <a:avLst/>
          </a:prstGeom>
          <a:noFill/>
        </p:spPr>
        <p:txBody>
          <a:bodyPr wrap="square" rtlCol="0">
            <a:spAutoFit/>
          </a:bodyPr>
          <a:lstStyle/>
          <a:p>
            <a:r>
              <a:rPr lang="zh-CN" altLang="en-US" sz="800" dirty="0"/>
              <a:t>图</a:t>
            </a:r>
            <a:r>
              <a:rPr lang="en-US" altLang="zh-CN" sz="800" dirty="0"/>
              <a:t>2</a:t>
            </a:r>
            <a:endParaRPr lang="zh-CN" altLang="en-US" sz="800" dirty="0"/>
          </a:p>
        </p:txBody>
      </p:sp>
    </p:spTree>
    <p:extLst>
      <p:ext uri="{BB962C8B-B14F-4D97-AF65-F5344CB8AC3E}">
        <p14:creationId xmlns:p14="http://schemas.microsoft.com/office/powerpoint/2010/main" val="1643967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1.IOC</a:t>
            </a:r>
            <a:r>
              <a:rPr lang="zh-CN" altLang="en-US" sz="2000" i="1" dirty="0"/>
              <a:t>设计原则</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971124"/>
            <a:ext cx="6192688" cy="2554545"/>
          </a:xfrm>
          <a:prstGeom prst="rect">
            <a:avLst/>
          </a:prstGeom>
          <a:noFill/>
        </p:spPr>
        <p:txBody>
          <a:bodyPr wrap="square" rtlCol="0">
            <a:spAutoFit/>
          </a:bodyPr>
          <a:lstStyle/>
          <a:p>
            <a:endParaRPr lang="en-US" altLang="zh-CN" sz="1600" b="1" dirty="0"/>
          </a:p>
          <a:p>
            <a:pPr>
              <a:buFont typeface="Wingdings" panose="05000000000000000000" pitchFamily="2" charset="2"/>
              <a:buChar char="Ø"/>
            </a:pPr>
            <a:r>
              <a:rPr lang="zh-CN" altLang="en-US" sz="1200" dirty="0"/>
              <a:t> 为了解决对象之间的耦合度过高的问题，软件专家</a:t>
            </a:r>
            <a:r>
              <a:rPr lang="en-US" altLang="zh-CN" sz="1200" dirty="0"/>
              <a:t>Michael Mattson</a:t>
            </a:r>
            <a:r>
              <a:rPr lang="zh-CN" altLang="en-US" sz="1200" dirty="0"/>
              <a:t>提出了</a:t>
            </a:r>
            <a:r>
              <a:rPr lang="en-US" altLang="zh-CN" sz="1200" dirty="0"/>
              <a:t>IOC</a:t>
            </a:r>
            <a:r>
              <a:rPr lang="zh-CN" altLang="en-US" sz="1200" dirty="0"/>
              <a:t>理论，用来实现对象之间的“解耦”，目前这个理论已经被成功地应用到实践当中，很多的</a:t>
            </a:r>
            <a:r>
              <a:rPr lang="en-US" altLang="zh-CN" sz="1200" dirty="0"/>
              <a:t>J2EE</a:t>
            </a:r>
            <a:r>
              <a:rPr lang="zh-CN" altLang="en-US" sz="1200" dirty="0"/>
              <a:t>项目均采用了</a:t>
            </a:r>
            <a:r>
              <a:rPr lang="en-US" altLang="zh-CN" sz="1200" dirty="0"/>
              <a:t>IOC</a:t>
            </a:r>
            <a:r>
              <a:rPr lang="zh-CN" altLang="en-US" sz="1200" dirty="0"/>
              <a:t>框架产品</a:t>
            </a:r>
            <a:r>
              <a:rPr lang="en-US" altLang="zh-CN" sz="1200" dirty="0"/>
              <a:t>spring</a:t>
            </a:r>
            <a:r>
              <a:rPr lang="zh-CN" altLang="en-US" sz="1200" dirty="0"/>
              <a:t>。</a:t>
            </a:r>
          </a:p>
          <a:p>
            <a:pPr>
              <a:buFont typeface="Wingdings" panose="05000000000000000000" pitchFamily="2" charset="2"/>
              <a:buChar char="Ø"/>
            </a:pPr>
            <a:endParaRPr lang="en-US" altLang="zh-CN" sz="1200" dirty="0"/>
          </a:p>
          <a:p>
            <a:pPr>
              <a:buFont typeface="Wingdings" panose="05000000000000000000" pitchFamily="2" charset="2"/>
              <a:buChar char="Ø"/>
            </a:pPr>
            <a:r>
              <a:rPr lang="en-US" altLang="zh-CN" sz="1200" dirty="0"/>
              <a:t> IOC</a:t>
            </a:r>
            <a:r>
              <a:rPr lang="zh-CN" altLang="en-US" sz="1200" dirty="0"/>
              <a:t>是</a:t>
            </a:r>
            <a:r>
              <a:rPr lang="en-US" altLang="zh-CN" sz="1200" dirty="0"/>
              <a:t>Inversion of Control</a:t>
            </a:r>
            <a:r>
              <a:rPr lang="zh-CN" altLang="en-US" sz="1200" dirty="0"/>
              <a:t>的缩写，多数书籍翻译成“控制反转”，还有些书籍翻译成为“控制反向”或者“控制倒置”。</a:t>
            </a:r>
            <a:endParaRPr lang="en-US" altLang="zh-CN" sz="1200" dirty="0"/>
          </a:p>
          <a:p>
            <a:r>
              <a:rPr lang="zh-CN" altLang="en-US" sz="1200" dirty="0"/>
              <a:t> </a:t>
            </a:r>
          </a:p>
          <a:p>
            <a:pPr>
              <a:buFont typeface="Wingdings" panose="05000000000000000000" pitchFamily="2" charset="2"/>
              <a:buChar char="Ø"/>
            </a:pPr>
            <a:r>
              <a:rPr lang="zh-CN" altLang="en-US" sz="1200" dirty="0"/>
              <a:t> </a:t>
            </a:r>
            <a:r>
              <a:rPr lang="en-US" altLang="zh-CN" sz="1200" dirty="0"/>
              <a:t>1996</a:t>
            </a:r>
            <a:r>
              <a:rPr lang="zh-CN" altLang="en-US" sz="1200" dirty="0"/>
              <a:t>年，</a:t>
            </a:r>
            <a:r>
              <a:rPr lang="en-US" altLang="zh-CN" sz="1200" dirty="0"/>
              <a:t>Michael Mattson</a:t>
            </a:r>
            <a:r>
              <a:rPr lang="zh-CN" altLang="en-US" sz="1200" dirty="0"/>
              <a:t>在一篇有关探讨面向对象框架的文章中，首先提出了</a:t>
            </a:r>
            <a:r>
              <a:rPr lang="en-US" altLang="zh-CN" sz="1200" dirty="0"/>
              <a:t>IOC </a:t>
            </a:r>
            <a:r>
              <a:rPr lang="zh-CN" altLang="en-US" sz="1200" dirty="0"/>
              <a:t>这个概念。简单来说就是把复杂系统分解成相互合作的对象，这些对象类通过封装以后，内部实现对外部是透明的，从而降低了解决问题的复杂度，而且可以灵活地被重用和扩展。</a:t>
            </a:r>
            <a:r>
              <a:rPr lang="en-US" altLang="zh-CN" sz="1200" dirty="0"/>
              <a:t>IOC</a:t>
            </a:r>
            <a:r>
              <a:rPr lang="zh-CN" altLang="en-US" sz="1200" dirty="0"/>
              <a:t>理论提出的观点大体是这样的：借助于“</a:t>
            </a:r>
            <a:r>
              <a:rPr lang="zh-CN" altLang="en-US" sz="1200" dirty="0">
                <a:solidFill>
                  <a:srgbClr val="FF0000"/>
                </a:solidFill>
              </a:rPr>
              <a:t>第三方</a:t>
            </a:r>
            <a:r>
              <a:rPr lang="zh-CN" altLang="en-US" sz="1200" dirty="0"/>
              <a:t>”实现具有依赖关系的对象之间的解耦，如下图：</a:t>
            </a:r>
          </a:p>
        </p:txBody>
      </p:sp>
      <p:pic>
        <p:nvPicPr>
          <p:cNvPr id="2050" name="Picture 2">
            <a:extLst>
              <a:ext uri="{FF2B5EF4-FFF2-40B4-BE49-F238E27FC236}">
                <a16:creationId xmlns:a16="http://schemas.microsoft.com/office/drawing/2014/main" id="{E1353B9D-736B-48EB-9EB2-950E7C6163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7764" y="3382859"/>
            <a:ext cx="2520280" cy="1277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532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1.IOC</a:t>
            </a:r>
            <a:r>
              <a:rPr lang="zh-CN" altLang="en-US" sz="2000" i="1" dirty="0"/>
              <a:t>设计原则</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971124"/>
            <a:ext cx="6192688" cy="1261884"/>
          </a:xfrm>
          <a:prstGeom prst="rect">
            <a:avLst/>
          </a:prstGeom>
          <a:noFill/>
        </p:spPr>
        <p:txBody>
          <a:bodyPr wrap="square" rtlCol="0">
            <a:spAutoFit/>
          </a:bodyPr>
          <a:lstStyle/>
          <a:p>
            <a:endParaRPr lang="en-US" altLang="zh-CN" sz="1600" b="1" dirty="0"/>
          </a:p>
          <a:p>
            <a:pPr>
              <a:buFont typeface="Wingdings" panose="05000000000000000000" pitchFamily="2" charset="2"/>
              <a:buChar char="Ø"/>
            </a:pPr>
            <a:r>
              <a:rPr lang="zh-CN" altLang="en-US" sz="1200" dirty="0"/>
              <a:t>由于引进了中间位置的“第三方”，也就是</a:t>
            </a:r>
            <a:r>
              <a:rPr lang="en-US" altLang="zh-CN" sz="1200" dirty="0"/>
              <a:t>IOC</a:t>
            </a:r>
            <a:r>
              <a:rPr lang="zh-CN" altLang="en-US" sz="1200" dirty="0"/>
              <a:t>容器，使得</a:t>
            </a:r>
            <a:r>
              <a:rPr lang="en-US" altLang="zh-CN" sz="1200" dirty="0"/>
              <a:t>A</a:t>
            </a:r>
            <a:r>
              <a:rPr lang="zh-CN" altLang="en-US" sz="1200" dirty="0"/>
              <a:t>、</a:t>
            </a:r>
            <a:r>
              <a:rPr lang="en-US" altLang="zh-CN" sz="1200" dirty="0"/>
              <a:t>B</a:t>
            </a:r>
            <a:r>
              <a:rPr lang="zh-CN" altLang="en-US" sz="1200" dirty="0"/>
              <a:t>、</a:t>
            </a:r>
            <a:r>
              <a:rPr lang="en-US" altLang="zh-CN" sz="1200" dirty="0"/>
              <a:t>C</a:t>
            </a:r>
            <a:r>
              <a:rPr lang="zh-CN" altLang="en-US" sz="1200" dirty="0"/>
              <a:t>、</a:t>
            </a:r>
            <a:r>
              <a:rPr lang="en-US" altLang="zh-CN" sz="1200" dirty="0"/>
              <a:t>D</a:t>
            </a:r>
            <a:r>
              <a:rPr lang="zh-CN" altLang="en-US" sz="1200" dirty="0"/>
              <a:t>这</a:t>
            </a:r>
            <a:r>
              <a:rPr lang="en-US" altLang="zh-CN" sz="1200" dirty="0"/>
              <a:t>4</a:t>
            </a:r>
            <a:r>
              <a:rPr lang="zh-CN" altLang="en-US" sz="1200" dirty="0"/>
              <a:t>个对象没有了耦合关系，齿轮之间的传动全部依靠“第三方”了，全部对象的控制权全部上缴给“第三方”</a:t>
            </a:r>
            <a:r>
              <a:rPr lang="en-US" altLang="zh-CN" sz="1200" dirty="0"/>
              <a:t>IOC</a:t>
            </a:r>
            <a:r>
              <a:rPr lang="zh-CN" altLang="en-US" sz="1200" dirty="0"/>
              <a:t>容器，所以，</a:t>
            </a:r>
            <a:r>
              <a:rPr lang="en-US" altLang="zh-CN" sz="1200" dirty="0"/>
              <a:t>IOC</a:t>
            </a:r>
            <a:r>
              <a:rPr lang="zh-CN" altLang="en-US" sz="1200" dirty="0"/>
              <a:t>容器成了整个系统的关键核心，它起到了一种类似“粘合剂”的作用，把系统中的所有对象粘合在一起发挥作用，如果没有这个“粘合剂”，对象与对象之间会彼此失去联系，这就是有人把</a:t>
            </a:r>
            <a:r>
              <a:rPr lang="en-US" altLang="zh-CN" sz="1200" dirty="0"/>
              <a:t>IOC</a:t>
            </a:r>
            <a:r>
              <a:rPr lang="zh-CN" altLang="en-US" sz="1200" dirty="0"/>
              <a:t>容器比喻成“粘合剂”的由来。</a:t>
            </a:r>
          </a:p>
        </p:txBody>
      </p:sp>
      <p:pic>
        <p:nvPicPr>
          <p:cNvPr id="3076" name="Picture 4">
            <a:extLst>
              <a:ext uri="{FF2B5EF4-FFF2-40B4-BE49-F238E27FC236}">
                <a16:creationId xmlns:a16="http://schemas.microsoft.com/office/drawing/2014/main" id="{F61E83E5-BCF3-450D-9893-53707D3D81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720" y="2233008"/>
            <a:ext cx="3311823" cy="1609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542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2.IOC</a:t>
            </a:r>
            <a:r>
              <a:rPr lang="zh-CN" altLang="en-US" sz="2000" i="1" dirty="0"/>
              <a:t>与</a:t>
            </a:r>
            <a:r>
              <a:rPr lang="en-US" altLang="zh-CN" sz="2000" i="1" dirty="0"/>
              <a:t>DI</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971124"/>
            <a:ext cx="6192688" cy="1631216"/>
          </a:xfrm>
          <a:prstGeom prst="rect">
            <a:avLst/>
          </a:prstGeom>
          <a:noFill/>
        </p:spPr>
        <p:txBody>
          <a:bodyPr wrap="square" rtlCol="0">
            <a:spAutoFit/>
          </a:bodyPr>
          <a:lstStyle/>
          <a:p>
            <a:endParaRPr lang="en-US" altLang="zh-CN" sz="1600" b="1" dirty="0"/>
          </a:p>
          <a:p>
            <a:pPr>
              <a:buFont typeface="Wingdings" panose="05000000000000000000" pitchFamily="2" charset="2"/>
              <a:buChar char="Ø"/>
            </a:pPr>
            <a:r>
              <a:rPr lang="zh-CN" altLang="en-US" sz="1200" dirty="0"/>
              <a:t> </a:t>
            </a:r>
            <a:r>
              <a:rPr lang="en-US" altLang="zh-CN" sz="1200" dirty="0"/>
              <a:t>2004</a:t>
            </a:r>
            <a:r>
              <a:rPr lang="zh-CN" altLang="en-US" sz="1200" dirty="0"/>
              <a:t>年，</a:t>
            </a:r>
            <a:r>
              <a:rPr lang="en-US" altLang="zh-CN" sz="1200" dirty="0"/>
              <a:t>Martin Fowler</a:t>
            </a:r>
            <a:r>
              <a:rPr lang="zh-CN" altLang="en-US" sz="1200" dirty="0"/>
              <a:t>探讨了同一个问题，既然</a:t>
            </a:r>
            <a:r>
              <a:rPr lang="en-US" altLang="zh-CN" sz="1200" dirty="0"/>
              <a:t>IOC</a:t>
            </a:r>
            <a:r>
              <a:rPr lang="zh-CN" altLang="en-US" sz="1200" dirty="0"/>
              <a:t>是控制反转，那么到底是“哪些方面的控制被反转了呢？”，经过详细地分析和论证后，他得出了答案：“</a:t>
            </a:r>
            <a:r>
              <a:rPr lang="zh-CN" altLang="en-US" sz="1200" dirty="0">
                <a:solidFill>
                  <a:srgbClr val="FF0000"/>
                </a:solidFill>
              </a:rPr>
              <a:t>获得依赖对象的过程被反转了</a:t>
            </a:r>
            <a:r>
              <a:rPr lang="zh-CN" altLang="en-US" sz="1200" dirty="0"/>
              <a:t>”。</a:t>
            </a:r>
            <a:r>
              <a:rPr lang="zh-CN" altLang="en-US" sz="1200" dirty="0">
                <a:solidFill>
                  <a:srgbClr val="0070C0"/>
                </a:solidFill>
              </a:rPr>
              <a:t>控制被反转之后，获得依赖对象的过程由自身管理变为了由</a:t>
            </a:r>
            <a:r>
              <a:rPr lang="en-US" altLang="zh-CN" sz="1200" dirty="0">
                <a:solidFill>
                  <a:srgbClr val="0070C0"/>
                </a:solidFill>
              </a:rPr>
              <a:t>IOC</a:t>
            </a:r>
            <a:r>
              <a:rPr lang="zh-CN" altLang="en-US" sz="1200" dirty="0">
                <a:solidFill>
                  <a:srgbClr val="0070C0"/>
                </a:solidFill>
              </a:rPr>
              <a:t>容器主动注入</a:t>
            </a:r>
            <a:r>
              <a:rPr lang="zh-CN" altLang="en-US" sz="1200" dirty="0"/>
              <a:t>。于是，他给“控制反转”取了一个更合适的名字叫做“</a:t>
            </a:r>
            <a:r>
              <a:rPr lang="zh-CN" altLang="en-US" sz="1200" dirty="0">
                <a:solidFill>
                  <a:srgbClr val="FF0000"/>
                </a:solidFill>
              </a:rPr>
              <a:t>依赖注入（</a:t>
            </a:r>
            <a:r>
              <a:rPr lang="en-US" altLang="zh-CN" sz="1200" dirty="0">
                <a:solidFill>
                  <a:srgbClr val="FF0000"/>
                </a:solidFill>
              </a:rPr>
              <a:t>Dependency Injection</a:t>
            </a:r>
            <a:r>
              <a:rPr lang="zh-CN" altLang="en-US" sz="1200" dirty="0">
                <a:solidFill>
                  <a:srgbClr val="FF0000"/>
                </a:solidFill>
              </a:rPr>
              <a:t>）</a:t>
            </a:r>
            <a:r>
              <a:rPr lang="zh-CN" altLang="en-US" sz="1200" dirty="0"/>
              <a:t>”。他的这个答案，实际上给出了实现</a:t>
            </a:r>
            <a:r>
              <a:rPr lang="en-US" altLang="zh-CN" sz="1200" dirty="0"/>
              <a:t>IOC</a:t>
            </a:r>
            <a:r>
              <a:rPr lang="zh-CN" altLang="en-US" sz="1200" dirty="0"/>
              <a:t>的方法：</a:t>
            </a:r>
            <a:r>
              <a:rPr lang="zh-CN" altLang="en-US" sz="1200" dirty="0">
                <a:solidFill>
                  <a:srgbClr val="FF0000"/>
                </a:solidFill>
              </a:rPr>
              <a:t>注入</a:t>
            </a:r>
            <a:r>
              <a:rPr lang="zh-CN" altLang="en-US" sz="1200" dirty="0"/>
              <a:t>。</a:t>
            </a:r>
            <a:endParaRPr lang="en-US" altLang="zh-CN" sz="1200" dirty="0"/>
          </a:p>
          <a:p>
            <a:pPr>
              <a:buFont typeface="Wingdings" panose="05000000000000000000" pitchFamily="2" charset="2"/>
              <a:buChar char="Ø"/>
            </a:pPr>
            <a:endParaRPr lang="en-US" altLang="zh-CN" sz="1200" dirty="0">
              <a:solidFill>
                <a:srgbClr val="0070C0"/>
              </a:solidFill>
            </a:endParaRPr>
          </a:p>
          <a:p>
            <a:pPr>
              <a:buFont typeface="Wingdings" panose="05000000000000000000" pitchFamily="2" charset="2"/>
              <a:buChar char="Ø"/>
            </a:pPr>
            <a:r>
              <a:rPr lang="zh-CN" altLang="en-US" sz="1200" dirty="0">
                <a:solidFill>
                  <a:srgbClr val="0070C0"/>
                </a:solidFill>
              </a:rPr>
              <a:t>所谓依赖注入，就是由</a:t>
            </a:r>
            <a:r>
              <a:rPr lang="en-US" altLang="zh-CN" sz="1200" dirty="0">
                <a:solidFill>
                  <a:srgbClr val="0070C0"/>
                </a:solidFill>
              </a:rPr>
              <a:t>IOC</a:t>
            </a:r>
            <a:r>
              <a:rPr lang="zh-CN" altLang="en-US" sz="1200" dirty="0">
                <a:solidFill>
                  <a:srgbClr val="0070C0"/>
                </a:solidFill>
              </a:rPr>
              <a:t>容器在运行期间，动态地将某种依赖关系注入到对象之中</a:t>
            </a:r>
            <a:r>
              <a:rPr lang="zh-CN" altLang="en-US" sz="1200" dirty="0"/>
              <a:t>。</a:t>
            </a:r>
          </a:p>
        </p:txBody>
      </p:sp>
    </p:spTree>
    <p:extLst>
      <p:ext uri="{BB962C8B-B14F-4D97-AF65-F5344CB8AC3E}">
        <p14:creationId xmlns:p14="http://schemas.microsoft.com/office/powerpoint/2010/main" val="3189275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zh-CN" altLang="en-US" sz="2000" b="1" i="1" dirty="0">
                <a:latin typeface="微软雅黑" pitchFamily="34" charset="-122"/>
                <a:ea typeface="微软雅黑" pitchFamily="34" charset="-122"/>
              </a:rPr>
              <a:t>二、为什么用依赖注入？</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1489305"/>
            <a:ext cx="6192688" cy="1815882"/>
          </a:xfrm>
          <a:prstGeom prst="rect">
            <a:avLst/>
          </a:prstGeom>
          <a:noFill/>
        </p:spPr>
        <p:txBody>
          <a:bodyPr wrap="square" rtlCol="0">
            <a:spAutoFit/>
          </a:bodyPr>
          <a:lstStyle/>
          <a:p>
            <a:pPr>
              <a:buFont typeface="Wingdings" panose="05000000000000000000" pitchFamily="2" charset="2"/>
              <a:buChar char="Ø"/>
            </a:pPr>
            <a:r>
              <a:rPr lang="en-US" altLang="zh-CN" sz="1600" dirty="0"/>
              <a:t>1.</a:t>
            </a:r>
            <a:r>
              <a:rPr lang="zh-CN" altLang="en-US" sz="1600" dirty="0"/>
              <a:t>系统与组件低耦合</a:t>
            </a:r>
            <a:endParaRPr lang="en-US" altLang="zh-CN" sz="1600" dirty="0"/>
          </a:p>
          <a:p>
            <a:pPr>
              <a:buFont typeface="Wingdings" panose="05000000000000000000" pitchFamily="2" charset="2"/>
              <a:buChar char="Ø"/>
            </a:pPr>
            <a:endParaRPr lang="en-US" altLang="zh-CN" sz="1600" dirty="0"/>
          </a:p>
          <a:p>
            <a:pPr>
              <a:buFont typeface="Wingdings" panose="05000000000000000000" pitchFamily="2" charset="2"/>
              <a:buChar char="Ø"/>
            </a:pPr>
            <a:r>
              <a:rPr lang="en-US" altLang="zh-CN" sz="1600" dirty="0"/>
              <a:t>2.</a:t>
            </a:r>
            <a:r>
              <a:rPr lang="zh-CN" altLang="en-US" sz="1600" dirty="0"/>
              <a:t>模块间相对独立</a:t>
            </a:r>
            <a:endParaRPr lang="en-US" altLang="zh-CN" sz="1600" dirty="0"/>
          </a:p>
          <a:p>
            <a:pPr>
              <a:buFont typeface="Wingdings" panose="05000000000000000000" pitchFamily="2" charset="2"/>
              <a:buChar char="Ø"/>
            </a:pPr>
            <a:endParaRPr lang="en-US" altLang="zh-CN" sz="1600" dirty="0"/>
          </a:p>
          <a:p>
            <a:pPr>
              <a:buFont typeface="Wingdings" panose="05000000000000000000" pitchFamily="2" charset="2"/>
              <a:buChar char="Ø"/>
            </a:pPr>
            <a:r>
              <a:rPr lang="en-US" altLang="zh-CN" sz="1600" dirty="0"/>
              <a:t>3.</a:t>
            </a:r>
            <a:r>
              <a:rPr lang="zh-CN" altLang="en-US" sz="1600" dirty="0"/>
              <a:t>代码高复用性</a:t>
            </a:r>
            <a:endParaRPr lang="en-US" altLang="zh-CN" sz="1600" dirty="0"/>
          </a:p>
          <a:p>
            <a:pPr>
              <a:buFont typeface="Wingdings" panose="05000000000000000000" pitchFamily="2" charset="2"/>
              <a:buChar char="Ø"/>
            </a:pPr>
            <a:endParaRPr lang="en-US" altLang="zh-CN" sz="1600" dirty="0"/>
          </a:p>
          <a:p>
            <a:pPr>
              <a:buFont typeface="Wingdings" panose="05000000000000000000" pitchFamily="2" charset="2"/>
              <a:buChar char="Ø"/>
            </a:pPr>
            <a:r>
              <a:rPr lang="en-US" altLang="zh-CN" sz="1600" dirty="0"/>
              <a:t>4.</a:t>
            </a:r>
            <a:r>
              <a:rPr lang="zh-CN" altLang="en-US" sz="1600" dirty="0"/>
              <a:t>系统易扩展性</a:t>
            </a:r>
            <a:endParaRPr lang="en-US" altLang="zh-CN" sz="1600" dirty="0"/>
          </a:p>
        </p:txBody>
      </p:sp>
    </p:spTree>
    <p:extLst>
      <p:ext uri="{BB962C8B-B14F-4D97-AF65-F5344CB8AC3E}">
        <p14:creationId xmlns:p14="http://schemas.microsoft.com/office/powerpoint/2010/main" val="1031633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4680520" cy="400110"/>
          </a:xfrm>
          <a:prstGeom prst="rect">
            <a:avLst/>
          </a:prstGeom>
          <a:noFill/>
        </p:spPr>
        <p:txBody>
          <a:bodyPr wrap="square" rtlCol="0">
            <a:spAutoFit/>
          </a:bodyPr>
          <a:lstStyle/>
          <a:p>
            <a:r>
              <a:rPr lang="en-US" altLang="zh-CN" sz="2000" i="1" dirty="0"/>
              <a:t>1.</a:t>
            </a:r>
            <a:r>
              <a:rPr lang="zh-CN" altLang="en-US" sz="2000" i="1" dirty="0"/>
              <a:t>系统与组件低耦合</a:t>
            </a:r>
            <a:endParaRPr lang="zh-CN" altLang="en-US" sz="2000" b="1" dirty="0">
              <a:latin typeface="微软雅黑" pitchFamily="34" charset="-122"/>
              <a:ea typeface="微软雅黑" pitchFamily="34" charset="-122"/>
            </a:endParaRPr>
          </a:p>
        </p:txBody>
      </p:sp>
      <p:pic>
        <p:nvPicPr>
          <p:cNvPr id="6" name="图片 5" descr="矢量智能对象.png"/>
          <p:cNvPicPr>
            <a:picLocks noChangeAspect="1"/>
          </p:cNvPicPr>
          <p:nvPr/>
        </p:nvPicPr>
        <p:blipFill>
          <a:blip r:embed="rId3" cstate="print"/>
          <a:stretch>
            <a:fillRect/>
          </a:stretch>
        </p:blipFill>
        <p:spPr>
          <a:xfrm>
            <a:off x="8244408" y="288032"/>
            <a:ext cx="487504" cy="349205"/>
          </a:xfrm>
          <a:prstGeom prst="rect">
            <a:avLst/>
          </a:prstGeom>
        </p:spPr>
      </p:pic>
      <p:pic>
        <p:nvPicPr>
          <p:cNvPr id="8" name="图片 7" descr="矢量智能对象.png"/>
          <p:cNvPicPr>
            <a:picLocks noChangeAspect="1"/>
          </p:cNvPicPr>
          <p:nvPr/>
        </p:nvPicPr>
        <p:blipFill>
          <a:blip r:embed="rId4" cstate="print"/>
          <a:stretch>
            <a:fillRect/>
          </a:stretch>
        </p:blipFill>
        <p:spPr>
          <a:xfrm>
            <a:off x="0" y="4659982"/>
            <a:ext cx="9144000" cy="504056"/>
          </a:xfrm>
          <a:prstGeom prst="rect">
            <a:avLst/>
          </a:prstGeom>
        </p:spPr>
      </p:pic>
      <p:sp>
        <p:nvSpPr>
          <p:cNvPr id="9" name="TextBox 8"/>
          <p:cNvSpPr txBox="1"/>
          <p:nvPr/>
        </p:nvSpPr>
        <p:spPr>
          <a:xfrm>
            <a:off x="611560" y="1140635"/>
            <a:ext cx="6192688" cy="2554545"/>
          </a:xfrm>
          <a:prstGeom prst="rect">
            <a:avLst/>
          </a:prstGeom>
          <a:noFill/>
        </p:spPr>
        <p:txBody>
          <a:bodyPr wrap="square" rtlCol="0">
            <a:spAutoFit/>
          </a:bodyPr>
          <a:lstStyle/>
          <a:p>
            <a:pPr>
              <a:buFont typeface="Wingdings" panose="05000000000000000000" pitchFamily="2" charset="2"/>
              <a:buChar char="Ø"/>
            </a:pPr>
            <a:r>
              <a:rPr lang="zh-CN" altLang="en-US" sz="1600" dirty="0"/>
              <a:t>以电脑和</a:t>
            </a:r>
            <a:r>
              <a:rPr lang="en-US" altLang="zh-CN" sz="1600" dirty="0"/>
              <a:t>USB</a:t>
            </a:r>
            <a:r>
              <a:rPr lang="zh-CN" altLang="en-US" sz="1600" dirty="0"/>
              <a:t>设备为例：</a:t>
            </a:r>
            <a:endParaRPr lang="en-US" altLang="zh-CN" sz="1600" dirty="0"/>
          </a:p>
          <a:p>
            <a:endParaRPr lang="en-US" altLang="zh-CN" sz="1600" dirty="0"/>
          </a:p>
          <a:p>
            <a:pPr>
              <a:buFont typeface="Wingdings" panose="05000000000000000000" pitchFamily="2" charset="2"/>
              <a:buChar char="Ø"/>
            </a:pPr>
            <a:r>
              <a:rPr lang="en-US" altLang="zh-CN" sz="1600" dirty="0"/>
              <a:t>USB</a:t>
            </a:r>
            <a:r>
              <a:rPr lang="zh-CN" altLang="en-US" sz="1600" dirty="0"/>
              <a:t>设备作为电脑主机的外部设备，在插入主机之前，</a:t>
            </a:r>
            <a:endParaRPr lang="en-US" altLang="zh-CN" sz="1600" dirty="0"/>
          </a:p>
          <a:p>
            <a:r>
              <a:rPr lang="zh-CN" altLang="en-US" sz="1600" dirty="0"/>
              <a:t>与电脑主机没有任何的关系，只有被我们连接在一起之后，两者才发生联系，具有相关性。所以，无论两者中的任何</a:t>
            </a:r>
            <a:endParaRPr lang="en-US" altLang="zh-CN" sz="1600" dirty="0"/>
          </a:p>
          <a:p>
            <a:r>
              <a:rPr lang="zh-CN" altLang="en-US" sz="1600" dirty="0"/>
              <a:t>一方出现什么的问题，都不会影响另一方的运行。这种特</a:t>
            </a:r>
            <a:endParaRPr lang="en-US" altLang="zh-CN" sz="1600" dirty="0"/>
          </a:p>
          <a:p>
            <a:r>
              <a:rPr lang="zh-CN" altLang="en-US" sz="1600" dirty="0"/>
              <a:t>性体现在软件工程中，就是</a:t>
            </a:r>
            <a:r>
              <a:rPr lang="zh-CN" altLang="en-US" sz="1600" dirty="0">
                <a:solidFill>
                  <a:srgbClr val="FF0000"/>
                </a:solidFill>
              </a:rPr>
              <a:t>可维护性</a:t>
            </a:r>
            <a:r>
              <a:rPr lang="zh-CN" altLang="en-US" sz="1600" dirty="0"/>
              <a:t>比较好，非常便于进行单元测试，便于调试程序和诊断故障。代码中的每一个</a:t>
            </a:r>
            <a:r>
              <a:rPr lang="en-US" altLang="zh-CN" sz="1600" dirty="0"/>
              <a:t>Class</a:t>
            </a:r>
            <a:r>
              <a:rPr lang="zh-CN" altLang="en-US" sz="1600" dirty="0"/>
              <a:t>都可以单独测试，彼此之间互不影响，只要保证自身的功能无误即可，这就是组件之间</a:t>
            </a:r>
            <a:r>
              <a:rPr lang="zh-CN" altLang="en-US" sz="1600" dirty="0">
                <a:solidFill>
                  <a:srgbClr val="FF0000"/>
                </a:solidFill>
              </a:rPr>
              <a:t>低耦合</a:t>
            </a:r>
            <a:r>
              <a:rPr lang="zh-CN" altLang="en-US" sz="1600" dirty="0"/>
              <a:t>或者</a:t>
            </a:r>
            <a:r>
              <a:rPr lang="zh-CN" altLang="en-US" sz="1600" dirty="0">
                <a:solidFill>
                  <a:srgbClr val="FF0000"/>
                </a:solidFill>
              </a:rPr>
              <a:t>无耦合</a:t>
            </a:r>
            <a:r>
              <a:rPr lang="zh-CN" altLang="en-US" sz="1600" dirty="0"/>
              <a:t>带来的好处。</a:t>
            </a:r>
            <a:endParaRPr lang="en-US" altLang="zh-CN" sz="1600" b="1" dirty="0"/>
          </a:p>
        </p:txBody>
      </p:sp>
      <p:pic>
        <p:nvPicPr>
          <p:cNvPr id="9220" name="Picture 4">
            <a:extLst>
              <a:ext uri="{FF2B5EF4-FFF2-40B4-BE49-F238E27FC236}">
                <a16:creationId xmlns:a16="http://schemas.microsoft.com/office/drawing/2014/main" id="{D242BD59-433E-424E-B43B-92F0B322F3B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35354"/>
          <a:stretch/>
        </p:blipFill>
        <p:spPr bwMode="auto">
          <a:xfrm>
            <a:off x="6452065" y="808289"/>
            <a:ext cx="2376264" cy="1152128"/>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EDD00C9A-9F4A-41ED-9822-EB6BBAAD4F0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99992" y="3671286"/>
            <a:ext cx="941090" cy="705818"/>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a:extLst>
              <a:ext uri="{FF2B5EF4-FFF2-40B4-BE49-F238E27FC236}">
                <a16:creationId xmlns:a16="http://schemas.microsoft.com/office/drawing/2014/main" id="{DAA3656F-F6E0-4FD1-B1B9-2CF465D144A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54143" y="3379062"/>
            <a:ext cx="1290265" cy="1290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913045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218e56a9-c710-4735-9e24-e13e0cee1102" Revision="1" Stencil="System.MyShapes" StencilVersion="1.0"/>
</Control>
</file>

<file path=customXml/itemProps1.xml><?xml version="1.0" encoding="utf-8"?>
<ds:datastoreItem xmlns:ds="http://schemas.openxmlformats.org/officeDocument/2006/customXml" ds:itemID="{EDCADB32-B7D8-41FB-A80C-18C8C15E56E4}">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465</TotalTime>
  <Words>2924</Words>
  <Application>Microsoft Office PowerPoint</Application>
  <PresentationFormat>全屏显示(16:9)</PresentationFormat>
  <Paragraphs>212</Paragraphs>
  <Slides>35</Slides>
  <Notes>34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35</vt:i4>
      </vt:variant>
    </vt:vector>
  </HeadingPairs>
  <TitlesOfParts>
    <vt:vector size="40" baseType="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Chen Mr.</cp:lastModifiedBy>
  <cp:revision>216</cp:revision>
  <dcterms:created xsi:type="dcterms:W3CDTF">2018-10-11T03:22:11Z</dcterms:created>
  <dcterms:modified xsi:type="dcterms:W3CDTF">2019-09-25T15:08:55Z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