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7" r:id="rId3"/>
    <p:sldId id="265"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69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7350"/>
          </a:xfrm>
        </p:spPr>
        <p:txBody>
          <a:bodyPr>
            <a:normAutofit/>
          </a:bodyPr>
          <a:lstStyle/>
          <a:p>
            <a:r>
              <a:rPr lang="en-US" sz="1800" b="1" dirty="0" smtClean="0"/>
              <a:t>                          APA FORMAT</a:t>
            </a:r>
            <a:endParaRPr lang="en-US" sz="1800" b="1" dirty="0"/>
          </a:p>
        </p:txBody>
      </p:sp>
      <p:sp>
        <p:nvSpPr>
          <p:cNvPr id="3" name="Content Placeholder 2"/>
          <p:cNvSpPr>
            <a:spLocks noGrp="1"/>
          </p:cNvSpPr>
          <p:nvPr>
            <p:ph idx="1"/>
          </p:nvPr>
        </p:nvSpPr>
        <p:spPr>
          <a:xfrm>
            <a:off x="677334" y="1176951"/>
            <a:ext cx="8596668" cy="4864412"/>
          </a:xfrm>
        </p:spPr>
        <p:txBody>
          <a:bodyPr>
            <a:normAutofit/>
          </a:bodyPr>
          <a:lstStyle/>
          <a:p>
            <a:pPr marL="0" indent="0">
              <a:buNone/>
            </a:pPr>
            <a:r>
              <a:rPr lang="en-US" sz="1600" dirty="0"/>
              <a:t>APA format is quite different from some of the other typical academic writing styles and guidelines you may used in the past. And, while it may take some getting used to, learning how to write an APA paper is a useful skill for </a:t>
            </a:r>
            <a:r>
              <a:rPr lang="en-US" sz="1600" dirty="0" smtClean="0"/>
              <a:t>anyone.</a:t>
            </a:r>
          </a:p>
          <a:p>
            <a:pPr marL="0" indent="0">
              <a:buNone/>
            </a:pPr>
            <a:endParaRPr lang="en-US" sz="1600" dirty="0"/>
          </a:p>
          <a:p>
            <a:pPr marL="0" indent="0">
              <a:buNone/>
            </a:pPr>
            <a:r>
              <a:rPr lang="en-US" sz="1600" b="1" dirty="0"/>
              <a:t>What Is APA Format?</a:t>
            </a:r>
          </a:p>
          <a:p>
            <a:pPr marL="0" indent="0">
              <a:buNone/>
            </a:pPr>
            <a:endParaRPr lang="en-US" sz="1600" dirty="0"/>
          </a:p>
          <a:p>
            <a:pPr marL="0" indent="0">
              <a:buNone/>
            </a:pPr>
            <a:r>
              <a:rPr lang="en-US" sz="1600" dirty="0"/>
              <a:t>APA format is the official style of the American Psychological Association (APA) and is commonly used to cite sources in psychology, education, and the social sciences. APA style originated in a 1929 article published in Psychological Bulletin that laid out the basic guidelines for academic writing in this genre. These guidelines were eventually expanded into the APA Publication </a:t>
            </a:r>
            <a:r>
              <a:rPr lang="en-US" sz="1600" dirty="0" smtClean="0"/>
              <a:t>Manual</a:t>
            </a:r>
            <a:r>
              <a:rPr lang="en-US" sz="1600" dirty="0"/>
              <a:t> </a:t>
            </a:r>
            <a:r>
              <a:rPr lang="en-US" sz="1600" dirty="0" smtClean="0"/>
              <a:t>1.</a:t>
            </a:r>
          </a:p>
          <a:p>
            <a:pPr marL="0" indent="0">
              <a:buNone/>
            </a:pPr>
            <a:r>
              <a:rPr lang="en-US" sz="1600" dirty="0" smtClean="0"/>
              <a:t> This format is </a:t>
            </a:r>
            <a:r>
              <a:rPr lang="en-US" sz="1600" dirty="0"/>
              <a:t>a style of crediting </a:t>
            </a:r>
            <a:r>
              <a:rPr lang="en-US" sz="1600" dirty="0" smtClean="0"/>
              <a:t>sources which  </a:t>
            </a:r>
            <a:r>
              <a:rPr lang="en-US" sz="1600" dirty="0"/>
              <a:t>you use to write a paper</a:t>
            </a:r>
            <a:r>
              <a:rPr lang="en-US" sz="1600" dirty="0" smtClean="0"/>
              <a:t>. This </a:t>
            </a:r>
            <a:r>
              <a:rPr lang="en-US" sz="1600" dirty="0"/>
              <a:t>style is typically used for research papers with medical or scientific subject matter. </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964498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4234"/>
            <a:ext cx="8596668" cy="4647129"/>
          </a:xfrm>
        </p:spPr>
        <p:txBody>
          <a:bodyPr>
            <a:normAutofit fontScale="92500" lnSpcReduction="10000"/>
          </a:bodyPr>
          <a:lstStyle/>
          <a:p>
            <a:pPr marL="0" indent="0">
              <a:buNone/>
            </a:pPr>
            <a:r>
              <a:rPr lang="en-US" b="1" dirty="0" smtClean="0"/>
              <a:t>1.Title </a:t>
            </a:r>
            <a:r>
              <a:rPr lang="en-US" b="1" dirty="0"/>
              <a:t>Page</a:t>
            </a:r>
          </a:p>
          <a:p>
            <a:pPr marL="0" indent="0">
              <a:buNone/>
            </a:pPr>
            <a:endParaRPr lang="en-US" dirty="0"/>
          </a:p>
          <a:p>
            <a:pPr marL="0" indent="0">
              <a:buNone/>
            </a:pPr>
            <a:r>
              <a:rPr lang="en-US" dirty="0"/>
              <a:t>Your title page should contain your title, name, and school affiliation. The page should also display the course number and name, the instructor's name, and the due date of your paper. The purpose of your title page is to let the reader know what your paper is about and who it was written </a:t>
            </a:r>
            <a:r>
              <a:rPr lang="en-US" dirty="0" smtClean="0"/>
              <a:t>by. Internal proposal is structured in memo format ;subject identified in header.</a:t>
            </a:r>
            <a:endParaRPr lang="en-US" dirty="0"/>
          </a:p>
          <a:p>
            <a:pPr marL="0" indent="0">
              <a:buNone/>
            </a:pPr>
            <a:endParaRPr lang="en-US" dirty="0"/>
          </a:p>
          <a:p>
            <a:pPr marL="0" indent="0">
              <a:buNone/>
            </a:pPr>
            <a:r>
              <a:rPr lang="en-US" b="1" dirty="0" smtClean="0"/>
              <a:t>2.Abstract</a:t>
            </a:r>
            <a:endParaRPr lang="en-US" b="1" dirty="0"/>
          </a:p>
          <a:p>
            <a:pPr marL="0" indent="0">
              <a:buNone/>
            </a:pPr>
            <a:endParaRPr lang="en-US" dirty="0"/>
          </a:p>
          <a:p>
            <a:pPr marL="0" indent="0">
              <a:buNone/>
            </a:pPr>
            <a:r>
              <a:rPr lang="en-US" dirty="0"/>
              <a:t>An abstract is a brief summary of your </a:t>
            </a:r>
            <a:r>
              <a:rPr lang="en-US" dirty="0" smtClean="0"/>
              <a:t>proposal </a:t>
            </a:r>
            <a:r>
              <a:rPr lang="en-US" dirty="0"/>
              <a:t>that immediately follows your title page. According to APA format, your abstract should be about 100 to 200 words although this can vary depending upon the specific publication or instructor </a:t>
            </a:r>
            <a:r>
              <a:rPr lang="en-US" dirty="0" smtClean="0"/>
              <a:t>requirements. You should begins with a clear concise statement. Introductory section provides supporting background information.</a:t>
            </a:r>
            <a:endParaRPr lang="en-US" dirty="0"/>
          </a:p>
          <a:p>
            <a:pPr marL="0" indent="0">
              <a:buNone/>
            </a:pPr>
            <a:endParaRPr lang="en-US" dirty="0"/>
          </a:p>
          <a:p>
            <a:pPr marL="0" indent="0">
              <a:buNone/>
            </a:pPr>
            <a:endParaRPr lang="en-US" dirty="0"/>
          </a:p>
        </p:txBody>
      </p:sp>
      <p:sp>
        <p:nvSpPr>
          <p:cNvPr id="6" name="Title 5"/>
          <p:cNvSpPr>
            <a:spLocks noGrp="1"/>
          </p:cNvSpPr>
          <p:nvPr>
            <p:ph type="title"/>
          </p:nvPr>
        </p:nvSpPr>
        <p:spPr>
          <a:xfrm>
            <a:off x="677334" y="144856"/>
            <a:ext cx="8596668" cy="1050202"/>
          </a:xfrm>
        </p:spPr>
        <p:txBody>
          <a:bodyPr>
            <a:normAutofit fontScale="90000"/>
          </a:bodyPr>
          <a:lstStyle/>
          <a:p>
            <a:r>
              <a:rPr lang="en-US" sz="1800" b="1" dirty="0" smtClean="0"/>
              <a:t>How do you write APA format?</a:t>
            </a:r>
            <a:br>
              <a:rPr lang="en-US" sz="1800" b="1" dirty="0" smtClean="0"/>
            </a:br>
            <a:r>
              <a:rPr lang="en-US" sz="1800" dirty="0" smtClean="0"/>
              <a:t>For APA format we divide our proposal in five main </a:t>
            </a:r>
            <a:r>
              <a:rPr lang="en-US" sz="1800" dirty="0"/>
              <a:t>section---------------</a:t>
            </a:r>
            <a:br>
              <a:rPr lang="en-US" sz="1800" dirty="0"/>
            </a:br>
            <a:r>
              <a:rPr lang="en-US" sz="1800" dirty="0"/>
              <a:t>a title page, abstract, main </a:t>
            </a:r>
            <a:r>
              <a:rPr lang="en-US" sz="1800" dirty="0" smtClean="0"/>
              <a:t>section(main body) conclusion </a:t>
            </a:r>
            <a:r>
              <a:rPr lang="en-US" sz="1800" dirty="0"/>
              <a:t>and reference list.</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126855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8765"/>
            <a:ext cx="8596668" cy="5742598"/>
          </a:xfrm>
        </p:spPr>
        <p:txBody>
          <a:bodyPr>
            <a:normAutofit fontScale="92500" lnSpcReduction="10000"/>
          </a:bodyPr>
          <a:lstStyle/>
          <a:p>
            <a:pPr marL="0" indent="0">
              <a:buNone/>
            </a:pPr>
            <a:r>
              <a:rPr lang="en-US" b="1" dirty="0"/>
              <a:t>3. Main Body</a:t>
            </a:r>
          </a:p>
          <a:p>
            <a:pPr marL="0" indent="0">
              <a:buNone/>
            </a:pPr>
            <a:endParaRPr lang="en-US" dirty="0"/>
          </a:p>
          <a:p>
            <a:pPr marL="0" indent="0">
              <a:buNone/>
            </a:pPr>
            <a:r>
              <a:rPr lang="en-US" dirty="0"/>
              <a:t>For an essay type paper, the main body of your paper will include the essay itself. If you are writing a lab report, then your main body will be broken down into further sections. The four main components of a lab report include the introduction, method, results, and discussion </a:t>
            </a:r>
            <a:r>
              <a:rPr lang="en-US" dirty="0" smtClean="0"/>
              <a:t>sections. Page header contains an abbreviated title followed by five spaces and an Arabic page </a:t>
            </a:r>
            <a:r>
              <a:rPr lang="en-US" dirty="0" err="1" smtClean="0"/>
              <a:t>number.The</a:t>
            </a:r>
            <a:r>
              <a:rPr lang="en-US" dirty="0" smtClean="0"/>
              <a:t> first page of a memo is counted in the numbering, although a number does not appear. You identifies and responds to potential concerns.</a:t>
            </a:r>
          </a:p>
          <a:p>
            <a:pPr marL="0" indent="0">
              <a:buNone/>
            </a:pPr>
            <a:r>
              <a:rPr lang="en-US" b="1" dirty="0" smtClean="0"/>
              <a:t>4.Conclusion</a:t>
            </a:r>
          </a:p>
          <a:p>
            <a:pPr marL="0" indent="0">
              <a:buNone/>
            </a:pPr>
            <a:r>
              <a:rPr lang="en-US" dirty="0" smtClean="0"/>
              <a:t>The concluding paragraph summarizes the main point ,provides support for being competitive and indicates a willingness to discuss the proposal.</a:t>
            </a:r>
          </a:p>
          <a:p>
            <a:pPr marL="0" indent="0">
              <a:buNone/>
            </a:pPr>
            <a:r>
              <a:rPr lang="en-US" b="1" dirty="0" smtClean="0"/>
              <a:t>5.References</a:t>
            </a:r>
          </a:p>
          <a:p>
            <a:pPr marL="0" indent="0">
              <a:buNone/>
            </a:pPr>
            <a:endParaRPr lang="en-US" dirty="0"/>
          </a:p>
          <a:p>
            <a:pPr marL="0" indent="0">
              <a:buNone/>
            </a:pPr>
            <a:r>
              <a:rPr lang="en-US" dirty="0"/>
              <a:t>The reference section of your paper will include a list of all of the sources that you used in your </a:t>
            </a:r>
            <a:r>
              <a:rPr lang="en-US" dirty="0" smtClean="0"/>
              <a:t>proposal. </a:t>
            </a:r>
            <a:r>
              <a:rPr lang="en-US" dirty="0"/>
              <a:t>If you cited information anywhere in your </a:t>
            </a:r>
            <a:r>
              <a:rPr lang="en-US" dirty="0" smtClean="0"/>
              <a:t>proposal, </a:t>
            </a:r>
            <a:r>
              <a:rPr lang="en-US" dirty="0"/>
              <a:t>it needs to be properly referenced in this section.</a:t>
            </a:r>
          </a:p>
          <a:p>
            <a:pPr marL="0" indent="0">
              <a:buNone/>
            </a:pPr>
            <a:r>
              <a:rPr lang="en-US" dirty="0" smtClean="0"/>
              <a:t> </a:t>
            </a:r>
            <a:r>
              <a:rPr lang="en-US" dirty="0"/>
              <a:t>And any source listed in your reference section must also be mentioned somewhere in your </a:t>
            </a:r>
            <a:r>
              <a:rPr lang="en-US" dirty="0" smtClean="0"/>
              <a:t>proposal.</a:t>
            </a:r>
            <a:endParaRPr lang="en-US" dirty="0"/>
          </a:p>
          <a:p>
            <a:pPr marL="0" indent="0">
              <a:buNone/>
            </a:pPr>
            <a:endParaRPr lang="en-US" dirty="0"/>
          </a:p>
        </p:txBody>
      </p:sp>
    </p:spTree>
    <p:extLst>
      <p:ext uri="{BB962C8B-B14F-4D97-AF65-F5344CB8AC3E}">
        <p14:creationId xmlns:p14="http://schemas.microsoft.com/office/powerpoint/2010/main" val="99282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473"/>
          </a:xfrm>
        </p:spPr>
        <p:txBody>
          <a:bodyPr>
            <a:normAutofit fontScale="90000"/>
          </a:bodyPr>
          <a:lstStyle/>
          <a:p>
            <a:r>
              <a:rPr lang="en-US" sz="1600" dirty="0" smtClean="0"/>
              <a:t>Look </a:t>
            </a:r>
            <a:r>
              <a:rPr lang="en-US" sz="1800" dirty="0" smtClean="0"/>
              <a:t>at</a:t>
            </a:r>
            <a:r>
              <a:rPr lang="en-US" sz="1600" dirty="0" smtClean="0"/>
              <a:t> the following example which is more formal and follows the standard style .It uses the American Psychological Association (APA)citation style and references. First of all we draw a box.</a:t>
            </a:r>
            <a:endParaRPr lang="en-US" sz="1600" dirty="0"/>
          </a:p>
        </p:txBody>
      </p:sp>
      <p:sp>
        <p:nvSpPr>
          <p:cNvPr id="3" name="Content Placeholder 2"/>
          <p:cNvSpPr>
            <a:spLocks noGrp="1"/>
          </p:cNvSpPr>
          <p:nvPr>
            <p:ph idx="1"/>
          </p:nvPr>
        </p:nvSpPr>
        <p:spPr>
          <a:xfrm>
            <a:off x="677334" y="1502875"/>
            <a:ext cx="8596668" cy="4538487"/>
          </a:xfrm>
        </p:spPr>
        <p:txBody>
          <a:bodyPr>
            <a:normAutofit/>
          </a:bodyPr>
          <a:lstStyle/>
          <a:p>
            <a:pPr marL="0" indent="0">
              <a:buNone/>
            </a:pPr>
            <a:r>
              <a:rPr lang="en-US" sz="1600" dirty="0" smtClean="0"/>
              <a:t>    Sample </a:t>
            </a:r>
            <a:r>
              <a:rPr lang="en-US" sz="1600" dirty="0"/>
              <a:t>Proposal, APA </a:t>
            </a:r>
            <a:r>
              <a:rPr lang="en-US" sz="1600" dirty="0" smtClean="0"/>
              <a:t>Style                                                              wellness program 1</a:t>
            </a:r>
            <a:endParaRPr lang="en-US" sz="1600" dirty="0"/>
          </a:p>
          <a:p>
            <a:pPr marL="0" indent="0">
              <a:buNone/>
            </a:pPr>
            <a:endParaRPr lang="en-US" sz="1600" dirty="0"/>
          </a:p>
          <a:p>
            <a:pPr marL="0" indent="0">
              <a:buNone/>
            </a:pPr>
            <a:r>
              <a:rPr lang="en-US" sz="1600" dirty="0" smtClean="0"/>
              <a:t>                MEMORANDUM</a:t>
            </a:r>
            <a:endParaRPr lang="en-US" sz="1600" dirty="0"/>
          </a:p>
          <a:p>
            <a:pPr marL="0" indent="0">
              <a:buNone/>
            </a:pPr>
            <a:endParaRPr lang="en-US" sz="1600" dirty="0"/>
          </a:p>
          <a:p>
            <a:pPr marL="0" indent="0">
              <a:buNone/>
            </a:pPr>
            <a:r>
              <a:rPr lang="en-US" sz="1600" dirty="0" smtClean="0"/>
              <a:t>  To     :Jay </a:t>
            </a:r>
            <a:r>
              <a:rPr lang="en-US" sz="1600" dirty="0" err="1" smtClean="0"/>
              <a:t>Crosson</a:t>
            </a:r>
            <a:r>
              <a:rPr lang="en-US" sz="1600" dirty="0"/>
              <a:t>, Senior Vice President, Human Resources</a:t>
            </a:r>
          </a:p>
          <a:p>
            <a:pPr marL="0" indent="0">
              <a:buNone/>
            </a:pPr>
            <a:endParaRPr lang="en-US" sz="1600" dirty="0"/>
          </a:p>
          <a:p>
            <a:pPr marL="0" indent="0">
              <a:buNone/>
            </a:pPr>
            <a:r>
              <a:rPr lang="en-US" sz="1600" dirty="0" smtClean="0"/>
              <a:t>  From</a:t>
            </a:r>
            <a:r>
              <a:rPr lang="en-US" sz="1600" dirty="0"/>
              <a:t>: Kelly </a:t>
            </a:r>
            <a:r>
              <a:rPr lang="en-US" sz="1600" dirty="0" err="1"/>
              <a:t>Ratajczak</a:t>
            </a:r>
            <a:r>
              <a:rPr lang="en-US" sz="1600" dirty="0"/>
              <a:t>. </a:t>
            </a:r>
            <a:r>
              <a:rPr lang="en-US" sz="1600" dirty="0" smtClean="0"/>
              <a:t>Intern, </a:t>
            </a:r>
            <a:r>
              <a:rPr lang="en-US" sz="1600" dirty="0"/>
              <a:t>Purchasing Department</a:t>
            </a:r>
          </a:p>
          <a:p>
            <a:pPr marL="0" indent="0">
              <a:buNone/>
            </a:pPr>
            <a:endParaRPr lang="en-US" sz="1600" dirty="0"/>
          </a:p>
          <a:p>
            <a:pPr marL="0" indent="0">
              <a:buNone/>
            </a:pPr>
            <a:r>
              <a:rPr lang="en-US" sz="1600" dirty="0" smtClean="0"/>
              <a:t> Subject</a:t>
            </a:r>
            <a:r>
              <a:rPr lang="en-US" sz="1600" dirty="0"/>
              <a:t>: Proposal to Add a Wellness Program</a:t>
            </a:r>
          </a:p>
          <a:p>
            <a:pPr marL="0" indent="0">
              <a:buNone/>
            </a:pPr>
            <a:endParaRPr lang="en-US" sz="1600" dirty="0"/>
          </a:p>
          <a:p>
            <a:pPr marL="0" indent="0">
              <a:buNone/>
            </a:pPr>
            <a:r>
              <a:rPr lang="en-US" sz="1600" dirty="0" smtClean="0"/>
              <a:t> Date</a:t>
            </a:r>
            <a:r>
              <a:rPr lang="en-US" sz="1600" dirty="0"/>
              <a:t>: </a:t>
            </a:r>
            <a:r>
              <a:rPr lang="en-US" sz="1600" dirty="0" smtClean="0"/>
              <a:t>August 4,xxxx</a:t>
            </a:r>
            <a:endParaRPr lang="en-US" sz="1600" dirty="0"/>
          </a:p>
        </p:txBody>
      </p:sp>
      <p:cxnSp>
        <p:nvCxnSpPr>
          <p:cNvPr id="5" name="Straight Connector 4"/>
          <p:cNvCxnSpPr/>
          <p:nvPr/>
        </p:nvCxnSpPr>
        <p:spPr>
          <a:xfrm>
            <a:off x="10547287" y="1520982"/>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235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1605"/>
            <a:ext cx="8596668" cy="5769758"/>
          </a:xfrm>
        </p:spPr>
        <p:txBody>
          <a:bodyPr>
            <a:normAutofit/>
          </a:bodyPr>
          <a:lstStyle/>
          <a:p>
            <a:pPr marL="0" indent="0">
              <a:buNone/>
            </a:pPr>
            <a:r>
              <a:rPr lang="en-US" sz="1600" dirty="0" smtClean="0"/>
              <a:t>                                                                                                    wellness program 2</a:t>
            </a:r>
            <a:endParaRPr lang="en-US" sz="1600" dirty="0"/>
          </a:p>
          <a:p>
            <a:pPr marL="0" indent="0">
              <a:buNone/>
            </a:pPr>
            <a:r>
              <a:rPr lang="en-US" sz="1600" dirty="0"/>
              <a:t>Health care costs are rising. In the long run, implementing a wellness program in our corporate culture will decrease the company's health care costs.</a:t>
            </a:r>
          </a:p>
          <a:p>
            <a:pPr marL="0" indent="0">
              <a:buNone/>
            </a:pPr>
            <a:endParaRPr lang="en-US" sz="1600" dirty="0"/>
          </a:p>
          <a:p>
            <a:pPr marL="0" indent="0">
              <a:buNone/>
            </a:pPr>
            <a:r>
              <a:rPr lang="en-US" sz="1600" dirty="0"/>
              <a:t>Research indicates that nearly 70% of health care costs are from common illnesses related to high blood pressure, overweight, lack of exercise, high cholesterol. stress, poor nutrition, and other preventable health issues </a:t>
            </a:r>
            <a:r>
              <a:rPr lang="en-US" sz="1600" dirty="0" smtClean="0"/>
              <a:t>. </a:t>
            </a:r>
            <a:r>
              <a:rPr lang="en-US" sz="1600" dirty="0"/>
              <a:t>Health care costs are a major expense for most businesses, and they do not reflect costs due to the loss of productivity or absenteeism. A wellness program would address most, if not all, of these health care issues and related costs.</a:t>
            </a:r>
          </a:p>
          <a:p>
            <a:pPr marL="0" indent="0">
              <a:buNone/>
            </a:pPr>
            <a:endParaRPr lang="en-US" sz="1600" dirty="0"/>
          </a:p>
          <a:p>
            <a:pPr marL="0" indent="0">
              <a:buNone/>
            </a:pPr>
            <a:r>
              <a:rPr lang="en-US" sz="1600" dirty="0"/>
              <a:t>Benefits of Healthier Employees</a:t>
            </a:r>
          </a:p>
          <a:p>
            <a:pPr marL="0" indent="0">
              <a:buNone/>
            </a:pPr>
            <a:endParaRPr lang="en-US" sz="1600" dirty="0"/>
          </a:p>
          <a:p>
            <a:pPr marL="0" indent="0">
              <a:buNone/>
            </a:pPr>
            <a:r>
              <a:rPr lang="en-US" sz="1600" dirty="0"/>
              <a:t>Not only would a wellness program substantially reduce costs associated with employee health care, but also our company would prosper through many other benefits. Businesses that have wellness programs show a lower cost in production, fewer sick days, and healthier employees ("Workplace Health," </a:t>
            </a:r>
            <a:r>
              <a:rPr lang="en-US" sz="1600" dirty="0" smtClean="0"/>
              <a:t>2023). </a:t>
            </a:r>
            <a:r>
              <a:rPr lang="en-US" sz="1600" dirty="0"/>
              <a:t>Our </a:t>
            </a:r>
            <a:r>
              <a:rPr lang="en-US" sz="1600" dirty="0" smtClean="0"/>
              <a:t>healthier employees will help to cut not only our production and absenteeism costs but also potential costs such as </a:t>
            </a:r>
            <a:r>
              <a:rPr lang="en-US" sz="1600" dirty="0" err="1" smtClean="0"/>
              <a:t>heigher</a:t>
            </a:r>
            <a:r>
              <a:rPr lang="en-US" sz="1600" dirty="0" smtClean="0"/>
              <a:t> turnover because of low employee morale.</a:t>
            </a:r>
            <a:endParaRPr lang="en-US" sz="1600" dirty="0"/>
          </a:p>
        </p:txBody>
      </p:sp>
    </p:spTree>
    <p:extLst>
      <p:ext uri="{BB962C8B-B14F-4D97-AF65-F5344CB8AC3E}">
        <p14:creationId xmlns:p14="http://schemas.microsoft.com/office/powerpoint/2010/main" val="22346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6387" y="0"/>
            <a:ext cx="8596668" cy="7152238"/>
          </a:xfrm>
        </p:spPr>
        <p:txBody>
          <a:bodyPr>
            <a:noAutofit/>
          </a:bodyPr>
          <a:lstStyle/>
          <a:p>
            <a:pPr marL="0" indent="0">
              <a:buNone/>
            </a:pPr>
            <a:r>
              <a:rPr lang="en-US" sz="1600" b="1" dirty="0"/>
              <a:t>Implementing the </a:t>
            </a:r>
            <a:r>
              <a:rPr lang="en-US" sz="1600" b="1" dirty="0" smtClean="0"/>
              <a:t>program                                                             wellness program   3</a:t>
            </a:r>
            <a:endParaRPr lang="en-US" sz="1600" b="1" dirty="0"/>
          </a:p>
          <a:p>
            <a:pPr marL="0" indent="0">
              <a:buNone/>
            </a:pPr>
            <a:r>
              <a:rPr lang="en-US" sz="1600" dirty="0"/>
              <a:t>I</a:t>
            </a:r>
            <a:r>
              <a:rPr lang="en-US" sz="1600" dirty="0" smtClean="0"/>
              <a:t>mplementing </a:t>
            </a:r>
            <a:r>
              <a:rPr lang="en-US" sz="1600" dirty="0"/>
              <a:t>a good wellness program means making small changes to the work environment, starting with a series of information sessions. Simple changes to our work environment should </a:t>
            </a:r>
            <a:r>
              <a:rPr lang="en-US" sz="1600" dirty="0" smtClean="0"/>
              <a:t>Include </a:t>
            </a:r>
            <a:r>
              <a:rPr lang="en-US" sz="1600" dirty="0"/>
              <a:t>healthier </a:t>
            </a:r>
            <a:r>
              <a:rPr lang="en-US" sz="1600" dirty="0" smtClean="0"/>
              <a:t>food selection in vending machines and in the employee </a:t>
            </a:r>
            <a:r>
              <a:rPr lang="en-US" sz="1600" dirty="0"/>
              <a:t>cafeteria. A smoke-free environment, inside and outside the building, could be a new company policy. An important step is to educate our employees </a:t>
            </a:r>
            <a:r>
              <a:rPr lang="en-US" sz="1600" dirty="0" smtClean="0"/>
              <a:t>through information seminars and provide health care guides </a:t>
            </a:r>
            <a:r>
              <a:rPr lang="en-US" sz="1600" dirty="0"/>
              <a:t>and pamphlets for work and home. In addition, the human resources department could expand the current employee assistance program by developing online materials that help employees and their families to assess their individual health goals.</a:t>
            </a:r>
          </a:p>
          <a:p>
            <a:pPr marL="0" indent="0">
              <a:buNone/>
            </a:pPr>
            <a:r>
              <a:rPr lang="en-US" sz="1600" dirty="0" smtClean="0"/>
              <a:t>Each </a:t>
            </a:r>
            <a:r>
              <a:rPr lang="en-US" sz="1600" dirty="0"/>
              <a:t>health program is different in its own way, and </a:t>
            </a:r>
            <a:r>
              <a:rPr lang="en-US" sz="1600" dirty="0" smtClean="0"/>
              <a:t>there are </a:t>
            </a:r>
            <a:r>
              <a:rPr lang="en-US" sz="1600" dirty="0"/>
              <a:t>a variety of programs that can be designed to meet the needs of our individual employees. Some programs that are becoming increasingly popular in the workplace are the following ("Workplace Health, </a:t>
            </a:r>
            <a:r>
              <a:rPr lang="en-US" sz="1600" dirty="0" smtClean="0"/>
              <a:t>2023):</a:t>
            </a:r>
            <a:endParaRPr lang="en-US" sz="1600" dirty="0"/>
          </a:p>
          <a:p>
            <a:r>
              <a:rPr lang="en-US" sz="1600" dirty="0" smtClean="0"/>
              <a:t> health </a:t>
            </a:r>
            <a:r>
              <a:rPr lang="en-US" sz="1600" dirty="0"/>
              <a:t>promotion </a:t>
            </a:r>
            <a:r>
              <a:rPr lang="en-US" sz="1600" dirty="0" smtClean="0"/>
              <a:t>program</a:t>
            </a:r>
          </a:p>
          <a:p>
            <a:pPr>
              <a:buFont typeface="Wingdings" panose="05000000000000000000" pitchFamily="2" charset="2"/>
              <a:buChar char="§"/>
            </a:pPr>
            <a:r>
              <a:rPr lang="en-US" sz="1600" dirty="0" smtClean="0"/>
              <a:t>subsidized </a:t>
            </a:r>
            <a:r>
              <a:rPr lang="en-US" sz="1600" dirty="0"/>
              <a:t>health club </a:t>
            </a:r>
            <a:r>
              <a:rPr lang="en-US" sz="1600" dirty="0" smtClean="0"/>
              <a:t>membership</a:t>
            </a:r>
          </a:p>
          <a:p>
            <a:pPr>
              <a:buFont typeface="Wingdings" panose="05000000000000000000" pitchFamily="2" charset="2"/>
              <a:buChar char="§"/>
            </a:pPr>
            <a:r>
              <a:rPr lang="en-US" sz="1600" dirty="0" smtClean="0"/>
              <a:t>return-to-work programs</a:t>
            </a:r>
          </a:p>
          <a:p>
            <a:pPr>
              <a:buFont typeface="Wingdings" panose="05000000000000000000" pitchFamily="2" charset="2"/>
              <a:buChar char="§"/>
            </a:pPr>
            <a:r>
              <a:rPr lang="en-US" sz="1600" dirty="0" smtClean="0"/>
              <a:t>health-risk </a:t>
            </a:r>
            <a:r>
              <a:rPr lang="en-US" sz="1600" dirty="0"/>
              <a:t>appraisals and </a:t>
            </a:r>
            <a:r>
              <a:rPr lang="en-US" sz="1600" dirty="0" smtClean="0"/>
              <a:t>screenings</a:t>
            </a:r>
          </a:p>
          <a:p>
            <a:pPr marL="0" indent="0">
              <a:buNone/>
            </a:pPr>
            <a:r>
              <a:rPr lang="en-US" sz="1600" b="1" dirty="0" smtClean="0"/>
              <a:t>Obstacles</a:t>
            </a:r>
            <a:r>
              <a:rPr lang="en-US" sz="1600" b="1" dirty="0"/>
              <a:t>: Individual and </a:t>
            </a:r>
            <a:r>
              <a:rPr lang="en-US" sz="1600" b="1" dirty="0" smtClean="0"/>
              <a:t>Financial</a:t>
            </a:r>
          </a:p>
          <a:p>
            <a:pPr marL="0" indent="0">
              <a:buNone/>
            </a:pPr>
            <a:r>
              <a:rPr lang="en-US" sz="1600" dirty="0" smtClean="0"/>
              <a:t>The </a:t>
            </a:r>
            <a:r>
              <a:rPr lang="en-US" sz="1600" dirty="0"/>
              <a:t>largest barrier in a wellness program is changing the habits and behaviors of our employees. Various incentives such as monetary bonuses, vacation days, merchandise rewards, recognition, and appreciation help to instill new habits and attitudes. Providing a healthy environment and including family in certain programs also help to encourage healthier choices and behaviors (Hall, </a:t>
            </a:r>
            <a:r>
              <a:rPr lang="en-US" sz="1600" dirty="0" smtClean="0"/>
              <a:t>2023).</a:t>
            </a:r>
            <a:endParaRPr lang="en-US" sz="1600" dirty="0"/>
          </a:p>
        </p:txBody>
      </p:sp>
    </p:spTree>
    <p:extLst>
      <p:ext uri="{BB962C8B-B14F-4D97-AF65-F5344CB8AC3E}">
        <p14:creationId xmlns:p14="http://schemas.microsoft.com/office/powerpoint/2010/main" val="376312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35390"/>
            <a:ext cx="8511933" cy="6364585"/>
          </a:xfrm>
        </p:spPr>
        <p:txBody>
          <a:bodyPr>
            <a:normAutofit fontScale="25000" lnSpcReduction="20000"/>
          </a:bodyPr>
          <a:lstStyle/>
          <a:p>
            <a:pPr marL="0" indent="0">
              <a:buNone/>
            </a:pPr>
            <a:r>
              <a:rPr lang="en-US" sz="3400" b="1" dirty="0" smtClean="0"/>
              <a:t>                                                                                                                                                                                                  wellness program 4                                                                                                                                                                                                                                                                                            </a:t>
            </a:r>
            <a:endParaRPr lang="en-US" sz="6400" b="1" dirty="0"/>
          </a:p>
          <a:p>
            <a:pPr marL="0" indent="0">
              <a:buNone/>
            </a:pPr>
            <a:r>
              <a:rPr lang="en-US" sz="6400" dirty="0" smtClean="0"/>
              <a:t>The costs </a:t>
            </a:r>
            <a:r>
              <a:rPr lang="en-US" sz="6400" dirty="0"/>
              <a:t>of incorporating a wellness </a:t>
            </a:r>
            <a:r>
              <a:rPr lang="en-US" sz="6400" dirty="0" smtClean="0"/>
              <a:t>program </a:t>
            </a:r>
            <a:r>
              <a:rPr lang="en-US" sz="6400" dirty="0"/>
              <a:t>will be </a:t>
            </a:r>
            <a:r>
              <a:rPr lang="en-US" sz="6400" dirty="0" smtClean="0"/>
              <a:t>far less </a:t>
            </a:r>
            <a:r>
              <a:rPr lang="en-US" sz="6400" dirty="0"/>
              <a:t>than </a:t>
            </a:r>
            <a:r>
              <a:rPr lang="en-US" sz="6400" dirty="0" smtClean="0"/>
              <a:t>rising </a:t>
            </a:r>
            <a:r>
              <a:rPr lang="en-US" sz="6400" dirty="0"/>
              <a:t>costs associated with health care in </a:t>
            </a:r>
            <a:r>
              <a:rPr lang="en-US" sz="6400" dirty="0" smtClean="0"/>
              <a:t>the long run. </a:t>
            </a:r>
            <a:r>
              <a:rPr lang="en-US" sz="6400" dirty="0"/>
              <a:t>An e</a:t>
            </a:r>
            <a:r>
              <a:rPr lang="en-US" sz="6400" dirty="0" smtClean="0"/>
              <a:t>mployee's </a:t>
            </a:r>
            <a:r>
              <a:rPr lang="en-US" sz="6400" dirty="0"/>
              <a:t>sense of </a:t>
            </a:r>
            <a:r>
              <a:rPr lang="en-US" sz="6400" dirty="0" smtClean="0"/>
              <a:t>recognition, appreciation</a:t>
            </a:r>
            <a:r>
              <a:rPr lang="en-US" sz="6400" dirty="0"/>
              <a:t>, or accomplishment is an incentive that has </a:t>
            </a:r>
            <a:r>
              <a:rPr lang="en-US" sz="6400" dirty="0" smtClean="0"/>
              <a:t>relatively </a:t>
            </a:r>
            <a:r>
              <a:rPr lang="en-US" sz="6400" dirty="0"/>
              <a:t>low  </a:t>
            </a:r>
            <a:r>
              <a:rPr lang="en-US" sz="6400" dirty="0" smtClean="0"/>
              <a:t>or </a:t>
            </a:r>
            <a:r>
              <a:rPr lang="en-US" sz="6400" dirty="0"/>
              <a:t>no costs. The owner of Natural </a:t>
            </a:r>
            <a:r>
              <a:rPr lang="en-US" sz="6400" dirty="0" smtClean="0"/>
              <a:t>Ovens </a:t>
            </a:r>
            <a:r>
              <a:rPr lang="en-US" sz="6400" dirty="0"/>
              <a:t>Bakery, Paul </a:t>
            </a:r>
            <a:r>
              <a:rPr lang="en-US" sz="6400" dirty="0" err="1"/>
              <a:t>Sitt</a:t>
            </a:r>
            <a:r>
              <a:rPr lang="en-US" sz="6400" dirty="0"/>
              <a:t>, has stated that his company gained </a:t>
            </a:r>
            <a:r>
              <a:rPr lang="en-US" sz="6400" dirty="0" smtClean="0"/>
              <a:t>financially </a:t>
            </a:r>
            <a:r>
              <a:rPr lang="en-US" sz="6400" dirty="0"/>
              <a:t>after providing programs including free </a:t>
            </a:r>
            <a:r>
              <a:rPr lang="en-US" sz="6400" dirty="0" smtClean="0"/>
              <a:t>healthy </a:t>
            </a:r>
            <a:r>
              <a:rPr lang="en-US" sz="6400" dirty="0"/>
              <a:t>lunches for employees (Springer, </a:t>
            </a:r>
            <a:r>
              <a:rPr lang="en-US" sz="6400" dirty="0" smtClean="0"/>
              <a:t>2023). </a:t>
            </a:r>
            <a:r>
              <a:rPr lang="en-US" sz="6400" dirty="0" err="1"/>
              <a:t>Sitt</a:t>
            </a:r>
            <a:r>
              <a:rPr lang="en-US" sz="6400" dirty="0"/>
              <a:t> said he believes that higher morale and keeping valuable </a:t>
            </a:r>
            <a:r>
              <a:rPr lang="en-US" sz="6400" dirty="0" smtClean="0"/>
              <a:t>employees </a:t>
            </a:r>
            <a:r>
              <a:rPr lang="en-US" sz="6400" dirty="0"/>
              <a:t>have helped his business </a:t>
            </a:r>
            <a:r>
              <a:rPr lang="en-US" sz="6400" dirty="0" smtClean="0"/>
              <a:t>tremendously.</a:t>
            </a:r>
            <a:endParaRPr lang="en-US" sz="6400" dirty="0"/>
          </a:p>
          <a:p>
            <a:pPr marL="0" indent="0">
              <a:buNone/>
            </a:pPr>
            <a:endParaRPr lang="en-US" sz="6400" dirty="0"/>
          </a:p>
          <a:p>
            <a:pPr marL="0" indent="0">
              <a:buNone/>
            </a:pPr>
            <a:r>
              <a:rPr lang="en-US" sz="6400" dirty="0"/>
              <a:t>It is important that our company be healthy in every way possible. </a:t>
            </a:r>
            <a:r>
              <a:rPr lang="en-US" sz="6400" dirty="0" smtClean="0"/>
              <a:t>Research </a:t>
            </a:r>
            <a:r>
              <a:rPr lang="en-US" sz="6400" dirty="0"/>
              <a:t>shows that 41% of businesses already have some type of wellness program in progress and that 32% will incorporate programs within the next year Workplace Health," </a:t>
            </a:r>
            <a:r>
              <a:rPr lang="en-US" sz="6400" dirty="0" smtClean="0"/>
              <a:t>2025). </a:t>
            </a:r>
            <a:r>
              <a:rPr lang="en-US" sz="6400" dirty="0"/>
              <a:t>Our company should always be ahead of our competitors. I want to thank you for your time and I look forward to discussing this proposal with you further next week.</a:t>
            </a:r>
          </a:p>
          <a:p>
            <a:pPr marL="0" indent="0">
              <a:buNone/>
            </a:pPr>
            <a:r>
              <a:rPr lang="en-US" sz="6400" b="1" dirty="0" smtClean="0"/>
              <a:t>References</a:t>
            </a:r>
            <a:endParaRPr lang="en-US" sz="6400" b="1" dirty="0"/>
          </a:p>
          <a:p>
            <a:pPr marL="0" indent="0">
              <a:buNone/>
            </a:pPr>
            <a:r>
              <a:rPr lang="en-US" sz="6400" dirty="0" smtClean="0"/>
              <a:t>Hall</a:t>
            </a:r>
            <a:r>
              <a:rPr lang="en-US" sz="6400" dirty="0"/>
              <a:t>, B. (2006). Good health pays off! Fundamentals of health promotion incentives. Journal of Deferred Compensation 11(2), 16-26. Retrieved April 17, </a:t>
            </a:r>
            <a:r>
              <a:rPr lang="en-US" sz="6400" dirty="0" smtClean="0"/>
              <a:t>2023, </a:t>
            </a:r>
            <a:r>
              <a:rPr lang="en-US" sz="6400" dirty="0"/>
              <a:t>from </a:t>
            </a:r>
            <a:r>
              <a:rPr lang="en-US" sz="6400" dirty="0" err="1"/>
              <a:t>ProQuest</a:t>
            </a:r>
            <a:r>
              <a:rPr lang="en-US" sz="6400" dirty="0"/>
              <a:t> database (975606661).</a:t>
            </a:r>
          </a:p>
          <a:p>
            <a:pPr marL="0" indent="0">
              <a:buNone/>
            </a:pPr>
            <a:r>
              <a:rPr lang="en-US" sz="6400" dirty="0" smtClean="0"/>
              <a:t>Springer</a:t>
            </a:r>
            <a:r>
              <a:rPr lang="en-US" sz="6400" dirty="0"/>
              <a:t>, D. (2005, October 28). Key to business success? La Crosse Tribune. Retrieved April 17, 2006, from </a:t>
            </a:r>
            <a:r>
              <a:rPr lang="en-US" sz="6400" dirty="0" err="1"/>
              <a:t>ProQuest</a:t>
            </a:r>
            <a:r>
              <a:rPr lang="en-US" sz="6400" dirty="0"/>
              <a:t> database (920557951).</a:t>
            </a:r>
          </a:p>
          <a:p>
            <a:pPr marL="0" indent="0">
              <a:buNone/>
            </a:pPr>
            <a:r>
              <a:rPr lang="en-US" sz="6400" dirty="0" smtClean="0"/>
              <a:t>White</a:t>
            </a:r>
            <a:r>
              <a:rPr lang="en-US" sz="6400" dirty="0"/>
              <a:t>, M. (</a:t>
            </a:r>
            <a:r>
              <a:rPr lang="en-US" sz="6400" dirty="0" smtClean="0"/>
              <a:t>2022). </a:t>
            </a:r>
            <a:r>
              <a:rPr lang="en-US" sz="6400" dirty="0"/>
              <a:t>The cost-benefit of well employees. Harvard Business Review, 83(12), 22. Retrieved April 17, </a:t>
            </a:r>
            <a:r>
              <a:rPr lang="en-US" sz="6400" dirty="0" smtClean="0"/>
              <a:t>2023, </a:t>
            </a:r>
            <a:r>
              <a:rPr lang="en-US" sz="6400" dirty="0"/>
              <a:t>from </a:t>
            </a:r>
            <a:r>
              <a:rPr lang="en-US" sz="6400" dirty="0" err="1"/>
              <a:t>ProQuest</a:t>
            </a:r>
            <a:r>
              <a:rPr lang="en-US" sz="6400" dirty="0"/>
              <a:t> database</a:t>
            </a:r>
          </a:p>
          <a:p>
            <a:pPr marL="0" indent="0">
              <a:buNone/>
            </a:pPr>
            <a:r>
              <a:rPr lang="en-US" sz="6400" dirty="0" smtClean="0"/>
              <a:t>(</a:t>
            </a:r>
            <a:r>
              <a:rPr lang="en-US" sz="6400" dirty="0"/>
              <a:t>930371701).</a:t>
            </a:r>
          </a:p>
          <a:p>
            <a:pPr marL="0" indent="0">
              <a:buNone/>
            </a:pPr>
            <a:r>
              <a:rPr lang="en-US" sz="6400" dirty="0" smtClean="0"/>
              <a:t>Workplace </a:t>
            </a:r>
            <a:r>
              <a:rPr lang="en-US" sz="6400" dirty="0"/>
              <a:t>health and productivity programs lower absenteeism, costs. (</a:t>
            </a:r>
            <a:r>
              <a:rPr lang="en-US" sz="6400" dirty="0" smtClean="0"/>
              <a:t>2023). </a:t>
            </a:r>
            <a:r>
              <a:rPr lang="en-US" sz="6400" dirty="0"/>
              <a:t>IOMA's report on managing benefit plans 6(2), 1-4. Retrieved April 17, </a:t>
            </a:r>
            <a:r>
              <a:rPr lang="en-US" sz="6400" dirty="0" smtClean="0"/>
              <a:t>2022, </a:t>
            </a:r>
            <a:r>
              <a:rPr lang="en-US" sz="6400" dirty="0"/>
              <a:t>from </a:t>
            </a:r>
            <a:r>
              <a:rPr lang="en-US" sz="6400" dirty="0" err="1"/>
              <a:t>ProQuest</a:t>
            </a:r>
            <a:r>
              <a:rPr lang="en-US" sz="6400" dirty="0"/>
              <a:t> database (980950181).</a:t>
            </a:r>
          </a:p>
        </p:txBody>
      </p:sp>
    </p:spTree>
    <p:extLst>
      <p:ext uri="{BB962C8B-B14F-4D97-AF65-F5344CB8AC3E}">
        <p14:creationId xmlns:p14="http://schemas.microsoft.com/office/powerpoint/2010/main" val="397852958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341</TotalTime>
  <Words>1329</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Trebuchet MS</vt:lpstr>
      <vt:lpstr>Wingdings</vt:lpstr>
      <vt:lpstr>Wingdings 3</vt:lpstr>
      <vt:lpstr>Facet</vt:lpstr>
      <vt:lpstr>                          APA FORMAT</vt:lpstr>
      <vt:lpstr>How do you write APA format? For APA format we divide our proposal in five main section--------------- a title page, abstract, main section(main body) conclusion and reference list.  </vt:lpstr>
      <vt:lpstr>PowerPoint Presentation</vt:lpstr>
      <vt:lpstr>Look at the following example which is more formal and follows the standard style .It uses the American Psychological Association (APA)citation style and references. First of all we draw a box.</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 FORMAT </dc:title>
  <dc:creator>Lenovo</dc:creator>
  <cp:lastModifiedBy>Lenovo</cp:lastModifiedBy>
  <cp:revision>28</cp:revision>
  <dcterms:created xsi:type="dcterms:W3CDTF">2024-08-11T02:59:27Z</dcterms:created>
  <dcterms:modified xsi:type="dcterms:W3CDTF">2024-08-11T10:49:14Z</dcterms:modified>
</cp:coreProperties>
</file>