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6" r:id="rId1"/>
  </p:sldMasterIdLst>
  <p:sldIdLst>
    <p:sldId id="256" r:id="rId2"/>
    <p:sldId id="257" r:id="rId3"/>
    <p:sldId id="259" r:id="rId4"/>
    <p:sldId id="258"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50" d="100"/>
          <a:sy n="50" d="100"/>
        </p:scale>
        <p:origin x="-163" y="77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A44A9A51-5BEC-4454-8EC1-AA5B547F74CA}" type="datetimeFigureOut">
              <a:rPr lang="en-US" smtClean="0"/>
              <a:t>7/22/2024</a:t>
            </a:fld>
            <a:endParaRPr lang="en-US"/>
          </a:p>
        </p:txBody>
      </p:sp>
      <p:sp>
        <p:nvSpPr>
          <p:cNvPr id="5" name="Footer Placeholder 4"/>
          <p:cNvSpPr>
            <a:spLocks noGrp="1"/>
          </p:cNvSpPr>
          <p:nvPr>
            <p:ph type="ftr" sz="quarter" idx="11"/>
          </p:nvPr>
        </p:nvSpPr>
        <p:spPr>
          <a:xfrm>
            <a:off x="1371600" y="4323845"/>
            <a:ext cx="6400800" cy="365125"/>
          </a:xfrm>
        </p:spPr>
        <p:txBody>
          <a:bodyPr/>
          <a:lstStyle/>
          <a:p>
            <a:endParaRPr lang="en-US"/>
          </a:p>
        </p:txBody>
      </p:sp>
      <p:sp>
        <p:nvSpPr>
          <p:cNvPr id="6" name="Slide Number Placeholder 5"/>
          <p:cNvSpPr>
            <a:spLocks noGrp="1"/>
          </p:cNvSpPr>
          <p:nvPr>
            <p:ph type="sldNum" sz="quarter" idx="12"/>
          </p:nvPr>
        </p:nvSpPr>
        <p:spPr>
          <a:xfrm>
            <a:off x="8077200" y="1430866"/>
            <a:ext cx="2743200" cy="365125"/>
          </a:xfrm>
        </p:spPr>
        <p:txBody>
          <a:bodyPr/>
          <a:lstStyle/>
          <a:p>
            <a:fld id="{EA8EC5A9-C451-45CB-BD40-555AF3FA33FF}" type="slidenum">
              <a:rPr lang="en-US" smtClean="0"/>
              <a:t>‹#›</a:t>
            </a:fld>
            <a:endParaRPr lang="en-US"/>
          </a:p>
        </p:txBody>
      </p:sp>
    </p:spTree>
    <p:extLst>
      <p:ext uri="{BB962C8B-B14F-4D97-AF65-F5344CB8AC3E}">
        <p14:creationId xmlns:p14="http://schemas.microsoft.com/office/powerpoint/2010/main" val="3242908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44A9A51-5BEC-4454-8EC1-AA5B547F74CA}" type="datetimeFigureOut">
              <a:rPr lang="en-US" smtClean="0"/>
              <a:t>7/22/2024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8EC5A9-C451-45CB-BD40-555AF3FA33FF}" type="slidenum">
              <a:rPr lang="en-US" smtClean="0"/>
              <a:t>‹#›</a:t>
            </a:fld>
            <a:endParaRPr lang="en-US"/>
          </a:p>
        </p:txBody>
      </p:sp>
    </p:spTree>
    <p:extLst>
      <p:ext uri="{BB962C8B-B14F-4D97-AF65-F5344CB8AC3E}">
        <p14:creationId xmlns:p14="http://schemas.microsoft.com/office/powerpoint/2010/main" val="26028675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A44A9A51-5BEC-4454-8EC1-AA5B547F74CA}" type="datetimeFigureOut">
              <a:rPr lang="en-US" smtClean="0"/>
              <a:t>7/22/2024</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EA8EC5A9-C451-45CB-BD40-555AF3FA33FF}" type="slidenum">
              <a:rPr lang="en-US" smtClean="0"/>
              <a:t>‹#›</a:t>
            </a:fld>
            <a:endParaRPr lang="en-US"/>
          </a:p>
        </p:txBody>
      </p:sp>
    </p:spTree>
    <p:extLst>
      <p:ext uri="{BB962C8B-B14F-4D97-AF65-F5344CB8AC3E}">
        <p14:creationId xmlns:p14="http://schemas.microsoft.com/office/powerpoint/2010/main" val="18452551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A44A9A51-5BEC-4454-8EC1-AA5B547F74CA}" type="datetimeFigureOut">
              <a:rPr lang="en-US" smtClean="0"/>
              <a:t>7/22/2024</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EA8EC5A9-C451-45CB-BD40-555AF3FA33FF}" type="slidenum">
              <a:rPr lang="en-US" smtClean="0"/>
              <a:t>‹#›</a:t>
            </a:fld>
            <a:endParaRPr lang="en-US"/>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8930990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A44A9A51-5BEC-4454-8EC1-AA5B547F74CA}" type="datetimeFigureOut">
              <a:rPr lang="en-US" smtClean="0"/>
              <a:t>7/22/2024</a:t>
            </a:fld>
            <a:endParaRPr lang="en-US"/>
          </a:p>
        </p:txBody>
      </p:sp>
      <p:sp>
        <p:nvSpPr>
          <p:cNvPr id="6" name="Footer Placeholder 5"/>
          <p:cNvSpPr>
            <a:spLocks noGrp="1"/>
          </p:cNvSpPr>
          <p:nvPr>
            <p:ph type="ftr" sz="quarter" idx="11"/>
          </p:nvPr>
        </p:nvSpPr>
        <p:spPr>
          <a:xfrm>
            <a:off x="685800" y="378883"/>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EA8EC5A9-C451-45CB-BD40-555AF3FA33FF}" type="slidenum">
              <a:rPr lang="en-US" smtClean="0"/>
              <a:t>‹#›</a:t>
            </a:fld>
            <a:endParaRPr lang="en-US"/>
          </a:p>
        </p:txBody>
      </p:sp>
    </p:spTree>
    <p:extLst>
      <p:ext uri="{BB962C8B-B14F-4D97-AF65-F5344CB8AC3E}">
        <p14:creationId xmlns:p14="http://schemas.microsoft.com/office/powerpoint/2010/main" val="32979196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A44A9A51-5BEC-4454-8EC1-AA5B547F74CA}" type="datetimeFigureOut">
              <a:rPr lang="en-US" smtClean="0"/>
              <a:t>7/22/2024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A8EC5A9-C451-45CB-BD40-555AF3FA33FF}" type="slidenum">
              <a:rPr lang="en-US" smtClean="0"/>
              <a:t>‹#›</a:t>
            </a:fld>
            <a:endParaRPr lang="en-US"/>
          </a:p>
        </p:txBody>
      </p:sp>
    </p:spTree>
    <p:extLst>
      <p:ext uri="{BB962C8B-B14F-4D97-AF65-F5344CB8AC3E}">
        <p14:creationId xmlns:p14="http://schemas.microsoft.com/office/powerpoint/2010/main" val="27520330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A44A9A51-5BEC-4454-8EC1-AA5B547F74CA}" type="datetimeFigureOut">
              <a:rPr lang="en-US" smtClean="0"/>
              <a:t>7/22/2024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A8EC5A9-C451-45CB-BD40-555AF3FA33FF}" type="slidenum">
              <a:rPr lang="en-US" smtClean="0"/>
              <a:t>‹#›</a:t>
            </a:fld>
            <a:endParaRPr lang="en-US"/>
          </a:p>
        </p:txBody>
      </p:sp>
    </p:spTree>
    <p:extLst>
      <p:ext uri="{BB962C8B-B14F-4D97-AF65-F5344CB8AC3E}">
        <p14:creationId xmlns:p14="http://schemas.microsoft.com/office/powerpoint/2010/main" val="315971802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44A9A51-5BEC-4454-8EC1-AA5B547F74CA}" type="datetimeFigureOut">
              <a:rPr lang="en-US" smtClean="0"/>
              <a:t>7/22/2024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8EC5A9-C451-45CB-BD40-555AF3FA33FF}" type="slidenum">
              <a:rPr lang="en-US" smtClean="0"/>
              <a:t>‹#›</a:t>
            </a:fld>
            <a:endParaRPr lang="en-US"/>
          </a:p>
        </p:txBody>
      </p:sp>
    </p:spTree>
    <p:extLst>
      <p:ext uri="{BB962C8B-B14F-4D97-AF65-F5344CB8AC3E}">
        <p14:creationId xmlns:p14="http://schemas.microsoft.com/office/powerpoint/2010/main" val="160220245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A44A9A51-5BEC-4454-8EC1-AA5B547F74CA}" type="datetimeFigureOut">
              <a:rPr lang="en-US" smtClean="0"/>
              <a:t>7/22/2024</a:t>
            </a:fld>
            <a:endParaRPr lang="en-US"/>
          </a:p>
        </p:txBody>
      </p:sp>
      <p:sp>
        <p:nvSpPr>
          <p:cNvPr id="5" name="Footer Placeholder 4"/>
          <p:cNvSpPr>
            <a:spLocks noGrp="1"/>
          </p:cNvSpPr>
          <p:nvPr>
            <p:ph type="ftr" sz="quarter" idx="11"/>
          </p:nvPr>
        </p:nvSpPr>
        <p:spPr>
          <a:xfrm>
            <a:off x="685800" y="381000"/>
            <a:ext cx="6991492" cy="36512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EA8EC5A9-C451-45CB-BD40-555AF3FA33FF}" type="slidenum">
              <a:rPr lang="en-US" smtClean="0"/>
              <a:t>‹#›</a:t>
            </a:fld>
            <a:endParaRPr lang="en-US"/>
          </a:p>
        </p:txBody>
      </p:sp>
    </p:spTree>
    <p:extLst>
      <p:ext uri="{BB962C8B-B14F-4D97-AF65-F5344CB8AC3E}">
        <p14:creationId xmlns:p14="http://schemas.microsoft.com/office/powerpoint/2010/main" val="8500580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44A9A51-5BEC-4454-8EC1-AA5B547F74CA}" type="datetimeFigureOut">
              <a:rPr lang="en-US" smtClean="0"/>
              <a:t>7/22/2024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8EC5A9-C451-45CB-BD40-555AF3FA33FF}" type="slidenum">
              <a:rPr lang="en-US" smtClean="0"/>
              <a:t>‹#›</a:t>
            </a:fld>
            <a:endParaRPr lang="en-US"/>
          </a:p>
        </p:txBody>
      </p:sp>
    </p:spTree>
    <p:extLst>
      <p:ext uri="{BB962C8B-B14F-4D97-AF65-F5344CB8AC3E}">
        <p14:creationId xmlns:p14="http://schemas.microsoft.com/office/powerpoint/2010/main" val="30452451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A44A9A51-5BEC-4454-8EC1-AA5B547F74CA}" type="datetimeFigureOut">
              <a:rPr lang="en-US" smtClean="0"/>
              <a:t>7/22/2024</a:t>
            </a:fld>
            <a:endParaRPr lang="en-US"/>
          </a:p>
        </p:txBody>
      </p:sp>
      <p:sp>
        <p:nvSpPr>
          <p:cNvPr id="5" name="Footer Placeholder 4"/>
          <p:cNvSpPr>
            <a:spLocks noGrp="1"/>
          </p:cNvSpPr>
          <p:nvPr>
            <p:ph type="ftr" sz="quarter" idx="11"/>
          </p:nvPr>
        </p:nvSpPr>
        <p:spPr>
          <a:xfrm>
            <a:off x="685800" y="381001"/>
            <a:ext cx="6991492" cy="36406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EA8EC5A9-C451-45CB-BD40-555AF3FA33FF}" type="slidenum">
              <a:rPr lang="en-US" smtClean="0"/>
              <a:t>‹#›</a:t>
            </a:fld>
            <a:endParaRPr lang="en-US"/>
          </a:p>
        </p:txBody>
      </p:sp>
    </p:spTree>
    <p:extLst>
      <p:ext uri="{BB962C8B-B14F-4D97-AF65-F5344CB8AC3E}">
        <p14:creationId xmlns:p14="http://schemas.microsoft.com/office/powerpoint/2010/main" val="21678713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44A9A51-5BEC-4454-8EC1-AA5B547F74CA}" type="datetimeFigureOut">
              <a:rPr lang="en-US" smtClean="0"/>
              <a:t>7/22/2024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8EC5A9-C451-45CB-BD40-555AF3FA33FF}" type="slidenum">
              <a:rPr lang="en-US" smtClean="0"/>
              <a:t>‹#›</a:t>
            </a:fld>
            <a:endParaRPr lang="en-US"/>
          </a:p>
        </p:txBody>
      </p:sp>
    </p:spTree>
    <p:extLst>
      <p:ext uri="{BB962C8B-B14F-4D97-AF65-F5344CB8AC3E}">
        <p14:creationId xmlns:p14="http://schemas.microsoft.com/office/powerpoint/2010/main" val="28062378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44A9A51-5BEC-4454-8EC1-AA5B547F74CA}" type="datetimeFigureOut">
              <a:rPr lang="en-US" smtClean="0"/>
              <a:t>7/22/2024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A8EC5A9-C451-45CB-BD40-555AF3FA33FF}" type="slidenum">
              <a:rPr lang="en-US" smtClean="0"/>
              <a:t>‹#›</a:t>
            </a:fld>
            <a:endParaRPr lang="en-US"/>
          </a:p>
        </p:txBody>
      </p:sp>
    </p:spTree>
    <p:extLst>
      <p:ext uri="{BB962C8B-B14F-4D97-AF65-F5344CB8AC3E}">
        <p14:creationId xmlns:p14="http://schemas.microsoft.com/office/powerpoint/2010/main" val="14178083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44A9A51-5BEC-4454-8EC1-AA5B547F74CA}" type="datetimeFigureOut">
              <a:rPr lang="en-US" smtClean="0"/>
              <a:t>7/22/2024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A8EC5A9-C451-45CB-BD40-555AF3FA33FF}" type="slidenum">
              <a:rPr lang="en-US" smtClean="0"/>
              <a:t>‹#›</a:t>
            </a:fld>
            <a:endParaRPr lang="en-US"/>
          </a:p>
        </p:txBody>
      </p:sp>
    </p:spTree>
    <p:extLst>
      <p:ext uri="{BB962C8B-B14F-4D97-AF65-F5344CB8AC3E}">
        <p14:creationId xmlns:p14="http://schemas.microsoft.com/office/powerpoint/2010/main" val="21533239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44A9A51-5BEC-4454-8EC1-AA5B547F74CA}" type="datetimeFigureOut">
              <a:rPr lang="en-US" smtClean="0"/>
              <a:t>7/22/2024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A8EC5A9-C451-45CB-BD40-555AF3FA33FF}" type="slidenum">
              <a:rPr lang="en-US" smtClean="0"/>
              <a:t>‹#›</a:t>
            </a:fld>
            <a:endParaRPr lang="en-US"/>
          </a:p>
        </p:txBody>
      </p:sp>
    </p:spTree>
    <p:extLst>
      <p:ext uri="{BB962C8B-B14F-4D97-AF65-F5344CB8AC3E}">
        <p14:creationId xmlns:p14="http://schemas.microsoft.com/office/powerpoint/2010/main" val="38176312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44A9A51-5BEC-4454-8EC1-AA5B547F74CA}" type="datetimeFigureOut">
              <a:rPr lang="en-US" smtClean="0"/>
              <a:t>7/22/2024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8EC5A9-C451-45CB-BD40-555AF3FA33FF}" type="slidenum">
              <a:rPr lang="en-US" smtClean="0"/>
              <a:t>‹#›</a:t>
            </a:fld>
            <a:endParaRPr lang="en-US"/>
          </a:p>
        </p:txBody>
      </p:sp>
    </p:spTree>
    <p:extLst>
      <p:ext uri="{BB962C8B-B14F-4D97-AF65-F5344CB8AC3E}">
        <p14:creationId xmlns:p14="http://schemas.microsoft.com/office/powerpoint/2010/main" val="38421731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44A9A51-5BEC-4454-8EC1-AA5B547F74CA}" type="datetimeFigureOut">
              <a:rPr lang="en-US" smtClean="0"/>
              <a:t>7/22/2024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8EC5A9-C451-45CB-BD40-555AF3FA33FF}" type="slidenum">
              <a:rPr lang="en-US" smtClean="0"/>
              <a:t>‹#›</a:t>
            </a:fld>
            <a:endParaRPr lang="en-US"/>
          </a:p>
        </p:txBody>
      </p:sp>
    </p:spTree>
    <p:extLst>
      <p:ext uri="{BB962C8B-B14F-4D97-AF65-F5344CB8AC3E}">
        <p14:creationId xmlns:p14="http://schemas.microsoft.com/office/powerpoint/2010/main" val="16607393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A44A9A51-5BEC-4454-8EC1-AA5B547F74CA}" type="datetimeFigureOut">
              <a:rPr lang="en-US" smtClean="0"/>
              <a:t>7/22/2024</a:t>
            </a:fld>
            <a:endParaRPr lang="en-US"/>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A8EC5A9-C451-45CB-BD40-555AF3FA33FF}" type="slidenum">
              <a:rPr lang="en-US" smtClean="0"/>
              <a:t>‹#›</a:t>
            </a:fld>
            <a:endParaRPr lang="en-US"/>
          </a:p>
        </p:txBody>
      </p:sp>
    </p:spTree>
    <p:extLst>
      <p:ext uri="{BB962C8B-B14F-4D97-AF65-F5344CB8AC3E}">
        <p14:creationId xmlns:p14="http://schemas.microsoft.com/office/powerpoint/2010/main" val="430677361"/>
      </p:ext>
    </p:extLst>
  </p:cSld>
  <p:clrMap bg1="dk1" tx1="lt1" bg2="dk2" tx2="lt2" accent1="accent1" accent2="accent2" accent3="accent3" accent4="accent4" accent5="accent5" accent6="accent6" hlink="hlink" folHlink="folHlink"/>
  <p:sldLayoutIdLst>
    <p:sldLayoutId id="2147483857" r:id="rId1"/>
    <p:sldLayoutId id="2147483858" r:id="rId2"/>
    <p:sldLayoutId id="2147483859" r:id="rId3"/>
    <p:sldLayoutId id="2147483860" r:id="rId4"/>
    <p:sldLayoutId id="2147483861" r:id="rId5"/>
    <p:sldLayoutId id="2147483862" r:id="rId6"/>
    <p:sldLayoutId id="2147483863" r:id="rId7"/>
    <p:sldLayoutId id="2147483864" r:id="rId8"/>
    <p:sldLayoutId id="2147483865" r:id="rId9"/>
    <p:sldLayoutId id="2147483866" r:id="rId10"/>
    <p:sldLayoutId id="2147483867" r:id="rId11"/>
    <p:sldLayoutId id="2147483868" r:id="rId12"/>
    <p:sldLayoutId id="2147483869" r:id="rId13"/>
    <p:sldLayoutId id="2147483870" r:id="rId14"/>
    <p:sldLayoutId id="2147483871" r:id="rId15"/>
    <p:sldLayoutId id="2147483872" r:id="rId16"/>
    <p:sldLayoutId id="2147483873"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39501" y="1"/>
            <a:ext cx="3870436" cy="936778"/>
          </a:xfrm>
        </p:spPr>
        <p:txBody>
          <a:bodyPr>
            <a:normAutofit fontScale="90000"/>
          </a:bodyPr>
          <a:lstStyle/>
          <a:p>
            <a:r>
              <a:rPr lang="en-US" sz="3600" b="1" dirty="0"/>
              <a:t>Communication</a:t>
            </a:r>
          </a:p>
        </p:txBody>
      </p:sp>
      <p:sp>
        <p:nvSpPr>
          <p:cNvPr id="3" name="Subtitle 2"/>
          <p:cNvSpPr>
            <a:spLocks noGrp="1"/>
          </p:cNvSpPr>
          <p:nvPr>
            <p:ph type="subTitle" idx="1"/>
          </p:nvPr>
        </p:nvSpPr>
        <p:spPr>
          <a:xfrm>
            <a:off x="1684421" y="936779"/>
            <a:ext cx="10668000" cy="5251009"/>
          </a:xfrm>
        </p:spPr>
        <p:txBody>
          <a:bodyPr>
            <a:normAutofit/>
          </a:bodyPr>
          <a:lstStyle/>
          <a:p>
            <a:r>
              <a:rPr lang="en-US" sz="2200" b="1" dirty="0"/>
              <a:t>D</a:t>
            </a:r>
            <a:r>
              <a:rPr lang="en-US" sz="1900" b="1" dirty="0"/>
              <a:t>efinition and meaning  of  communication</a:t>
            </a:r>
          </a:p>
          <a:p>
            <a:r>
              <a:rPr lang="en-US" sz="1900" b="1" dirty="0"/>
              <a:t>Communication means</a:t>
            </a:r>
          </a:p>
          <a:p>
            <a:pPr marL="342900" indent="-342900">
              <a:buFont typeface="Arial" panose="020B0604020202020204" pitchFamily="34" charset="0"/>
              <a:buChar char="•"/>
            </a:pPr>
            <a:r>
              <a:rPr lang="en-US" sz="1900" dirty="0"/>
              <a:t>The exchanging of information by speaking, writing ,or using some other medium.</a:t>
            </a:r>
          </a:p>
          <a:p>
            <a:pPr marL="342900" indent="-342900">
              <a:buFont typeface="Arial" panose="020B0604020202020204" pitchFamily="34" charset="0"/>
              <a:buChar char="•"/>
            </a:pPr>
            <a:r>
              <a:rPr lang="en-US" sz="1900" dirty="0"/>
              <a:t>Act of transferring information from one place ,person or group to another.</a:t>
            </a:r>
          </a:p>
          <a:p>
            <a:r>
              <a:rPr lang="en-US" sz="1900" dirty="0"/>
              <a:t>The word </a:t>
            </a:r>
            <a:r>
              <a:rPr lang="en-US" sz="1900" b="1" dirty="0"/>
              <a:t>Communication </a:t>
            </a:r>
            <a:r>
              <a:rPr lang="en-US" sz="1900" dirty="0"/>
              <a:t>has been derived from </a:t>
            </a:r>
          </a:p>
          <a:p>
            <a:r>
              <a:rPr lang="en-US" sz="1900" b="1" dirty="0"/>
              <a:t>Latin wo</a:t>
            </a:r>
            <a:r>
              <a:rPr lang="en-US" sz="1900" dirty="0"/>
              <a:t>rd-</a:t>
            </a:r>
            <a:r>
              <a:rPr lang="en-US" sz="1900" b="1" dirty="0"/>
              <a:t>’’ Communis </a:t>
            </a:r>
            <a:r>
              <a:rPr lang="en-US" sz="1900" dirty="0"/>
              <a:t>’’(noun) means common</a:t>
            </a:r>
          </a:p>
          <a:p>
            <a:r>
              <a:rPr lang="en-US" sz="1900" b="1" dirty="0"/>
              <a:t>-’’ Communicare </a:t>
            </a:r>
            <a:r>
              <a:rPr lang="en-US" sz="1900" dirty="0"/>
              <a:t>’’(verb) means to sharing, informing, spreading i.e. making common </a:t>
            </a:r>
          </a:p>
          <a:p>
            <a:r>
              <a:rPr lang="en-US" sz="1900" b="1" dirty="0"/>
              <a:t>According to Newman and summer:</a:t>
            </a:r>
          </a:p>
          <a:p>
            <a:r>
              <a:rPr lang="en-US" sz="1900" dirty="0"/>
              <a:t>Communication is an exchange of  facts, ideas, opinions or emotions by two or more  persons’</a:t>
            </a:r>
          </a:p>
          <a:p>
            <a:r>
              <a:rPr lang="en-US" sz="1900" b="1" dirty="0"/>
              <a:t>According to Peter Little,</a:t>
            </a:r>
          </a:p>
          <a:p>
            <a:r>
              <a:rPr lang="en-US" sz="1900" dirty="0"/>
              <a:t>‘’Communication is the process by which information is transmitted between individuals or organizations so that understanding response results’’</a:t>
            </a:r>
          </a:p>
          <a:p>
            <a:endParaRPr lang="en-US" dirty="0"/>
          </a:p>
        </p:txBody>
      </p:sp>
    </p:spTree>
    <p:extLst>
      <p:ext uri="{BB962C8B-B14F-4D97-AF65-F5344CB8AC3E}">
        <p14:creationId xmlns:p14="http://schemas.microsoft.com/office/powerpoint/2010/main" val="19749291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56071"/>
            <a:ext cx="8972739" cy="1325563"/>
          </a:xfrm>
        </p:spPr>
        <p:txBody>
          <a:bodyPr>
            <a:normAutofit/>
          </a:bodyPr>
          <a:lstStyle/>
          <a:p>
            <a:r>
              <a:rPr lang="en-US" sz="1800" b="1" dirty="0"/>
              <a:t>                                                    7 C’s of communication</a:t>
            </a:r>
          </a:p>
        </p:txBody>
      </p:sp>
      <p:sp>
        <p:nvSpPr>
          <p:cNvPr id="3" name="Content Placeholder 2"/>
          <p:cNvSpPr>
            <a:spLocks noGrp="1"/>
          </p:cNvSpPr>
          <p:nvPr>
            <p:ph idx="1"/>
          </p:nvPr>
        </p:nvSpPr>
        <p:spPr/>
        <p:txBody>
          <a:bodyPr>
            <a:normAutofit/>
          </a:bodyPr>
          <a:lstStyle/>
          <a:p>
            <a:pPr marL="342900" indent="-342900">
              <a:buFont typeface="+mj-lt"/>
              <a:buAutoNum type="arabicPeriod"/>
            </a:pPr>
            <a:r>
              <a:rPr lang="en-US" sz="1800" dirty="0"/>
              <a:t>Completeness:  Containing all </a:t>
            </a:r>
            <a:r>
              <a:rPr lang="en-US" sz="1800" dirty="0" err="1"/>
              <a:t>nessary</a:t>
            </a:r>
            <a:r>
              <a:rPr lang="en-US" sz="1800" dirty="0"/>
              <a:t> facts/information</a:t>
            </a:r>
          </a:p>
          <a:p>
            <a:pPr marL="342900" indent="-342900">
              <a:buFont typeface="+mj-lt"/>
              <a:buAutoNum type="arabicPeriod"/>
            </a:pPr>
            <a:r>
              <a:rPr lang="en-US" sz="1800" dirty="0"/>
              <a:t>Conciseness :     Conveying the message with least possible word</a:t>
            </a:r>
          </a:p>
          <a:p>
            <a:pPr marL="342900" indent="-342900">
              <a:buFont typeface="+mj-lt"/>
              <a:buAutoNum type="arabicPeriod"/>
            </a:pPr>
            <a:r>
              <a:rPr lang="en-US" sz="1800" dirty="0"/>
              <a:t>Consideration :  Stepping on the shoes of others</a:t>
            </a:r>
          </a:p>
          <a:p>
            <a:pPr marL="342900" indent="-342900">
              <a:buFont typeface="+mj-lt"/>
              <a:buAutoNum type="arabicPeriod"/>
            </a:pPr>
            <a:r>
              <a:rPr lang="en-US" sz="1800" dirty="0"/>
              <a:t>Clarity :               Emphasizing on a specific message or goal at  time </a:t>
            </a:r>
          </a:p>
          <a:p>
            <a:pPr marL="342900" indent="-342900">
              <a:buFont typeface="+mj-lt"/>
              <a:buAutoNum type="arabicPeriod"/>
            </a:pPr>
            <a:r>
              <a:rPr lang="en-US" sz="1800" dirty="0"/>
              <a:t>Concreteness :  Being particular and </a:t>
            </a:r>
            <a:r>
              <a:rPr lang="en-US" sz="1800" dirty="0" err="1"/>
              <a:t>clear,being</a:t>
            </a:r>
            <a:r>
              <a:rPr lang="en-US" sz="1800" dirty="0"/>
              <a:t> specific, definite</a:t>
            </a:r>
          </a:p>
          <a:p>
            <a:pPr marL="342900" indent="-342900">
              <a:buFont typeface="+mj-lt"/>
              <a:buAutoNum type="arabicPeriod"/>
            </a:pPr>
            <a:r>
              <a:rPr lang="en-US" sz="1800" dirty="0"/>
              <a:t>Courtesy :           Polite and pleasant </a:t>
            </a:r>
            <a:r>
              <a:rPr lang="en-US" sz="1800"/>
              <a:t>behaviour</a:t>
            </a:r>
            <a:r>
              <a:rPr lang="en-US" sz="1800" dirty="0"/>
              <a:t> that shows respect for other people</a:t>
            </a:r>
          </a:p>
          <a:p>
            <a:pPr marL="342900" indent="-342900">
              <a:buFont typeface="+mj-lt"/>
              <a:buAutoNum type="arabicPeriod"/>
            </a:pPr>
            <a:r>
              <a:rPr lang="en-US" sz="1800" dirty="0"/>
              <a:t>Correctness :      </a:t>
            </a:r>
            <a:r>
              <a:rPr lang="en-US" sz="1800" dirty="0" err="1"/>
              <a:t>Grammar,spelling</a:t>
            </a:r>
            <a:r>
              <a:rPr lang="en-US" sz="1800" dirty="0"/>
              <a:t>, punctuation etc.</a:t>
            </a:r>
          </a:p>
        </p:txBody>
      </p:sp>
    </p:spTree>
    <p:extLst>
      <p:ext uri="{BB962C8B-B14F-4D97-AF65-F5344CB8AC3E}">
        <p14:creationId xmlns:p14="http://schemas.microsoft.com/office/powerpoint/2010/main" val="26349681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30756"/>
          </a:xfrm>
        </p:spPr>
        <p:txBody>
          <a:bodyPr>
            <a:noAutofit/>
          </a:bodyPr>
          <a:lstStyle/>
          <a:p>
            <a:r>
              <a:rPr lang="en-US" sz="2800" b="1" dirty="0"/>
              <a:t>                                                                        Business communication</a:t>
            </a:r>
          </a:p>
        </p:txBody>
      </p:sp>
      <p:sp>
        <p:nvSpPr>
          <p:cNvPr id="3" name="Content Placeholder 2"/>
          <p:cNvSpPr>
            <a:spLocks noGrp="1"/>
          </p:cNvSpPr>
          <p:nvPr>
            <p:ph idx="1"/>
          </p:nvPr>
        </p:nvSpPr>
        <p:spPr>
          <a:xfrm>
            <a:off x="697117" y="995882"/>
            <a:ext cx="10656683" cy="5181081"/>
          </a:xfrm>
        </p:spPr>
        <p:txBody>
          <a:bodyPr>
            <a:normAutofit lnSpcReduction="10000"/>
          </a:bodyPr>
          <a:lstStyle/>
          <a:p>
            <a:r>
              <a:rPr lang="en-US" sz="2400" dirty="0"/>
              <a:t>It is a process of sharing information between people within and outside a company.</a:t>
            </a:r>
          </a:p>
          <a:p>
            <a:r>
              <a:rPr lang="en-US" sz="2400" dirty="0"/>
              <a:t>Employees and management interaction to reach organizational goals.</a:t>
            </a:r>
          </a:p>
          <a:p>
            <a:r>
              <a:rPr lang="en-US" sz="2400" dirty="0"/>
              <a:t>Communication  relating to business activity.</a:t>
            </a:r>
          </a:p>
          <a:p>
            <a:pPr marL="0" indent="0">
              <a:buNone/>
            </a:pPr>
            <a:r>
              <a:rPr lang="en-US" sz="2400" b="1" dirty="0"/>
              <a:t>                                          Nature /Characteristics.</a:t>
            </a:r>
          </a:p>
          <a:p>
            <a:pPr marL="0" indent="0">
              <a:buNone/>
            </a:pPr>
            <a:endParaRPr lang="en-US" sz="2400" b="1" dirty="0"/>
          </a:p>
          <a:p>
            <a:r>
              <a:rPr lang="en-US" sz="2400" dirty="0"/>
              <a:t>It is a  continuous process</a:t>
            </a:r>
          </a:p>
          <a:p>
            <a:r>
              <a:rPr lang="en-US" sz="2400" dirty="0"/>
              <a:t>Dyadic process</a:t>
            </a:r>
          </a:p>
          <a:p>
            <a:r>
              <a:rPr lang="en-US" sz="2400" dirty="0"/>
              <a:t>Inevitable(unavoidable)</a:t>
            </a:r>
          </a:p>
          <a:p>
            <a:r>
              <a:rPr lang="en-US" sz="2400" dirty="0"/>
              <a:t>Pervasive</a:t>
            </a:r>
          </a:p>
          <a:p>
            <a:r>
              <a:rPr lang="en-US" sz="2400" dirty="0"/>
              <a:t>Facilitate Change</a:t>
            </a:r>
          </a:p>
          <a:p>
            <a:r>
              <a:rPr lang="en-US" sz="2400" dirty="0"/>
              <a:t>Remove misunderstanding</a:t>
            </a:r>
          </a:p>
        </p:txBody>
      </p:sp>
    </p:spTree>
    <p:extLst>
      <p:ext uri="{BB962C8B-B14F-4D97-AF65-F5344CB8AC3E}">
        <p14:creationId xmlns:p14="http://schemas.microsoft.com/office/powerpoint/2010/main" val="29611869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1800" b="1" dirty="0"/>
              <a:t>                                                 Purpose of Business communication </a:t>
            </a:r>
          </a:p>
        </p:txBody>
      </p:sp>
      <p:sp>
        <p:nvSpPr>
          <p:cNvPr id="3" name="Content Placeholder 2"/>
          <p:cNvSpPr>
            <a:spLocks noGrp="1"/>
          </p:cNvSpPr>
          <p:nvPr>
            <p:ph idx="1"/>
          </p:nvPr>
        </p:nvSpPr>
        <p:spPr>
          <a:xfrm>
            <a:off x="838200" y="1556085"/>
            <a:ext cx="10515600" cy="5135660"/>
          </a:xfrm>
        </p:spPr>
        <p:txBody>
          <a:bodyPr>
            <a:normAutofit lnSpcReduction="10000"/>
          </a:bodyPr>
          <a:lstStyle/>
          <a:p>
            <a:pPr marL="0" indent="0">
              <a:buNone/>
            </a:pPr>
            <a:endParaRPr lang="en-US" sz="1800" dirty="0"/>
          </a:p>
          <a:p>
            <a:pPr marL="0" indent="0">
              <a:buNone/>
            </a:pPr>
            <a:r>
              <a:rPr lang="en-US" sz="1800" dirty="0"/>
              <a:t>To issue orders and instructions</a:t>
            </a:r>
          </a:p>
          <a:p>
            <a:r>
              <a:rPr lang="en-US" sz="1800" dirty="0"/>
              <a:t>To communicate with superior/subordinate/ peers</a:t>
            </a:r>
          </a:p>
          <a:p>
            <a:r>
              <a:rPr lang="en-US" sz="1800" dirty="0"/>
              <a:t>To convey the right information</a:t>
            </a:r>
          </a:p>
          <a:p>
            <a:r>
              <a:rPr lang="en-US" sz="1800" dirty="0"/>
              <a:t>To receive Suggestion </a:t>
            </a:r>
          </a:p>
          <a:p>
            <a:r>
              <a:rPr lang="en-US" sz="1800" dirty="0"/>
              <a:t>To provide counseling</a:t>
            </a:r>
          </a:p>
          <a:p>
            <a:r>
              <a:rPr lang="en-US" sz="1800" dirty="0"/>
              <a:t>To learn</a:t>
            </a:r>
          </a:p>
          <a:p>
            <a:r>
              <a:rPr lang="en-US" sz="1800" dirty="0"/>
              <a:t>To achieve organizational goal</a:t>
            </a:r>
          </a:p>
          <a:p>
            <a:pPr marL="0" indent="0">
              <a:buNone/>
            </a:pPr>
            <a:r>
              <a:rPr lang="en-US" sz="1800" b="1" dirty="0"/>
              <a:t>                                                          </a:t>
            </a:r>
            <a:r>
              <a:rPr lang="en-US" sz="2000" b="1" u="sng" dirty="0"/>
              <a:t>Elements of communication</a:t>
            </a:r>
          </a:p>
          <a:p>
            <a:pPr marL="342900" indent="-342900">
              <a:buFont typeface="+mj-lt"/>
              <a:buAutoNum type="arabicPeriod"/>
            </a:pPr>
            <a:r>
              <a:rPr lang="en-US" sz="1800" dirty="0"/>
              <a:t>Sender : The person who sends the message, also called as source/Encoder</a:t>
            </a:r>
          </a:p>
          <a:p>
            <a:pPr marL="342900" indent="-342900">
              <a:buFont typeface="+mj-lt"/>
              <a:buAutoNum type="arabicPeriod"/>
            </a:pPr>
            <a:r>
              <a:rPr lang="en-US" sz="1800" dirty="0"/>
              <a:t>Message : Ideas, thoughts, opinions, information, feelings.</a:t>
            </a:r>
          </a:p>
          <a:p>
            <a:pPr marL="342900" indent="-342900">
              <a:buFont typeface="+mj-lt"/>
              <a:buAutoNum type="arabicPeriod"/>
            </a:pPr>
            <a:r>
              <a:rPr lang="en-US" sz="1800" dirty="0"/>
              <a:t>Channel/Medium: Means of transmission. May be written/oral, physical or digital.</a:t>
            </a:r>
          </a:p>
          <a:p>
            <a:pPr marL="342900" indent="-342900">
              <a:buFont typeface="+mj-lt"/>
              <a:buAutoNum type="arabicPeriod"/>
            </a:pPr>
            <a:r>
              <a:rPr lang="en-US" sz="1800" dirty="0"/>
              <a:t>Receiver : The person who receives the message also called as Decoder/Listener</a:t>
            </a:r>
          </a:p>
          <a:p>
            <a:pPr marL="342900" indent="-342900">
              <a:buFont typeface="+mj-lt"/>
              <a:buAutoNum type="arabicPeriod"/>
            </a:pPr>
            <a:r>
              <a:rPr lang="en-US" sz="1800" dirty="0"/>
              <a:t>Feedback : The reply from the receiver for effective communication in must.</a:t>
            </a:r>
          </a:p>
        </p:txBody>
      </p:sp>
    </p:spTree>
    <p:extLst>
      <p:ext uri="{BB962C8B-B14F-4D97-AF65-F5344CB8AC3E}">
        <p14:creationId xmlns:p14="http://schemas.microsoft.com/office/powerpoint/2010/main" val="29834291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51936" y="0"/>
            <a:ext cx="10515600" cy="6391747"/>
          </a:xfrm>
        </p:spPr>
        <p:txBody>
          <a:bodyPr>
            <a:normAutofit fontScale="92500"/>
          </a:bodyPr>
          <a:lstStyle/>
          <a:p>
            <a:pPr marL="0" indent="0">
              <a:buNone/>
            </a:pPr>
            <a:endParaRPr lang="en-US" dirty="0"/>
          </a:p>
          <a:p>
            <a:pPr marL="0" indent="0">
              <a:buNone/>
            </a:pPr>
            <a:r>
              <a:rPr lang="en-US" sz="1800" dirty="0"/>
              <a:t>Communication is the inevitable aspects of human existence. We cannot imagine human existence without communication. This is also true in daily life as well as in professional world. In business, for example communication is crucial in developing and maintaining relationships, informing customers about product and services, requesting information, and so on.</a:t>
            </a:r>
          </a:p>
          <a:p>
            <a:pPr marL="0" indent="0">
              <a:buNone/>
            </a:pPr>
            <a:endParaRPr lang="en-US" sz="1800" dirty="0"/>
          </a:p>
          <a:p>
            <a:pPr marL="0" indent="0">
              <a:buNone/>
            </a:pPr>
            <a:r>
              <a:rPr lang="en-US" sz="1800" dirty="0"/>
              <a:t>Communication can be a one-way process on some occasions. However communication is largely defined as a transactional process between two  or more parties whereby meaning is exchanged through the intentional use of symbols. The key elements that characterize communication are:</a:t>
            </a:r>
          </a:p>
          <a:p>
            <a:r>
              <a:rPr lang="en-US" sz="1800" dirty="0"/>
              <a:t> It is intentional: a deliberate effort is made to bring about a response.</a:t>
            </a:r>
          </a:p>
          <a:p>
            <a:r>
              <a:rPr lang="en-US" sz="1800" dirty="0"/>
              <a:t>It is transactional : The participants are all involved in the process.</a:t>
            </a:r>
          </a:p>
          <a:p>
            <a:r>
              <a:rPr lang="en-US" sz="1800" dirty="0"/>
              <a:t>It is symbolic : </a:t>
            </a:r>
            <a:r>
              <a:rPr lang="en-US" sz="1800" dirty="0" err="1"/>
              <a:t>Words,pictures,music</a:t>
            </a:r>
            <a:r>
              <a:rPr lang="en-US" sz="1800" dirty="0"/>
              <a:t> and other sensory stimulants are used to convey thoughts.</a:t>
            </a:r>
          </a:p>
          <a:p>
            <a:pPr marL="0" indent="0">
              <a:buNone/>
            </a:pPr>
            <a:endParaRPr lang="en-US" sz="1800" dirty="0"/>
          </a:p>
          <a:p>
            <a:pPr marL="0" indent="0">
              <a:buNone/>
            </a:pPr>
            <a:r>
              <a:rPr lang="en-US" sz="1800" dirty="0"/>
              <a:t>Any communication to take place, the sender or receiver much have intention. For example, the participants must have a willingness inform or be informed, convince or to be convince. Similarly, either directly or indirectly, communication involves exchange of information. Some exchanges are explicit while other are implicit. Even communication instances which seem to be one-way, are based exchange of information. A political speech seems to be a one-way communication. But, the audiences are responding to the speech clapping or noise.  Communication requires that the original concepts be translated into symbols which convey the required meaning.</a:t>
            </a:r>
          </a:p>
          <a:p>
            <a:pPr marL="0" indent="0">
              <a:buNone/>
            </a:pPr>
            <a:endParaRPr lang="en-US" dirty="0"/>
          </a:p>
        </p:txBody>
      </p:sp>
    </p:spTree>
    <p:extLst>
      <p:ext uri="{BB962C8B-B14F-4D97-AF65-F5344CB8AC3E}">
        <p14:creationId xmlns:p14="http://schemas.microsoft.com/office/powerpoint/2010/main" val="12917235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22996" y="81737"/>
            <a:ext cx="10515600" cy="7541537"/>
          </a:xfrm>
        </p:spPr>
        <p:txBody>
          <a:bodyPr>
            <a:noAutofit/>
          </a:bodyPr>
          <a:lstStyle/>
          <a:p>
            <a:pPr marL="0" indent="0">
              <a:buNone/>
            </a:pPr>
            <a:r>
              <a:rPr lang="en-US" sz="1800" dirty="0"/>
              <a:t>Communication does not take place randomly and haphazardly. As meaning of the message is the most crucial aspect in any instances communication, the information has to go through a process. To ensure this, a source creates a message, sends in particular medium by selecting a specific channel to a sender. In others words, communication is a dynamic, transactional, or two-way, process that can be broken into eight </a:t>
            </a:r>
            <a:r>
              <a:rPr lang="en-US" sz="1800" dirty="0" err="1"/>
              <a:t>steps.The</a:t>
            </a:r>
            <a:r>
              <a:rPr lang="en-US" sz="1800" dirty="0"/>
              <a:t> real -life </a:t>
            </a:r>
            <a:r>
              <a:rPr lang="en-US" sz="1800" dirty="0" err="1"/>
              <a:t>comSender</a:t>
            </a:r>
            <a:r>
              <a:rPr lang="en-US" sz="1800" dirty="0"/>
              <a:t> encodes the idea in a message.</a:t>
            </a:r>
          </a:p>
          <a:p>
            <a:pPr marL="0" indent="0">
              <a:buNone/>
            </a:pPr>
            <a:r>
              <a:rPr lang="en-US" sz="1800" dirty="0"/>
              <a:t>   </a:t>
            </a:r>
          </a:p>
          <a:p>
            <a:pPr marL="0" indent="0">
              <a:buNone/>
            </a:pPr>
            <a:r>
              <a:rPr lang="en-US" sz="1800" b="1" dirty="0"/>
              <a:t>The Elements of Communication Process</a:t>
            </a:r>
          </a:p>
          <a:p>
            <a:pPr marL="0" indent="0">
              <a:buNone/>
            </a:pPr>
            <a:endParaRPr lang="en-US" sz="1800" dirty="0"/>
          </a:p>
          <a:p>
            <a:pPr marL="0" indent="0">
              <a:buNone/>
            </a:pPr>
            <a:r>
              <a:rPr lang="en-US" sz="1800" dirty="0"/>
              <a:t>The basic and simplified process of communication takes place in the following steps:</a:t>
            </a:r>
          </a:p>
          <a:p>
            <a:pPr marL="342900" indent="-342900">
              <a:buAutoNum type="arabicPeriod"/>
            </a:pPr>
            <a:r>
              <a:rPr lang="en-US" sz="1800" b="1" dirty="0"/>
              <a:t>The sender has an idea</a:t>
            </a:r>
            <a:r>
              <a:rPr lang="en-US" sz="1800" dirty="0"/>
              <a:t>: The sender comes across a situation. He/she has an idea and wants to share for a particular purpose. Successful communicators must consider effectiveness of message in terms of:</a:t>
            </a:r>
          </a:p>
          <a:p>
            <a:r>
              <a:rPr lang="en-US" sz="1800" dirty="0"/>
              <a:t>      the clarity of the idea</a:t>
            </a:r>
          </a:p>
          <a:p>
            <a:r>
              <a:rPr lang="en-US" sz="1800" dirty="0"/>
              <a:t>types and expectations of the audience</a:t>
            </a:r>
          </a:p>
          <a:p>
            <a:r>
              <a:rPr lang="en-US" sz="1800" dirty="0"/>
              <a:t>   senders' relationship to these people,</a:t>
            </a:r>
          </a:p>
          <a:p>
            <a:r>
              <a:rPr lang="en-US" sz="1800" dirty="0"/>
              <a:t>     senders' motivation for wanting to share the idea.</a:t>
            </a:r>
          </a:p>
          <a:p>
            <a:pPr marL="0" indent="0">
              <a:buNone/>
            </a:pPr>
            <a:endParaRPr lang="en-US" sz="1800" dirty="0"/>
          </a:p>
        </p:txBody>
      </p:sp>
    </p:spTree>
    <p:extLst>
      <p:ext uri="{BB962C8B-B14F-4D97-AF65-F5344CB8AC3E}">
        <p14:creationId xmlns:p14="http://schemas.microsoft.com/office/powerpoint/2010/main" val="15137273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62962"/>
            <a:ext cx="10515600" cy="6014001"/>
          </a:xfrm>
        </p:spPr>
        <p:txBody>
          <a:bodyPr>
            <a:normAutofit lnSpcReduction="10000"/>
          </a:bodyPr>
          <a:lstStyle/>
          <a:p>
            <a:pPr marL="0" indent="0">
              <a:buNone/>
            </a:pPr>
            <a:r>
              <a:rPr lang="en-US" sz="1800" dirty="0"/>
              <a:t>For example, a production wants to convey something his/her workplace environment. For this, he/she must have idea, clear purpose of the message, specific audience to whom he/she wants to share. Otherwise, the communication will be difficult and possibly unsuccessful.</a:t>
            </a:r>
          </a:p>
          <a:p>
            <a:pPr marL="0" indent="0">
              <a:buNone/>
            </a:pPr>
            <a:r>
              <a:rPr lang="en-US" sz="1800" b="1" dirty="0"/>
              <a:t> 2. The sender composes the idea: </a:t>
            </a:r>
            <a:r>
              <a:rPr lang="en-US" sz="1800" dirty="0"/>
              <a:t>Composing means putting ideas in words or language. In other words, by  using language, the sender represents his /her thoughts in linguist forms. The sender put idea into a </a:t>
            </a:r>
          </a:p>
          <a:p>
            <a:pPr marL="0" indent="0">
              <a:buNone/>
            </a:pPr>
            <a:r>
              <a:rPr lang="en-US" sz="1800" dirty="0"/>
              <a:t>message(</a:t>
            </a:r>
            <a:r>
              <a:rPr lang="en-US" sz="1800" dirty="0" err="1"/>
              <a:t>words,images,or</a:t>
            </a:r>
            <a:r>
              <a:rPr lang="en-US" sz="1800" dirty="0"/>
              <a:t> a combination of both) that the specified receiver will </a:t>
            </a:r>
            <a:r>
              <a:rPr lang="en-US" sz="1800" dirty="0" err="1"/>
              <a:t>understand.The</a:t>
            </a:r>
            <a:r>
              <a:rPr lang="en-US" sz="1800" dirty="0"/>
              <a:t> process of putting thoughts, ideas and information into a message is called encoding .To be an effective communicator, you must develop the skills which is needed to successfully encode your ideas into effective </a:t>
            </a:r>
            <a:r>
              <a:rPr lang="en-US" sz="1800" dirty="0" err="1"/>
              <a:t>message.However,encoding</a:t>
            </a:r>
            <a:r>
              <a:rPr lang="en-US" sz="1800" dirty="0"/>
              <a:t> can fail for a number of reasons including:</a:t>
            </a:r>
          </a:p>
          <a:p>
            <a:r>
              <a:rPr lang="en-US" sz="1800" dirty="0"/>
              <a:t>poor word choices</a:t>
            </a:r>
          </a:p>
          <a:p>
            <a:r>
              <a:rPr lang="en-US" sz="1800" dirty="0"/>
              <a:t>inexact and confusing words</a:t>
            </a:r>
          </a:p>
          <a:p>
            <a:r>
              <a:rPr lang="en-US" sz="1800" dirty="0"/>
              <a:t>using words that arouse unintended emotional response</a:t>
            </a:r>
          </a:p>
          <a:p>
            <a:r>
              <a:rPr lang="en-US" sz="1800" dirty="0"/>
              <a:t> ignorance to cultural differences</a:t>
            </a:r>
          </a:p>
          <a:p>
            <a:r>
              <a:rPr lang="en-US" sz="1800" dirty="0"/>
              <a:t>  unaware of personality and traits of the receiver.</a:t>
            </a:r>
          </a:p>
          <a:p>
            <a:pPr marL="0" indent="0">
              <a:buNone/>
            </a:pPr>
            <a:r>
              <a:rPr lang="en-US" sz="1800" dirty="0"/>
              <a:t> The composition of the message is influenced by a variety of factors. The message, for example, sent as text message is different from an email. Similarly, message conveyed in-person is different in its composition from sent through the channels such radio and TV.</a:t>
            </a:r>
          </a:p>
          <a:p>
            <a:pPr marL="0" indent="0">
              <a:buNone/>
            </a:pPr>
            <a:endParaRPr lang="en-US" dirty="0"/>
          </a:p>
          <a:p>
            <a:pPr marL="0" indent="0">
              <a:buNone/>
            </a:pPr>
            <a:endParaRPr lang="en-US" dirty="0"/>
          </a:p>
          <a:p>
            <a:pPr marL="0" indent="0">
              <a:buNone/>
            </a:pPr>
            <a:endParaRPr lang="en-US" sz="1800" dirty="0"/>
          </a:p>
        </p:txBody>
      </p:sp>
    </p:spTree>
    <p:extLst>
      <p:ext uri="{BB962C8B-B14F-4D97-AF65-F5344CB8AC3E}">
        <p14:creationId xmlns:p14="http://schemas.microsoft.com/office/powerpoint/2010/main" val="2268709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44032"/>
            <a:ext cx="10911840" cy="6742568"/>
          </a:xfrm>
        </p:spPr>
        <p:txBody>
          <a:bodyPr>
            <a:normAutofit/>
          </a:bodyPr>
          <a:lstStyle/>
          <a:p>
            <a:pPr marL="0" indent="0" algn="just">
              <a:buNone/>
            </a:pPr>
            <a:r>
              <a:rPr lang="en-US" sz="2000" dirty="0">
                <a:latin typeface="Times New Roman" panose="02020603050405020304" pitchFamily="18" charset="0"/>
                <a:cs typeface="Times New Roman" panose="02020603050405020304" pitchFamily="18" charset="0"/>
              </a:rPr>
              <a:t>3. </a:t>
            </a:r>
            <a:r>
              <a:rPr lang="en-US" sz="2000" b="1" dirty="0">
                <a:latin typeface="Times New Roman" panose="02020603050405020304" pitchFamily="18" charset="0"/>
                <a:cs typeface="Times New Roman" panose="02020603050405020304" pitchFamily="18" charset="0"/>
              </a:rPr>
              <a:t>The sender produces the message in a medium: </a:t>
            </a:r>
          </a:p>
          <a:p>
            <a:pPr marL="0" indent="0" algn="just">
              <a:buNone/>
            </a:pPr>
            <a:r>
              <a:rPr lang="en-US" sz="2000" dirty="0">
                <a:latin typeface="Times New Roman" panose="02020603050405020304" pitchFamily="18" charset="0"/>
                <a:cs typeface="Times New Roman" panose="02020603050405020304" pitchFamily="18" charset="0"/>
              </a:rPr>
              <a:t>After composing the appropriate message, the sender needs some way to send that message to the intended audience. Mediums for transmitting messages can be oral, written, and visual. And, all three mediums can be in electronic form. Medium of the message is influenced by the purpose of the message, audience, content of the message. For example, some messages cannot be sent through emails; they need to be spoken. An experienced and effective user of communication media knows that this step requires careful decision making and a least some level of technical skill. For example, informing the client about the possible new products through emails could be a ineffective idea. Instead, many companies find that a blog is a much better way to keep the possible clients informed. Similarly, reminding the rules and regulations of a company through written document may not be the good idea. But, holding a meeting a giving an oral briefing could be more impressive and effective.</a:t>
            </a:r>
          </a:p>
          <a:p>
            <a:pPr marL="0" indent="0" algn="just">
              <a:buNone/>
            </a:pPr>
            <a:endParaRPr lang="en-US" sz="2000" dirty="0">
              <a:latin typeface="Times New Roman" panose="02020603050405020304" pitchFamily="18" charset="0"/>
              <a:cs typeface="Times New Roman" panose="02020603050405020304" pitchFamily="18" charset="0"/>
            </a:endParaRPr>
          </a:p>
          <a:p>
            <a:pPr marL="0" indent="0" algn="just">
              <a:buNone/>
            </a:pPr>
            <a:r>
              <a:rPr lang="en-US" sz="2000" dirty="0">
                <a:latin typeface="Times New Roman" panose="02020603050405020304" pitchFamily="18" charset="0"/>
                <a:cs typeface="Times New Roman" panose="02020603050405020304" pitchFamily="18" charset="0"/>
              </a:rPr>
              <a:t>4</a:t>
            </a:r>
            <a:r>
              <a:rPr lang="en-US" sz="2000" b="1" dirty="0">
                <a:latin typeface="Times New Roman" panose="02020603050405020304" pitchFamily="18" charset="0"/>
                <a:cs typeface="Times New Roman" panose="02020603050405020304" pitchFamily="18" charset="0"/>
              </a:rPr>
              <a:t>. The sender transmits the message through a channel</a:t>
            </a:r>
            <a:r>
              <a:rPr lang="en-US" sz="2000" dirty="0">
                <a:latin typeface="Times New Roman" panose="02020603050405020304" pitchFamily="18" charset="0"/>
                <a:cs typeface="Times New Roman" panose="02020603050405020304" pitchFamily="18" charset="0"/>
              </a:rPr>
              <a:t>: </a:t>
            </a:r>
          </a:p>
          <a:p>
            <a:pPr marL="0" indent="0" algn="just">
              <a:buNone/>
            </a:pPr>
            <a:r>
              <a:rPr lang="en-US" sz="2000" dirty="0">
                <a:latin typeface="Times New Roman" panose="02020603050405020304" pitchFamily="18" charset="0"/>
                <a:cs typeface="Times New Roman" panose="02020603050405020304" pitchFamily="18" charset="0"/>
              </a:rPr>
              <a:t>Channels means the system or the process through which the message is conveyed. Channels refers to the way or mode the message flows or is transmitted through. The message is transmitted over a channels that links the sender with the receiver. The message may be oral or written and it may be transmitted through a memorandum, a computer, telephone, cell phone, mobile and computer app Revisions, radios and so on.</a:t>
            </a:r>
          </a:p>
          <a:p>
            <a:pPr marL="0" indent="0" algn="just">
              <a:buNone/>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697468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98352"/>
            <a:ext cx="10515600" cy="6337728"/>
          </a:xfrm>
        </p:spPr>
        <p:txBody>
          <a:bodyPr>
            <a:normAutofit fontScale="85000" lnSpcReduction="10000"/>
          </a:bodyPr>
          <a:lstStyle/>
          <a:p>
            <a:pPr marL="0" indent="0" algn="just">
              <a:buNone/>
            </a:pPr>
            <a:r>
              <a:rPr lang="en-US" sz="2000" b="1" dirty="0"/>
              <a:t>5.The audience receives the message: </a:t>
            </a:r>
          </a:p>
          <a:p>
            <a:pPr marL="0" indent="0" algn="just">
              <a:buNone/>
            </a:pPr>
            <a:r>
              <a:rPr lang="en-US" sz="2000" b="1" dirty="0"/>
              <a:t> If </a:t>
            </a:r>
            <a:r>
              <a:rPr lang="en-US" sz="2000" dirty="0"/>
              <a:t>any barrier or obstacles such as email failure occur, the message</a:t>
            </a:r>
          </a:p>
          <a:p>
            <a:pPr marL="0" indent="0" algn="just">
              <a:buNone/>
            </a:pPr>
            <a:r>
              <a:rPr lang="en-US" sz="2000" dirty="0"/>
              <a:t>  arrives to the intended audience. Receiving the message by the intended audience does not guarantee the success of the communication. The receiver may not find the message appealing and evoking and may not notice it or understand it. Therefore, the senders should adapt to the audience while composing the message, and should also be careful while selecting the medium. For example, if you're giving a speech, your listeners have to be able to hear you, and you should be able to grab their attention. You have no guarantee that your message will actually  get through. Similarly, you can't send message through email or using internet if your sender is not literate in digital  forums and devices.</a:t>
            </a:r>
          </a:p>
          <a:p>
            <a:pPr marL="0" indent="0" algn="just">
              <a:buNone/>
            </a:pPr>
            <a:endParaRPr lang="en-US" sz="2000" dirty="0"/>
          </a:p>
          <a:p>
            <a:pPr marL="0" indent="0" algn="just">
              <a:buNone/>
            </a:pPr>
            <a:r>
              <a:rPr lang="en-US" sz="2000" b="1" dirty="0"/>
              <a:t>6. The audience decodes the message</a:t>
            </a:r>
            <a:r>
              <a:rPr lang="en-US" sz="2000" dirty="0"/>
              <a:t>: If any barriers do not come into play and the receiver actually receives, the audience must then understand it. This step is known as decoding. The receiver tries to read, understand and interpret the message correctly. That is to say, the receiver tries to assign the same meaning to the message that the  sender intended and desired. The message to be fully realized and  understood, the senders must compose the message in the language and signs that the receiver can easily understand. </a:t>
            </a:r>
          </a:p>
          <a:p>
            <a:pPr marL="0" indent="0" algn="just">
              <a:buNone/>
            </a:pPr>
            <a:endParaRPr lang="en-US" sz="2000" dirty="0"/>
          </a:p>
          <a:p>
            <a:pPr marL="0" indent="0" algn="just">
              <a:buNone/>
            </a:pPr>
            <a:r>
              <a:rPr lang="en-US" sz="2000" b="1" dirty="0"/>
              <a:t>7. The audience responds to the message</a:t>
            </a:r>
            <a:r>
              <a:rPr lang="en-US" sz="2000" dirty="0"/>
              <a:t>: An effectively crafted  message is likely to elicit positive responses. However, whether a receiver responds as the sender expects why Or receiver responds as the sender expects depends on three elements .</a:t>
            </a:r>
          </a:p>
          <a:p>
            <a:pPr algn="just"/>
            <a:r>
              <a:rPr lang="en-US" sz="2000" dirty="0"/>
              <a:t> receiver remembers message long enough to respond it, </a:t>
            </a:r>
          </a:p>
          <a:p>
            <a:pPr algn="just"/>
            <a:r>
              <a:rPr lang="en-US" sz="2000" dirty="0"/>
              <a:t>receiver has the ability to respond it, and </a:t>
            </a:r>
          </a:p>
          <a:p>
            <a:pPr algn="just"/>
            <a:r>
              <a:rPr lang="en-US" sz="2000" dirty="0"/>
              <a:t>receiver is motivated to respond it.</a:t>
            </a:r>
          </a:p>
          <a:p>
            <a:pPr marL="0" indent="0" algn="just">
              <a:buNone/>
            </a:pPr>
            <a:endParaRPr lang="en-US" sz="2000" dirty="0"/>
          </a:p>
          <a:p>
            <a:pPr marL="0" indent="0" algn="just">
              <a:buNone/>
            </a:pPr>
            <a:endParaRPr lang="en-US" sz="2000" dirty="0"/>
          </a:p>
          <a:p>
            <a:pPr marL="0" indent="0" algn="just">
              <a:buNone/>
            </a:pPr>
            <a:endParaRPr lang="en-US" sz="2000" dirty="0"/>
          </a:p>
        </p:txBody>
      </p:sp>
    </p:spTree>
    <p:extLst>
      <p:ext uri="{BB962C8B-B14F-4D97-AF65-F5344CB8AC3E}">
        <p14:creationId xmlns:p14="http://schemas.microsoft.com/office/powerpoint/2010/main" val="7526024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859279"/>
            <a:ext cx="10515600" cy="4317683"/>
          </a:xfrm>
        </p:spPr>
        <p:txBody>
          <a:bodyPr>
            <a:normAutofit/>
          </a:bodyPr>
          <a:lstStyle/>
          <a:p>
            <a:pPr marL="0" indent="0">
              <a:buNone/>
            </a:pPr>
            <a:r>
              <a:rPr lang="en-US" sz="2000" b="1" dirty="0"/>
              <a:t>8. </a:t>
            </a:r>
            <a:r>
              <a:rPr lang="en-US" sz="2000" dirty="0"/>
              <a:t>The</a:t>
            </a:r>
            <a:r>
              <a:rPr lang="en-US" sz="2000" b="1" dirty="0"/>
              <a:t> audience provides feedback to the sender </a:t>
            </a:r>
            <a:r>
              <a:rPr lang="en-US" sz="2000" b="1"/>
              <a:t>: </a:t>
            </a:r>
          </a:p>
          <a:p>
            <a:pPr marL="0" indent="0">
              <a:buNone/>
            </a:pPr>
            <a:r>
              <a:rPr lang="en-US" sz="2000" b="1"/>
              <a:t>T</a:t>
            </a:r>
            <a:r>
              <a:rPr lang="en-US" sz="2000"/>
              <a:t>he </a:t>
            </a:r>
            <a:r>
              <a:rPr lang="en-US" sz="2000" dirty="0"/>
              <a:t>feedback is </a:t>
            </a:r>
            <a:r>
              <a:rPr lang="en-US" sz="2000" b="1" dirty="0"/>
              <a:t>the final step of the process that ensures </a:t>
            </a:r>
            <a:r>
              <a:rPr lang="en-US" sz="2000" dirty="0"/>
              <a:t>the receiver has received the message and interpreted it correctly as it was intended by the sender.  It correctly increases the effectiveness of the communication as it allows the sender to know the efficacy of his message. The response  of the receiver can be verbal or non-verbal. After decoding the message, the audience</a:t>
            </a:r>
          </a:p>
          <a:p>
            <a:pPr marL="0" indent="0">
              <a:buNone/>
            </a:pPr>
            <a:r>
              <a:rPr lang="en-US" sz="2000" dirty="0"/>
              <a:t> has the option of responding in some way. This feedback enables the sender to evaluate the effectiveness of the message.  Feedback often initiates another cycle through the  process, which can continue until both parties are satisfied with the result. Successful communicator place  considerable value  on feedback ,not only as a way to measure effectiveness but also as a way to learn.</a:t>
            </a:r>
          </a:p>
          <a:p>
            <a:pPr marL="0" indent="0">
              <a:buNone/>
            </a:pPr>
            <a:endParaRPr lang="en-US" sz="2000" dirty="0"/>
          </a:p>
        </p:txBody>
      </p:sp>
    </p:spTree>
    <p:extLst>
      <p:ext uri="{BB962C8B-B14F-4D97-AF65-F5344CB8AC3E}">
        <p14:creationId xmlns:p14="http://schemas.microsoft.com/office/powerpoint/2010/main" val="4166267347"/>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Vapor Trail</Template>
  <TotalTime>1422</TotalTime>
  <Words>1793</Words>
  <Application>Microsoft Office PowerPoint</Application>
  <PresentationFormat>Widescreen</PresentationFormat>
  <Paragraphs>95</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Century Gothic</vt:lpstr>
      <vt:lpstr>Times New Roman</vt:lpstr>
      <vt:lpstr>Vapor Trail</vt:lpstr>
      <vt:lpstr>Communication</vt:lpstr>
      <vt:lpstr>                                                                        Business communication</vt:lpstr>
      <vt:lpstr>                                                 Purpose of Business communication </vt:lpstr>
      <vt:lpstr>PowerPoint Presentation</vt:lpstr>
      <vt:lpstr>PowerPoint Presentation</vt:lpstr>
      <vt:lpstr>PowerPoint Presentation</vt:lpstr>
      <vt:lpstr>PowerPoint Presentation</vt:lpstr>
      <vt:lpstr>PowerPoint Presentation</vt:lpstr>
      <vt:lpstr>PowerPoint Presentation</vt:lpstr>
      <vt:lpstr>                                                    7 C’s of communication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Communication</dc:title>
  <dc:creator>Lenovo</dc:creator>
  <cp:lastModifiedBy>raghav panthi</cp:lastModifiedBy>
  <cp:revision>38</cp:revision>
  <dcterms:created xsi:type="dcterms:W3CDTF">2024-04-23T11:00:55Z</dcterms:created>
  <dcterms:modified xsi:type="dcterms:W3CDTF">2024-07-22T14:42:04Z</dcterms:modified>
</cp:coreProperties>
</file>