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0B106C8-9EC3-4D04-95DB-62DB535205AF}" type="datetimeFigureOut">
              <a:rPr lang="en-US" smtClean="0"/>
              <a:t>7/29/2024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6847457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B106C8-9EC3-4D04-95DB-62DB535205AF}"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32174735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B106C8-9EC3-4D04-95DB-62DB535205AF}" type="datetimeFigureOut">
              <a:rPr lang="en-US" smtClean="0"/>
              <a:t>7/29/2024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22973810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0B106C8-9EC3-4D04-95DB-62DB535205AF}" type="datetimeFigureOut">
              <a:rPr lang="en-US" smtClean="0"/>
              <a:t>7/29/2024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BDA6E8-4144-436F-9DD3-ABEE6A19609C}"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977826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0B106C8-9EC3-4D04-95DB-62DB535205AF}" type="datetimeFigureOut">
              <a:rPr lang="en-US" smtClean="0"/>
              <a:t>7/29/2024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280700439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B106C8-9EC3-4D04-95DB-62DB535205AF}" type="datetimeFigureOut">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170929398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0B106C8-9EC3-4D04-95DB-62DB535205AF}" type="datetimeFigureOut">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15548353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106C8-9EC3-4D04-95DB-62DB535205AF}"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3622434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0B106C8-9EC3-4D04-95DB-62DB535205AF}" type="datetimeFigureOut">
              <a:rPr lang="en-US" smtClean="0"/>
              <a:t>7/29/2024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4026513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0B106C8-9EC3-4D04-95DB-62DB535205AF}" type="datetimeFigureOut">
              <a:rPr lang="en-US" smtClean="0"/>
              <a:t>7/29/2024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2219318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0B106C8-9EC3-4D04-95DB-62DB535205AF}" type="datetimeFigureOut">
              <a:rPr lang="en-US" smtClean="0"/>
              <a:t>7/29/2024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23796408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0B106C8-9EC3-4D04-95DB-62DB535205AF}"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2603701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0B106C8-9EC3-4D04-95DB-62DB535205AF}" type="datetimeFigureOut">
              <a:rPr lang="en-US" smtClean="0"/>
              <a:t>7/29/2024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29030340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0B106C8-9EC3-4D04-95DB-62DB535205AF}" type="datetimeFigureOut">
              <a:rPr lang="en-US" smtClean="0"/>
              <a:t>7/29/2024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24025374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0B106C8-9EC3-4D04-95DB-62DB535205AF}" type="datetimeFigureOut">
              <a:rPr lang="en-US" smtClean="0"/>
              <a:t>7/29/2024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26620452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B106C8-9EC3-4D04-95DB-62DB535205AF}"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24391938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0B106C8-9EC3-4D04-95DB-62DB535205AF}" type="datetimeFigureOut">
              <a:rPr lang="en-US" smtClean="0"/>
              <a:t>7/29/2024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BDA6E8-4144-436F-9DD3-ABEE6A19609C}" type="slidenum">
              <a:rPr lang="en-US" smtClean="0"/>
              <a:t>‹#›</a:t>
            </a:fld>
            <a:endParaRPr lang="en-US"/>
          </a:p>
        </p:txBody>
      </p:sp>
    </p:spTree>
    <p:extLst>
      <p:ext uri="{BB962C8B-B14F-4D97-AF65-F5344CB8AC3E}">
        <p14:creationId xmlns:p14="http://schemas.microsoft.com/office/powerpoint/2010/main" val="1396244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0B106C8-9EC3-4D04-95DB-62DB535205AF}" type="datetimeFigureOut">
              <a:rPr lang="en-US" smtClean="0"/>
              <a:t>7/29/2024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DBDA6E8-4144-436F-9DD3-ABEE6A19609C}" type="slidenum">
              <a:rPr lang="en-US" smtClean="0"/>
              <a:t>‹#›</a:t>
            </a:fld>
            <a:endParaRPr lang="en-US"/>
          </a:p>
        </p:txBody>
      </p:sp>
    </p:spTree>
    <p:extLst>
      <p:ext uri="{BB962C8B-B14F-4D97-AF65-F5344CB8AC3E}">
        <p14:creationId xmlns:p14="http://schemas.microsoft.com/office/powerpoint/2010/main" val="115936100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81481"/>
            <a:ext cx="9144000" cy="769546"/>
          </a:xfrm>
        </p:spPr>
        <p:txBody>
          <a:bodyPr>
            <a:normAutofit/>
          </a:bodyPr>
          <a:lstStyle/>
          <a:p>
            <a:r>
              <a:rPr lang="en-US" sz="1800" b="1" dirty="0"/>
              <a:t>Competency</a:t>
            </a:r>
          </a:p>
        </p:txBody>
      </p:sp>
      <p:sp>
        <p:nvSpPr>
          <p:cNvPr id="3" name="Subtitle 2"/>
          <p:cNvSpPr>
            <a:spLocks noGrp="1"/>
          </p:cNvSpPr>
          <p:nvPr>
            <p:ph type="subTitle" idx="1"/>
          </p:nvPr>
        </p:nvSpPr>
        <p:spPr>
          <a:xfrm>
            <a:off x="1524000" y="1122630"/>
            <a:ext cx="9144000" cy="4135172"/>
          </a:xfrm>
        </p:spPr>
        <p:txBody>
          <a:bodyPr>
            <a:normAutofit fontScale="25000" lnSpcReduction="20000"/>
          </a:bodyPr>
          <a:lstStyle/>
          <a:p>
            <a:r>
              <a:rPr lang="en-US" sz="7200" b="1" u="sng" dirty="0"/>
              <a:t>Definition of Competency</a:t>
            </a:r>
          </a:p>
          <a:p>
            <a:r>
              <a:rPr lang="en-US" sz="7200" dirty="0"/>
              <a:t>Competence means the basic ability of someone to perform actions. This means they perform the actions as well as the average person. Competency means the more advanced ability and skills of a person when they perform a task.</a:t>
            </a:r>
          </a:p>
          <a:p>
            <a:r>
              <a:rPr lang="en-US" sz="7200" b="1" dirty="0"/>
              <a:t>EXAMPLES</a:t>
            </a:r>
          </a:p>
          <a:p>
            <a:r>
              <a:rPr lang="en-US" sz="7200" dirty="0"/>
              <a:t> Medical Competence: A surgeon successfully performs a  complex surgery, demonstrating his/her competence in the medical field.</a:t>
            </a:r>
          </a:p>
          <a:p>
            <a:r>
              <a:rPr lang="en-US" sz="7200" dirty="0"/>
              <a:t>Linguistic Competence: A translator accurately translates a document from French to </a:t>
            </a:r>
            <a:r>
              <a:rPr lang="en-US" sz="7200" dirty="0" err="1"/>
              <a:t>English,showcasing</a:t>
            </a:r>
            <a:r>
              <a:rPr lang="en-US" sz="7200" dirty="0"/>
              <a:t> his competence in both languages.</a:t>
            </a:r>
          </a:p>
          <a:p>
            <a:r>
              <a:rPr lang="en-US" sz="7200" dirty="0"/>
              <a:t>Competencies, thus, are the abilities to perform specific real-world tasks. These are primarily gained through doing, </a:t>
            </a:r>
            <a:r>
              <a:rPr lang="en-US" sz="7200" dirty="0" err="1"/>
              <a:t>learning,training</a:t>
            </a:r>
            <a:r>
              <a:rPr lang="en-US" sz="7200" dirty="0"/>
              <a:t> etc. In the modern world, these are important in human resource management to assess the skills needed for specific jobs and their performance standards. Schools, universities and training Institutions serve to prepare students to meet these needs in the job market. Because technical communication has its roots in practice based disciplines like engineering, </a:t>
            </a:r>
            <a:r>
              <a:rPr lang="en-US" sz="7200" dirty="0" err="1"/>
              <a:t>construction,medicine</a:t>
            </a:r>
            <a:r>
              <a:rPr lang="en-US" sz="7200" dirty="0"/>
              <a:t> and </a:t>
            </a:r>
            <a:r>
              <a:rPr lang="en-US" sz="7200" dirty="0" err="1"/>
              <a:t>law,academic</a:t>
            </a:r>
            <a:r>
              <a:rPr lang="en-US" sz="7200" dirty="0"/>
              <a:t> programs often standardize their curricula focused on performance to ensure that their students receive the foundation they require to transition with ease into business and industry.</a:t>
            </a:r>
          </a:p>
        </p:txBody>
      </p:sp>
    </p:spTree>
    <p:extLst>
      <p:ext uri="{BB962C8B-B14F-4D97-AF65-F5344CB8AC3E}">
        <p14:creationId xmlns:p14="http://schemas.microsoft.com/office/powerpoint/2010/main" val="3668609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dirty="0"/>
              <a:t>                                                                               </a:t>
            </a:r>
            <a:r>
              <a:rPr lang="en-US" sz="1800" b="1" dirty="0"/>
              <a:t>Assignment</a:t>
            </a:r>
          </a:p>
        </p:txBody>
      </p:sp>
      <p:sp>
        <p:nvSpPr>
          <p:cNvPr id="3" name="Content Placeholder 2"/>
          <p:cNvSpPr>
            <a:spLocks noGrp="1"/>
          </p:cNvSpPr>
          <p:nvPr>
            <p:ph idx="1"/>
          </p:nvPr>
        </p:nvSpPr>
        <p:spPr/>
        <p:txBody>
          <a:bodyPr>
            <a:normAutofit/>
          </a:bodyPr>
          <a:lstStyle/>
          <a:p>
            <a:pPr marL="0" indent="0">
              <a:buNone/>
            </a:pPr>
            <a:endParaRPr lang="en-US" sz="1800" dirty="0"/>
          </a:p>
          <a:p>
            <a:pPr marL="0" indent="0">
              <a:buNone/>
            </a:pPr>
            <a:r>
              <a:rPr lang="en-US" sz="1800" dirty="0"/>
              <a:t>1.. What elements or characteristics do attitudes, values and personality share with competency?</a:t>
            </a:r>
          </a:p>
          <a:p>
            <a:pPr marL="0" indent="0">
              <a:buNone/>
            </a:pPr>
            <a:endParaRPr lang="en-US" sz="1800" dirty="0"/>
          </a:p>
          <a:p>
            <a:pPr marL="0" indent="0">
              <a:buNone/>
            </a:pPr>
            <a:r>
              <a:rPr lang="en-US" sz="1800" dirty="0"/>
              <a:t>2</a:t>
            </a:r>
            <a:r>
              <a:rPr lang="en-US" sz="1800"/>
              <a:t>. </a:t>
            </a:r>
            <a:r>
              <a:rPr lang="en-US" sz="1800" dirty="0"/>
              <a:t>Based on the discussion of competencies so far, identify what types of competencies managers emphasize? What types of competencies do you think they consider less important? Do you see any competencies missing here that they should have identified?</a:t>
            </a:r>
          </a:p>
        </p:txBody>
      </p:sp>
    </p:spTree>
    <p:extLst>
      <p:ext uri="{BB962C8B-B14F-4D97-AF65-F5344CB8AC3E}">
        <p14:creationId xmlns:p14="http://schemas.microsoft.com/office/powerpoint/2010/main" val="608428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33743"/>
            <a:ext cx="10515600" cy="5543220"/>
          </a:xfrm>
        </p:spPr>
        <p:txBody>
          <a:bodyPr>
            <a:normAutofit/>
          </a:bodyPr>
          <a:lstStyle/>
          <a:p>
            <a:pPr marL="0" indent="0">
              <a:buNone/>
            </a:pPr>
            <a:r>
              <a:rPr lang="en-US" sz="1800" dirty="0"/>
              <a:t>In his book’ Developing Professional Competence (1994), Michael </a:t>
            </a:r>
            <a:r>
              <a:rPr lang="en-US" sz="1800" dirty="0" err="1"/>
              <a:t>Eraut</a:t>
            </a:r>
            <a:r>
              <a:rPr lang="en-US" sz="1800" dirty="0"/>
              <a:t> explains that 'competence refers to a person's overall capacity, whereas ‘competency’ refers to a person’s cite capabilities (179).In another place, </a:t>
            </a:r>
            <a:r>
              <a:rPr lang="en-US" sz="1800" dirty="0" err="1"/>
              <a:t>Eraut</a:t>
            </a:r>
            <a:r>
              <a:rPr lang="en-US" sz="1800" dirty="0"/>
              <a:t> (2004) defines competence as meeting other people’s expectation’(264).It is a socio-cultural </a:t>
            </a:r>
            <a:r>
              <a:rPr lang="en-US" sz="1800" dirty="0" err="1"/>
              <a:t>definition.The</a:t>
            </a:r>
            <a:r>
              <a:rPr lang="en-US" sz="1800" dirty="0"/>
              <a:t> dominant term in the business or professional sector is competency emphasizing performance, professional conduct, or ways of </a:t>
            </a:r>
            <a:r>
              <a:rPr lang="en-US" sz="1800" dirty="0" err="1"/>
              <a:t>working.Thus</a:t>
            </a:r>
            <a:r>
              <a:rPr lang="en-US" sz="1800" dirty="0"/>
              <a:t>, competency is either performance capability or a piece of useful knowledge or skill.</a:t>
            </a:r>
          </a:p>
          <a:p>
            <a:pPr marL="0" indent="0">
              <a:buNone/>
            </a:pPr>
            <a:r>
              <a:rPr lang="en-US" sz="1800" dirty="0"/>
              <a:t>Other see the distinction between behavior and task- specific </a:t>
            </a:r>
            <a:r>
              <a:rPr lang="en-US" sz="1800" dirty="0" err="1"/>
              <a:t>performance.For</a:t>
            </a:r>
            <a:r>
              <a:rPr lang="en-US" sz="1800" dirty="0"/>
              <a:t> example, Charles </a:t>
            </a:r>
            <a:r>
              <a:rPr lang="en-US" sz="1800" dirty="0" err="1"/>
              <a:t>Woodruffe</a:t>
            </a:r>
            <a:r>
              <a:rPr lang="en-US" sz="1800" dirty="0"/>
              <a:t> (1992, 17) writes  that competency is the behavior needed to do a job effectively, such as sensitivity or flexibility. And competence is the ability to perform something, such as to supervise or manage.</a:t>
            </a:r>
          </a:p>
        </p:txBody>
      </p:sp>
    </p:spTree>
    <p:extLst>
      <p:ext uri="{BB962C8B-B14F-4D97-AF65-F5344CB8AC3E}">
        <p14:creationId xmlns:p14="http://schemas.microsoft.com/office/powerpoint/2010/main" val="20477125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03184"/>
          </a:xfrm>
        </p:spPr>
        <p:txBody>
          <a:bodyPr>
            <a:normAutofit/>
          </a:bodyPr>
          <a:lstStyle/>
          <a:p>
            <a:r>
              <a:rPr lang="en-US" sz="1800" b="1" dirty="0"/>
              <a:t>                                     </a:t>
            </a:r>
            <a:r>
              <a:rPr lang="en-US" sz="1800" b="1" dirty="0" err="1"/>
              <a:t>Attitudes,Values</a:t>
            </a:r>
            <a:r>
              <a:rPr lang="en-US" sz="1800" b="1" dirty="0"/>
              <a:t> and Personality</a:t>
            </a:r>
          </a:p>
        </p:txBody>
      </p:sp>
      <p:sp>
        <p:nvSpPr>
          <p:cNvPr id="3" name="Content Placeholder 2"/>
          <p:cNvSpPr>
            <a:spLocks noGrp="1"/>
          </p:cNvSpPr>
          <p:nvPr>
            <p:ph idx="1"/>
          </p:nvPr>
        </p:nvSpPr>
        <p:spPr>
          <a:xfrm>
            <a:off x="421741" y="823866"/>
            <a:ext cx="10515600" cy="5108653"/>
          </a:xfrm>
        </p:spPr>
        <p:txBody>
          <a:bodyPr>
            <a:normAutofit fontScale="92500" lnSpcReduction="10000"/>
          </a:bodyPr>
          <a:lstStyle/>
          <a:p>
            <a:pPr marL="0" indent="0">
              <a:buNone/>
            </a:pPr>
            <a:r>
              <a:rPr lang="en-US" dirty="0"/>
              <a:t>T</a:t>
            </a:r>
            <a:r>
              <a:rPr lang="en-US" sz="1800" dirty="0"/>
              <a:t>he following descriptions reflect the basic meanings of these concepts:</a:t>
            </a:r>
          </a:p>
          <a:p>
            <a:r>
              <a:rPr lang="en-US" sz="1800" dirty="0"/>
              <a:t>Attitudes: An attitude is a state of mind, feelings, or beliefs directed at a specific person, institution, object, issue, or policy. It is evaluative in nature. In schools or homes or workplaces, people are often admonished to maintain a "positive attitude." If people behave in an undesirable way, they are criticized for having a "bad attitude". Attitudes, however, are not behaviors, although they may influence behaviors. While competency is the ability to perform a certain task, an attitude is our emotional state exerts influence on that given task. </a:t>
            </a:r>
          </a:p>
          <a:p>
            <a:r>
              <a:rPr lang="en-US" sz="1800" dirty="0"/>
              <a:t>Values  :  Values are beliefs shaped by life </a:t>
            </a:r>
            <a:r>
              <a:rPr lang="en-US" sz="1800" dirty="0" err="1"/>
              <a:t>experiences,such</a:t>
            </a:r>
            <a:r>
              <a:rPr lang="en-US" sz="1800" dirty="0"/>
              <a:t> as our   upbringing, culture, gender, socioeconomic status ,education etc. They influence our judgments, preferences and choices in life. They shape our decisions. Unlike attitudes that concern tangible things like people, institutions, objects, and issues, values are about what we consider important in our lives, what we like to pursue or achieve as our end result. The end states, or achievements can be different from person to person. Compared to attitudes, values are stable beliefs. They  are generally consistent across times or contexts. Values have been classified in several ways. Contextually, there are personal  values (core personal principles of everyday life informed by experience, socialization, etc.), work values (standards of won outcome of job satisfaction), social values (norms, </a:t>
            </a:r>
            <a:r>
              <a:rPr lang="en-US" sz="1800" dirty="0" err="1"/>
              <a:t>custum</a:t>
            </a:r>
            <a:r>
              <a:rPr lang="en-US" sz="1800" dirty="0"/>
              <a:t> cultures of groups, organizations, communities) and life value.</a:t>
            </a:r>
          </a:p>
          <a:p>
            <a:endParaRPr lang="en-US" sz="1800" dirty="0"/>
          </a:p>
          <a:p>
            <a:r>
              <a:rPr lang="en-US" sz="1800" dirty="0"/>
              <a:t>Personality: While an attitude is seen as a state of mind, and a value as a belief, personality has been described as the unique traits are </a:t>
            </a:r>
            <a:r>
              <a:rPr lang="en-US" sz="1800" dirty="0" err="1"/>
              <a:t>dispositional,such</a:t>
            </a:r>
            <a:r>
              <a:rPr lang="en-US" sz="1800" dirty="0"/>
              <a:t> as </a:t>
            </a:r>
            <a:r>
              <a:rPr lang="en-US" sz="1800" dirty="0" err="1"/>
              <a:t>helpful,sociable</a:t>
            </a:r>
            <a:r>
              <a:rPr lang="en-US" sz="1800" dirty="0"/>
              <a:t> and independent</a:t>
            </a:r>
          </a:p>
          <a:p>
            <a:pPr marL="0" indent="0">
              <a:buNone/>
            </a:pPr>
            <a:endParaRPr lang="en-US" sz="1800" dirty="0"/>
          </a:p>
        </p:txBody>
      </p:sp>
    </p:spTree>
    <p:extLst>
      <p:ext uri="{BB962C8B-B14F-4D97-AF65-F5344CB8AC3E}">
        <p14:creationId xmlns:p14="http://schemas.microsoft.com/office/powerpoint/2010/main" val="48998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597529"/>
            <a:ext cx="10515600" cy="5579434"/>
          </a:xfrm>
        </p:spPr>
        <p:txBody>
          <a:bodyPr>
            <a:normAutofit/>
          </a:bodyPr>
          <a:lstStyle/>
          <a:p>
            <a:pPr marL="0" indent="0">
              <a:buNone/>
            </a:pPr>
            <a:r>
              <a:rPr lang="en-US" sz="1800" dirty="0"/>
              <a:t>A person patterns of traits are dispositional, such as helpful, sociable, and independent. The patterns are generally distinguishable separating one person from another. Unlike attitudes a values, personality traits are not necessarily evaluative. They are communicate, not necessarily learned on the job. There </a:t>
            </a:r>
            <a:r>
              <a:rPr lang="en-US" sz="1800"/>
              <a:t>are several </a:t>
            </a:r>
            <a:r>
              <a:rPr lang="en-US" sz="1800" dirty="0"/>
              <a:t>ways in which psychologists have classified personality traits. In one example, </a:t>
            </a:r>
            <a:r>
              <a:rPr lang="en-US" sz="1800" dirty="0" err="1"/>
              <a:t>lcek</a:t>
            </a:r>
            <a:r>
              <a:rPr lang="en-US" sz="1800" dirty="0"/>
              <a:t> </a:t>
            </a:r>
            <a:r>
              <a:rPr lang="en-US" sz="1800" dirty="0" err="1"/>
              <a:t>Ajzen</a:t>
            </a:r>
            <a:r>
              <a:rPr lang="en-US" sz="1800" dirty="0"/>
              <a:t> writes that personality has been identified in terms of nine traits: dominance, sociability independence, conscientiousness, hostility, helpfulness, self- esteem, emotional stability, and ambitiousness (2005,1) Some have made distinction between introvert and </a:t>
            </a:r>
            <a:r>
              <a:rPr lang="en-US" sz="1800" dirty="0" err="1"/>
              <a:t>extrover</a:t>
            </a:r>
            <a:r>
              <a:rPr lang="en-US" sz="1800" dirty="0"/>
              <a:t> personality, or stable and unstable personality etc.</a:t>
            </a:r>
          </a:p>
        </p:txBody>
      </p:sp>
    </p:spTree>
    <p:extLst>
      <p:ext uri="{BB962C8B-B14F-4D97-AF65-F5344CB8AC3E}">
        <p14:creationId xmlns:p14="http://schemas.microsoft.com/office/powerpoint/2010/main" val="2073528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545" y="365126"/>
            <a:ext cx="10584255" cy="694130"/>
          </a:xfrm>
        </p:spPr>
        <p:txBody>
          <a:bodyPr>
            <a:normAutofit/>
          </a:bodyPr>
          <a:lstStyle/>
          <a:p>
            <a:r>
              <a:rPr lang="en-US" sz="1800" b="1" dirty="0"/>
              <a:t>     Core competencies in Technical communication</a:t>
            </a:r>
          </a:p>
        </p:txBody>
      </p:sp>
      <p:sp>
        <p:nvSpPr>
          <p:cNvPr id="3" name="Content Placeholder 2"/>
          <p:cNvSpPr>
            <a:spLocks noGrp="1"/>
          </p:cNvSpPr>
          <p:nvPr>
            <p:ph idx="1"/>
          </p:nvPr>
        </p:nvSpPr>
        <p:spPr>
          <a:xfrm>
            <a:off x="467008" y="968721"/>
            <a:ext cx="10515600" cy="5208242"/>
          </a:xfrm>
        </p:spPr>
        <p:txBody>
          <a:bodyPr>
            <a:normAutofit lnSpcReduction="10000"/>
          </a:bodyPr>
          <a:lstStyle/>
          <a:p>
            <a:pPr marL="0" indent="0">
              <a:buNone/>
            </a:pPr>
            <a:r>
              <a:rPr lang="en-US" sz="1800" dirty="0"/>
              <a:t> In the business or organizational context, the required sets of skills and knowledge are often referred to as "core competencies." In 1996, the Society for Technical Communication conducted a series of discussions on this topic in the US. At the end of those interactions, it identified the following core competencies:</a:t>
            </a:r>
          </a:p>
          <a:p>
            <a:pPr marL="0" indent="0">
              <a:buNone/>
            </a:pPr>
            <a:endParaRPr lang="en-US" sz="1800" dirty="0"/>
          </a:p>
          <a:p>
            <a:r>
              <a:rPr lang="en-US" sz="1800" dirty="0"/>
              <a:t>Advocacy: Ability and willingness to be an advocate for the user.</a:t>
            </a:r>
          </a:p>
          <a:p>
            <a:r>
              <a:rPr lang="en-US" sz="1800" dirty="0"/>
              <a:t> Design: Knowledge of information design, presentation of data, language conventions, communication principles and theory.</a:t>
            </a:r>
          </a:p>
          <a:p>
            <a:r>
              <a:rPr lang="en-US" sz="1800" dirty="0"/>
              <a:t>Execution: Ability and willingness to apply information design, language, and communication models, theories, rules, and standards.</a:t>
            </a:r>
          </a:p>
          <a:p>
            <a:r>
              <a:rPr lang="en-US" sz="1800" dirty="0"/>
              <a:t>Innovation: Ability and willingness to be  open to new ideas without sacrificing usability or accuracy.</a:t>
            </a:r>
          </a:p>
          <a:p>
            <a:r>
              <a:rPr lang="en-US" sz="1800" dirty="0"/>
              <a:t>Use of media: Ability and willingness to understand the requirements and uses of different media and to apply them appropriately.</a:t>
            </a:r>
          </a:p>
          <a:p>
            <a:r>
              <a:rPr lang="en-US" sz="1800" dirty="0"/>
              <a:t>skills: Ability and willingness to gather relevant and accurate information and analyze it for appropriateness.</a:t>
            </a:r>
          </a:p>
          <a:p>
            <a:r>
              <a:rPr lang="en-US" sz="1800" dirty="0"/>
              <a:t>Use of support tools: Ability and willingness to use appropriate support tools, including computer application software.</a:t>
            </a:r>
          </a:p>
        </p:txBody>
      </p:sp>
    </p:spTree>
    <p:extLst>
      <p:ext uri="{BB962C8B-B14F-4D97-AF65-F5344CB8AC3E}">
        <p14:creationId xmlns:p14="http://schemas.microsoft.com/office/powerpoint/2010/main" val="12919299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66185" y="521926"/>
            <a:ext cx="10515600" cy="5543896"/>
          </a:xfrm>
        </p:spPr>
        <p:txBody>
          <a:bodyPr>
            <a:normAutofit/>
          </a:bodyPr>
          <a:lstStyle/>
          <a:p>
            <a:r>
              <a:rPr lang="en-US" sz="1800" dirty="0"/>
              <a:t>Usability: Understanding of usability, skill in user and task analysis, and the ability and willingness to provide value to the user of the information.</a:t>
            </a:r>
          </a:p>
          <a:p>
            <a:pPr marL="0" indent="0">
              <a:buNone/>
            </a:pPr>
            <a:r>
              <a:rPr lang="en-US" sz="1800" dirty="0"/>
              <a:t>More recently, George </a:t>
            </a:r>
            <a:r>
              <a:rPr lang="en-US" sz="1800" dirty="0" err="1"/>
              <a:t>Hayhoe</a:t>
            </a:r>
            <a:r>
              <a:rPr lang="en-US" sz="1800" dirty="0"/>
              <a:t> (2002, 397-398), the former editor the journal Technical Communication, identified four areas of core </a:t>
            </a:r>
            <a:r>
              <a:rPr lang="en-US" sz="1800" dirty="0" err="1"/>
              <a:t>mpetencies</a:t>
            </a:r>
            <a:r>
              <a:rPr lang="en-US" sz="1800" dirty="0"/>
              <a:t> for technical communicators:  </a:t>
            </a:r>
          </a:p>
          <a:p>
            <a:r>
              <a:rPr lang="en-US" sz="1800" dirty="0"/>
              <a:t>Creating and managing knowledge: Technical communicators must be more than ‘’packagers of information for the technically uninitiated’’. Instead, they must be masters domains they write about.</a:t>
            </a:r>
          </a:p>
          <a:p>
            <a:r>
              <a:rPr lang="en-US" sz="1800" dirty="0"/>
              <a:t> Designing information that readers need:  According to the survey communicators must "provide Information that users carefully selecting the right mix of content and then developing , arranging and presenting it effectively  for the audience.’’ A technical communicator's primary goal is to make the user successful. </a:t>
            </a:r>
          </a:p>
          <a:p>
            <a:r>
              <a:rPr lang="en-US" sz="1800" dirty="0"/>
              <a:t>Communicating fluently in various media: Technical Communicators must be fluent not only in </a:t>
            </a:r>
            <a:r>
              <a:rPr lang="en-US" sz="1800" dirty="0" err="1"/>
              <a:t>writing,but</a:t>
            </a:r>
            <a:r>
              <a:rPr lang="en-US" sz="1800" dirty="0"/>
              <a:t> in any other media they work  in any other media they work in, such as video, </a:t>
            </a:r>
            <a:r>
              <a:rPr lang="en-US" sz="1800" dirty="0" err="1"/>
              <a:t>animation,photography</a:t>
            </a:r>
            <a:r>
              <a:rPr lang="en-US" sz="1800" dirty="0"/>
              <a:t>  or illustration.</a:t>
            </a:r>
          </a:p>
          <a:p>
            <a:r>
              <a:rPr lang="en-US" sz="1800" dirty="0"/>
              <a:t> Being part of a learning community: Technical communicators  should associate with like-minded academic or professional groups. Communities such as the Society for </a:t>
            </a:r>
            <a:r>
              <a:rPr lang="en-US" sz="1800" dirty="0" err="1"/>
              <a:t>Tenical</a:t>
            </a:r>
            <a:r>
              <a:rPr lang="en-US" sz="1800" dirty="0"/>
              <a:t> Communication (STC) enable technical communicators to acquire and maintain essential skills and knowledge in their profession. </a:t>
            </a:r>
          </a:p>
          <a:p>
            <a:pPr marL="0" indent="0">
              <a:buNone/>
            </a:pPr>
            <a:endParaRPr lang="en-US" sz="1800" dirty="0"/>
          </a:p>
        </p:txBody>
      </p:sp>
    </p:spTree>
    <p:extLst>
      <p:ext uri="{BB962C8B-B14F-4D97-AF65-F5344CB8AC3E}">
        <p14:creationId xmlns:p14="http://schemas.microsoft.com/office/powerpoint/2010/main" val="2434651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407406"/>
            <a:ext cx="10515600" cy="5769557"/>
          </a:xfrm>
        </p:spPr>
        <p:txBody>
          <a:bodyPr>
            <a:normAutofit/>
          </a:bodyPr>
          <a:lstStyle/>
          <a:p>
            <a:pPr marL="0" indent="0">
              <a:buNone/>
            </a:pPr>
            <a:r>
              <a:rPr lang="en-US" sz="1800" dirty="0"/>
              <a:t>Academics have continued their efforts to determine the core </a:t>
            </a:r>
            <a:r>
              <a:rPr lang="en-US" sz="1800" dirty="0" err="1"/>
              <a:t>campetencies</a:t>
            </a:r>
            <a:r>
              <a:rPr lang="en-US" sz="1800" dirty="0"/>
              <a:t> of technical </a:t>
            </a:r>
            <a:r>
              <a:rPr lang="en-US" sz="1800" dirty="0" err="1"/>
              <a:t>communicator.In</a:t>
            </a:r>
            <a:r>
              <a:rPr lang="en-US" sz="1800" dirty="0"/>
              <a:t> one </a:t>
            </a:r>
            <a:r>
              <a:rPr lang="en-US" sz="1800" dirty="0" err="1"/>
              <a:t>example,David</a:t>
            </a:r>
            <a:r>
              <a:rPr lang="en-US" sz="1800" dirty="0"/>
              <a:t>  Dayton, Roy K. Turner  Kenneth T. Rainey and Roy K. Turner (2005) </a:t>
            </a:r>
            <a:r>
              <a:rPr lang="en-US" sz="1800" dirty="0" err="1"/>
              <a:t>Daytcula</a:t>
            </a:r>
            <a:r>
              <a:rPr lang="en-US" sz="1800" dirty="0"/>
              <a:t> from 10 largest undergraduate programs in technical communication in the US and asked 67 technical communication managers from around the country to rate core competencies They found that the most important competencies for technical communicators are:</a:t>
            </a:r>
          </a:p>
          <a:p>
            <a:pPr marL="0" indent="0">
              <a:buNone/>
            </a:pPr>
            <a:endParaRPr lang="en-US" sz="1800" dirty="0"/>
          </a:p>
        </p:txBody>
      </p:sp>
    </p:spTree>
    <p:extLst>
      <p:ext uri="{BB962C8B-B14F-4D97-AF65-F5344CB8AC3E}">
        <p14:creationId xmlns:p14="http://schemas.microsoft.com/office/powerpoint/2010/main" val="4285258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001163" y="597529"/>
            <a:ext cx="10515600" cy="5721790"/>
          </a:xfrm>
        </p:spPr>
        <p:txBody>
          <a:bodyPr>
            <a:normAutofit/>
          </a:bodyPr>
          <a:lstStyle/>
          <a:p>
            <a:r>
              <a:rPr lang="en-US" sz="2400" dirty="0"/>
              <a:t>Collaborative skills: Skills in collaborating with both subject- matter experts and coworkers</a:t>
            </a:r>
          </a:p>
          <a:p>
            <a:r>
              <a:rPr lang="en-US" sz="2400" dirty="0"/>
              <a:t> Writing skills: Ability to write clearly for specific audiences directed by  clearly defined purposes.</a:t>
            </a:r>
          </a:p>
          <a:p>
            <a:r>
              <a:rPr lang="en-US" sz="2400" dirty="0"/>
              <a:t> Technical skills: Ability to assess and to learn to use technologies.</a:t>
            </a:r>
          </a:p>
          <a:p>
            <a:r>
              <a:rPr lang="en-US" sz="2400" dirty="0"/>
              <a:t>Self-activation/evaluation skills: Ability to take the initiative (be a self –starter) and to evaluate one’s own work and the work of others.</a:t>
            </a:r>
          </a:p>
          <a:p>
            <a:pPr marL="0" indent="0">
              <a:buNone/>
            </a:pPr>
            <a:endParaRPr lang="en-US" sz="2400" dirty="0"/>
          </a:p>
          <a:p>
            <a:pPr marL="0" indent="0">
              <a:buNone/>
            </a:pPr>
            <a:r>
              <a:rPr lang="en-US" sz="2400" dirty="0"/>
              <a:t>   According to the survey results, secondary competencies include skills in using technologies to accomplish documentation work in various media and the ability to write and ,edit various technical communication documents.</a:t>
            </a:r>
          </a:p>
        </p:txBody>
      </p:sp>
    </p:spTree>
    <p:extLst>
      <p:ext uri="{BB962C8B-B14F-4D97-AF65-F5344CB8AC3E}">
        <p14:creationId xmlns:p14="http://schemas.microsoft.com/office/powerpoint/2010/main" val="1736683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03225"/>
            <a:ext cx="10515600" cy="1325563"/>
          </a:xfrm>
        </p:spPr>
        <p:txBody>
          <a:bodyPr>
            <a:normAutofit/>
          </a:bodyPr>
          <a:lstStyle/>
          <a:p>
            <a:r>
              <a:rPr lang="en-US" sz="1800" b="1" dirty="0"/>
              <a:t>      Skill Sets for technical writers</a:t>
            </a:r>
          </a:p>
        </p:txBody>
      </p:sp>
      <p:sp>
        <p:nvSpPr>
          <p:cNvPr id="3" name="Content Placeholder 2"/>
          <p:cNvSpPr>
            <a:spLocks noGrp="1"/>
          </p:cNvSpPr>
          <p:nvPr>
            <p:ph idx="1"/>
          </p:nvPr>
        </p:nvSpPr>
        <p:spPr/>
        <p:txBody>
          <a:bodyPr/>
          <a:lstStyle/>
          <a:p>
            <a:r>
              <a:rPr lang="en-US" dirty="0"/>
              <a:t>L</a:t>
            </a:r>
            <a:r>
              <a:rPr lang="en-US" sz="1800" dirty="0"/>
              <a:t>ike any </a:t>
            </a:r>
            <a:r>
              <a:rPr lang="en-US" sz="1800" dirty="0" err="1"/>
              <a:t>profession,becoming</a:t>
            </a:r>
            <a:r>
              <a:rPr lang="en-US" sz="1800" dirty="0"/>
              <a:t> a technical writer requires a mastery  of a certain set of </a:t>
            </a:r>
            <a:r>
              <a:rPr lang="en-US" sz="1800" dirty="0" err="1"/>
              <a:t>skills.The</a:t>
            </a:r>
            <a:r>
              <a:rPr lang="en-US" sz="1800" dirty="0"/>
              <a:t> worlds of communications and technology have evolved dramatically in the later part of the 20</a:t>
            </a:r>
            <a:r>
              <a:rPr lang="en-US" sz="1800" baseline="30000" dirty="0"/>
              <a:t>th</a:t>
            </a:r>
            <a:r>
              <a:rPr lang="en-US" sz="1800" dirty="0"/>
              <a:t> </a:t>
            </a:r>
            <a:r>
              <a:rPr lang="en-US" sz="1800" dirty="0" err="1"/>
              <a:t>century.Which</a:t>
            </a:r>
            <a:r>
              <a:rPr lang="en-US" sz="1800" dirty="0"/>
              <a:t> skill sets are important for technical writer?</a:t>
            </a:r>
          </a:p>
          <a:p>
            <a:r>
              <a:rPr lang="en-US" sz="1800" dirty="0"/>
              <a:t>Writing skills:</a:t>
            </a:r>
          </a:p>
          <a:p>
            <a:r>
              <a:rPr lang="en-US" sz="1800" dirty="0"/>
              <a:t>Technical skills</a:t>
            </a:r>
          </a:p>
          <a:p>
            <a:r>
              <a:rPr lang="en-US" sz="1800" dirty="0"/>
              <a:t>Tools skills</a:t>
            </a:r>
          </a:p>
          <a:p>
            <a:r>
              <a:rPr lang="en-US" sz="1800" dirty="0"/>
              <a:t>Interviewing and listening skills</a:t>
            </a:r>
          </a:p>
          <a:p>
            <a:r>
              <a:rPr lang="en-US" sz="1800" dirty="0"/>
              <a:t>Design skills :</a:t>
            </a:r>
          </a:p>
          <a:p>
            <a:r>
              <a:rPr lang="en-US" sz="1800" dirty="0"/>
              <a:t>Usability and testing skills :</a:t>
            </a:r>
            <a:endParaRPr lang="en-US" dirty="0"/>
          </a:p>
        </p:txBody>
      </p:sp>
    </p:spTree>
    <p:extLst>
      <p:ext uri="{BB962C8B-B14F-4D97-AF65-F5344CB8AC3E}">
        <p14:creationId xmlns:p14="http://schemas.microsoft.com/office/powerpoint/2010/main" val="277430326"/>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841</TotalTime>
  <Words>1544</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Century Gothic</vt:lpstr>
      <vt:lpstr>Vapor Trail</vt:lpstr>
      <vt:lpstr>Competency</vt:lpstr>
      <vt:lpstr>PowerPoint Presentation</vt:lpstr>
      <vt:lpstr>                                     Attitudes,Values and Personality</vt:lpstr>
      <vt:lpstr>PowerPoint Presentation</vt:lpstr>
      <vt:lpstr>     Core competencies in Technical communication</vt:lpstr>
      <vt:lpstr>PowerPoint Presentation</vt:lpstr>
      <vt:lpstr>PowerPoint Presentation</vt:lpstr>
      <vt:lpstr>PowerPoint Presentation</vt:lpstr>
      <vt:lpstr>      Skill Sets for technical writers</vt:lpstr>
      <vt:lpstr>                                                                               Assignment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Competency</dc:title>
  <dc:creator>Lenovo</dc:creator>
  <cp:lastModifiedBy>raghav panthi</cp:lastModifiedBy>
  <cp:revision>30</cp:revision>
  <dcterms:created xsi:type="dcterms:W3CDTF">2024-04-28T15:44:44Z</dcterms:created>
  <dcterms:modified xsi:type="dcterms:W3CDTF">2024-07-29T11:11:16Z</dcterms:modified>
</cp:coreProperties>
</file>