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739"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B8CE916-2149-4B63-871E-4B8A8E58CF24}" type="datetimeFigureOut">
              <a:rPr lang="en-US" smtClean="0"/>
              <a:t>9/5/2024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189336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8CE916-2149-4B63-871E-4B8A8E58CF2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219908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B8CE916-2149-4B63-871E-4B8A8E58CF24}" type="datetimeFigureOut">
              <a:rPr lang="en-US" smtClean="0"/>
              <a:t>9/5/2024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64518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B8CE916-2149-4B63-871E-4B8A8E58CF24}" type="datetimeFigureOut">
              <a:rPr lang="en-US" smtClean="0"/>
              <a:t>9/5/2024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1706A8D-E87E-4C6A-BCF9-FD5F1D92E09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7675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B8CE916-2149-4B63-871E-4B8A8E58CF24}" type="datetimeFigureOut">
              <a:rPr lang="en-US" smtClean="0"/>
              <a:t>9/5/2024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3517708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8CE916-2149-4B63-871E-4B8A8E58CF24}"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72759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8CE916-2149-4B63-871E-4B8A8E58CF24}"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717050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CE916-2149-4B63-871E-4B8A8E58CF2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2158549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B8CE916-2149-4B63-871E-4B8A8E58CF24}" type="datetimeFigureOut">
              <a:rPr lang="en-US" smtClean="0"/>
              <a:t>9/5/2024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148313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CE916-2149-4B63-871E-4B8A8E58CF24}"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207855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B8CE916-2149-4B63-871E-4B8A8E58CF24}" type="datetimeFigureOut">
              <a:rPr lang="en-US" smtClean="0"/>
              <a:t>9/5/2024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194942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8CE916-2149-4B63-871E-4B8A8E58CF2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356092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8CE916-2149-4B63-871E-4B8A8E58CF24}"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377943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8CE916-2149-4B63-871E-4B8A8E58CF24}"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220083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CE916-2149-4B63-871E-4B8A8E58CF24}"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401145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8CE916-2149-4B63-871E-4B8A8E58CF2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377307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8CE916-2149-4B63-871E-4B8A8E58CF24}"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06A8D-E87E-4C6A-BCF9-FD5F1D92E094}" type="slidenum">
              <a:rPr lang="en-US" smtClean="0"/>
              <a:t>‹#›</a:t>
            </a:fld>
            <a:endParaRPr lang="en-US"/>
          </a:p>
        </p:txBody>
      </p:sp>
    </p:spTree>
    <p:extLst>
      <p:ext uri="{BB962C8B-B14F-4D97-AF65-F5344CB8AC3E}">
        <p14:creationId xmlns:p14="http://schemas.microsoft.com/office/powerpoint/2010/main" val="37650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8CE916-2149-4B63-871E-4B8A8E58CF24}" type="datetimeFigureOut">
              <a:rPr lang="en-US" smtClean="0"/>
              <a:t>9/5/2024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706A8D-E87E-4C6A-BCF9-FD5F1D92E094}" type="slidenum">
              <a:rPr lang="en-US" smtClean="0"/>
              <a:t>‹#›</a:t>
            </a:fld>
            <a:endParaRPr lang="en-US"/>
          </a:p>
        </p:txBody>
      </p:sp>
    </p:spTree>
    <p:extLst>
      <p:ext uri="{BB962C8B-B14F-4D97-AF65-F5344CB8AC3E}">
        <p14:creationId xmlns:p14="http://schemas.microsoft.com/office/powerpoint/2010/main" val="69142547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sports@.htps,.edu.n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41415"/>
          </a:xfrm>
        </p:spPr>
        <p:txBody>
          <a:bodyPr>
            <a:normAutofit/>
          </a:bodyPr>
          <a:lstStyle/>
          <a:p>
            <a:r>
              <a:rPr lang="en-US" sz="2000" b="1" dirty="0"/>
              <a:t>Letter</a:t>
            </a:r>
          </a:p>
        </p:txBody>
      </p:sp>
      <p:sp>
        <p:nvSpPr>
          <p:cNvPr id="3" name="Subtitle 2"/>
          <p:cNvSpPr>
            <a:spLocks noGrp="1"/>
          </p:cNvSpPr>
          <p:nvPr>
            <p:ph type="subTitle" idx="1"/>
          </p:nvPr>
        </p:nvSpPr>
        <p:spPr>
          <a:xfrm>
            <a:off x="1524000" y="2399168"/>
            <a:ext cx="9144000" cy="4001632"/>
          </a:xfrm>
        </p:spPr>
        <p:txBody>
          <a:bodyPr>
            <a:normAutofit fontScale="92500" lnSpcReduction="10000"/>
          </a:bodyPr>
          <a:lstStyle/>
          <a:p>
            <a:r>
              <a:rPr lang="en-US" sz="1800" dirty="0"/>
              <a:t>Introduction</a:t>
            </a:r>
          </a:p>
          <a:p>
            <a:r>
              <a:rPr lang="en-US" sz="1800" dirty="0"/>
              <a:t>Letter-writing is an important channel of communication between people who are geographically distinct from one another. Letters are written ,typed or printed brief messages sent in an envelope by post or messenger usually to recipients outside an </a:t>
            </a:r>
            <a:r>
              <a:rPr lang="en-US" sz="1800" dirty="0" err="1"/>
              <a:t>organization.Often</a:t>
            </a:r>
            <a:r>
              <a:rPr lang="en-US" sz="1800" dirty="0"/>
              <a:t> printed on official letterhead </a:t>
            </a:r>
            <a:r>
              <a:rPr lang="en-US" sz="1800" dirty="0" err="1"/>
              <a:t>paper,they</a:t>
            </a:r>
            <a:r>
              <a:rPr lang="en-US" sz="1800" dirty="0"/>
              <a:t> are more formal than memos. Although emails and text messages have replaced many of the purposes of correspondence today.</a:t>
            </a:r>
          </a:p>
          <a:p>
            <a:r>
              <a:rPr lang="en-US" sz="1800" dirty="0"/>
              <a:t>Features</a:t>
            </a:r>
          </a:p>
          <a:p>
            <a:r>
              <a:rPr lang="en-US" sz="1800" dirty="0"/>
              <a:t>Some common features of a formal letter are following------------</a:t>
            </a:r>
          </a:p>
          <a:p>
            <a:pPr marL="342900" indent="-342900">
              <a:buFont typeface="+mj-lt"/>
              <a:buAutoNum type="arabicPeriod"/>
            </a:pPr>
            <a:r>
              <a:rPr lang="en-US" sz="1800" dirty="0"/>
              <a:t>A clear and concise purpose</a:t>
            </a:r>
          </a:p>
          <a:p>
            <a:pPr marL="342900" indent="-342900">
              <a:buFont typeface="+mj-lt"/>
              <a:buAutoNum type="arabicPeriod"/>
            </a:pPr>
            <a:r>
              <a:rPr lang="en-US" sz="1800" dirty="0"/>
              <a:t>Professional tone</a:t>
            </a:r>
          </a:p>
          <a:p>
            <a:pPr marL="342900" indent="-342900">
              <a:buFont typeface="+mj-lt"/>
              <a:buAutoNum type="arabicPeriod"/>
            </a:pPr>
            <a:r>
              <a:rPr lang="en-US" sz="1800" dirty="0"/>
              <a:t>Proper formatting</a:t>
            </a:r>
          </a:p>
          <a:p>
            <a:pPr marL="342900" indent="-342900">
              <a:buFont typeface="+mj-lt"/>
              <a:buAutoNum type="arabicPeriod"/>
            </a:pPr>
            <a:r>
              <a:rPr lang="en-US" sz="1800" dirty="0"/>
              <a:t>Addressing the recipient appropriately</a:t>
            </a:r>
          </a:p>
          <a:p>
            <a:pPr marL="342900" indent="-342900">
              <a:buFont typeface="+mj-lt"/>
              <a:buAutoNum type="arabicPeriod"/>
            </a:pPr>
            <a:endParaRPr lang="en-US" sz="1800" dirty="0"/>
          </a:p>
        </p:txBody>
      </p:sp>
    </p:spTree>
    <p:extLst>
      <p:ext uri="{BB962C8B-B14F-4D97-AF65-F5344CB8AC3E}">
        <p14:creationId xmlns:p14="http://schemas.microsoft.com/office/powerpoint/2010/main" val="405638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299"/>
            <a:ext cx="10515600" cy="5787664"/>
          </a:xfrm>
        </p:spPr>
        <p:txBody>
          <a:bodyPr>
            <a:normAutofit/>
          </a:bodyPr>
          <a:lstStyle/>
          <a:p>
            <a:pPr marL="0" indent="0">
              <a:buNone/>
            </a:pPr>
            <a:r>
              <a:rPr lang="en-US" sz="1800" dirty="0"/>
              <a:t>Dear Sir/Madam,</a:t>
            </a:r>
          </a:p>
          <a:p>
            <a:pPr marL="0" indent="0">
              <a:buNone/>
            </a:pPr>
            <a:r>
              <a:rPr lang="en-US" sz="1800" dirty="0"/>
              <a:t> I purchased refrigerator from you last year (bill no. A361, date 14 Jan 2023)which is not performed well.   </a:t>
            </a:r>
          </a:p>
          <a:p>
            <a:pPr marL="0" indent="0">
              <a:buNone/>
            </a:pPr>
            <a:r>
              <a:rPr lang="en-US" sz="1800" dirty="0"/>
              <a:t>The company has claimed that it is energy efficient and environment friendly but it consumes more electricity and makes a lot of unpleasant sound. On top of that, it leaks current and doesn’t maintain constant temperature, causing damage to milk products and fruits.</a:t>
            </a:r>
          </a:p>
          <a:p>
            <a:pPr marL="0" indent="0">
              <a:buNone/>
            </a:pPr>
            <a:endParaRPr lang="en-US" sz="1800" dirty="0"/>
          </a:p>
          <a:p>
            <a:pPr marL="0" indent="0">
              <a:buNone/>
            </a:pPr>
            <a:r>
              <a:rPr lang="en-US" sz="1800" dirty="0"/>
              <a:t>As it has not performed as claimed in warranty, I request you to repair it at your cost or replace it with  a new one. If you can't do so, I want my money back.</a:t>
            </a:r>
          </a:p>
          <a:p>
            <a:pPr marL="0" indent="0">
              <a:buNone/>
            </a:pPr>
            <a:r>
              <a:rPr lang="en-US" sz="1800" dirty="0"/>
              <a:t>I am confident that you will take care of this problem promptly.</a:t>
            </a:r>
          </a:p>
          <a:p>
            <a:pPr marL="0" indent="0">
              <a:buNone/>
            </a:pPr>
            <a:r>
              <a:rPr lang="en-US" sz="1800" dirty="0"/>
              <a:t>Sincerely,</a:t>
            </a:r>
          </a:p>
          <a:p>
            <a:pPr marL="0" indent="0">
              <a:buNone/>
            </a:pPr>
            <a:r>
              <a:rPr lang="en-US" sz="1800" dirty="0" err="1"/>
              <a:t>xxxxxx</a:t>
            </a:r>
            <a:r>
              <a:rPr lang="en-US" sz="1800" dirty="0"/>
              <a:t>.</a:t>
            </a:r>
          </a:p>
        </p:txBody>
      </p:sp>
    </p:spTree>
    <p:extLst>
      <p:ext uri="{BB962C8B-B14F-4D97-AF65-F5344CB8AC3E}">
        <p14:creationId xmlns:p14="http://schemas.microsoft.com/office/powerpoint/2010/main" val="9067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sz="1800" b="1" dirty="0"/>
              <a:t>Sample of  Adjustment letter</a:t>
            </a:r>
            <a:br>
              <a:rPr lang="en-US" sz="1800" b="1" dirty="0"/>
            </a:br>
            <a:r>
              <a:rPr lang="en-US" sz="1800" b="1" dirty="0"/>
              <a:t>                                                                         Bangladesh Textiles Mills Ltd.</a:t>
            </a:r>
            <a:br>
              <a:rPr lang="en-US" sz="1800" b="1" dirty="0"/>
            </a:br>
            <a:r>
              <a:rPr lang="en-US" sz="1800" b="1" dirty="0"/>
              <a:t>                                                                          </a:t>
            </a:r>
            <a:r>
              <a:rPr lang="en-US" sz="1800" b="1" dirty="0" err="1"/>
              <a:t>Motijheel</a:t>
            </a:r>
            <a:r>
              <a:rPr lang="en-US" sz="1800" b="1" dirty="0"/>
              <a:t> ,Dhaka.</a:t>
            </a:r>
            <a:br>
              <a:rPr lang="en-US" sz="1800" b="1" dirty="0"/>
            </a:br>
            <a:endParaRPr lang="en-US" b="1" dirty="0"/>
          </a:p>
        </p:txBody>
      </p:sp>
      <p:sp>
        <p:nvSpPr>
          <p:cNvPr id="3" name="Content Placeholder 2"/>
          <p:cNvSpPr>
            <a:spLocks noGrp="1"/>
          </p:cNvSpPr>
          <p:nvPr>
            <p:ph idx="1"/>
          </p:nvPr>
        </p:nvSpPr>
        <p:spPr>
          <a:xfrm>
            <a:off x="724277" y="1249378"/>
            <a:ext cx="10629523" cy="5513561"/>
          </a:xfrm>
        </p:spPr>
        <p:txBody>
          <a:bodyPr>
            <a:normAutofit fontScale="92500" lnSpcReduction="20000"/>
          </a:bodyPr>
          <a:lstStyle/>
          <a:p>
            <a:pPr marL="0" indent="0">
              <a:buNone/>
            </a:pPr>
            <a:r>
              <a:rPr lang="en-US" sz="1800" dirty="0"/>
              <a:t>22 April,2024</a:t>
            </a:r>
          </a:p>
          <a:p>
            <a:pPr marL="0" indent="0">
              <a:buNone/>
            </a:pPr>
            <a:r>
              <a:rPr lang="en-US" sz="1800" dirty="0"/>
              <a:t>The Marketing Manager,</a:t>
            </a:r>
          </a:p>
          <a:p>
            <a:pPr marL="0" indent="0">
              <a:buNone/>
            </a:pPr>
            <a:r>
              <a:rPr lang="en-US" sz="1800" dirty="0" err="1"/>
              <a:t>Bexi</a:t>
            </a:r>
            <a:r>
              <a:rPr lang="en-US" sz="1800" dirty="0"/>
              <a:t>-clothes corner</a:t>
            </a:r>
          </a:p>
          <a:p>
            <a:pPr marL="0" indent="0">
              <a:buNone/>
            </a:pPr>
            <a:r>
              <a:rPr lang="en-US" sz="1800" dirty="0"/>
              <a:t>South Plaza</a:t>
            </a:r>
          </a:p>
          <a:p>
            <a:pPr marL="0" indent="0">
              <a:buNone/>
            </a:pPr>
            <a:r>
              <a:rPr lang="en-US" sz="1800" dirty="0"/>
              <a:t>Dhaka.</a:t>
            </a:r>
          </a:p>
          <a:p>
            <a:pPr marL="0" indent="0">
              <a:buNone/>
            </a:pPr>
            <a:endParaRPr lang="en-US" sz="1800" dirty="0"/>
          </a:p>
          <a:p>
            <a:pPr marL="0" indent="0">
              <a:buNone/>
            </a:pPr>
            <a:r>
              <a:rPr lang="en-US" sz="1800" dirty="0"/>
              <a:t>Ref : Your letter dated 15th April,2024.</a:t>
            </a:r>
          </a:p>
          <a:p>
            <a:pPr marL="0" indent="0">
              <a:buNone/>
            </a:pPr>
            <a:r>
              <a:rPr lang="en-US" sz="1800" dirty="0"/>
              <a:t>Dear Sir,</a:t>
            </a:r>
          </a:p>
          <a:p>
            <a:pPr marL="0" indent="0">
              <a:buNone/>
            </a:pPr>
            <a:r>
              <a:rPr lang="en-US" sz="1800" dirty="0"/>
              <a:t>           First of </a:t>
            </a:r>
            <a:r>
              <a:rPr lang="en-US" sz="1800" dirty="0" err="1"/>
              <a:t>all,we</a:t>
            </a:r>
            <a:r>
              <a:rPr lang="en-US" sz="1800" dirty="0"/>
              <a:t> thank you for your letter of 15</a:t>
            </a:r>
            <a:r>
              <a:rPr lang="en-US" sz="1800" baseline="30000" dirty="0"/>
              <a:t>th</a:t>
            </a:r>
            <a:r>
              <a:rPr lang="en-US" sz="1800" dirty="0"/>
              <a:t> April,2024 along with/sample of cloth for examination.</a:t>
            </a:r>
          </a:p>
          <a:p>
            <a:pPr marL="0" indent="0">
              <a:buNone/>
            </a:pPr>
            <a:r>
              <a:rPr lang="en-US" sz="1800" dirty="0"/>
              <a:t>         The report that we have received just today shows that the consignment forwarded to you was the </a:t>
            </a:r>
          </a:p>
          <a:p>
            <a:pPr marL="0" indent="0">
              <a:buNone/>
            </a:pPr>
            <a:r>
              <a:rPr lang="en-US" sz="1800" dirty="0"/>
              <a:t>       wrong one full of defective </a:t>
            </a:r>
            <a:r>
              <a:rPr lang="en-US" sz="1800" dirty="0" err="1"/>
              <a:t>clothes.It</a:t>
            </a:r>
            <a:r>
              <a:rPr lang="en-US" sz="1800" dirty="0"/>
              <a:t> was a mistake because of our dispatch section and we regret for this       mistake which has caused you both </a:t>
            </a:r>
            <a:r>
              <a:rPr lang="en-US" sz="1800" dirty="0" err="1"/>
              <a:t>embarrasement</a:t>
            </a:r>
            <a:r>
              <a:rPr lang="en-US" sz="1800" dirty="0"/>
              <a:t> and inconvenience. We have already sent the replace-</a:t>
            </a:r>
          </a:p>
          <a:p>
            <a:pPr marL="0" indent="0">
              <a:buNone/>
            </a:pPr>
            <a:r>
              <a:rPr lang="en-US" sz="1800" dirty="0"/>
              <a:t>           </a:t>
            </a:r>
            <a:r>
              <a:rPr lang="en-US" sz="1800" dirty="0" err="1"/>
              <a:t>ment</a:t>
            </a:r>
            <a:r>
              <a:rPr lang="en-US" sz="1800" dirty="0"/>
              <a:t>. You can be sure of the quality of cloth now sent.</a:t>
            </a:r>
          </a:p>
          <a:p>
            <a:pPr marL="0" indent="0">
              <a:buNone/>
            </a:pPr>
            <a:r>
              <a:rPr lang="en-US" sz="1800" dirty="0"/>
              <a:t>                  You can return the clothes to us and debt our account for the los caused to </a:t>
            </a:r>
            <a:r>
              <a:rPr lang="en-US" sz="1800" dirty="0" err="1"/>
              <a:t>you.We</a:t>
            </a:r>
            <a:r>
              <a:rPr lang="en-US" sz="1800" dirty="0"/>
              <a:t> again  regret for</a:t>
            </a:r>
          </a:p>
          <a:p>
            <a:pPr marL="0" indent="0">
              <a:buNone/>
            </a:pPr>
            <a:r>
              <a:rPr lang="en-US" sz="1800" dirty="0"/>
              <a:t>                  inconvenience to you and assure you that such mistakes will be avoided in future.</a:t>
            </a:r>
          </a:p>
          <a:p>
            <a:pPr marL="0" indent="0">
              <a:buNone/>
            </a:pPr>
            <a:endParaRPr lang="en-US" sz="1800" dirty="0"/>
          </a:p>
        </p:txBody>
      </p:sp>
    </p:spTree>
    <p:extLst>
      <p:ext uri="{BB962C8B-B14F-4D97-AF65-F5344CB8AC3E}">
        <p14:creationId xmlns:p14="http://schemas.microsoft.com/office/powerpoint/2010/main" val="3061561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Yours Sincerely,</a:t>
            </a:r>
            <a:br>
              <a:rPr lang="en-US" sz="1800" dirty="0"/>
            </a:br>
            <a:r>
              <a:rPr lang="en-US" sz="1800" dirty="0"/>
              <a:t>Robin </a:t>
            </a:r>
            <a:r>
              <a:rPr lang="en-US" sz="1800"/>
              <a:t>shrestha</a:t>
            </a:r>
            <a:br>
              <a:rPr lang="en-US" sz="1800" dirty="0"/>
            </a:br>
            <a:r>
              <a:rPr lang="en-US" sz="1800" dirty="0"/>
              <a:t>Sales Representative,</a:t>
            </a:r>
            <a:br>
              <a:rPr lang="en-US" sz="1800" dirty="0"/>
            </a:br>
            <a:r>
              <a:rPr lang="en-US" sz="1800" dirty="0"/>
              <a:t> Kathmandu.</a:t>
            </a:r>
          </a:p>
        </p:txBody>
      </p:sp>
      <p:sp>
        <p:nvSpPr>
          <p:cNvPr id="3" name="Content Placeholder 2"/>
          <p:cNvSpPr>
            <a:spLocks noGrp="1"/>
          </p:cNvSpPr>
          <p:nvPr>
            <p:ph idx="1"/>
          </p:nvPr>
        </p:nvSpPr>
        <p:spPr/>
        <p:txBody>
          <a:bodyPr/>
          <a:lstStyle/>
          <a:p>
            <a:pPr marL="0" indent="0">
              <a:buNone/>
            </a:pPr>
            <a:r>
              <a:rPr lang="en-US" dirty="0"/>
              <a:t>                                                        </a:t>
            </a:r>
            <a:r>
              <a:rPr lang="en-US" sz="1800" dirty="0"/>
              <a:t>Assignment</a:t>
            </a:r>
          </a:p>
          <a:p>
            <a:pPr marL="514350" indent="-514350">
              <a:buFont typeface="+mj-lt"/>
              <a:buAutoNum type="arabicPeriod"/>
            </a:pPr>
            <a:r>
              <a:rPr lang="en-US" sz="1800" dirty="0"/>
              <a:t>What is a letter? Describe its feature.</a:t>
            </a:r>
          </a:p>
          <a:p>
            <a:pPr marL="514350" indent="-514350">
              <a:buFont typeface="+mj-lt"/>
              <a:buAutoNum type="arabicPeriod"/>
            </a:pPr>
            <a:r>
              <a:rPr lang="en-US" sz="1800" dirty="0"/>
              <a:t>Name the common type of business letters.</a:t>
            </a:r>
          </a:p>
          <a:p>
            <a:pPr marL="514350" indent="-514350">
              <a:buFont typeface="+mj-lt"/>
              <a:buAutoNum type="arabicPeriod"/>
            </a:pPr>
            <a:r>
              <a:rPr lang="en-US" sz="1800" dirty="0"/>
              <a:t>If you were asked to revise the basic format of business letter  that is generally in use </a:t>
            </a:r>
            <a:r>
              <a:rPr lang="en-US" sz="1800" dirty="0" err="1"/>
              <a:t>today.What</a:t>
            </a:r>
            <a:r>
              <a:rPr lang="en-US" sz="1800" dirty="0"/>
              <a:t> changes </a:t>
            </a:r>
          </a:p>
          <a:p>
            <a:pPr marL="0" indent="0">
              <a:buNone/>
            </a:pPr>
            <a:r>
              <a:rPr lang="en-US" sz="1800" dirty="0"/>
              <a:t>          would you make ? Why or why not?</a:t>
            </a:r>
            <a:endParaRPr lang="en-US" dirty="0"/>
          </a:p>
        </p:txBody>
      </p:sp>
    </p:spTree>
    <p:extLst>
      <p:ext uri="{BB962C8B-B14F-4D97-AF65-F5344CB8AC3E}">
        <p14:creationId xmlns:p14="http://schemas.microsoft.com/office/powerpoint/2010/main" val="204966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87240" y="307818"/>
            <a:ext cx="10466560" cy="5869145"/>
          </a:xfrm>
        </p:spPr>
        <p:txBody>
          <a:bodyPr>
            <a:normAutofit lnSpcReduction="10000"/>
          </a:bodyPr>
          <a:lstStyle/>
          <a:p>
            <a:pPr marL="0" indent="0">
              <a:buNone/>
            </a:pPr>
            <a:r>
              <a:rPr lang="en-US" sz="1800" dirty="0"/>
              <a:t>5.Correct grammar and spelling</a:t>
            </a:r>
          </a:p>
          <a:p>
            <a:pPr marL="0" indent="0">
              <a:buNone/>
            </a:pPr>
            <a:r>
              <a:rPr lang="en-US" sz="1800" dirty="0"/>
              <a:t>6. Use of formal language</a:t>
            </a:r>
          </a:p>
          <a:p>
            <a:pPr marL="0" indent="0">
              <a:buNone/>
            </a:pPr>
            <a:r>
              <a:rPr lang="en-US" sz="1800" dirty="0"/>
              <a:t>7. Signature and contact information</a:t>
            </a:r>
          </a:p>
          <a:p>
            <a:pPr marL="0" indent="0">
              <a:buNone/>
            </a:pPr>
            <a:r>
              <a:rPr lang="en-US" sz="1800" dirty="0"/>
              <a:t>         </a:t>
            </a:r>
          </a:p>
          <a:p>
            <a:pPr marL="0" indent="0">
              <a:buNone/>
            </a:pPr>
            <a:r>
              <a:rPr lang="en-US" sz="1800" b="1" dirty="0"/>
              <a:t>                                                          Types of letters</a:t>
            </a:r>
          </a:p>
          <a:p>
            <a:pPr marL="0" indent="0">
              <a:buNone/>
            </a:pPr>
            <a:r>
              <a:rPr lang="en-US" sz="1800" b="1" dirty="0"/>
              <a:t>Th</a:t>
            </a:r>
            <a:r>
              <a:rPr lang="en-US" sz="1800" dirty="0"/>
              <a:t>e standard format ,presentation and style of a letter are common in all types of business </a:t>
            </a:r>
            <a:r>
              <a:rPr lang="en-US" sz="1800" dirty="0" err="1"/>
              <a:t>letters.Depanding</a:t>
            </a:r>
            <a:r>
              <a:rPr lang="en-US" sz="1800" dirty="0"/>
              <a:t> on the need and purpose at a given </a:t>
            </a:r>
            <a:r>
              <a:rPr lang="en-US" sz="1800" dirty="0" err="1"/>
              <a:t>situation,there</a:t>
            </a:r>
            <a:r>
              <a:rPr lang="en-US" sz="1800" dirty="0"/>
              <a:t> are many kinds of </a:t>
            </a:r>
            <a:r>
              <a:rPr lang="en-US" sz="1800" dirty="0" err="1"/>
              <a:t>letters.These</a:t>
            </a:r>
            <a:r>
              <a:rPr lang="en-US" sz="1800" dirty="0"/>
              <a:t> are following----------------</a:t>
            </a:r>
          </a:p>
          <a:p>
            <a:pPr marL="342900" indent="-342900">
              <a:buFont typeface="+mj-lt"/>
              <a:buAutoNum type="arabicPeriod"/>
            </a:pPr>
            <a:r>
              <a:rPr lang="en-US" sz="1800" b="1" dirty="0"/>
              <a:t>Ack</a:t>
            </a:r>
            <a:r>
              <a:rPr lang="en-US" sz="1800" dirty="0"/>
              <a:t>nowledgement Letters                               10. Payment Request letters</a:t>
            </a:r>
          </a:p>
          <a:p>
            <a:pPr marL="342900" indent="-342900">
              <a:buFont typeface="+mj-lt"/>
              <a:buAutoNum type="arabicPeriod"/>
            </a:pPr>
            <a:r>
              <a:rPr lang="en-US" sz="1800" b="1" dirty="0"/>
              <a:t>Apology letters                                                  11.</a:t>
            </a:r>
            <a:r>
              <a:rPr lang="en-US" sz="1800" dirty="0"/>
              <a:t> </a:t>
            </a:r>
            <a:r>
              <a:rPr lang="en-US" sz="1800" dirty="0" err="1"/>
              <a:t>Reccomendation</a:t>
            </a:r>
            <a:r>
              <a:rPr lang="en-US" sz="1800" dirty="0"/>
              <a:t> Letters</a:t>
            </a:r>
            <a:endParaRPr lang="en-US" sz="1800" b="1" dirty="0"/>
          </a:p>
          <a:p>
            <a:pPr marL="342900" indent="-342900">
              <a:buFont typeface="+mj-lt"/>
              <a:buAutoNum type="arabicPeriod"/>
            </a:pPr>
            <a:r>
              <a:rPr lang="en-US" sz="1800" b="1" dirty="0"/>
              <a:t>A</a:t>
            </a:r>
            <a:r>
              <a:rPr lang="en-US" sz="1800" dirty="0"/>
              <a:t>ppreciation Letters                                          12. Job Application-CV</a:t>
            </a:r>
          </a:p>
          <a:p>
            <a:pPr marL="342900" indent="-342900">
              <a:buFont typeface="+mj-lt"/>
              <a:buAutoNum type="arabicPeriod"/>
            </a:pPr>
            <a:r>
              <a:rPr lang="en-US" sz="1800" b="1" dirty="0"/>
              <a:t>C</a:t>
            </a:r>
            <a:r>
              <a:rPr lang="en-US" sz="1800" dirty="0"/>
              <a:t>ircular Letters                                                    13.Quotation Letter</a:t>
            </a:r>
          </a:p>
          <a:p>
            <a:pPr marL="342900" indent="-342900">
              <a:buFont typeface="+mj-lt"/>
              <a:buAutoNum type="arabicPeriod"/>
            </a:pPr>
            <a:r>
              <a:rPr lang="en-US" sz="1800" b="1" dirty="0"/>
              <a:t>C</a:t>
            </a:r>
            <a:r>
              <a:rPr lang="en-US" sz="1800" dirty="0"/>
              <a:t>omplaint Letters                                               14.Adjustment Letter</a:t>
            </a:r>
          </a:p>
          <a:p>
            <a:pPr marL="342900" indent="-342900">
              <a:buFont typeface="+mj-lt"/>
              <a:buAutoNum type="arabicPeriod"/>
            </a:pPr>
            <a:r>
              <a:rPr lang="en-US" sz="1800" b="1" dirty="0"/>
              <a:t>C</a:t>
            </a:r>
            <a:r>
              <a:rPr lang="en-US" sz="1800" dirty="0"/>
              <a:t>onfirmation letters                                           15.Resignation Letter</a:t>
            </a:r>
          </a:p>
          <a:p>
            <a:pPr marL="342900" indent="-342900">
              <a:buFont typeface="+mj-lt"/>
              <a:buAutoNum type="arabicPeriod"/>
            </a:pPr>
            <a:r>
              <a:rPr lang="en-US" sz="1800" b="1" dirty="0"/>
              <a:t>C</a:t>
            </a:r>
            <a:r>
              <a:rPr lang="en-US" sz="1800" dirty="0"/>
              <a:t>over letters                                                         16.sales Letters </a:t>
            </a:r>
          </a:p>
          <a:p>
            <a:pPr marL="342900" indent="-342900">
              <a:buFont typeface="+mj-lt"/>
              <a:buAutoNum type="arabicPeriod"/>
            </a:pPr>
            <a:r>
              <a:rPr lang="en-US" sz="1800" b="1" dirty="0"/>
              <a:t>En</a:t>
            </a:r>
            <a:r>
              <a:rPr lang="en-US" sz="1800" dirty="0"/>
              <a:t>quiry Letters</a:t>
            </a:r>
          </a:p>
          <a:p>
            <a:pPr marL="342900" indent="-342900">
              <a:buFont typeface="+mj-lt"/>
              <a:buAutoNum type="arabicPeriod"/>
            </a:pPr>
            <a:r>
              <a:rPr lang="en-US" sz="1800" dirty="0"/>
              <a:t>Order Letters</a:t>
            </a:r>
          </a:p>
          <a:p>
            <a:pPr marL="342900" indent="-342900">
              <a:buFont typeface="+mj-lt"/>
              <a:buAutoNum type="arabicPeriod"/>
            </a:pPr>
            <a:endParaRPr lang="en-US" sz="1800" b="1" dirty="0"/>
          </a:p>
          <a:p>
            <a:pPr marL="342900" indent="-342900">
              <a:buFont typeface="+mj-lt"/>
              <a:buAutoNum type="arabicPeriod"/>
            </a:pPr>
            <a:endParaRPr lang="en-US" sz="1800" b="1" dirty="0"/>
          </a:p>
        </p:txBody>
      </p:sp>
      <p:cxnSp>
        <p:nvCxnSpPr>
          <p:cNvPr id="6" name="Straight Connector 5"/>
          <p:cNvCxnSpPr/>
          <p:nvPr/>
        </p:nvCxnSpPr>
        <p:spPr>
          <a:xfrm flipH="1">
            <a:off x="5278170" y="2951430"/>
            <a:ext cx="27162" cy="307817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560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346" y="262549"/>
            <a:ext cx="10448453" cy="6491335"/>
          </a:xfrm>
        </p:spPr>
        <p:txBody>
          <a:bodyPr>
            <a:normAutofit/>
          </a:bodyPr>
          <a:lstStyle/>
          <a:p>
            <a:pPr marL="0" indent="0">
              <a:buNone/>
            </a:pPr>
            <a:r>
              <a:rPr lang="en-US" sz="1800" b="1" dirty="0"/>
              <a:t>                     Letter of inquiry</a:t>
            </a:r>
            <a:endParaRPr lang="en-US" sz="1800" dirty="0"/>
          </a:p>
          <a:p>
            <a:pPr marL="0" indent="0">
              <a:buNone/>
            </a:pPr>
            <a:r>
              <a:rPr lang="en-US" sz="1800" dirty="0"/>
              <a:t>A letter of inquiry  is a formal letter written for the purpose of making  an inquiry about an </a:t>
            </a:r>
            <a:r>
              <a:rPr lang="en-US" sz="1800" dirty="0" err="1"/>
              <a:t>event,a</a:t>
            </a:r>
            <a:r>
              <a:rPr lang="en-US" sz="1800" dirty="0"/>
              <a:t> </a:t>
            </a:r>
            <a:r>
              <a:rPr lang="en-US" sz="1800" dirty="0" err="1"/>
              <a:t>product,a</a:t>
            </a:r>
            <a:r>
              <a:rPr lang="en-US" sz="1800" dirty="0"/>
              <a:t> </a:t>
            </a:r>
            <a:r>
              <a:rPr lang="en-US" sz="1800" dirty="0" err="1"/>
              <a:t>service,a</a:t>
            </a:r>
            <a:r>
              <a:rPr lang="en-US" sz="1800" dirty="0"/>
              <a:t> business opportunity or a possibility.</a:t>
            </a:r>
          </a:p>
          <a:p>
            <a:pPr marL="0" indent="0">
              <a:buNone/>
            </a:pPr>
            <a:r>
              <a:rPr lang="en-US" sz="1800" b="1" dirty="0"/>
              <a:t>                                                                 Format</a:t>
            </a:r>
          </a:p>
          <a:p>
            <a:pPr marL="0" indent="0">
              <a:buNone/>
            </a:pPr>
            <a:r>
              <a:rPr lang="en-US" sz="1800" b="1" dirty="0"/>
              <a:t>Sender’s Address</a:t>
            </a:r>
          </a:p>
          <a:p>
            <a:pPr marL="0" indent="0">
              <a:buNone/>
            </a:pPr>
            <a:r>
              <a:rPr lang="en-US" sz="1800" b="1" dirty="0"/>
              <a:t>(Leave a line)</a:t>
            </a:r>
          </a:p>
          <a:p>
            <a:pPr marL="0" indent="0">
              <a:buNone/>
            </a:pPr>
            <a:r>
              <a:rPr lang="en-US" sz="1800" b="1" dirty="0"/>
              <a:t>Address of the recipient</a:t>
            </a:r>
          </a:p>
          <a:p>
            <a:pPr marL="0" indent="0">
              <a:buNone/>
            </a:pPr>
            <a:r>
              <a:rPr lang="en-US" sz="1800" b="1" dirty="0"/>
              <a:t>(Leave a line)</a:t>
            </a:r>
          </a:p>
          <a:p>
            <a:pPr marL="0" indent="0">
              <a:buNone/>
            </a:pPr>
            <a:r>
              <a:rPr lang="en-US" sz="1800" b="1" dirty="0"/>
              <a:t>Subject :  Inquiry regarding……………</a:t>
            </a:r>
          </a:p>
          <a:p>
            <a:pPr marL="0" indent="0">
              <a:buNone/>
            </a:pPr>
            <a:r>
              <a:rPr lang="en-US" sz="1800" b="1" dirty="0"/>
              <a:t> Salutation</a:t>
            </a:r>
          </a:p>
          <a:p>
            <a:pPr marL="0" indent="0">
              <a:buNone/>
            </a:pPr>
            <a:endParaRPr lang="en-US" sz="1800" b="1" dirty="0"/>
          </a:p>
          <a:p>
            <a:pPr marL="0" indent="0">
              <a:buNone/>
            </a:pPr>
            <a:r>
              <a:rPr lang="en-US" sz="1800" b="1" dirty="0"/>
              <a:t>This is in response</a:t>
            </a:r>
            <a:r>
              <a:rPr lang="en-US" sz="1800" dirty="0"/>
              <a:t> to your advertisement  inserted in the……………dated-------------about------------------(services/course/products/organization).I wish to make certain inquiries.</a:t>
            </a:r>
          </a:p>
          <a:p>
            <a:pPr marL="0" indent="0">
              <a:buNone/>
            </a:pPr>
            <a:r>
              <a:rPr lang="en-US" sz="1800" dirty="0"/>
              <a:t>Kindly send me the information at your earliest looking forward to hearing from you soon.</a:t>
            </a:r>
          </a:p>
          <a:p>
            <a:pPr marL="0" indent="0">
              <a:buNone/>
            </a:pPr>
            <a:r>
              <a:rPr lang="en-US" sz="1800" dirty="0"/>
              <a:t>Thanking you.</a:t>
            </a:r>
          </a:p>
          <a:p>
            <a:pPr marL="0" indent="0">
              <a:buNone/>
            </a:pPr>
            <a:r>
              <a:rPr lang="en-US" sz="1800" dirty="0"/>
              <a:t> Sincerely,</a:t>
            </a:r>
          </a:p>
          <a:p>
            <a:pPr marL="0" indent="0">
              <a:buNone/>
            </a:pPr>
            <a:r>
              <a:rPr lang="en-US" sz="1800" dirty="0" err="1"/>
              <a:t>xxxx</a:t>
            </a:r>
            <a:r>
              <a:rPr lang="en-US" sz="1800" dirty="0"/>
              <a:t>.</a:t>
            </a:r>
          </a:p>
          <a:p>
            <a:pPr marL="0" indent="0">
              <a:buNone/>
            </a:pPr>
            <a:endParaRPr lang="en-US" sz="1800" dirty="0"/>
          </a:p>
          <a:p>
            <a:pPr marL="0" indent="0">
              <a:buNone/>
            </a:pPr>
            <a:endParaRPr lang="en-US" sz="1600" dirty="0"/>
          </a:p>
          <a:p>
            <a:pPr marL="0" indent="0">
              <a:buNone/>
            </a:pPr>
            <a:endParaRPr lang="en-US" sz="1800" dirty="0"/>
          </a:p>
          <a:p>
            <a:pPr marL="0" indent="0">
              <a:buNone/>
            </a:pPr>
            <a:endParaRPr lang="en-US" sz="1800" b="1" dirty="0"/>
          </a:p>
          <a:p>
            <a:pPr marL="0" indent="0">
              <a:buNone/>
            </a:pPr>
            <a:endParaRPr lang="en-US" sz="1800" dirty="0"/>
          </a:p>
        </p:txBody>
      </p:sp>
    </p:spTree>
    <p:extLst>
      <p:ext uri="{BB962C8B-B14F-4D97-AF65-F5344CB8AC3E}">
        <p14:creationId xmlns:p14="http://schemas.microsoft.com/office/powerpoint/2010/main" val="348662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346" y="262550"/>
            <a:ext cx="10448453" cy="5914413"/>
          </a:xfrm>
        </p:spPr>
        <p:txBody>
          <a:bodyPr>
            <a:normAutofit fontScale="85000" lnSpcReduction="10000"/>
          </a:bodyPr>
          <a:lstStyle/>
          <a:p>
            <a:pPr marL="0" indent="0">
              <a:buNone/>
            </a:pPr>
            <a:r>
              <a:rPr lang="en-US" sz="1800" dirty="0"/>
              <a:t>Kathmandu,</a:t>
            </a:r>
          </a:p>
          <a:p>
            <a:pPr marL="0" indent="0">
              <a:buNone/>
            </a:pPr>
            <a:r>
              <a:rPr lang="en-US" sz="1800" dirty="0"/>
              <a:t>Nepal.</a:t>
            </a:r>
          </a:p>
          <a:p>
            <a:pPr marL="0" indent="0">
              <a:buNone/>
            </a:pPr>
            <a:r>
              <a:rPr lang="en-US" sz="1800" dirty="0"/>
              <a:t>22 April,2024.</a:t>
            </a:r>
          </a:p>
          <a:p>
            <a:pPr marL="0" indent="0">
              <a:buNone/>
            </a:pPr>
            <a:endParaRPr lang="en-US" sz="1800" dirty="0"/>
          </a:p>
          <a:p>
            <a:pPr marL="0" indent="0">
              <a:buNone/>
            </a:pPr>
            <a:r>
              <a:rPr lang="en-US" sz="1800" dirty="0"/>
              <a:t>The Director,</a:t>
            </a:r>
          </a:p>
          <a:p>
            <a:pPr marL="0" indent="0">
              <a:buNone/>
            </a:pPr>
            <a:r>
              <a:rPr lang="en-US" sz="1800" dirty="0"/>
              <a:t>Fortune Graphic Computers</a:t>
            </a:r>
          </a:p>
          <a:p>
            <a:pPr marL="0" indent="0">
              <a:buNone/>
            </a:pPr>
            <a:r>
              <a:rPr lang="en-US" sz="1800" dirty="0" err="1"/>
              <a:t>Laxmi</a:t>
            </a:r>
            <a:r>
              <a:rPr lang="en-US" sz="1800" dirty="0"/>
              <a:t> Nagar,</a:t>
            </a:r>
          </a:p>
          <a:p>
            <a:pPr marL="0" indent="0">
              <a:buNone/>
            </a:pPr>
            <a:r>
              <a:rPr lang="en-US" sz="1800" dirty="0" err="1"/>
              <a:t>Butwal</a:t>
            </a:r>
            <a:r>
              <a:rPr lang="en-US" sz="1800" dirty="0"/>
              <a:t>, </a:t>
            </a:r>
            <a:r>
              <a:rPr lang="en-US" sz="1800" dirty="0" err="1"/>
              <a:t>Rupendehi</a:t>
            </a:r>
            <a:endParaRPr lang="en-US" sz="1800" dirty="0"/>
          </a:p>
          <a:p>
            <a:pPr marL="0" indent="0">
              <a:buNone/>
            </a:pPr>
            <a:r>
              <a:rPr lang="en-US" sz="1800" dirty="0"/>
              <a:t>Subject : Inquiry about the short –term courses in computers.</a:t>
            </a:r>
          </a:p>
          <a:p>
            <a:pPr marL="0" indent="0">
              <a:buNone/>
            </a:pPr>
            <a:r>
              <a:rPr lang="en-US" sz="1800" dirty="0"/>
              <a:t>Dear Sir/Madam,</a:t>
            </a:r>
          </a:p>
          <a:p>
            <a:pPr marL="0" indent="0">
              <a:buNone/>
            </a:pPr>
            <a:r>
              <a:rPr lang="en-US" sz="1800" dirty="0"/>
              <a:t>I came across your advertisement in the </a:t>
            </a:r>
            <a:r>
              <a:rPr lang="en-US" sz="1800" dirty="0" err="1"/>
              <a:t>Himalyan</a:t>
            </a:r>
            <a:r>
              <a:rPr lang="en-US" sz="1800" dirty="0"/>
              <a:t>  Times dated 11th July. I would like to know about the courses offered by your institute. The advertisement was a comprehensive one and offered a variety of courses. Since it's the age of technology, my Interest is in line with it. I am </a:t>
            </a:r>
            <a:r>
              <a:rPr lang="en-US" sz="1800" dirty="0" err="1"/>
              <a:t>Bca</a:t>
            </a:r>
            <a:r>
              <a:rPr lang="en-US" sz="1800" dirty="0"/>
              <a:t> 2</a:t>
            </a:r>
            <a:r>
              <a:rPr lang="en-US" sz="1800" baseline="30000" dirty="0"/>
              <a:t>nd</a:t>
            </a:r>
            <a:r>
              <a:rPr lang="en-US" sz="1800" dirty="0"/>
              <a:t> year student and wish to pursue a course in computer graphics during the summer vacation after my board exams. Kindly send all necessary details, including the courses offered, its duration ,fee structure, etc. at the above address. The payment for the brochure shall be made of the delivery.</a:t>
            </a:r>
          </a:p>
          <a:p>
            <a:pPr marL="0" indent="0">
              <a:buNone/>
            </a:pPr>
            <a:endParaRPr lang="en-US" sz="1800" dirty="0"/>
          </a:p>
          <a:p>
            <a:pPr marL="0" indent="0">
              <a:buNone/>
            </a:pPr>
            <a:r>
              <a:rPr lang="en-US" sz="1800" dirty="0"/>
              <a:t>Thanking you in advance.</a:t>
            </a:r>
          </a:p>
          <a:p>
            <a:pPr marL="0" indent="0">
              <a:buNone/>
            </a:pPr>
            <a:endParaRPr lang="en-US" sz="1800" dirty="0"/>
          </a:p>
          <a:p>
            <a:pPr marL="0" indent="0">
              <a:buNone/>
            </a:pPr>
            <a:r>
              <a:rPr lang="en-US" sz="1800" dirty="0"/>
              <a:t>Sincerely.</a:t>
            </a:r>
          </a:p>
          <a:p>
            <a:pPr marL="0" indent="0">
              <a:buNone/>
            </a:pPr>
            <a:r>
              <a:rPr lang="en-US" sz="1800" dirty="0" err="1"/>
              <a:t>xxxxx</a:t>
            </a:r>
            <a:r>
              <a:rPr lang="en-US" sz="1800" dirty="0"/>
              <a:t>.</a:t>
            </a:r>
          </a:p>
          <a:p>
            <a:pPr marL="0" indent="0">
              <a:buNone/>
            </a:pPr>
            <a:endParaRPr lang="en-US" sz="1800" dirty="0"/>
          </a:p>
        </p:txBody>
      </p:sp>
    </p:spTree>
    <p:extLst>
      <p:ext uri="{BB962C8B-B14F-4D97-AF65-F5344CB8AC3E}">
        <p14:creationId xmlns:p14="http://schemas.microsoft.com/office/powerpoint/2010/main" val="346295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346" y="262550"/>
            <a:ext cx="10448453" cy="5914413"/>
          </a:xfrm>
        </p:spPr>
        <p:txBody>
          <a:bodyPr>
            <a:normAutofit fontScale="92500" lnSpcReduction="20000"/>
          </a:bodyPr>
          <a:lstStyle/>
          <a:p>
            <a:pPr marL="0" indent="0">
              <a:buNone/>
            </a:pPr>
            <a:r>
              <a:rPr lang="en-US" sz="1800" dirty="0"/>
              <a:t>                                                          </a:t>
            </a:r>
            <a:r>
              <a:rPr lang="en-US" sz="1800" b="1" dirty="0"/>
              <a:t>Order letter</a:t>
            </a:r>
          </a:p>
          <a:p>
            <a:pPr marL="0" indent="0">
              <a:buNone/>
            </a:pPr>
            <a:r>
              <a:rPr lang="en-US" sz="1800" dirty="0"/>
              <a:t>Now a days most business orders are done through telephone and emails but organizations still write order </a:t>
            </a:r>
          </a:p>
          <a:p>
            <a:pPr marL="0" indent="0">
              <a:buNone/>
            </a:pPr>
            <a:r>
              <a:rPr lang="en-US" sz="1800" dirty="0"/>
              <a:t>Letter for its legal </a:t>
            </a:r>
            <a:r>
              <a:rPr lang="en-US" sz="1800" dirty="0" err="1"/>
              <a:t>value.While</a:t>
            </a:r>
            <a:r>
              <a:rPr lang="en-US" sz="1800" dirty="0"/>
              <a:t> ordering </a:t>
            </a:r>
            <a:r>
              <a:rPr lang="en-US" sz="1800" dirty="0" err="1"/>
              <a:t>goods,we</a:t>
            </a:r>
            <a:r>
              <a:rPr lang="en-US" sz="1800" dirty="0"/>
              <a:t> need to pay attention to </a:t>
            </a:r>
            <a:r>
              <a:rPr lang="en-US" sz="1800" dirty="0" err="1"/>
              <a:t>quantity,price,transportation</a:t>
            </a:r>
            <a:r>
              <a:rPr lang="en-US" sz="1800" dirty="0"/>
              <a:t>,</a:t>
            </a:r>
          </a:p>
          <a:p>
            <a:pPr marL="0" indent="0">
              <a:buNone/>
            </a:pPr>
            <a:r>
              <a:rPr lang="en-US" sz="1800" dirty="0"/>
              <a:t>mode of payment and write them specifically avoiding  any confusion</a:t>
            </a:r>
          </a:p>
          <a:p>
            <a:pPr marL="0" indent="0">
              <a:buNone/>
            </a:pPr>
            <a:r>
              <a:rPr lang="en-US" sz="1800" dirty="0"/>
              <a:t>                                                        </a:t>
            </a:r>
            <a:r>
              <a:rPr lang="en-US" sz="1800" b="1" dirty="0"/>
              <a:t>Sample Order letter</a:t>
            </a:r>
          </a:p>
          <a:p>
            <a:pPr marL="0" indent="0">
              <a:buNone/>
            </a:pPr>
            <a:r>
              <a:rPr lang="en-US" sz="1800" b="1" dirty="0"/>
              <a:t>                                                         </a:t>
            </a:r>
          </a:p>
          <a:p>
            <a:pPr marL="0" indent="0">
              <a:buNone/>
            </a:pPr>
            <a:endParaRPr lang="en-US" sz="1800" dirty="0"/>
          </a:p>
          <a:p>
            <a:pPr marL="0" indent="0">
              <a:buNone/>
            </a:pPr>
            <a:endParaRPr lang="en-US" sz="1800" dirty="0"/>
          </a:p>
          <a:p>
            <a:pPr marL="0" indent="0">
              <a:buNone/>
            </a:pPr>
            <a:r>
              <a:rPr lang="en-US" sz="1800" dirty="0"/>
              <a:t>Scheme College,</a:t>
            </a:r>
          </a:p>
          <a:p>
            <a:pPr marL="0" indent="0">
              <a:buNone/>
            </a:pPr>
            <a:r>
              <a:rPr lang="en-US" sz="1800" dirty="0" err="1"/>
              <a:t>Balkumari,Kathmandu</a:t>
            </a:r>
            <a:r>
              <a:rPr lang="en-US" sz="1800" dirty="0"/>
              <a:t>.</a:t>
            </a:r>
          </a:p>
          <a:p>
            <a:pPr marL="0" indent="0">
              <a:buNone/>
            </a:pPr>
            <a:r>
              <a:rPr lang="en-US" sz="1800" dirty="0"/>
              <a:t>Email: </a:t>
            </a:r>
            <a:r>
              <a:rPr lang="en-US" sz="1800" dirty="0">
                <a:hlinkClick r:id="rId2"/>
              </a:rPr>
              <a:t>sports@.</a:t>
            </a:r>
            <a:r>
              <a:rPr lang="en-US" sz="1800" dirty="0" err="1">
                <a:hlinkClick r:id="rId2"/>
              </a:rPr>
              <a:t>htps</a:t>
            </a:r>
            <a:r>
              <a:rPr lang="en-US" sz="1800" dirty="0">
                <a:hlinkClick r:id="rId2"/>
              </a:rPr>
              <a:t>,.edu.np</a:t>
            </a:r>
            <a:endParaRPr lang="en-US" sz="1800" dirty="0"/>
          </a:p>
          <a:p>
            <a:pPr marL="0" indent="0">
              <a:buNone/>
            </a:pPr>
            <a:r>
              <a:rPr lang="en-US" sz="1800" dirty="0" err="1"/>
              <a:t>Ph</a:t>
            </a:r>
            <a:r>
              <a:rPr lang="en-US" sz="1800" dirty="0"/>
              <a:t> :000000000000</a:t>
            </a:r>
          </a:p>
          <a:p>
            <a:pPr marL="0" indent="0">
              <a:buNone/>
            </a:pPr>
            <a:endParaRPr lang="en-US" sz="1800" dirty="0"/>
          </a:p>
          <a:p>
            <a:pPr marL="0" indent="0">
              <a:buNone/>
            </a:pPr>
            <a:r>
              <a:rPr lang="en-US" sz="1800" dirty="0"/>
              <a:t>The Manager,</a:t>
            </a:r>
          </a:p>
          <a:p>
            <a:pPr marL="0" indent="0">
              <a:buNone/>
            </a:pPr>
            <a:r>
              <a:rPr lang="en-US" sz="1800" dirty="0" err="1"/>
              <a:t>Sindhu</a:t>
            </a:r>
            <a:r>
              <a:rPr lang="en-US" sz="1800" dirty="0"/>
              <a:t> Sports,</a:t>
            </a:r>
          </a:p>
          <a:p>
            <a:pPr marL="0" indent="0">
              <a:buNone/>
            </a:pPr>
            <a:r>
              <a:rPr lang="en-US" sz="1800" dirty="0" err="1"/>
              <a:t>Chabhil,Kathmandu</a:t>
            </a:r>
            <a:r>
              <a:rPr lang="en-US" sz="1800" dirty="0"/>
              <a:t>.</a:t>
            </a:r>
          </a:p>
          <a:p>
            <a:pPr marL="0" indent="0">
              <a:buNone/>
            </a:pPr>
            <a:r>
              <a:rPr lang="en-US" sz="1800" dirty="0"/>
              <a:t>Dear Sir/Mam,</a:t>
            </a:r>
          </a:p>
          <a:p>
            <a:pPr marL="0" indent="0">
              <a:buNone/>
            </a:pPr>
            <a:endParaRPr lang="en-US" sz="1800" dirty="0"/>
          </a:p>
        </p:txBody>
      </p:sp>
      <p:sp>
        <p:nvSpPr>
          <p:cNvPr id="4" name="Rectangle 3"/>
          <p:cNvSpPr/>
          <p:nvPr/>
        </p:nvSpPr>
        <p:spPr>
          <a:xfrm>
            <a:off x="4950623" y="2406770"/>
            <a:ext cx="3235845" cy="474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a:t>
            </a:r>
          </a:p>
        </p:txBody>
      </p:sp>
    </p:spTree>
    <p:extLst>
      <p:ext uri="{BB962C8B-B14F-4D97-AF65-F5344CB8AC3E}">
        <p14:creationId xmlns:p14="http://schemas.microsoft.com/office/powerpoint/2010/main" val="348838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620"/>
            <a:ext cx="10515600" cy="6147303"/>
          </a:xfrm>
        </p:spPr>
        <p:txBody>
          <a:bodyPr>
            <a:noAutofit/>
          </a:bodyPr>
          <a:lstStyle/>
          <a:p>
            <a:pPr marL="0" indent="0">
              <a:buNone/>
            </a:pPr>
            <a:r>
              <a:rPr lang="en-US" sz="1800" dirty="0"/>
              <a:t>Subject: Placement of sports goods</a:t>
            </a:r>
          </a:p>
          <a:p>
            <a:pPr marL="0" indent="0">
              <a:buNone/>
            </a:pPr>
            <a:r>
              <a:rPr lang="en-US" sz="1800" dirty="0"/>
              <a:t>I am writing this letter to the above address the quotation dated 19 December 2023. Kindly send the following items at the above address.</a:t>
            </a:r>
          </a:p>
          <a:p>
            <a:pPr marL="0" indent="0">
              <a:buNone/>
            </a:pPr>
            <a:r>
              <a:rPr lang="en-US" sz="1800" dirty="0"/>
              <a:t>                                                                                                                                                                                  </a:t>
            </a:r>
          </a:p>
          <a:p>
            <a:pPr marL="0" indent="0">
              <a:buNone/>
            </a:pPr>
            <a:r>
              <a:rPr lang="en-US" sz="1800" dirty="0"/>
              <a:t>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We would like to receive all the items should be in good condition, well bound and packed preopen and delivered within a week. The payment will be made by cash once the items reach us. Any damage during transportation would be your responsibility. Though in the past, you have never given us any opportunity to complain and the goods have always reached us well on time, and in excellent condition as per our specifications, we do expect the same delivery this time as well.</a:t>
            </a:r>
          </a:p>
          <a:p>
            <a:pPr marL="0" indent="0">
              <a:buNone/>
            </a:pPr>
            <a:r>
              <a:rPr lang="en-US" sz="1800" dirty="0"/>
              <a:t>Yours faithfully,</a:t>
            </a:r>
          </a:p>
          <a:p>
            <a:pPr marL="0" indent="0">
              <a:buNone/>
            </a:pPr>
            <a:r>
              <a:rPr lang="en-US" sz="1800" dirty="0" err="1"/>
              <a:t>xxxxxxxxx</a:t>
            </a:r>
            <a:r>
              <a:rPr lang="en-US" sz="1800" dirty="0"/>
              <a:t>.</a:t>
            </a:r>
          </a:p>
          <a:p>
            <a:pPr marL="0" indent="0">
              <a:buNone/>
            </a:pPr>
            <a:r>
              <a:rPr lang="en-US" sz="1800" dirty="0"/>
              <a:t>ECA Coordinator</a:t>
            </a:r>
          </a:p>
        </p:txBody>
      </p:sp>
      <p:graphicFrame>
        <p:nvGraphicFramePr>
          <p:cNvPr id="4" name="Table 3"/>
          <p:cNvGraphicFramePr>
            <a:graphicFrameLocks noGrp="1"/>
          </p:cNvGraphicFramePr>
          <p:nvPr>
            <p:extLst>
              <p:ext uri="{D42A27DB-BD31-4B8C-83A1-F6EECF244321}">
                <p14:modId xmlns:p14="http://schemas.microsoft.com/office/powerpoint/2010/main" val="1232903134"/>
              </p:ext>
            </p:extLst>
          </p:nvPr>
        </p:nvGraphicFramePr>
        <p:xfrm>
          <a:off x="1285591" y="1362462"/>
          <a:ext cx="7751778" cy="2194560"/>
        </p:xfrm>
        <a:graphic>
          <a:graphicData uri="http://schemas.openxmlformats.org/drawingml/2006/table">
            <a:tbl>
              <a:tblPr firstRow="1" bandRow="1">
                <a:tableStyleId>{5202B0CA-FC54-4496-8BCA-5EF66A818D29}</a:tableStyleId>
              </a:tblPr>
              <a:tblGrid>
                <a:gridCol w="2583926">
                  <a:extLst>
                    <a:ext uri="{9D8B030D-6E8A-4147-A177-3AD203B41FA5}">
                      <a16:colId xmlns:a16="http://schemas.microsoft.com/office/drawing/2014/main" val="20000"/>
                    </a:ext>
                  </a:extLst>
                </a:gridCol>
                <a:gridCol w="2583926">
                  <a:extLst>
                    <a:ext uri="{9D8B030D-6E8A-4147-A177-3AD203B41FA5}">
                      <a16:colId xmlns:a16="http://schemas.microsoft.com/office/drawing/2014/main" val="20001"/>
                    </a:ext>
                  </a:extLst>
                </a:gridCol>
                <a:gridCol w="2583926">
                  <a:extLst>
                    <a:ext uri="{9D8B030D-6E8A-4147-A177-3AD203B41FA5}">
                      <a16:colId xmlns:a16="http://schemas.microsoft.com/office/drawing/2014/main" val="20002"/>
                    </a:ext>
                  </a:extLst>
                </a:gridCol>
              </a:tblGrid>
              <a:tr h="326693">
                <a:tc>
                  <a:txBody>
                    <a:bodyPr/>
                    <a:lstStyle/>
                    <a:p>
                      <a:r>
                        <a:rPr lang="en-US" dirty="0"/>
                        <a:t>Name</a:t>
                      </a:r>
                      <a:r>
                        <a:rPr lang="en-US" baseline="0" dirty="0"/>
                        <a:t> of the items</a:t>
                      </a:r>
                      <a:endParaRPr lang="en-US" dirty="0"/>
                    </a:p>
                  </a:txBody>
                  <a:tcPr/>
                </a:tc>
                <a:tc>
                  <a:txBody>
                    <a:bodyPr/>
                    <a:lstStyle/>
                    <a:p>
                      <a:r>
                        <a:rPr lang="en-US" dirty="0"/>
                        <a:t>No. of</a:t>
                      </a:r>
                      <a:r>
                        <a:rPr lang="en-US" baseline="0" dirty="0"/>
                        <a:t> items</a:t>
                      </a:r>
                      <a:endParaRPr lang="en-US" dirty="0"/>
                    </a:p>
                  </a:txBody>
                  <a:tcPr/>
                </a:tc>
                <a:tc>
                  <a:txBody>
                    <a:bodyPr/>
                    <a:lstStyle/>
                    <a:p>
                      <a:r>
                        <a:rPr lang="en-US" dirty="0"/>
                        <a:t>Remarks</a:t>
                      </a:r>
                    </a:p>
                  </a:txBody>
                  <a:tcPr/>
                </a:tc>
                <a:extLst>
                  <a:ext uri="{0D108BD9-81ED-4DB2-BD59-A6C34878D82A}">
                    <a16:rowId xmlns:a16="http://schemas.microsoft.com/office/drawing/2014/main" val="10000"/>
                  </a:ext>
                </a:extLst>
              </a:tr>
              <a:tr h="326693">
                <a:tc>
                  <a:txBody>
                    <a:bodyPr/>
                    <a:lstStyle/>
                    <a:p>
                      <a:r>
                        <a:rPr lang="en-US" dirty="0"/>
                        <a:t>Football</a:t>
                      </a:r>
                    </a:p>
                  </a:txBody>
                  <a:tcPr/>
                </a:tc>
                <a:tc>
                  <a:txBody>
                    <a:bodyPr/>
                    <a:lstStyle/>
                    <a:p>
                      <a:r>
                        <a:rPr lang="en-US" dirty="0"/>
                        <a:t>10</a:t>
                      </a:r>
                    </a:p>
                  </a:txBody>
                  <a:tcPr/>
                </a:tc>
                <a:tc>
                  <a:txBody>
                    <a:bodyPr/>
                    <a:lstStyle/>
                    <a:p>
                      <a:r>
                        <a:rPr lang="en-US" dirty="0" err="1"/>
                        <a:t>Sparton</a:t>
                      </a:r>
                      <a:endParaRPr lang="en-US" dirty="0"/>
                    </a:p>
                  </a:txBody>
                  <a:tcPr/>
                </a:tc>
                <a:extLst>
                  <a:ext uri="{0D108BD9-81ED-4DB2-BD59-A6C34878D82A}">
                    <a16:rowId xmlns:a16="http://schemas.microsoft.com/office/drawing/2014/main" val="10001"/>
                  </a:ext>
                </a:extLst>
              </a:tr>
              <a:tr h="326693">
                <a:tc>
                  <a:txBody>
                    <a:bodyPr/>
                    <a:lstStyle/>
                    <a:p>
                      <a:r>
                        <a:rPr lang="en-US" dirty="0"/>
                        <a:t>Cricket</a:t>
                      </a:r>
                      <a:r>
                        <a:rPr lang="en-US" baseline="0" dirty="0"/>
                        <a:t> balls</a:t>
                      </a:r>
                      <a:endParaRPr lang="en-US" dirty="0"/>
                    </a:p>
                  </a:txBody>
                  <a:tcPr/>
                </a:tc>
                <a:tc>
                  <a:txBody>
                    <a:bodyPr/>
                    <a:lstStyle/>
                    <a:p>
                      <a:r>
                        <a:rPr lang="en-US" dirty="0"/>
                        <a:t>10</a:t>
                      </a:r>
                    </a:p>
                  </a:txBody>
                  <a:tcPr/>
                </a:tc>
                <a:tc>
                  <a:txBody>
                    <a:bodyPr/>
                    <a:lstStyle/>
                    <a:p>
                      <a:r>
                        <a:rPr lang="en-US" dirty="0"/>
                        <a:t>Leather</a:t>
                      </a:r>
                    </a:p>
                  </a:txBody>
                  <a:tcPr/>
                </a:tc>
                <a:extLst>
                  <a:ext uri="{0D108BD9-81ED-4DB2-BD59-A6C34878D82A}">
                    <a16:rowId xmlns:a16="http://schemas.microsoft.com/office/drawing/2014/main" val="10002"/>
                  </a:ext>
                </a:extLst>
              </a:tr>
              <a:tr h="326693">
                <a:tc>
                  <a:txBody>
                    <a:bodyPr/>
                    <a:lstStyle/>
                    <a:p>
                      <a:r>
                        <a:rPr lang="en-US" dirty="0"/>
                        <a:t>Tennis ball</a:t>
                      </a:r>
                    </a:p>
                  </a:txBody>
                  <a:tcPr/>
                </a:tc>
                <a:tc>
                  <a:txBody>
                    <a:bodyPr/>
                    <a:lstStyle/>
                    <a:p>
                      <a:r>
                        <a:rPr lang="en-US" dirty="0"/>
                        <a:t>20</a:t>
                      </a:r>
                    </a:p>
                  </a:txBody>
                  <a:tcPr/>
                </a:tc>
                <a:tc>
                  <a:txBody>
                    <a:bodyPr/>
                    <a:lstStyle/>
                    <a:p>
                      <a:r>
                        <a:rPr lang="en-US" dirty="0"/>
                        <a:t>Vicky(brand)</a:t>
                      </a:r>
                    </a:p>
                  </a:txBody>
                  <a:tcPr/>
                </a:tc>
                <a:extLst>
                  <a:ext uri="{0D108BD9-81ED-4DB2-BD59-A6C34878D82A}">
                    <a16:rowId xmlns:a16="http://schemas.microsoft.com/office/drawing/2014/main" val="10003"/>
                  </a:ext>
                </a:extLst>
              </a:tr>
              <a:tr h="326693">
                <a:tc>
                  <a:txBody>
                    <a:bodyPr/>
                    <a:lstStyle/>
                    <a:p>
                      <a:r>
                        <a:rPr lang="en-US" dirty="0"/>
                        <a:t>Cricket bats</a:t>
                      </a:r>
                    </a:p>
                  </a:txBody>
                  <a:tcPr/>
                </a:tc>
                <a:tc>
                  <a:txBody>
                    <a:bodyPr/>
                    <a:lstStyle/>
                    <a:p>
                      <a:r>
                        <a:rPr lang="en-US" dirty="0"/>
                        <a:t>10</a:t>
                      </a:r>
                    </a:p>
                  </a:txBody>
                  <a:tcPr/>
                </a:tc>
                <a:tc>
                  <a:txBody>
                    <a:bodyPr/>
                    <a:lstStyle/>
                    <a:p>
                      <a:r>
                        <a:rPr lang="en-US" dirty="0"/>
                        <a:t>SS</a:t>
                      </a:r>
                    </a:p>
                  </a:txBody>
                  <a:tcPr/>
                </a:tc>
                <a:extLst>
                  <a:ext uri="{0D108BD9-81ED-4DB2-BD59-A6C34878D82A}">
                    <a16:rowId xmlns:a16="http://schemas.microsoft.com/office/drawing/2014/main" val="10004"/>
                  </a:ext>
                </a:extLst>
              </a:tr>
              <a:tr h="326693">
                <a:tc>
                  <a:txBody>
                    <a:bodyPr/>
                    <a:lstStyle/>
                    <a:p>
                      <a:pPr algn="l"/>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972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031"/>
            <a:ext cx="10515600" cy="685754"/>
          </a:xfrm>
        </p:spPr>
        <p:txBody>
          <a:bodyPr>
            <a:normAutofit/>
          </a:bodyPr>
          <a:lstStyle/>
          <a:p>
            <a:r>
              <a:rPr lang="en-US" sz="1800" b="1" dirty="0"/>
              <a:t>     Sample of Quotation Letter</a:t>
            </a:r>
          </a:p>
        </p:txBody>
      </p:sp>
      <p:sp>
        <p:nvSpPr>
          <p:cNvPr id="3" name="Content Placeholder 2"/>
          <p:cNvSpPr>
            <a:spLocks noGrp="1"/>
          </p:cNvSpPr>
          <p:nvPr>
            <p:ph idx="1"/>
          </p:nvPr>
        </p:nvSpPr>
        <p:spPr>
          <a:xfrm>
            <a:off x="838200" y="1176950"/>
            <a:ext cx="10515600" cy="5000013"/>
          </a:xfrm>
        </p:spPr>
        <p:txBody>
          <a:bodyPr>
            <a:normAutofit fontScale="92500"/>
          </a:bodyPr>
          <a:lstStyle/>
          <a:p>
            <a:pPr marL="342900" indent="-342900">
              <a:buAutoNum type="arabicPlain" startAt="22"/>
            </a:pPr>
            <a:r>
              <a:rPr lang="en-US" sz="1800" dirty="0"/>
              <a:t>April,2024</a:t>
            </a:r>
          </a:p>
          <a:p>
            <a:pPr marL="0" indent="0">
              <a:buNone/>
            </a:pPr>
            <a:r>
              <a:rPr lang="en-US" sz="1800" dirty="0"/>
              <a:t>The Manager,</a:t>
            </a:r>
          </a:p>
          <a:p>
            <a:pPr marL="0" indent="0">
              <a:buNone/>
            </a:pPr>
            <a:r>
              <a:rPr lang="en-US" sz="1800" dirty="0"/>
              <a:t>Spare Parts Inc.</a:t>
            </a:r>
          </a:p>
          <a:p>
            <a:pPr marL="0" indent="0">
              <a:buNone/>
            </a:pPr>
            <a:r>
              <a:rPr lang="en-US" sz="1800" dirty="0" err="1"/>
              <a:t>Gwarko,Kathmandu</a:t>
            </a:r>
            <a:endParaRPr lang="en-US" sz="1800" dirty="0"/>
          </a:p>
          <a:p>
            <a:pPr marL="0" indent="0">
              <a:buNone/>
            </a:pPr>
            <a:endParaRPr lang="en-US" sz="1800" dirty="0"/>
          </a:p>
          <a:p>
            <a:pPr marL="0" indent="0">
              <a:buNone/>
            </a:pPr>
            <a:r>
              <a:rPr lang="en-US" sz="1800" dirty="0"/>
              <a:t>Dear Sir,</a:t>
            </a:r>
          </a:p>
          <a:p>
            <a:pPr marL="0" indent="0">
              <a:buNone/>
            </a:pPr>
            <a:r>
              <a:rPr lang="en-US" sz="1800" dirty="0"/>
              <a:t>Please quote us your best price for the following items------</a:t>
            </a:r>
          </a:p>
          <a:p>
            <a:pPr marL="0" indent="0">
              <a:buNone/>
            </a:pPr>
            <a:r>
              <a:rPr lang="en-US" sz="1800" dirty="0"/>
              <a:t>Serial No.                                                Items                                    Quantity                           Remarks</a:t>
            </a:r>
          </a:p>
          <a:p>
            <a:pPr marL="0" indent="0">
              <a:buNone/>
            </a:pPr>
            <a:r>
              <a:rPr lang="en-US" sz="1800" dirty="0"/>
              <a:t>1.                                                    Conveyer Valve                             600                                Part# 875PL</a:t>
            </a:r>
          </a:p>
          <a:p>
            <a:pPr marL="0" indent="0">
              <a:buNone/>
            </a:pPr>
            <a:r>
              <a:rPr lang="en-US" sz="1800" dirty="0"/>
              <a:t>2.                                                     Conveyer belt                                50                                 Part#239 LM</a:t>
            </a:r>
          </a:p>
          <a:p>
            <a:pPr marL="0" indent="0">
              <a:buNone/>
            </a:pPr>
            <a:r>
              <a:rPr lang="en-US" sz="1800" dirty="0"/>
              <a:t>3.                                                       No return valve                         150                                Part#965TK                                 </a:t>
            </a:r>
          </a:p>
          <a:p>
            <a:pPr marL="0" indent="0">
              <a:buNone/>
            </a:pPr>
            <a:r>
              <a:rPr lang="en-US" sz="1800" dirty="0"/>
              <a:t>4.                                                        Hose pipe                                100                                   Square </a:t>
            </a:r>
            <a:r>
              <a:rPr lang="en-US" sz="1800" dirty="0" err="1"/>
              <a:t>ft</a:t>
            </a:r>
            <a:endParaRPr lang="en-US" sz="1800" dirty="0"/>
          </a:p>
        </p:txBody>
      </p:sp>
    </p:spTree>
    <p:extLst>
      <p:ext uri="{BB962C8B-B14F-4D97-AF65-F5344CB8AC3E}">
        <p14:creationId xmlns:p14="http://schemas.microsoft.com/office/powerpoint/2010/main" val="144057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0246"/>
            <a:ext cx="10515600" cy="5796717"/>
          </a:xfrm>
        </p:spPr>
        <p:txBody>
          <a:bodyPr>
            <a:normAutofit/>
          </a:bodyPr>
          <a:lstStyle/>
          <a:p>
            <a:pPr marL="0" indent="0">
              <a:buNone/>
            </a:pPr>
            <a:r>
              <a:rPr lang="en-US" sz="1800" dirty="0"/>
              <a:t>Please indicate all prices as they would be shipped under a rate that includes cost of delivery to and the loading onto a career at a place of business and indicate when your price quote expire.</a:t>
            </a:r>
          </a:p>
          <a:p>
            <a:pPr marL="0" indent="0">
              <a:buNone/>
            </a:pPr>
            <a:endParaRPr lang="en-US" sz="1800" dirty="0"/>
          </a:p>
          <a:p>
            <a:pPr marL="0" indent="0">
              <a:buNone/>
            </a:pPr>
            <a:r>
              <a:rPr lang="en-US" sz="1800" dirty="0"/>
              <a:t>Sincerely,</a:t>
            </a:r>
          </a:p>
          <a:p>
            <a:pPr marL="0" indent="0">
              <a:buNone/>
            </a:pPr>
            <a:r>
              <a:rPr lang="en-US" sz="1800" dirty="0" err="1"/>
              <a:t>xxxxxxxx</a:t>
            </a:r>
            <a:r>
              <a:rPr lang="en-US" sz="1800" dirty="0"/>
              <a:t>.</a:t>
            </a:r>
          </a:p>
          <a:p>
            <a:pPr marL="0" indent="0">
              <a:buNone/>
            </a:pPr>
            <a:endParaRPr lang="en-US" sz="1800" dirty="0"/>
          </a:p>
        </p:txBody>
      </p:sp>
    </p:spTree>
    <p:extLst>
      <p:ext uri="{BB962C8B-B14F-4D97-AF65-F5344CB8AC3E}">
        <p14:creationId xmlns:p14="http://schemas.microsoft.com/office/powerpoint/2010/main" val="232404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                                                                                    Complaint letter</a:t>
            </a:r>
          </a:p>
        </p:txBody>
      </p:sp>
      <p:sp>
        <p:nvSpPr>
          <p:cNvPr id="3" name="Content Placeholder 2"/>
          <p:cNvSpPr>
            <a:spLocks noGrp="1"/>
          </p:cNvSpPr>
          <p:nvPr>
            <p:ph idx="1"/>
          </p:nvPr>
        </p:nvSpPr>
        <p:spPr>
          <a:xfrm>
            <a:off x="838200" y="1825624"/>
            <a:ext cx="10515600" cy="4882993"/>
          </a:xfrm>
        </p:spPr>
        <p:txBody>
          <a:bodyPr>
            <a:normAutofit fontScale="92500" lnSpcReduction="10000"/>
          </a:bodyPr>
          <a:lstStyle/>
          <a:p>
            <a:pPr marL="0" indent="0">
              <a:buNone/>
            </a:pPr>
            <a:r>
              <a:rPr lang="en-US" sz="1800" dirty="0"/>
              <a:t> Complaint letter is written for various purposes: problem regarding  damaged goods, dysfunction of electronic</a:t>
            </a:r>
          </a:p>
          <a:p>
            <a:pPr marL="0" indent="0">
              <a:buNone/>
            </a:pPr>
            <a:r>
              <a:rPr lang="en-US" sz="1800" dirty="0" err="1"/>
              <a:t>goods,dispatch</a:t>
            </a:r>
            <a:r>
              <a:rPr lang="en-US" sz="1800" dirty="0"/>
              <a:t> of wrong items or failure in timely delivery of goods and </a:t>
            </a:r>
            <a:r>
              <a:rPr lang="en-US" sz="1800" dirty="0" err="1"/>
              <a:t>services.Though</a:t>
            </a:r>
            <a:r>
              <a:rPr lang="en-US" sz="1800" dirty="0"/>
              <a:t> most of the complaints are done via phone or email, now  letters are powerful tools to drag the attention of the concerned party as well as for legal or record keeping </a:t>
            </a:r>
            <a:r>
              <a:rPr lang="en-US" sz="1800" dirty="0" err="1"/>
              <a:t>purpose.A</a:t>
            </a:r>
            <a:r>
              <a:rPr lang="en-US" sz="1800" dirty="0"/>
              <a:t> complaint letter  is effective when written in direct style with a subject line.  Present your problem strong but bring positive tone.</a:t>
            </a:r>
          </a:p>
          <a:p>
            <a:pPr marL="0" indent="0">
              <a:buNone/>
            </a:pPr>
            <a:r>
              <a:rPr lang="en-US" sz="1800" dirty="0"/>
              <a:t>                                   </a:t>
            </a:r>
            <a:r>
              <a:rPr lang="en-US" sz="1800" b="1" dirty="0"/>
              <a:t>Sample  Complaint Letter</a:t>
            </a:r>
            <a:r>
              <a:rPr lang="en-US" sz="1800" dirty="0"/>
              <a:t> </a:t>
            </a:r>
          </a:p>
          <a:p>
            <a:pPr marL="0" indent="0">
              <a:buNone/>
            </a:pPr>
            <a:r>
              <a:rPr lang="en-US" sz="1800" b="1" dirty="0"/>
              <a:t> </a:t>
            </a:r>
          </a:p>
          <a:p>
            <a:pPr marL="0" indent="0">
              <a:buNone/>
            </a:pPr>
            <a:r>
              <a:rPr lang="en-US" sz="1800" dirty="0" err="1"/>
              <a:t>Imadol,Gwarko</a:t>
            </a:r>
            <a:endParaRPr lang="en-US" sz="1800" dirty="0"/>
          </a:p>
          <a:p>
            <a:pPr marL="0" indent="0">
              <a:buNone/>
            </a:pPr>
            <a:r>
              <a:rPr lang="en-US" sz="1800" dirty="0"/>
              <a:t>Kathmandu.</a:t>
            </a:r>
          </a:p>
          <a:p>
            <a:pPr marL="0" indent="0">
              <a:buNone/>
            </a:pPr>
            <a:r>
              <a:rPr lang="en-US" sz="1800" dirty="0"/>
              <a:t>22 April, 2024</a:t>
            </a:r>
          </a:p>
          <a:p>
            <a:pPr marL="0" indent="0">
              <a:buNone/>
            </a:pPr>
            <a:r>
              <a:rPr lang="en-US" sz="1800" dirty="0"/>
              <a:t>The Store Manager</a:t>
            </a:r>
          </a:p>
          <a:p>
            <a:pPr marL="0" indent="0">
              <a:buNone/>
            </a:pPr>
            <a:r>
              <a:rPr lang="en-US" sz="1800" dirty="0"/>
              <a:t>LG shop,</a:t>
            </a:r>
          </a:p>
          <a:p>
            <a:pPr marL="0" indent="0">
              <a:buNone/>
            </a:pPr>
            <a:r>
              <a:rPr lang="en-US" sz="1800" dirty="0" err="1"/>
              <a:t>Kantipath,Kathmandu</a:t>
            </a:r>
            <a:endParaRPr lang="en-US" sz="1800" dirty="0"/>
          </a:p>
          <a:p>
            <a:pPr marL="0" indent="0">
              <a:buNone/>
            </a:pPr>
            <a:r>
              <a:rPr lang="en-US" sz="1800" dirty="0"/>
              <a:t>           Subject   :  Malfunction of refrigerator model LG 104;purchase date 14 January 2023.</a:t>
            </a:r>
          </a:p>
          <a:p>
            <a:pPr marL="0" indent="0">
              <a:buNone/>
            </a:pPr>
            <a:endParaRPr lang="en-US" sz="1800" dirty="0"/>
          </a:p>
        </p:txBody>
      </p:sp>
    </p:spTree>
    <p:extLst>
      <p:ext uri="{BB962C8B-B14F-4D97-AF65-F5344CB8AC3E}">
        <p14:creationId xmlns:p14="http://schemas.microsoft.com/office/powerpoint/2010/main" val="33053643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1162</TotalTime>
  <Words>1360</Words>
  <Application>Microsoft Office PowerPoint</Application>
  <PresentationFormat>Widescreen</PresentationFormat>
  <Paragraphs>161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Letter</vt:lpstr>
      <vt:lpstr>PowerPoint Presentation</vt:lpstr>
      <vt:lpstr>PowerPoint Presentation</vt:lpstr>
      <vt:lpstr>PowerPoint Presentation</vt:lpstr>
      <vt:lpstr>PowerPoint Presentation</vt:lpstr>
      <vt:lpstr>PowerPoint Presentation</vt:lpstr>
      <vt:lpstr>     Sample of Quotation Letter</vt:lpstr>
      <vt:lpstr>PowerPoint Presentation</vt:lpstr>
      <vt:lpstr>                                                                                    Complaint letter</vt:lpstr>
      <vt:lpstr>PowerPoint Presentation</vt:lpstr>
      <vt:lpstr>                            Sample of  Adjustment letter                                                                          Bangladesh Textiles Mills Ltd.                                                                           Motijheel ,Dhaka. </vt:lpstr>
      <vt:lpstr>Yours Sincerely, Robin shrestha Sales Representative,  Kathmandu.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Letter</dc:title>
  <dc:creator>Lenovo</dc:creator>
  <cp:lastModifiedBy>Raghav Panthi [BCA - 2024]</cp:lastModifiedBy>
  <cp:revision>49</cp:revision>
  <dcterms:created xsi:type="dcterms:W3CDTF">2024-04-22T06:33:27Z</dcterms:created>
  <dcterms:modified xsi:type="dcterms:W3CDTF">2024-09-05T13:05:06Z</dcterms:modified>
</cp:coreProperties>
</file>