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3B03EC5-2569-4547-8743-032F24434214}" type="datetimeFigureOut">
              <a:rPr lang="en-US" smtClean="0"/>
              <a:t>6/3/2024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309099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103492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2096419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6020C5-3D03-47E1-8075-C5E6D890DF9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14602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3464320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B03EC5-2569-4547-8743-032F2443421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4385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3B03EC5-2569-4547-8743-032F2443421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306888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03EC5-2569-4547-8743-032F2443421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138666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3B03EC5-2569-4547-8743-032F24434214}" type="datetimeFigureOut">
              <a:rPr lang="en-US" smtClean="0"/>
              <a:t>6/3/2024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234819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B03EC5-2569-4547-8743-032F24434214}"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2285901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3B03EC5-2569-4547-8743-032F24434214}" type="datetimeFigureOut">
              <a:rPr lang="en-US" smtClean="0"/>
              <a:t>6/3/2024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48044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1639610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B03EC5-2569-4547-8743-032F24434214}" type="datetimeFigureOut">
              <a:rPr lang="en-US" smtClean="0"/>
              <a:t>6/3/2024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150869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B03EC5-2569-4547-8743-032F24434214}" type="datetimeFigureOut">
              <a:rPr lang="en-US" smtClean="0"/>
              <a:t>6/3/2024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162137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03EC5-2569-4547-8743-032F24434214}" type="datetimeFigureOut">
              <a:rPr lang="en-US" smtClean="0"/>
              <a:t>6/3/2024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94833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51547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B03EC5-2569-4547-8743-032F24434214}" type="datetimeFigureOut">
              <a:rPr lang="en-US" smtClean="0"/>
              <a:t>6/3/2024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6020C5-3D03-47E1-8075-C5E6D890DF9B}" type="slidenum">
              <a:rPr lang="en-US" smtClean="0"/>
              <a:t>‹#›</a:t>
            </a:fld>
            <a:endParaRPr lang="en-US"/>
          </a:p>
        </p:txBody>
      </p:sp>
    </p:spTree>
    <p:extLst>
      <p:ext uri="{BB962C8B-B14F-4D97-AF65-F5344CB8AC3E}">
        <p14:creationId xmlns:p14="http://schemas.microsoft.com/office/powerpoint/2010/main" val="706397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3B03EC5-2569-4547-8743-032F24434214}" type="datetimeFigureOut">
              <a:rPr lang="en-US" smtClean="0"/>
              <a:t>6/3/2024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A6020C5-3D03-47E1-8075-C5E6D890DF9B}" type="slidenum">
              <a:rPr lang="en-US" smtClean="0"/>
              <a:t>‹#›</a:t>
            </a:fld>
            <a:endParaRPr lang="en-US"/>
          </a:p>
        </p:txBody>
      </p:sp>
    </p:spTree>
    <p:extLst>
      <p:ext uri="{BB962C8B-B14F-4D97-AF65-F5344CB8AC3E}">
        <p14:creationId xmlns:p14="http://schemas.microsoft.com/office/powerpoint/2010/main" val="1450118688"/>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a:t>
            </a:r>
          </a:p>
        </p:txBody>
      </p:sp>
    </p:spTree>
    <p:extLst>
      <p:ext uri="{BB962C8B-B14F-4D97-AF65-F5344CB8AC3E}">
        <p14:creationId xmlns:p14="http://schemas.microsoft.com/office/powerpoint/2010/main" val="2979572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5810" y="363320"/>
            <a:ext cx="8610600" cy="1293028"/>
          </a:xfrm>
        </p:spPr>
        <p:txBody>
          <a:bodyPr>
            <a:normAutofit/>
          </a:bodyPr>
          <a:lstStyle/>
          <a:p>
            <a:r>
              <a:rPr lang="en-US" sz="1800" b="1" dirty="0"/>
              <a:t>                 Question and Answer/Discussion Session</a:t>
            </a:r>
          </a:p>
        </p:txBody>
      </p:sp>
      <p:sp>
        <p:nvSpPr>
          <p:cNvPr id="3" name="Content Placeholder 2"/>
          <p:cNvSpPr>
            <a:spLocks noGrp="1"/>
          </p:cNvSpPr>
          <p:nvPr>
            <p:ph idx="1"/>
          </p:nvPr>
        </p:nvSpPr>
        <p:spPr>
          <a:xfrm>
            <a:off x="838200" y="1294646"/>
            <a:ext cx="10515600" cy="4882317"/>
          </a:xfrm>
        </p:spPr>
        <p:txBody>
          <a:bodyPr>
            <a:normAutofit fontScale="92500" lnSpcReduction="10000"/>
          </a:bodyPr>
          <a:lstStyle/>
          <a:p>
            <a:pPr marL="0" indent="0">
              <a:buNone/>
            </a:pPr>
            <a:r>
              <a:rPr lang="en-US" sz="1800" dirty="0"/>
              <a:t>For  every professional oral </a:t>
            </a:r>
            <a:r>
              <a:rPr lang="en-US" sz="1800" dirty="0" err="1"/>
              <a:t>presentation,a</a:t>
            </a:r>
            <a:r>
              <a:rPr lang="en-US" sz="1800" dirty="0"/>
              <a:t> certain amount  of time is allocated questions and answers </a:t>
            </a:r>
            <a:r>
              <a:rPr lang="en-US" sz="1800" dirty="0" err="1"/>
              <a:t>session.During</a:t>
            </a:r>
            <a:r>
              <a:rPr lang="en-US" sz="1800" dirty="0"/>
              <a:t> this session , the audience and the presenter interact, exchanging </a:t>
            </a:r>
            <a:r>
              <a:rPr lang="en-US" sz="1800" dirty="0" err="1"/>
              <a:t>questions,explanations</a:t>
            </a:r>
            <a:r>
              <a:rPr lang="en-US" sz="1800" dirty="0"/>
              <a:t>, and recommendations. Consider the following  guidelines while answering the questions:</a:t>
            </a:r>
          </a:p>
          <a:p>
            <a:r>
              <a:rPr lang="en-US" sz="1800" dirty="0"/>
              <a:t>   If  the questions are written, read them aloud and answer them addressing the entire audience.</a:t>
            </a:r>
          </a:p>
          <a:p>
            <a:r>
              <a:rPr lang="en-US" sz="1800" dirty="0"/>
              <a:t>  Sometimes, some participants may ask you aggressively or rudely-</a:t>
            </a:r>
          </a:p>
          <a:p>
            <a:pPr marL="0" indent="0">
              <a:buNone/>
            </a:pPr>
            <a:r>
              <a:rPr lang="en-US" sz="1800" dirty="0"/>
              <a:t>        handle the situation diplomatically and properly. </a:t>
            </a:r>
          </a:p>
          <a:p>
            <a:r>
              <a:rPr lang="en-US" sz="1800" dirty="0"/>
              <a:t>   Use correct nonverbal cues; don't show anger or use harsh words: focus on the issue and not on the person,</a:t>
            </a:r>
          </a:p>
          <a:p>
            <a:pPr marL="0" indent="0">
              <a:buNone/>
            </a:pPr>
            <a:endParaRPr lang="en-US" sz="1800" dirty="0"/>
          </a:p>
          <a:p>
            <a:r>
              <a:rPr lang="en-US" sz="1800" dirty="0"/>
              <a:t> Off-topic questions, questions on personal, racial, social background can unsettle the presenters. It is better to avoid such questions.</a:t>
            </a:r>
          </a:p>
          <a:p>
            <a:pPr marL="0" indent="0">
              <a:buNone/>
            </a:pPr>
            <a:endParaRPr lang="en-US" sz="1800" dirty="0"/>
          </a:p>
          <a:p>
            <a:pPr marL="0" indent="0">
              <a:buNone/>
            </a:pPr>
            <a:r>
              <a:rPr lang="en-US" sz="1800" dirty="0"/>
              <a:t>The easiest way of avoiding unsettling questions is limiting the scope of presentation in the</a:t>
            </a:r>
          </a:p>
          <a:p>
            <a:pPr marL="0" indent="0">
              <a:buNone/>
            </a:pPr>
            <a:r>
              <a:rPr lang="en-US" sz="1800" dirty="0"/>
              <a:t>beginning of the presentation.</a:t>
            </a:r>
          </a:p>
        </p:txBody>
      </p:sp>
    </p:spTree>
    <p:extLst>
      <p:ext uri="{BB962C8B-B14F-4D97-AF65-F5344CB8AC3E}">
        <p14:creationId xmlns:p14="http://schemas.microsoft.com/office/powerpoint/2010/main" val="236638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366" y="74044"/>
            <a:ext cx="8610600" cy="1293028"/>
          </a:xfrm>
        </p:spPr>
        <p:txBody>
          <a:bodyPr>
            <a:normAutofit/>
          </a:bodyPr>
          <a:lstStyle/>
          <a:p>
            <a:r>
              <a:rPr lang="en-US" sz="1800" dirty="0"/>
              <a:t>The following are  few more important tips on giving effective presentations:</a:t>
            </a:r>
          </a:p>
        </p:txBody>
      </p:sp>
      <p:sp>
        <p:nvSpPr>
          <p:cNvPr id="3" name="Content Placeholder 2"/>
          <p:cNvSpPr>
            <a:spLocks noGrp="1"/>
          </p:cNvSpPr>
          <p:nvPr>
            <p:ph idx="1"/>
          </p:nvPr>
        </p:nvSpPr>
        <p:spPr>
          <a:xfrm>
            <a:off x="838200" y="1367072"/>
            <a:ext cx="10515600" cy="5341545"/>
          </a:xfrm>
        </p:spPr>
        <p:txBody>
          <a:bodyPr>
            <a:noAutofit/>
          </a:bodyPr>
          <a:lstStyle/>
          <a:p>
            <a:r>
              <a:rPr lang="en-US" sz="1800" dirty="0"/>
              <a:t>Highlight the title of the presentation clearly and give clue as to what you are going to discuss within the time available.</a:t>
            </a:r>
          </a:p>
          <a:p>
            <a:r>
              <a:rPr lang="en-US" sz="1800" dirty="0"/>
              <a:t>   Get there in time to set up and compose yourself</a:t>
            </a:r>
          </a:p>
          <a:p>
            <a:r>
              <a:rPr lang="en-US" sz="1800" dirty="0"/>
              <a:t>Greet audience with a smile and culturally appropriate gestures (such as Namaste, hello, etc.)</a:t>
            </a:r>
          </a:p>
          <a:p>
            <a:r>
              <a:rPr lang="en-US" sz="1800" dirty="0"/>
              <a:t>  Remember to introduce yourself</a:t>
            </a:r>
          </a:p>
          <a:p>
            <a:r>
              <a:rPr lang="en-US" sz="1800" dirty="0"/>
              <a:t> Speak slowly and clearly; - ensure you are audible</a:t>
            </a:r>
          </a:p>
          <a:p>
            <a:r>
              <a:rPr lang="en-US" sz="1800" dirty="0"/>
              <a:t>  Vary your tone and pace</a:t>
            </a:r>
          </a:p>
          <a:p>
            <a:r>
              <a:rPr lang="en-US" sz="1800" dirty="0"/>
              <a:t>  Make eye contact</a:t>
            </a:r>
          </a:p>
          <a:p>
            <a:r>
              <a:rPr lang="en-US" sz="1800" dirty="0"/>
              <a:t>  Pay attention to the reaction of your audience and be prepared to interact- but do not lose focus</a:t>
            </a:r>
          </a:p>
          <a:p>
            <a:r>
              <a:rPr lang="en-US" sz="1800" dirty="0"/>
              <a:t> Use numbered skeleton notes as prompts. Print out copies of PowerPoint slides in notes view leaving space for your key point.</a:t>
            </a:r>
          </a:p>
          <a:p>
            <a:r>
              <a:rPr lang="en-US" sz="1800" dirty="0"/>
              <a:t>Try to enjoy yourself  and your enthusiasm will be reflected.</a:t>
            </a:r>
          </a:p>
          <a:p>
            <a:r>
              <a:rPr lang="en-US" sz="1800" dirty="0"/>
              <a:t>Keep a close eye on the time.</a:t>
            </a:r>
          </a:p>
        </p:txBody>
      </p:sp>
    </p:spTree>
    <p:extLst>
      <p:ext uri="{BB962C8B-B14F-4D97-AF65-F5344CB8AC3E}">
        <p14:creationId xmlns:p14="http://schemas.microsoft.com/office/powerpoint/2010/main" val="2906220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9108"/>
            <a:ext cx="10515600" cy="799734"/>
          </a:xfrm>
        </p:spPr>
        <p:txBody>
          <a:bodyPr>
            <a:normAutofit/>
          </a:bodyPr>
          <a:lstStyle/>
          <a:p>
            <a:r>
              <a:rPr lang="en-US" sz="1800" b="1" dirty="0"/>
              <a:t>                    7C’s of effective presentation</a:t>
            </a:r>
          </a:p>
        </p:txBody>
      </p:sp>
      <p:sp>
        <p:nvSpPr>
          <p:cNvPr id="3" name="Content Placeholder 2"/>
          <p:cNvSpPr>
            <a:spLocks noGrp="1"/>
          </p:cNvSpPr>
          <p:nvPr>
            <p:ph idx="1"/>
          </p:nvPr>
        </p:nvSpPr>
        <p:spPr>
          <a:xfrm>
            <a:off x="838200" y="1825624"/>
            <a:ext cx="10515600" cy="4848713"/>
          </a:xfrm>
        </p:spPr>
        <p:txBody>
          <a:bodyPr/>
          <a:lstStyle/>
          <a:p>
            <a:pPr marL="0" indent="0">
              <a:buNone/>
            </a:pPr>
            <a:endParaRPr lang="en-US" dirty="0"/>
          </a:p>
        </p:txBody>
      </p:sp>
      <p:sp>
        <p:nvSpPr>
          <p:cNvPr id="4" name="Oval 3"/>
          <p:cNvSpPr/>
          <p:nvPr/>
        </p:nvSpPr>
        <p:spPr>
          <a:xfrm rot="10800000" flipV="1">
            <a:off x="4345353" y="3024551"/>
            <a:ext cx="2446217" cy="12660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7C’s of </a:t>
            </a:r>
          </a:p>
          <a:p>
            <a:pPr algn="ctr"/>
            <a:r>
              <a:rPr lang="en-US" dirty="0"/>
              <a:t>Presentation</a:t>
            </a:r>
          </a:p>
        </p:txBody>
      </p:sp>
      <p:cxnSp>
        <p:nvCxnSpPr>
          <p:cNvPr id="13" name="Straight Arrow Connector 12"/>
          <p:cNvCxnSpPr>
            <a:stCxn id="4" idx="0"/>
          </p:cNvCxnSpPr>
          <p:nvPr/>
        </p:nvCxnSpPr>
        <p:spPr>
          <a:xfrm>
            <a:off x="5568461" y="3024551"/>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97600" y="3516923"/>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350000" y="3669323"/>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502400" y="3821723"/>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54800" y="3974123"/>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5525477" y="3376246"/>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5558828" y="2453489"/>
            <a:ext cx="0" cy="56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7"/>
          </p:cNvCxnSpPr>
          <p:nvPr/>
        </p:nvCxnSpPr>
        <p:spPr>
          <a:xfrm flipH="1" flipV="1">
            <a:off x="4454305" y="2553077"/>
            <a:ext cx="249288" cy="6568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6324642" y="2648745"/>
            <a:ext cx="465411" cy="475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757188" y="3642668"/>
            <a:ext cx="588164" cy="14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4" idx="5"/>
          </p:cNvCxnSpPr>
          <p:nvPr/>
        </p:nvCxnSpPr>
        <p:spPr>
          <a:xfrm flipH="1">
            <a:off x="4046899" y="4105229"/>
            <a:ext cx="656694" cy="656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5558828" y="4298462"/>
            <a:ext cx="76064" cy="633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 idx="3"/>
          </p:cNvCxnSpPr>
          <p:nvPr/>
        </p:nvCxnSpPr>
        <p:spPr>
          <a:xfrm>
            <a:off x="6433330" y="4105229"/>
            <a:ext cx="12882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812281" y="1825625"/>
            <a:ext cx="1512361" cy="10939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clear</a:t>
            </a:r>
          </a:p>
        </p:txBody>
      </p:sp>
      <p:sp>
        <p:nvSpPr>
          <p:cNvPr id="43" name="Oval 42"/>
          <p:cNvSpPr/>
          <p:nvPr/>
        </p:nvSpPr>
        <p:spPr>
          <a:xfrm>
            <a:off x="3204308" y="1953846"/>
            <a:ext cx="1499284" cy="10609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concrete</a:t>
            </a:r>
          </a:p>
        </p:txBody>
      </p:sp>
      <p:sp>
        <p:nvSpPr>
          <p:cNvPr id="44" name="Oval 43"/>
          <p:cNvSpPr/>
          <p:nvPr/>
        </p:nvSpPr>
        <p:spPr>
          <a:xfrm>
            <a:off x="2235200" y="969108"/>
            <a:ext cx="45719" cy="468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33330" y="2178925"/>
            <a:ext cx="1741561" cy="11104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concise</a:t>
            </a:r>
          </a:p>
        </p:txBody>
      </p:sp>
      <p:sp>
        <p:nvSpPr>
          <p:cNvPr id="46" name="Oval 45"/>
          <p:cNvSpPr/>
          <p:nvPr/>
        </p:nvSpPr>
        <p:spPr>
          <a:xfrm flipH="1">
            <a:off x="2532185" y="2873364"/>
            <a:ext cx="1310970" cy="12318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correct</a:t>
            </a:r>
          </a:p>
        </p:txBody>
      </p:sp>
      <p:sp>
        <p:nvSpPr>
          <p:cNvPr id="47" name="Oval 46"/>
          <p:cNvSpPr/>
          <p:nvPr/>
        </p:nvSpPr>
        <p:spPr>
          <a:xfrm>
            <a:off x="7486089" y="3642668"/>
            <a:ext cx="1961661" cy="12888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courteous</a:t>
            </a:r>
          </a:p>
        </p:txBody>
      </p:sp>
      <p:sp>
        <p:nvSpPr>
          <p:cNvPr id="48" name="Oval 47"/>
          <p:cNvSpPr/>
          <p:nvPr/>
        </p:nvSpPr>
        <p:spPr>
          <a:xfrm>
            <a:off x="3204308" y="4395635"/>
            <a:ext cx="1915673" cy="11689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coherent</a:t>
            </a:r>
          </a:p>
        </p:txBody>
      </p:sp>
      <p:sp>
        <p:nvSpPr>
          <p:cNvPr id="49" name="Oval 48"/>
          <p:cNvSpPr/>
          <p:nvPr/>
        </p:nvSpPr>
        <p:spPr>
          <a:xfrm>
            <a:off x="5165969" y="4581049"/>
            <a:ext cx="1624084" cy="1202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complete</a:t>
            </a:r>
          </a:p>
        </p:txBody>
      </p:sp>
    </p:spTree>
    <p:extLst>
      <p:ext uri="{BB962C8B-B14F-4D97-AF65-F5344CB8AC3E}">
        <p14:creationId xmlns:p14="http://schemas.microsoft.com/office/powerpoint/2010/main" val="1028949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Assignment</a:t>
            </a:r>
          </a:p>
        </p:txBody>
      </p:sp>
      <p:sp>
        <p:nvSpPr>
          <p:cNvPr id="3" name="Content Placeholder 2"/>
          <p:cNvSpPr>
            <a:spLocks noGrp="1"/>
          </p:cNvSpPr>
          <p:nvPr>
            <p:ph idx="1"/>
          </p:nvPr>
        </p:nvSpPr>
        <p:spPr/>
        <p:txBody>
          <a:bodyPr>
            <a:normAutofit/>
          </a:bodyPr>
          <a:lstStyle/>
          <a:p>
            <a:pPr marL="0" indent="0">
              <a:buNone/>
            </a:pPr>
            <a:r>
              <a:rPr lang="en-US" sz="1800" dirty="0"/>
              <a:t>1.Often it is difficult to know where to begin a </a:t>
            </a:r>
            <a:r>
              <a:rPr lang="en-US" sz="1800" dirty="0" err="1"/>
              <a:t>presentation.What</a:t>
            </a:r>
            <a:r>
              <a:rPr lang="en-US" sz="1800" dirty="0"/>
              <a:t> do you think is the first thing to consider?</a:t>
            </a:r>
          </a:p>
          <a:p>
            <a:pPr marL="0" indent="0">
              <a:buNone/>
            </a:pPr>
            <a:r>
              <a:rPr lang="en-US" sz="1800" dirty="0"/>
              <a:t>    Why?</a:t>
            </a:r>
          </a:p>
          <a:p>
            <a:pPr marL="0" indent="0">
              <a:buNone/>
            </a:pPr>
            <a:r>
              <a:rPr lang="en-US" sz="1800" dirty="0"/>
              <a:t>2. Why do you try to plan a presentation? List at least two reasons for each answer.</a:t>
            </a:r>
          </a:p>
          <a:p>
            <a:pPr marL="0" indent="0">
              <a:buNone/>
            </a:pPr>
            <a:r>
              <a:rPr lang="en-US" sz="1800" dirty="0"/>
              <a:t> 3. Suppose you have just made a </a:t>
            </a:r>
            <a:r>
              <a:rPr lang="en-US" sz="1800" dirty="0" err="1"/>
              <a:t>presentation.There</a:t>
            </a:r>
            <a:r>
              <a:rPr lang="en-US" sz="1800" dirty="0"/>
              <a:t> is a coffee </a:t>
            </a:r>
            <a:r>
              <a:rPr lang="en-US" sz="1800" dirty="0" err="1"/>
              <a:t>break.People</a:t>
            </a:r>
            <a:r>
              <a:rPr lang="en-US" sz="1800" dirty="0"/>
              <a:t> are standing  around discussing </a:t>
            </a:r>
          </a:p>
          <a:p>
            <a:pPr marL="0" indent="0">
              <a:buNone/>
            </a:pPr>
            <a:r>
              <a:rPr lang="en-US" sz="1800" dirty="0"/>
              <a:t>      the presentation. You are able to overhear what they are saying .What would you like to hear them say </a:t>
            </a:r>
          </a:p>
          <a:p>
            <a:pPr marL="0" indent="0">
              <a:buNone/>
            </a:pPr>
            <a:r>
              <a:rPr lang="en-US" sz="1800" dirty="0"/>
              <a:t>       about you and your presentation?</a:t>
            </a:r>
          </a:p>
        </p:txBody>
      </p:sp>
    </p:spTree>
    <p:extLst>
      <p:ext uri="{BB962C8B-B14F-4D97-AF65-F5344CB8AC3E}">
        <p14:creationId xmlns:p14="http://schemas.microsoft.com/office/powerpoint/2010/main" val="2915168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8352"/>
            <a:ext cx="9144000" cy="633743"/>
          </a:xfrm>
        </p:spPr>
        <p:txBody>
          <a:bodyPr>
            <a:normAutofit/>
          </a:bodyPr>
          <a:lstStyle/>
          <a:p>
            <a:r>
              <a:rPr lang="en-US" sz="1800" b="1" dirty="0"/>
              <a:t>Introduction and Definition</a:t>
            </a:r>
            <a:endParaRPr lang="en-US" sz="1800" dirty="0"/>
          </a:p>
        </p:txBody>
      </p:sp>
      <p:sp>
        <p:nvSpPr>
          <p:cNvPr id="3" name="Subtitle 2"/>
          <p:cNvSpPr>
            <a:spLocks noGrp="1"/>
          </p:cNvSpPr>
          <p:nvPr>
            <p:ph type="subTitle" idx="1"/>
          </p:nvPr>
        </p:nvSpPr>
        <p:spPr>
          <a:xfrm>
            <a:off x="1524000" y="1032095"/>
            <a:ext cx="9144000" cy="5305331"/>
          </a:xfrm>
        </p:spPr>
        <p:txBody>
          <a:bodyPr>
            <a:normAutofit lnSpcReduction="10000"/>
          </a:bodyPr>
          <a:lstStyle/>
          <a:p>
            <a:r>
              <a:rPr lang="en-US" sz="1800" dirty="0"/>
              <a:t>A  presentation is an informative talk which is delivered to an audience in order to present a new product idea or piece of work. There are variety of situations when you need to make presentation.</a:t>
            </a:r>
          </a:p>
          <a:p>
            <a:r>
              <a:rPr lang="en-US" sz="1800" dirty="0"/>
              <a:t> Definition: A presentation is the process of presenting a topic to an audience. It is typically a demonstration, introduction, lecture, or speech meant to inform, persuade, inspire, motivate, or to build good will or to present a new idea or product. </a:t>
            </a:r>
          </a:p>
          <a:p>
            <a:r>
              <a:rPr lang="en-US" sz="1800" dirty="0"/>
              <a:t>You may also need to make an informative presentation .Presentations may also involve  special-occasion speaking, such as when you may need to welcome a guest or a group of </a:t>
            </a:r>
            <a:r>
              <a:rPr lang="en-US" sz="1800" dirty="0" err="1"/>
              <a:t>visitors,introduce</a:t>
            </a:r>
            <a:r>
              <a:rPr lang="en-US" sz="1800" dirty="0"/>
              <a:t> another speaker, give a toast ,present or accept an award, and honor a person or an institution.</a:t>
            </a:r>
          </a:p>
          <a:p>
            <a:endParaRPr lang="en-US" sz="1800" dirty="0"/>
          </a:p>
          <a:p>
            <a:r>
              <a:rPr lang="en-US" sz="1800" dirty="0"/>
              <a:t>Another key distinction is whether you are making an internal or an external presentation. Internal presentations typically involve briefing relevant teams ,groups ,and </a:t>
            </a:r>
            <a:r>
              <a:rPr lang="en-US" sz="1800" dirty="0" err="1"/>
              <a:t>committees.The</a:t>
            </a:r>
            <a:r>
              <a:rPr lang="en-US" sz="1800" dirty="0"/>
              <a:t> audience may include as few as two staff or the entire workforce.</a:t>
            </a:r>
          </a:p>
          <a:p>
            <a:r>
              <a:rPr lang="en-US" sz="1800" dirty="0"/>
              <a:t>External presentations are those presentations that involve audiences outside of your organization. Examples include press </a:t>
            </a:r>
            <a:r>
              <a:rPr lang="en-US" sz="1800" dirty="0" err="1"/>
              <a:t>conferences,shareholders</a:t>
            </a:r>
            <a:r>
              <a:rPr lang="en-US" sz="1800" dirty="0"/>
              <a:t>’ </a:t>
            </a:r>
            <a:r>
              <a:rPr lang="en-US" sz="1800" dirty="0" err="1"/>
              <a:t>meetings,formal</a:t>
            </a:r>
            <a:endParaRPr lang="en-US" sz="1800" dirty="0"/>
          </a:p>
          <a:p>
            <a:r>
              <a:rPr lang="en-US" sz="1800" dirty="0"/>
              <a:t>Introductions etc.</a:t>
            </a:r>
            <a:endParaRPr lang="en-US" dirty="0"/>
          </a:p>
        </p:txBody>
      </p:sp>
    </p:spTree>
    <p:extLst>
      <p:ext uri="{BB962C8B-B14F-4D97-AF65-F5344CB8AC3E}">
        <p14:creationId xmlns:p14="http://schemas.microsoft.com/office/powerpoint/2010/main" val="292941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158" y="67902"/>
            <a:ext cx="9144000" cy="570368"/>
          </a:xfrm>
        </p:spPr>
        <p:txBody>
          <a:bodyPr>
            <a:normAutofit/>
          </a:bodyPr>
          <a:lstStyle/>
          <a:p>
            <a:r>
              <a:rPr lang="en-US" sz="1800" b="1" dirty="0"/>
              <a:t>Types of presentations</a:t>
            </a:r>
          </a:p>
        </p:txBody>
      </p:sp>
      <p:sp>
        <p:nvSpPr>
          <p:cNvPr id="3" name="Subtitle 2"/>
          <p:cNvSpPr>
            <a:spLocks noGrp="1"/>
          </p:cNvSpPr>
          <p:nvPr>
            <p:ph type="subTitle" idx="1"/>
          </p:nvPr>
        </p:nvSpPr>
        <p:spPr>
          <a:xfrm>
            <a:off x="1331495" y="770020"/>
            <a:ext cx="9144000" cy="5590515"/>
          </a:xfrm>
        </p:spPr>
        <p:txBody>
          <a:bodyPr>
            <a:noAutofit/>
          </a:bodyPr>
          <a:lstStyle/>
          <a:p>
            <a:pPr marL="342900" indent="-342900">
              <a:buFont typeface="+mj-lt"/>
              <a:buAutoNum type="arabicPeriod"/>
            </a:pPr>
            <a:r>
              <a:rPr lang="en-US" sz="1800" dirty="0"/>
              <a:t>Informative presentation. ...</a:t>
            </a:r>
          </a:p>
          <a:p>
            <a:pPr marL="342900" indent="-342900">
              <a:buFont typeface="+mj-lt"/>
              <a:buAutoNum type="arabicPeriod"/>
            </a:pPr>
            <a:r>
              <a:rPr lang="en-US" sz="1800" dirty="0"/>
              <a:t>Persuasive presentation. ...</a:t>
            </a:r>
          </a:p>
          <a:p>
            <a:r>
              <a:rPr lang="en-US" sz="1800" dirty="0"/>
              <a:t>   3. Demonstration or how-to presentation. ...</a:t>
            </a:r>
          </a:p>
          <a:p>
            <a:r>
              <a:rPr lang="en-US" sz="1800" dirty="0"/>
              <a:t>4. Training or instructional presentation. ...</a:t>
            </a:r>
          </a:p>
          <a:p>
            <a:r>
              <a:rPr lang="en-US" sz="1800" dirty="0"/>
              <a:t>5.Sales presentation. ...</a:t>
            </a:r>
          </a:p>
          <a:p>
            <a:r>
              <a:rPr lang="en-US" sz="1800" dirty="0"/>
              <a:t>6.Pitch presentation. ...</a:t>
            </a:r>
          </a:p>
          <a:p>
            <a:r>
              <a:rPr lang="en-US" sz="1800" dirty="0"/>
              <a:t>               7.Motivational or inspirational presentation. ...</a:t>
            </a:r>
          </a:p>
          <a:p>
            <a:r>
              <a:rPr lang="en-US" sz="1800" dirty="0"/>
              <a:t>  8. Status or progress report presentation.</a:t>
            </a:r>
          </a:p>
          <a:p>
            <a:r>
              <a:rPr lang="en-US" sz="1800" b="1" dirty="0"/>
              <a:t>Elements:</a:t>
            </a:r>
          </a:p>
          <a:p>
            <a:r>
              <a:rPr lang="en-US" sz="1800" b="1" dirty="0"/>
              <a:t>T</a:t>
            </a:r>
            <a:r>
              <a:rPr lang="en-US" sz="1800" dirty="0"/>
              <a:t>here are following elements of a presentation-------------</a:t>
            </a:r>
          </a:p>
          <a:p>
            <a:pPr marL="285750" indent="-285750">
              <a:buFont typeface="Arial" panose="020B0604020202020204" pitchFamily="34" charset="0"/>
              <a:buChar char="•"/>
            </a:pPr>
            <a:r>
              <a:rPr lang="en-US" sz="1800" b="1" dirty="0"/>
              <a:t>Method---M</a:t>
            </a:r>
            <a:r>
              <a:rPr lang="en-US" sz="1800" dirty="0"/>
              <a:t>ethod refers to how a presentation is delivered(in a </a:t>
            </a:r>
            <a:r>
              <a:rPr lang="en-US" sz="1800" dirty="0" err="1"/>
              <a:t>person,over</a:t>
            </a:r>
            <a:r>
              <a:rPr lang="en-US" sz="1800" dirty="0"/>
              <a:t> the internet or recorded in advance)</a:t>
            </a:r>
          </a:p>
          <a:p>
            <a:pPr marL="285750" indent="-285750">
              <a:buFont typeface="Arial" panose="020B0604020202020204" pitchFamily="34" charset="0"/>
              <a:buChar char="•"/>
            </a:pPr>
            <a:r>
              <a:rPr lang="en-US" sz="1800" b="1" dirty="0"/>
              <a:t>Context------ context considers  </a:t>
            </a:r>
            <a:r>
              <a:rPr lang="en-US" sz="1800" dirty="0"/>
              <a:t>presentation aspects such as where and when the presentation will take place </a:t>
            </a:r>
            <a:r>
              <a:rPr lang="en-US" sz="1800" dirty="0" err="1"/>
              <a:t>live,and</a:t>
            </a:r>
            <a:r>
              <a:rPr lang="en-US" sz="1800" dirty="0"/>
              <a:t> what people would like to learn from the presentation.</a:t>
            </a:r>
          </a:p>
          <a:p>
            <a:pPr marL="285750" indent="-285750">
              <a:buFont typeface="Arial" panose="020B0604020202020204" pitchFamily="34" charset="0"/>
              <a:buChar char="•"/>
            </a:pPr>
            <a:r>
              <a:rPr lang="en-US" sz="1800" b="1" dirty="0"/>
              <a:t>Message</a:t>
            </a:r>
            <a:r>
              <a:rPr lang="en-US" sz="1800" dirty="0"/>
              <a:t>-----The message is the central idea of the presentation that the presenter would like the audience to remember.</a:t>
            </a:r>
            <a:endParaRPr lang="en-US" sz="1800" b="1" dirty="0"/>
          </a:p>
        </p:txBody>
      </p:sp>
    </p:spTree>
    <p:extLst>
      <p:ext uri="{BB962C8B-B14F-4D97-AF65-F5344CB8AC3E}">
        <p14:creationId xmlns:p14="http://schemas.microsoft.com/office/powerpoint/2010/main" val="142586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869133"/>
            <a:ext cx="9144000" cy="4988459"/>
          </a:xfrm>
        </p:spPr>
        <p:txBody>
          <a:bodyPr>
            <a:normAutofit fontScale="92500" lnSpcReduction="10000"/>
          </a:bodyPr>
          <a:lstStyle/>
          <a:p>
            <a:pPr marL="285750" indent="-285750">
              <a:buFont typeface="Arial" panose="020B0604020202020204" pitchFamily="34" charset="0"/>
              <a:buChar char="•"/>
            </a:pPr>
            <a:r>
              <a:rPr lang="en-US" sz="1800" dirty="0"/>
              <a:t>Presenter– The presenters delivers the presentation to an audience.</a:t>
            </a:r>
          </a:p>
          <a:p>
            <a:pPr marL="285750" indent="-285750">
              <a:buFont typeface="Arial" panose="020B0604020202020204" pitchFamily="34" charset="0"/>
              <a:buChar char="•"/>
            </a:pPr>
            <a:r>
              <a:rPr lang="en-US" sz="1800" dirty="0"/>
              <a:t>Audience---The audience is the group  of people to whom  the presenter is giving the presentation.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r>
              <a:rPr lang="en-US" sz="1800" b="1" u="sng" dirty="0"/>
              <a:t>Characteristics</a:t>
            </a:r>
            <a:endParaRPr lang="en-US" sz="1800" dirty="0"/>
          </a:p>
          <a:p>
            <a:r>
              <a:rPr lang="en-US" sz="1800" dirty="0"/>
              <a:t>A good presentation</a:t>
            </a:r>
            <a:r>
              <a:rPr lang="en-US" sz="1800" b="1" u="sng" dirty="0"/>
              <a:t> </a:t>
            </a:r>
            <a:r>
              <a:rPr lang="en-US" sz="1800" dirty="0"/>
              <a:t>has the following characteristics :</a:t>
            </a:r>
          </a:p>
          <a:p>
            <a:pPr marL="285750" indent="-285750">
              <a:buFont typeface="Arial" panose="020B0604020202020204" pitchFamily="34" charset="0"/>
              <a:buChar char="•"/>
            </a:pPr>
            <a:r>
              <a:rPr lang="en-US" sz="1800" dirty="0"/>
              <a:t>There is a clear structure with an Introduction, a </a:t>
            </a:r>
            <a:r>
              <a:rPr lang="en-US" sz="1800" dirty="0" err="1"/>
              <a:t>discussion,and</a:t>
            </a:r>
            <a:r>
              <a:rPr lang="en-US" sz="1800" dirty="0"/>
              <a:t> a conclusion.</a:t>
            </a:r>
          </a:p>
          <a:p>
            <a:pPr marL="285750" indent="-285750">
              <a:buFont typeface="Arial" panose="020B0604020202020204" pitchFamily="34" charset="0"/>
              <a:buChar char="•"/>
            </a:pPr>
            <a:r>
              <a:rPr lang="en-US" sz="1800" dirty="0"/>
              <a:t>The presenter recognizes and matches the audiences  needs ,interests, and level of understanding, while discussing his  or ideas.</a:t>
            </a:r>
          </a:p>
          <a:p>
            <a:pPr marL="285750" indent="-285750">
              <a:buFont typeface="Arial" panose="020B0604020202020204" pitchFamily="34" charset="0"/>
              <a:buChar char="•"/>
            </a:pPr>
            <a:r>
              <a:rPr lang="en-US" sz="1800" dirty="0"/>
              <a:t>Facts and figures are visually represented in tables, graphs and charts, and different colors are used to make the presentation vivid and interesting. </a:t>
            </a:r>
          </a:p>
          <a:p>
            <a:pPr marL="285750" indent="-285750">
              <a:buFont typeface="Arial" panose="020B0604020202020204" pitchFamily="34" charset="0"/>
              <a:buChar char="•"/>
            </a:pPr>
            <a:r>
              <a:rPr lang="en-US" sz="1800" dirty="0"/>
              <a:t>Humor and anecdotes may be employed to create a good relationship and connection with the audience, especially in the beginning.</a:t>
            </a:r>
          </a:p>
          <a:p>
            <a:endParaRPr lang="en-US" sz="1800" dirty="0"/>
          </a:p>
          <a:p>
            <a:endParaRPr lang="en-US" sz="1800" b="1" u="sng" dirty="0"/>
          </a:p>
        </p:txBody>
      </p:sp>
    </p:spTree>
    <p:extLst>
      <p:ext uri="{BB962C8B-B14F-4D97-AF65-F5344CB8AC3E}">
        <p14:creationId xmlns:p14="http://schemas.microsoft.com/office/powerpoint/2010/main" val="827895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715223"/>
            <a:ext cx="9144000" cy="5522615"/>
          </a:xfrm>
        </p:spPr>
        <p:txBody>
          <a:bodyPr>
            <a:normAutofit fontScale="85000" lnSpcReduction="20000"/>
          </a:bodyPr>
          <a:lstStyle/>
          <a:p>
            <a:pPr marL="285750" indent="-285750">
              <a:buFont typeface="Arial" panose="020B0604020202020204" pitchFamily="34" charset="0"/>
              <a:buChar char="•"/>
            </a:pPr>
            <a:r>
              <a:rPr lang="en-US" sz="1800" dirty="0"/>
              <a:t>The presenter speaks clearly and logically and uses body language effectively.</a:t>
            </a:r>
          </a:p>
          <a:p>
            <a:endParaRPr lang="en-US" sz="1800" dirty="0"/>
          </a:p>
          <a:p>
            <a:pPr marL="285750" indent="-285750">
              <a:buFont typeface="Arial" panose="020B0604020202020204" pitchFamily="34" charset="0"/>
              <a:buChar char="•"/>
            </a:pPr>
            <a:r>
              <a:rPr lang="en-US" sz="1800" dirty="0"/>
              <a:t>Questions are given serious attention and are regarded  as an essential part of the presentation.</a:t>
            </a:r>
          </a:p>
          <a:p>
            <a:endParaRPr lang="en-US" sz="1800" dirty="0"/>
          </a:p>
          <a:p>
            <a:r>
              <a:rPr lang="en-US" sz="1800" dirty="0"/>
              <a:t>Despite that presentations are an integral part of our professional life , students are panicked and worried about giving presentations. Worries can be overcome by making process systematic and organized. To be systematic, follow the process:</a:t>
            </a:r>
          </a:p>
          <a:p>
            <a:pPr marL="285750" indent="-285750">
              <a:buFont typeface="Arial" panose="020B0604020202020204" pitchFamily="34" charset="0"/>
              <a:buChar char="•"/>
            </a:pPr>
            <a:r>
              <a:rPr lang="en-US" sz="1800" dirty="0"/>
              <a:t>Identify the purpose and goal of the presentation</a:t>
            </a:r>
          </a:p>
          <a:p>
            <a:pPr marL="285750" indent="-285750">
              <a:buFont typeface="Arial" panose="020B0604020202020204" pitchFamily="34" charset="0"/>
              <a:buChar char="•"/>
            </a:pPr>
            <a:r>
              <a:rPr lang="en-US" sz="1800" dirty="0"/>
              <a:t>Analyze the audience and their needs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Collect the relevant information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Design organize the information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a:t>Delivering  </a:t>
            </a:r>
            <a:r>
              <a:rPr lang="en-US" sz="1800" dirty="0"/>
              <a:t>the presentation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Decide on the medium of presentation and visual aids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Become familiar with the location of the presentation</a:t>
            </a:r>
          </a:p>
        </p:txBody>
      </p:sp>
    </p:spTree>
    <p:extLst>
      <p:ext uri="{BB962C8B-B14F-4D97-AF65-F5344CB8AC3E}">
        <p14:creationId xmlns:p14="http://schemas.microsoft.com/office/powerpoint/2010/main" val="945002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1929" y="253498"/>
            <a:ext cx="9156071" cy="398352"/>
          </a:xfrm>
        </p:spPr>
        <p:txBody>
          <a:bodyPr>
            <a:normAutofit/>
          </a:bodyPr>
          <a:lstStyle/>
          <a:p>
            <a:r>
              <a:rPr lang="en-US" sz="1800" b="1" dirty="0"/>
              <a:t>Identify the Purpose of the Presentation</a:t>
            </a:r>
          </a:p>
        </p:txBody>
      </p:sp>
      <p:sp>
        <p:nvSpPr>
          <p:cNvPr id="3" name="Subtitle 2"/>
          <p:cNvSpPr>
            <a:spLocks noGrp="1"/>
          </p:cNvSpPr>
          <p:nvPr>
            <p:ph type="subTitle" idx="1"/>
          </p:nvPr>
        </p:nvSpPr>
        <p:spPr>
          <a:xfrm>
            <a:off x="1524000" y="878187"/>
            <a:ext cx="9144000" cy="5676522"/>
          </a:xfrm>
        </p:spPr>
        <p:txBody>
          <a:bodyPr>
            <a:normAutofit fontScale="85000" lnSpcReduction="20000"/>
          </a:bodyPr>
          <a:lstStyle/>
          <a:p>
            <a:r>
              <a:rPr lang="en-US" sz="1800" dirty="0"/>
              <a:t>Consider the following guidelines to identify the purpose of the presentation :</a:t>
            </a:r>
          </a:p>
          <a:p>
            <a:pPr marL="285750" indent="-285750">
              <a:buFont typeface="Arial" panose="020B0604020202020204" pitchFamily="34" charset="0"/>
              <a:buChar char="•"/>
            </a:pPr>
            <a:r>
              <a:rPr lang="en-US" sz="1800" dirty="0"/>
              <a:t>Present the purpose in one sentence or not more than a couple of sentence.</a:t>
            </a:r>
          </a:p>
          <a:p>
            <a:pPr marL="285750" indent="-285750">
              <a:buFont typeface="Arial" panose="020B0604020202020204" pitchFamily="34" charset="0"/>
              <a:buChar char="•"/>
            </a:pPr>
            <a:r>
              <a:rPr lang="en-US" sz="1800" dirty="0"/>
              <a:t>make it specific, to the point and give a clear direction</a:t>
            </a:r>
          </a:p>
          <a:p>
            <a:pPr marL="285750" indent="-285750">
              <a:buFont typeface="Arial" panose="020B0604020202020204" pitchFamily="34" charset="0"/>
              <a:buChar char="•"/>
            </a:pPr>
            <a:r>
              <a:rPr lang="en-US" sz="1800" dirty="0"/>
              <a:t> Use signal words such as to describe the process, compare and contrast, to tell an experience, to explain, to propose, to present solution etc.</a:t>
            </a:r>
          </a:p>
          <a:p>
            <a:r>
              <a:rPr lang="en-US" sz="1800" dirty="0"/>
              <a:t>Presentation takes place for various purposes. For example, a presenter may present to:</a:t>
            </a:r>
          </a:p>
          <a:p>
            <a:endParaRPr lang="en-US" sz="1800" dirty="0"/>
          </a:p>
          <a:p>
            <a:pPr marL="285750" indent="-285750">
              <a:buFont typeface="Arial" panose="020B0604020202020204" pitchFamily="34" charset="0"/>
              <a:buChar char="•"/>
            </a:pPr>
            <a:r>
              <a:rPr lang="en-US" sz="1800" dirty="0"/>
              <a:t>inform about an issue or important subject matter or changes taking place in the workplace.</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introduce a policy, rules, regulations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To </a:t>
            </a:r>
            <a:r>
              <a:rPr lang="en-US" sz="1800" dirty="0" err="1"/>
              <a:t>reveiw</a:t>
            </a:r>
            <a:r>
              <a:rPr lang="en-US" sz="1800" dirty="0"/>
              <a:t> and gather people's views on new plans, products</a:t>
            </a:r>
          </a:p>
          <a:p>
            <a:pPr marL="285750" indent="-285750">
              <a:buFont typeface="Arial" panose="020B0604020202020204" pitchFamily="34" charset="0"/>
              <a:buChar char="•"/>
            </a:pPr>
            <a:r>
              <a:rPr lang="en-US" sz="1800" dirty="0"/>
              <a:t> propose something to bring improvements or changes.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create awareness by sharing information.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compare and contrast between two things: products, ideas, services, options etc.</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train, educate, motivate to bring more productivity in work.</a:t>
            </a:r>
          </a:p>
        </p:txBody>
      </p:sp>
    </p:spTree>
    <p:extLst>
      <p:ext uri="{BB962C8B-B14F-4D97-AF65-F5344CB8AC3E}">
        <p14:creationId xmlns:p14="http://schemas.microsoft.com/office/powerpoint/2010/main" val="4291520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Gather the Relevant Information</a:t>
            </a:r>
          </a:p>
        </p:txBody>
      </p:sp>
      <p:sp>
        <p:nvSpPr>
          <p:cNvPr id="3" name="Content Placeholder 2"/>
          <p:cNvSpPr>
            <a:spLocks noGrp="1"/>
          </p:cNvSpPr>
          <p:nvPr>
            <p:ph idx="1"/>
          </p:nvPr>
        </p:nvSpPr>
        <p:spPr/>
        <p:txBody>
          <a:bodyPr>
            <a:normAutofit/>
          </a:bodyPr>
          <a:lstStyle/>
          <a:p>
            <a:pPr marL="0" indent="0">
              <a:buNone/>
            </a:pPr>
            <a:r>
              <a:rPr lang="en-US" sz="1800" dirty="0"/>
              <a:t>Collection of information is guided by identification of purpose and analysis of the audiences. In order to ensure the quality of the information:</a:t>
            </a:r>
          </a:p>
          <a:p>
            <a:r>
              <a:rPr lang="en-US" sz="1800" dirty="0"/>
              <a:t>First ,collect and read as much information as possible about your subject.</a:t>
            </a:r>
          </a:p>
          <a:p>
            <a:r>
              <a:rPr lang="en-US" sz="1800" dirty="0"/>
              <a:t>Second ,prepared detailed notes on some of the ideas you may want to use during your presentation.</a:t>
            </a:r>
          </a:p>
          <a:p>
            <a:r>
              <a:rPr lang="en-US" sz="1800" dirty="0"/>
              <a:t>Third ,ask yourself what information you plan on discussing during your </a:t>
            </a:r>
            <a:r>
              <a:rPr lang="en-US" sz="1800" dirty="0" err="1"/>
              <a:t>presentation,what</a:t>
            </a:r>
            <a:r>
              <a:rPr lang="en-US" sz="1800" dirty="0"/>
              <a:t> message</a:t>
            </a:r>
          </a:p>
          <a:p>
            <a:pPr marL="0" indent="0">
              <a:buNone/>
            </a:pPr>
            <a:r>
              <a:rPr lang="en-US" sz="1800" dirty="0"/>
              <a:t>  you want to deliver to your </a:t>
            </a:r>
            <a:r>
              <a:rPr lang="en-US" sz="1800" dirty="0" err="1"/>
              <a:t>audience,and</a:t>
            </a:r>
            <a:r>
              <a:rPr lang="en-US" sz="1800" dirty="0"/>
              <a:t> where you can find additional information.</a:t>
            </a:r>
          </a:p>
          <a:p>
            <a:r>
              <a:rPr lang="en-US" sz="1800" dirty="0" err="1"/>
              <a:t>Fourth,select</a:t>
            </a:r>
            <a:r>
              <a:rPr lang="en-US" sz="1800" dirty="0"/>
              <a:t> the information and decide how much of it you will </a:t>
            </a:r>
            <a:r>
              <a:rPr lang="en-US" sz="1800" dirty="0" err="1"/>
              <a:t>present.To</a:t>
            </a:r>
            <a:r>
              <a:rPr lang="en-US" sz="1800" dirty="0"/>
              <a:t> accomplish this, you need to know how long your talk will be.</a:t>
            </a:r>
          </a:p>
          <a:p>
            <a:endParaRPr lang="en-US" sz="1800" dirty="0"/>
          </a:p>
          <a:p>
            <a:endParaRPr lang="en-US" sz="1800" dirty="0"/>
          </a:p>
        </p:txBody>
      </p:sp>
    </p:spTree>
    <p:extLst>
      <p:ext uri="{BB962C8B-B14F-4D97-AF65-F5344CB8AC3E}">
        <p14:creationId xmlns:p14="http://schemas.microsoft.com/office/powerpoint/2010/main" val="264985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Designing and Organizing Your Presentation</a:t>
            </a:r>
          </a:p>
        </p:txBody>
      </p:sp>
      <p:sp>
        <p:nvSpPr>
          <p:cNvPr id="3" name="Content Placeholder 2"/>
          <p:cNvSpPr>
            <a:spLocks noGrp="1"/>
          </p:cNvSpPr>
          <p:nvPr>
            <p:ph idx="1"/>
          </p:nvPr>
        </p:nvSpPr>
        <p:spPr/>
        <p:txBody>
          <a:bodyPr>
            <a:normAutofit/>
          </a:bodyPr>
          <a:lstStyle/>
          <a:p>
            <a:pPr marL="0" indent="0">
              <a:buNone/>
            </a:pPr>
            <a:r>
              <a:rPr lang="en-US" sz="1800" dirty="0"/>
              <a:t> Designing and organizing involves basically two aspects : arranging the information in a logical order and efficient allocation of time. Try to  allocate fairly sufficient time for each section. For example, the total time for your presentation is 25 minutes. Try to allocate the timing of each par the following way:</a:t>
            </a:r>
          </a:p>
          <a:p>
            <a:r>
              <a:rPr lang="en-US" sz="1800" dirty="0"/>
              <a:t> Introduction: 3 minutes</a:t>
            </a:r>
          </a:p>
          <a:p>
            <a:r>
              <a:rPr lang="en-US" sz="1800" dirty="0"/>
              <a:t>Main body: 10 minutes</a:t>
            </a:r>
          </a:p>
          <a:p>
            <a:r>
              <a:rPr lang="en-US" sz="1800" dirty="0"/>
              <a:t>  Conclusion: 2 minutes</a:t>
            </a:r>
          </a:p>
          <a:p>
            <a:r>
              <a:rPr lang="en-US" sz="1800" dirty="0"/>
              <a:t>  Question-answer session: 10 minutes</a:t>
            </a:r>
          </a:p>
        </p:txBody>
      </p:sp>
    </p:spTree>
    <p:extLst>
      <p:ext uri="{BB962C8B-B14F-4D97-AF65-F5344CB8AC3E}">
        <p14:creationId xmlns:p14="http://schemas.microsoft.com/office/powerpoint/2010/main" val="3222144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6024"/>
          </a:xfrm>
        </p:spPr>
        <p:txBody>
          <a:bodyPr>
            <a:normAutofit/>
          </a:bodyPr>
          <a:lstStyle/>
          <a:p>
            <a:r>
              <a:rPr lang="en-US" sz="1800" b="1" dirty="0"/>
              <a:t>         Delivering the Presentation</a:t>
            </a:r>
            <a:endParaRPr lang="en-US" sz="1800" dirty="0"/>
          </a:p>
        </p:txBody>
      </p:sp>
      <p:sp>
        <p:nvSpPr>
          <p:cNvPr id="3" name="Content Placeholder 2"/>
          <p:cNvSpPr>
            <a:spLocks noGrp="1"/>
          </p:cNvSpPr>
          <p:nvPr>
            <p:ph idx="1"/>
          </p:nvPr>
        </p:nvSpPr>
        <p:spPr>
          <a:xfrm>
            <a:off x="838200" y="1041150"/>
            <a:ext cx="10515600" cy="5694627"/>
          </a:xfrm>
        </p:spPr>
        <p:txBody>
          <a:bodyPr>
            <a:normAutofit/>
          </a:bodyPr>
          <a:lstStyle/>
          <a:p>
            <a:pPr marL="0" indent="0">
              <a:buNone/>
            </a:pPr>
            <a:r>
              <a:rPr lang="en-US" sz="1800" dirty="0"/>
              <a:t>Delivering the prepared presentation is essential part of any presentation. Regardless of the collection of quality information and craft and skill in organization of ideas, effective delivery of presentation is the final milestone to achieve in successful presentation. Not to take a chance, it is a good idea to rehearse the presentation before delivering it. Rehearsal helps to:</a:t>
            </a:r>
          </a:p>
          <a:p>
            <a:r>
              <a:rPr lang="en-US" sz="1800" dirty="0"/>
              <a:t>  coordinate speech with visual aids,</a:t>
            </a:r>
          </a:p>
          <a:p>
            <a:r>
              <a:rPr lang="en-US" sz="1800" dirty="0"/>
              <a:t> know if the information has been properly edited</a:t>
            </a:r>
          </a:p>
          <a:p>
            <a:r>
              <a:rPr lang="en-US" sz="1800" dirty="0"/>
              <a:t>  check if the duration of the presentation is appropriate</a:t>
            </a:r>
          </a:p>
          <a:p>
            <a:r>
              <a:rPr lang="en-US" sz="1800" dirty="0"/>
              <a:t>       minimize anxiety and fear</a:t>
            </a:r>
          </a:p>
          <a:p>
            <a:pPr marL="0" indent="0">
              <a:buNone/>
            </a:pPr>
            <a:r>
              <a:rPr lang="en-US" sz="1800" dirty="0"/>
              <a:t>Delivering the presentation, focus on the following aspects :</a:t>
            </a:r>
          </a:p>
          <a:p>
            <a:r>
              <a:rPr lang="en-US" sz="1800" dirty="0"/>
              <a:t>  Do not read the presentation:</a:t>
            </a:r>
          </a:p>
          <a:p>
            <a:r>
              <a:rPr lang="en-US" sz="1800" dirty="0"/>
              <a:t>Preview the presentation</a:t>
            </a:r>
          </a:p>
          <a:p>
            <a:r>
              <a:rPr lang="en-US" sz="1800" dirty="0"/>
              <a:t>Use transition in language</a:t>
            </a:r>
          </a:p>
          <a:p>
            <a:r>
              <a:rPr lang="en-US" sz="1800" dirty="0"/>
              <a:t>Modulate your voice</a:t>
            </a:r>
          </a:p>
          <a:p>
            <a:r>
              <a:rPr lang="en-US" sz="1800" dirty="0"/>
              <a:t>Interact with the audience</a:t>
            </a:r>
          </a:p>
          <a:p>
            <a:r>
              <a:rPr lang="en-US" sz="1800" dirty="0"/>
              <a:t>Use appropriate body language</a:t>
            </a:r>
          </a:p>
          <a:p>
            <a:endParaRPr lang="en-US" sz="1800" dirty="0"/>
          </a:p>
          <a:p>
            <a:endParaRPr lang="en-US" sz="1800" dirty="0"/>
          </a:p>
        </p:txBody>
      </p:sp>
    </p:spTree>
    <p:extLst>
      <p:ext uri="{BB962C8B-B14F-4D97-AF65-F5344CB8AC3E}">
        <p14:creationId xmlns:p14="http://schemas.microsoft.com/office/powerpoint/2010/main" val="257153806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729</TotalTime>
  <Words>1531</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Century Gothic</vt:lpstr>
      <vt:lpstr>Vapor Trail</vt:lpstr>
      <vt:lpstr>Presentation</vt:lpstr>
      <vt:lpstr>Introduction and Definition</vt:lpstr>
      <vt:lpstr>Types of presentations</vt:lpstr>
      <vt:lpstr>PowerPoint Presentation</vt:lpstr>
      <vt:lpstr>PowerPoint Presentation</vt:lpstr>
      <vt:lpstr>Identify the Purpose of the Presentation</vt:lpstr>
      <vt:lpstr>                                            Gather the Relevant Information</vt:lpstr>
      <vt:lpstr>                                               Designing and Organizing Your Presentation</vt:lpstr>
      <vt:lpstr>         Delivering the Presentation</vt:lpstr>
      <vt:lpstr>                 Question and Answer/Discussion Session</vt:lpstr>
      <vt:lpstr>The following are  few more important tips on giving effective presentations:</vt:lpstr>
      <vt:lpstr>                    7C’s of effective presentation</vt:lpstr>
      <vt:lpstr>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Lenovo</dc:creator>
  <cp:lastModifiedBy>raghav panthi</cp:lastModifiedBy>
  <cp:revision>56</cp:revision>
  <dcterms:created xsi:type="dcterms:W3CDTF">2024-05-11T08:47:40Z</dcterms:created>
  <dcterms:modified xsi:type="dcterms:W3CDTF">2024-06-03T11:29:26Z</dcterms:modified>
</cp:coreProperties>
</file>