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3" r:id="rId4"/>
    <p:sldId id="264" r:id="rId5"/>
    <p:sldId id="260" r:id="rId6"/>
    <p:sldId id="257" r:id="rId7"/>
    <p:sldId id="258" r:id="rId8"/>
    <p:sldId id="259" r:id="rId9"/>
    <p:sldId id="261"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38" y="5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A2A8932-79DA-4FB7-BAF2-F36737462922}" type="datetimeFigureOut">
              <a:rPr lang="en-US" smtClean="0"/>
              <a:t>7/22/2024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378537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A8932-79DA-4FB7-BAF2-F36737462922}"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140996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A2A8932-79DA-4FB7-BAF2-F36737462922}" type="datetimeFigureOut">
              <a:rPr lang="en-US" smtClean="0"/>
              <a:t>7/22/2024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473607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A2A8932-79DA-4FB7-BAF2-F36737462922}" type="datetimeFigureOut">
              <a:rPr lang="en-US" smtClean="0"/>
              <a:t>7/22/2024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837A6A-FE28-4398-BE3A-0817C7965517}"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703689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A2A8932-79DA-4FB7-BAF2-F36737462922}" type="datetimeFigureOut">
              <a:rPr lang="en-US" smtClean="0"/>
              <a:t>7/22/2024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4294912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2A8932-79DA-4FB7-BAF2-F36737462922}"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27487363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2A8932-79DA-4FB7-BAF2-F36737462922}"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981691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A8932-79DA-4FB7-BAF2-F36737462922}"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23532930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A2A8932-79DA-4FB7-BAF2-F36737462922}" type="datetimeFigureOut">
              <a:rPr lang="en-US" smtClean="0"/>
              <a:t>7/22/2024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199938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2A8932-79DA-4FB7-BAF2-F36737462922}" type="datetimeFigureOut">
              <a:rPr lang="en-US" smtClean="0"/>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499555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A2A8932-79DA-4FB7-BAF2-F36737462922}" type="datetimeFigureOut">
              <a:rPr lang="en-US" smtClean="0"/>
              <a:t>7/22/2024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3079551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2A8932-79DA-4FB7-BAF2-F36737462922}"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374247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2A8932-79DA-4FB7-BAF2-F36737462922}" type="datetimeFigureOut">
              <a:rPr lang="en-US" smtClean="0"/>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258803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2A8932-79DA-4FB7-BAF2-F36737462922}" type="datetimeFigureOut">
              <a:rPr lang="en-US" smtClean="0"/>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37005062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A8932-79DA-4FB7-BAF2-F36737462922}" type="datetimeFigureOut">
              <a:rPr lang="en-US" smtClean="0"/>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2939786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A8932-79DA-4FB7-BAF2-F36737462922}"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8826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2A8932-79DA-4FB7-BAF2-F36737462922}" type="datetimeFigureOut">
              <a:rPr lang="en-US" smtClean="0"/>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837A6A-FE28-4398-BE3A-0817C7965517}" type="slidenum">
              <a:rPr lang="en-US" smtClean="0"/>
              <a:t>‹#›</a:t>
            </a:fld>
            <a:endParaRPr lang="en-US"/>
          </a:p>
        </p:txBody>
      </p:sp>
    </p:spTree>
    <p:extLst>
      <p:ext uri="{BB962C8B-B14F-4D97-AF65-F5344CB8AC3E}">
        <p14:creationId xmlns:p14="http://schemas.microsoft.com/office/powerpoint/2010/main" val="3996066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2A8932-79DA-4FB7-BAF2-F36737462922}" type="datetimeFigureOut">
              <a:rPr lang="en-US" smtClean="0"/>
              <a:t>7/22/2024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837A6A-FE28-4398-BE3A-0817C7965517}" type="slidenum">
              <a:rPr lang="en-US" smtClean="0"/>
              <a:t>‹#›</a:t>
            </a:fld>
            <a:endParaRPr lang="en-US"/>
          </a:p>
        </p:txBody>
      </p:sp>
    </p:spTree>
    <p:extLst>
      <p:ext uri="{BB962C8B-B14F-4D97-AF65-F5344CB8AC3E}">
        <p14:creationId xmlns:p14="http://schemas.microsoft.com/office/powerpoint/2010/main" val="68509405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5803"/>
            <a:ext cx="9144000" cy="452672"/>
          </a:xfrm>
        </p:spPr>
        <p:txBody>
          <a:bodyPr>
            <a:normAutofit/>
          </a:bodyPr>
          <a:lstStyle/>
          <a:p>
            <a:r>
              <a:rPr lang="en-US" sz="1800" dirty="0"/>
              <a:t>Technical Communication</a:t>
            </a:r>
          </a:p>
        </p:txBody>
      </p:sp>
      <p:sp>
        <p:nvSpPr>
          <p:cNvPr id="3" name="Subtitle 2"/>
          <p:cNvSpPr>
            <a:spLocks noGrp="1"/>
          </p:cNvSpPr>
          <p:nvPr>
            <p:ph type="subTitle" idx="1"/>
          </p:nvPr>
        </p:nvSpPr>
        <p:spPr>
          <a:xfrm>
            <a:off x="1524000" y="706170"/>
            <a:ext cx="9144000" cy="5893807"/>
          </a:xfrm>
        </p:spPr>
        <p:txBody>
          <a:bodyPr>
            <a:normAutofit lnSpcReduction="10000"/>
          </a:bodyPr>
          <a:lstStyle/>
          <a:p>
            <a:r>
              <a:rPr lang="en-US" sz="1800" dirty="0"/>
              <a:t>Definition</a:t>
            </a:r>
          </a:p>
          <a:p>
            <a:r>
              <a:rPr lang="en-US" sz="1800" dirty="0"/>
              <a:t>Technical communication means sharing oral or written technical  information with a specific audience ,having pre-defined purpose in a well planned way.</a:t>
            </a:r>
          </a:p>
          <a:p>
            <a:r>
              <a:rPr lang="en-US" sz="1800" dirty="0"/>
              <a:t>Let’s first see how it is defined by academics and professionals.</a:t>
            </a:r>
          </a:p>
          <a:p>
            <a:r>
              <a:rPr lang="en-US" sz="1800" dirty="0"/>
              <a:t>One of the simplest definition comes from Johnson-Sheehan:</a:t>
            </a:r>
          </a:p>
          <a:p>
            <a:r>
              <a:rPr lang="en-US" sz="1800" dirty="0"/>
              <a:t>‘’Technical communication is a process of managing technical information  in ways that allow people to take action’’(2005,6).</a:t>
            </a:r>
          </a:p>
          <a:p>
            <a:endParaRPr lang="en-US" sz="1800" dirty="0"/>
          </a:p>
          <a:p>
            <a:r>
              <a:rPr lang="en-US" sz="1800" dirty="0"/>
              <a:t>The US-based Society for Technical  Communication(STC) describes’’ technical </a:t>
            </a:r>
          </a:p>
          <a:p>
            <a:r>
              <a:rPr lang="en-US" sz="1800" dirty="0"/>
              <a:t>Communication’’ in this way:</a:t>
            </a:r>
          </a:p>
          <a:p>
            <a:r>
              <a:rPr lang="en-US" sz="1800" dirty="0"/>
              <a:t>It is the process of gathering information from experts and presenting it to an audience in a clear, easily understandable form.</a:t>
            </a:r>
          </a:p>
          <a:p>
            <a:r>
              <a:rPr lang="en-US" sz="1800" dirty="0"/>
              <a:t>These ‘’experts’’ can be engineers, scientists, doctors, lawyers, or anyone else with a special knowledge of a certain field of Technical communicators gather knowledge from these experts by conducting interviews and reading previously published material.</a:t>
            </a:r>
          </a:p>
          <a:p>
            <a:r>
              <a:rPr lang="en-US" sz="1800" dirty="0"/>
              <a:t>Communication is any </a:t>
            </a:r>
            <a:r>
              <a:rPr lang="en-US" sz="1800" dirty="0" err="1"/>
              <a:t>behaviour</a:t>
            </a:r>
            <a:r>
              <a:rPr lang="en-US" sz="1800" dirty="0"/>
              <a:t> that results in an exchange of meaning.’’</a:t>
            </a:r>
          </a:p>
          <a:p>
            <a:r>
              <a:rPr lang="en-US" sz="1800" dirty="0"/>
              <a:t>American Management Association.</a:t>
            </a:r>
          </a:p>
          <a:p>
            <a:endParaRPr lang="en-US" sz="1800" b="1" dirty="0"/>
          </a:p>
          <a:p>
            <a:endParaRPr lang="en-US" sz="1800" b="1" dirty="0"/>
          </a:p>
          <a:p>
            <a:endParaRPr lang="en-US" sz="1800" b="1" dirty="0"/>
          </a:p>
        </p:txBody>
      </p:sp>
    </p:spTree>
    <p:extLst>
      <p:ext uri="{BB962C8B-B14F-4D97-AF65-F5344CB8AC3E}">
        <p14:creationId xmlns:p14="http://schemas.microsoft.com/office/powerpoint/2010/main" val="1109232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1604"/>
            <a:ext cx="10515600" cy="5887252"/>
          </a:xfrm>
        </p:spPr>
        <p:txBody>
          <a:bodyPr>
            <a:normAutofit fontScale="85000" lnSpcReduction="10000"/>
          </a:bodyPr>
          <a:lstStyle/>
          <a:p>
            <a:pPr marL="0" indent="0">
              <a:buNone/>
            </a:pPr>
            <a:r>
              <a:rPr lang="en-US" b="1" dirty="0"/>
              <a:t>    Types </a:t>
            </a:r>
          </a:p>
          <a:p>
            <a:pPr marL="0" indent="0">
              <a:buNone/>
            </a:pPr>
            <a:r>
              <a:rPr lang="en-US" sz="1800" b="1" dirty="0"/>
              <a:t>1. Mails/Correspondence: </a:t>
            </a:r>
          </a:p>
          <a:p>
            <a:pPr marL="0" indent="0">
              <a:buNone/>
            </a:pPr>
            <a:r>
              <a:rPr lang="en-US" sz="1800" b="1" dirty="0"/>
              <a:t>         Business letter  </a:t>
            </a:r>
          </a:p>
          <a:p>
            <a:pPr marL="0" indent="0">
              <a:buNone/>
            </a:pPr>
            <a:r>
              <a:rPr lang="en-US" sz="1800" b="1" dirty="0"/>
              <a:t>        Official letter</a:t>
            </a:r>
          </a:p>
          <a:p>
            <a:pPr marL="0" indent="0">
              <a:buNone/>
            </a:pPr>
            <a:r>
              <a:rPr lang="en-US" sz="1800" b="1" dirty="0"/>
              <a:t>        Professional</a:t>
            </a:r>
          </a:p>
          <a:p>
            <a:pPr marL="0" indent="0">
              <a:buNone/>
            </a:pPr>
            <a:r>
              <a:rPr lang="en-US" sz="1800" b="1" dirty="0"/>
              <a:t>         Others</a:t>
            </a:r>
          </a:p>
          <a:p>
            <a:pPr marL="0" indent="0">
              <a:buNone/>
            </a:pPr>
            <a:r>
              <a:rPr lang="en-US" sz="1800" b="1" dirty="0"/>
              <a:t>2.  Documentation /Record:</a:t>
            </a:r>
          </a:p>
          <a:p>
            <a:pPr marL="0" indent="0">
              <a:buNone/>
            </a:pPr>
            <a:r>
              <a:rPr lang="en-US" sz="1800" b="1" dirty="0"/>
              <a:t>     </a:t>
            </a:r>
            <a:r>
              <a:rPr lang="en-US" sz="1800" b="1" dirty="0" err="1"/>
              <a:t>Minute,Notes,transcript</a:t>
            </a:r>
            <a:r>
              <a:rPr lang="en-US" sz="1800" b="1" dirty="0"/>
              <a:t> of </a:t>
            </a:r>
            <a:r>
              <a:rPr lang="en-US" sz="1800" b="1" dirty="0" err="1"/>
              <a:t>interview,speech</a:t>
            </a:r>
            <a:r>
              <a:rPr lang="en-US" sz="1800" b="1" dirty="0"/>
              <a:t> or </a:t>
            </a:r>
            <a:r>
              <a:rPr lang="en-US" sz="1800" b="1" dirty="0" err="1"/>
              <a:t>presentation,resume,portfolio,database</a:t>
            </a:r>
            <a:r>
              <a:rPr lang="en-US" sz="1800" b="1" dirty="0"/>
              <a:t> etc. </a:t>
            </a:r>
          </a:p>
          <a:p>
            <a:pPr marL="342900" indent="-342900">
              <a:buAutoNum type="arabicPeriod" startAt="3"/>
            </a:pPr>
            <a:r>
              <a:rPr lang="en-US" sz="1800" b="1" dirty="0"/>
              <a:t>Forms /Receipts  :</a:t>
            </a:r>
          </a:p>
          <a:p>
            <a:pPr marL="0" indent="0">
              <a:buNone/>
            </a:pPr>
            <a:r>
              <a:rPr lang="en-US" sz="1800" b="1" dirty="0"/>
              <a:t>      </a:t>
            </a:r>
            <a:r>
              <a:rPr lang="en-US" sz="1800" b="1" dirty="0" err="1"/>
              <a:t>Templates,logs</a:t>
            </a:r>
            <a:r>
              <a:rPr lang="en-US" sz="1800" b="1" dirty="0"/>
              <a:t>, fill-out </a:t>
            </a:r>
            <a:r>
              <a:rPr lang="en-US" sz="1800" b="1" dirty="0" err="1"/>
              <a:t>forms,work</a:t>
            </a:r>
            <a:r>
              <a:rPr lang="en-US" sz="1800" b="1" dirty="0"/>
              <a:t>-order </a:t>
            </a:r>
            <a:r>
              <a:rPr lang="en-US" sz="1800" b="1" dirty="0" err="1"/>
              <a:t>form,application</a:t>
            </a:r>
            <a:r>
              <a:rPr lang="en-US" sz="1800" b="1" dirty="0"/>
              <a:t> form ,</a:t>
            </a:r>
            <a:r>
              <a:rPr lang="en-US" sz="1800" b="1" dirty="0" err="1"/>
              <a:t>surve</a:t>
            </a:r>
            <a:r>
              <a:rPr lang="en-US" sz="1800" b="1" dirty="0"/>
              <a:t> questionnaire form,</a:t>
            </a:r>
          </a:p>
          <a:p>
            <a:pPr marL="0" indent="0">
              <a:buNone/>
            </a:pPr>
            <a:r>
              <a:rPr lang="en-US" sz="1800" b="1" dirty="0"/>
              <a:t>       </a:t>
            </a:r>
            <a:r>
              <a:rPr lang="en-US" sz="1800" b="1" dirty="0" err="1"/>
              <a:t>administrative,tax,evaluation,membership,progress</a:t>
            </a:r>
            <a:r>
              <a:rPr lang="en-US" sz="1800" b="1" dirty="0"/>
              <a:t> record, </a:t>
            </a:r>
            <a:r>
              <a:rPr lang="en-US" sz="1800" b="1" dirty="0" err="1"/>
              <a:t>receipt,accident</a:t>
            </a:r>
            <a:r>
              <a:rPr lang="en-US" sz="1800" b="1" dirty="0"/>
              <a:t> </a:t>
            </a:r>
            <a:r>
              <a:rPr lang="en-US" sz="1800" b="1" dirty="0" err="1"/>
              <a:t>form,etc</a:t>
            </a:r>
            <a:r>
              <a:rPr lang="en-US" sz="1800" b="1" dirty="0"/>
              <a:t>.</a:t>
            </a:r>
          </a:p>
          <a:p>
            <a:pPr marL="0" indent="0">
              <a:buNone/>
            </a:pPr>
            <a:r>
              <a:rPr lang="en-US" sz="1800" b="1" dirty="0"/>
              <a:t>4. Planning :   business </a:t>
            </a:r>
            <a:r>
              <a:rPr lang="en-US" sz="1800" b="1" dirty="0" err="1"/>
              <a:t>plan,meeting</a:t>
            </a:r>
            <a:r>
              <a:rPr lang="en-US" sz="1800" b="1" dirty="0"/>
              <a:t> </a:t>
            </a:r>
            <a:r>
              <a:rPr lang="en-US" sz="1800" b="1" dirty="0" err="1"/>
              <a:t>agenda,event</a:t>
            </a:r>
            <a:r>
              <a:rPr lang="en-US" sz="1800" b="1" dirty="0"/>
              <a:t> </a:t>
            </a:r>
            <a:r>
              <a:rPr lang="en-US" sz="1800" b="1" dirty="0" err="1"/>
              <a:t>schedule,action</a:t>
            </a:r>
            <a:r>
              <a:rPr lang="en-US" sz="1800" b="1" dirty="0"/>
              <a:t> </a:t>
            </a:r>
            <a:r>
              <a:rPr lang="en-US" sz="1800" b="1" dirty="0" err="1"/>
              <a:t>plan,lesson</a:t>
            </a:r>
            <a:r>
              <a:rPr lang="en-US" sz="1800" b="1" dirty="0"/>
              <a:t>   </a:t>
            </a:r>
            <a:r>
              <a:rPr lang="en-US" sz="1800" b="1" dirty="0" err="1"/>
              <a:t>plan,cost</a:t>
            </a:r>
            <a:r>
              <a:rPr lang="en-US" sz="1800" b="1" dirty="0"/>
              <a:t> estimates etc.</a:t>
            </a:r>
          </a:p>
          <a:p>
            <a:pPr marL="0" indent="0">
              <a:buNone/>
            </a:pPr>
            <a:r>
              <a:rPr lang="en-US" sz="1800" b="1" dirty="0"/>
              <a:t>5. Procedures/Descriptions : Procedures for </a:t>
            </a:r>
            <a:r>
              <a:rPr lang="en-US" sz="1800" b="1" dirty="0" err="1"/>
              <a:t>activities,mechanism,products</a:t>
            </a:r>
            <a:r>
              <a:rPr lang="en-US" sz="1800" b="1" dirty="0"/>
              <a:t> and services in print as well as </a:t>
            </a:r>
          </a:p>
          <a:p>
            <a:pPr marL="0" indent="0">
              <a:buNone/>
            </a:pPr>
            <a:r>
              <a:rPr lang="en-US" sz="1800" b="1" dirty="0"/>
              <a:t>                                                    multi-media and web </a:t>
            </a:r>
            <a:r>
              <a:rPr lang="en-US" sz="1800" b="1" dirty="0" err="1"/>
              <a:t>environments.Process</a:t>
            </a:r>
            <a:r>
              <a:rPr lang="en-US" sz="1800" b="1" dirty="0"/>
              <a:t> explanation or descriptions </a:t>
            </a:r>
          </a:p>
          <a:p>
            <a:pPr marL="0" indent="0">
              <a:buNone/>
            </a:pPr>
            <a:r>
              <a:rPr lang="en-US" sz="1800" b="1" dirty="0"/>
              <a:t>                                                    (</a:t>
            </a:r>
            <a:r>
              <a:rPr lang="en-US" sz="1800" b="1" dirty="0" err="1"/>
              <a:t>coparision,classification,casual</a:t>
            </a:r>
            <a:r>
              <a:rPr lang="en-US" sz="1800" b="1" dirty="0"/>
              <a:t> discussion),code or procedure etc.</a:t>
            </a:r>
          </a:p>
          <a:p>
            <a:pPr marL="0" indent="0">
              <a:buNone/>
            </a:pPr>
            <a:r>
              <a:rPr lang="en-US" sz="1800" b="1" dirty="0"/>
              <a:t>6.Instructions/Manual/Guides: User </a:t>
            </a:r>
            <a:r>
              <a:rPr lang="en-US" sz="1800" b="1" dirty="0" err="1"/>
              <a:t>guides,training</a:t>
            </a:r>
            <a:r>
              <a:rPr lang="en-US" sz="1800" b="1" dirty="0"/>
              <a:t> </a:t>
            </a:r>
            <a:r>
              <a:rPr lang="en-US" sz="1800" b="1" dirty="0" err="1"/>
              <a:t>manuals,polic</a:t>
            </a:r>
            <a:r>
              <a:rPr lang="en-US" sz="1800" b="1" dirty="0"/>
              <a:t> and procedure manuals travel guides,</a:t>
            </a:r>
          </a:p>
          <a:p>
            <a:pPr marL="0" indent="0">
              <a:buNone/>
            </a:pPr>
            <a:r>
              <a:rPr lang="en-US" sz="1800" b="1" dirty="0"/>
              <a:t>                                                           instructions etc.</a:t>
            </a:r>
          </a:p>
        </p:txBody>
      </p:sp>
    </p:spTree>
    <p:extLst>
      <p:ext uri="{BB962C8B-B14F-4D97-AF65-F5344CB8AC3E}">
        <p14:creationId xmlns:p14="http://schemas.microsoft.com/office/powerpoint/2010/main" val="189843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7241"/>
            <a:ext cx="10515600" cy="5859722"/>
          </a:xfrm>
        </p:spPr>
        <p:txBody>
          <a:bodyPr>
            <a:normAutofit fontScale="92500" lnSpcReduction="20000"/>
          </a:bodyPr>
          <a:lstStyle/>
          <a:p>
            <a:pPr marL="0" indent="0">
              <a:buNone/>
            </a:pPr>
            <a:r>
              <a:rPr lang="en-US" dirty="0"/>
              <a:t>6.</a:t>
            </a:r>
            <a:r>
              <a:rPr lang="en-US" sz="1800" dirty="0"/>
              <a:t>Proposals/Agreements/Policies : Call for </a:t>
            </a:r>
            <a:r>
              <a:rPr lang="en-US" sz="1800" dirty="0" err="1"/>
              <a:t>proposal,request</a:t>
            </a:r>
            <a:r>
              <a:rPr lang="en-US" sz="1800" dirty="0"/>
              <a:t> for </a:t>
            </a:r>
            <a:r>
              <a:rPr lang="en-US" sz="1800" dirty="0" err="1"/>
              <a:t>proposal,letter</a:t>
            </a:r>
            <a:r>
              <a:rPr lang="en-US" sz="1800" dirty="0"/>
              <a:t> of </a:t>
            </a:r>
            <a:r>
              <a:rPr lang="en-US" sz="1800" dirty="0" err="1"/>
              <a:t>interest,concept</a:t>
            </a:r>
            <a:r>
              <a:rPr lang="en-US" sz="1800" dirty="0"/>
              <a:t> </a:t>
            </a:r>
            <a:r>
              <a:rPr lang="en-US" sz="1800" dirty="0" err="1"/>
              <a:t>notes,sales</a:t>
            </a:r>
            <a:endParaRPr lang="en-US" sz="1800" dirty="0"/>
          </a:p>
          <a:p>
            <a:pPr marL="0" indent="0">
              <a:buNone/>
            </a:pPr>
            <a:r>
              <a:rPr lang="en-US" sz="1800" dirty="0"/>
              <a:t>                                                              </a:t>
            </a:r>
            <a:r>
              <a:rPr lang="en-US" sz="1800" dirty="0" err="1"/>
              <a:t>proposals,business</a:t>
            </a:r>
            <a:r>
              <a:rPr lang="en-US" sz="1800" dirty="0"/>
              <a:t> plan action plan ,bill legislation </a:t>
            </a:r>
            <a:r>
              <a:rPr lang="en-US" sz="1800" dirty="0" err="1"/>
              <a:t>treaties,declaration</a:t>
            </a:r>
            <a:r>
              <a:rPr lang="en-US" sz="1800" dirty="0"/>
              <a:t> etc.</a:t>
            </a:r>
          </a:p>
          <a:p>
            <a:pPr marL="0" indent="0">
              <a:buNone/>
            </a:pPr>
            <a:r>
              <a:rPr lang="en-US" sz="1800" dirty="0"/>
              <a:t>7.Oral/Presentation/</a:t>
            </a:r>
          </a:p>
          <a:p>
            <a:pPr marL="0" indent="0">
              <a:buNone/>
            </a:pPr>
            <a:r>
              <a:rPr lang="en-US" sz="1800" dirty="0"/>
              <a:t>  Group work               :   Oral </a:t>
            </a:r>
            <a:r>
              <a:rPr lang="en-US" sz="1800" dirty="0" err="1"/>
              <a:t>presentations,oral</a:t>
            </a:r>
            <a:r>
              <a:rPr lang="en-US" sz="1800" dirty="0"/>
              <a:t> </a:t>
            </a:r>
            <a:r>
              <a:rPr lang="en-US" sz="1800" dirty="0" err="1"/>
              <a:t>reportsone</a:t>
            </a:r>
            <a:r>
              <a:rPr lang="en-US" sz="1800" dirty="0"/>
              <a:t>-on- one </a:t>
            </a:r>
            <a:r>
              <a:rPr lang="en-US" sz="1800" dirty="0" err="1"/>
              <a:t>speaking,small</a:t>
            </a:r>
            <a:r>
              <a:rPr lang="en-US" sz="1800" dirty="0"/>
              <a:t> group or team-based</a:t>
            </a:r>
          </a:p>
          <a:p>
            <a:pPr marL="0" indent="0">
              <a:buNone/>
            </a:pPr>
            <a:r>
              <a:rPr lang="en-US" sz="1800" dirty="0"/>
              <a:t>                                              discussions,speeches,presentations,interviews,viva,story-telling,role play etc.</a:t>
            </a:r>
          </a:p>
          <a:p>
            <a:pPr marL="0" indent="0">
              <a:buNone/>
            </a:pPr>
            <a:r>
              <a:rPr lang="en-US" sz="1800" dirty="0"/>
              <a:t>8.Reports :            Observation </a:t>
            </a:r>
            <a:r>
              <a:rPr lang="en-US" sz="1800" dirty="0" err="1"/>
              <a:t>report,mid-term,progress</a:t>
            </a:r>
            <a:r>
              <a:rPr lang="en-US" sz="1800" dirty="0"/>
              <a:t> </a:t>
            </a:r>
            <a:r>
              <a:rPr lang="en-US" sz="1800" dirty="0" err="1"/>
              <a:t>report,lab</a:t>
            </a:r>
            <a:r>
              <a:rPr lang="en-US" sz="1800" dirty="0"/>
              <a:t> </a:t>
            </a:r>
            <a:r>
              <a:rPr lang="en-US" sz="1800" dirty="0" err="1"/>
              <a:t>report,field</a:t>
            </a:r>
            <a:r>
              <a:rPr lang="en-US" sz="1800" dirty="0"/>
              <a:t> visit </a:t>
            </a:r>
            <a:r>
              <a:rPr lang="en-US" sz="1800" dirty="0" err="1"/>
              <a:t>report,survey</a:t>
            </a:r>
            <a:r>
              <a:rPr lang="en-US" sz="1800" dirty="0"/>
              <a:t> </a:t>
            </a:r>
            <a:r>
              <a:rPr lang="en-US" sz="1800" dirty="0" err="1"/>
              <a:t>reports.etc</a:t>
            </a:r>
            <a:r>
              <a:rPr lang="en-US" sz="1800" dirty="0"/>
              <a:t>.</a:t>
            </a:r>
          </a:p>
          <a:p>
            <a:pPr marL="0" indent="0">
              <a:buNone/>
            </a:pPr>
            <a:r>
              <a:rPr lang="en-US" sz="1800" dirty="0"/>
              <a:t>9.Evaluation : Monitoring and evaluation </a:t>
            </a:r>
            <a:r>
              <a:rPr lang="en-US" sz="1800" dirty="0" err="1"/>
              <a:t>report,audit</a:t>
            </a:r>
            <a:r>
              <a:rPr lang="en-US" sz="1800" dirty="0"/>
              <a:t> </a:t>
            </a:r>
            <a:r>
              <a:rPr lang="en-US" sz="1800" dirty="0" err="1"/>
              <a:t>report,performance</a:t>
            </a:r>
            <a:r>
              <a:rPr lang="en-US" sz="1800" dirty="0"/>
              <a:t> </a:t>
            </a:r>
            <a:r>
              <a:rPr lang="en-US" sz="1800" dirty="0" err="1"/>
              <a:t>evaluation,legal</a:t>
            </a:r>
            <a:r>
              <a:rPr lang="en-US" sz="1800" dirty="0"/>
              <a:t> case analysis, </a:t>
            </a:r>
          </a:p>
          <a:p>
            <a:pPr marL="0" indent="0">
              <a:buNone/>
            </a:pPr>
            <a:r>
              <a:rPr lang="en-US" sz="1800" dirty="0"/>
              <a:t>                                 review etc.</a:t>
            </a:r>
          </a:p>
          <a:p>
            <a:pPr marL="0" indent="0">
              <a:buNone/>
            </a:pPr>
            <a:r>
              <a:rPr lang="en-US" sz="1800" dirty="0"/>
              <a:t>10. Design/Technology : Using visual aids and multimedia such as </a:t>
            </a:r>
            <a:r>
              <a:rPr lang="en-US" sz="1800" dirty="0" err="1"/>
              <a:t>films,CDs,DVD,power</a:t>
            </a:r>
            <a:r>
              <a:rPr lang="en-US" sz="1800" dirty="0"/>
              <a:t> </a:t>
            </a:r>
            <a:r>
              <a:rPr lang="en-US" sz="1800" dirty="0" err="1"/>
              <a:t>point,email,designing</a:t>
            </a:r>
            <a:r>
              <a:rPr lang="en-US" sz="1800" dirty="0"/>
              <a:t> </a:t>
            </a:r>
          </a:p>
          <a:p>
            <a:pPr marL="0" indent="0">
              <a:buNone/>
            </a:pPr>
            <a:r>
              <a:rPr lang="en-US" sz="1800" dirty="0"/>
              <a:t>                                            creating </a:t>
            </a:r>
            <a:r>
              <a:rPr lang="en-US" sz="1800" dirty="0" err="1"/>
              <a:t>websites,blogs,social</a:t>
            </a:r>
            <a:r>
              <a:rPr lang="en-US" sz="1800" dirty="0"/>
              <a:t> media </a:t>
            </a:r>
            <a:r>
              <a:rPr lang="en-US" sz="1800" dirty="0" err="1"/>
              <a:t>accounts,computer</a:t>
            </a:r>
            <a:r>
              <a:rPr lang="en-US" sz="1800" dirty="0"/>
              <a:t> or mobile application etc.</a:t>
            </a:r>
          </a:p>
          <a:p>
            <a:pPr marL="0" indent="0">
              <a:buNone/>
            </a:pPr>
            <a:r>
              <a:rPr lang="en-US" sz="1800" dirty="0"/>
              <a:t>11. Promotion :   </a:t>
            </a:r>
            <a:r>
              <a:rPr lang="en-US" sz="1800" dirty="0" err="1"/>
              <a:t>Leaflet,pamphlet,banner,hording</a:t>
            </a:r>
            <a:r>
              <a:rPr lang="en-US" sz="1800" dirty="0"/>
              <a:t> </a:t>
            </a:r>
            <a:r>
              <a:rPr lang="en-US" sz="1800" dirty="0" err="1"/>
              <a:t>board,brochure,display</a:t>
            </a:r>
            <a:r>
              <a:rPr lang="en-US" sz="1800" dirty="0"/>
              <a:t> </a:t>
            </a:r>
            <a:r>
              <a:rPr lang="en-US" sz="1800" dirty="0" err="1"/>
              <a:t>advertisement,poster,business</a:t>
            </a:r>
            <a:endParaRPr lang="en-US" sz="1800" dirty="0"/>
          </a:p>
          <a:p>
            <a:pPr marL="0" indent="0">
              <a:buNone/>
            </a:pPr>
            <a:r>
              <a:rPr lang="en-US" sz="1800" dirty="0"/>
              <a:t>                             card, direct </a:t>
            </a:r>
            <a:r>
              <a:rPr lang="en-US" sz="1800" dirty="0" err="1"/>
              <a:t>mail,marketing</a:t>
            </a:r>
            <a:r>
              <a:rPr lang="en-US" sz="1800" dirty="0"/>
              <a:t> </a:t>
            </a:r>
            <a:r>
              <a:rPr lang="en-US" sz="1800" dirty="0" err="1"/>
              <a:t>fair,exhibition,notice,announcement,documentary,Facebook</a:t>
            </a:r>
            <a:r>
              <a:rPr lang="en-US" sz="1800" dirty="0"/>
              <a:t>,</a:t>
            </a:r>
          </a:p>
          <a:p>
            <a:pPr marL="0" indent="0">
              <a:buNone/>
            </a:pPr>
            <a:r>
              <a:rPr lang="en-US" sz="1800" dirty="0"/>
              <a:t>                                  Twitter etc.</a:t>
            </a:r>
            <a:endParaRPr lang="en-US" dirty="0"/>
          </a:p>
        </p:txBody>
      </p:sp>
    </p:spTree>
    <p:extLst>
      <p:ext uri="{BB962C8B-B14F-4D97-AF65-F5344CB8AC3E}">
        <p14:creationId xmlns:p14="http://schemas.microsoft.com/office/powerpoint/2010/main" val="182986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4154"/>
            <a:ext cx="10515600" cy="5642809"/>
          </a:xfrm>
        </p:spPr>
        <p:txBody>
          <a:bodyPr>
            <a:normAutofit fontScale="92500"/>
          </a:bodyPr>
          <a:lstStyle/>
          <a:p>
            <a:pPr marL="0" indent="0">
              <a:buNone/>
            </a:pPr>
            <a:r>
              <a:rPr lang="en-US" sz="1800" dirty="0"/>
              <a:t>An important feature of the above types is that they come with various persuasive approaches. Four approaches are apparent ------------descriptive, instructional, persuasive, and evaluative. These are visible in both written (words, graphics, tables) and oral forms. Descriptive technical communication attempts to describe an object ,process or event. It includes catalogues, observation reports, overviews, specifications, datasheets,  informative websites </a:t>
            </a:r>
            <a:r>
              <a:rPr lang="en-US" sz="1800" dirty="0" err="1"/>
              <a:t>etc..Instructional</a:t>
            </a:r>
            <a:r>
              <a:rPr lang="en-US" sz="1800" dirty="0"/>
              <a:t> communication tells how to do something. Examples include user guides, online help, leaflets, business procedures, cell phone manuals, and training materials. Persuasive communication persuades someone to do something. It can be promotional test include brochures, presentations, proposals, action plans marketing literature, exhibition displays and promotional websites Evaluative technical communication comes in the form of analytical reports, product field test reports, product comparison, legal case analysis, feasibility report, performance evaluation, inspection report, monitoring and evaluation report, etc.</a:t>
            </a:r>
          </a:p>
          <a:p>
            <a:pPr marL="0" indent="0">
              <a:buNone/>
            </a:pPr>
            <a:r>
              <a:rPr lang="en-US" sz="1800" b="1" dirty="0"/>
              <a:t>     Assignment</a:t>
            </a:r>
          </a:p>
          <a:p>
            <a:pPr marL="0" indent="0">
              <a:buNone/>
            </a:pPr>
            <a:endParaRPr lang="en-US" sz="1800" b="1" dirty="0"/>
          </a:p>
          <a:p>
            <a:pPr marL="0" indent="0">
              <a:buNone/>
            </a:pPr>
            <a:r>
              <a:rPr lang="en-US" sz="1800" dirty="0"/>
              <a:t>1. When we look at technical communication as a process of managing technical information to help people to take action we can visualize users as actively focused on various tasks. What are the different types of technical communication activities based on a range of various tasks?</a:t>
            </a:r>
          </a:p>
          <a:p>
            <a:pPr marL="0" indent="0">
              <a:buNone/>
            </a:pPr>
            <a:endParaRPr lang="en-US" sz="1800" dirty="0"/>
          </a:p>
          <a:p>
            <a:pPr marL="0" indent="0">
              <a:buNone/>
            </a:pPr>
            <a:r>
              <a:rPr lang="en-US" sz="1800" dirty="0"/>
              <a:t>2. Think about unique forms of technical communication material we have in our culture. Does a PowerPoint presentation on the visually rich that qualify as a  technical communication?</a:t>
            </a:r>
          </a:p>
          <a:p>
            <a:pPr marL="0" indent="0">
              <a:buNone/>
            </a:pPr>
            <a:endParaRPr lang="en-US" sz="1800" dirty="0"/>
          </a:p>
        </p:txBody>
      </p:sp>
    </p:spTree>
    <p:extLst>
      <p:ext uri="{BB962C8B-B14F-4D97-AF65-F5344CB8AC3E}">
        <p14:creationId xmlns:p14="http://schemas.microsoft.com/office/powerpoint/2010/main" val="361306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06120" y="365125"/>
            <a:ext cx="10647680" cy="610235"/>
          </a:xfrm>
        </p:spPr>
        <p:txBody>
          <a:bodyPr>
            <a:normAutofit/>
          </a:bodyPr>
          <a:lstStyle/>
          <a:p>
            <a:r>
              <a:rPr lang="en-US" sz="1800" b="1" dirty="0"/>
              <a:t>                                   Importance of Technical  Communication</a:t>
            </a:r>
          </a:p>
        </p:txBody>
      </p:sp>
      <p:sp>
        <p:nvSpPr>
          <p:cNvPr id="3" name="Content Placeholder 2"/>
          <p:cNvSpPr>
            <a:spLocks noGrp="1"/>
          </p:cNvSpPr>
          <p:nvPr>
            <p:ph idx="1"/>
          </p:nvPr>
        </p:nvSpPr>
        <p:spPr>
          <a:xfrm>
            <a:off x="838200" y="975360"/>
            <a:ext cx="10515600" cy="5550131"/>
          </a:xfrm>
        </p:spPr>
        <p:txBody>
          <a:bodyPr>
            <a:normAutofit/>
          </a:bodyPr>
          <a:lstStyle/>
          <a:p>
            <a:pPr marL="0" indent="0">
              <a:buNone/>
            </a:pPr>
            <a:r>
              <a:rPr lang="en-US" sz="1800" dirty="0"/>
              <a:t>Technical communication today is important in several </a:t>
            </a:r>
            <a:r>
              <a:rPr lang="en-US" sz="1800" dirty="0" err="1"/>
              <a:t>ways.It</a:t>
            </a:r>
            <a:r>
              <a:rPr lang="en-US" sz="1800" dirty="0"/>
              <a:t> saves our time and money, and enhances work efficiency. It is  of the fastest growing areas of communication </a:t>
            </a:r>
            <a:r>
              <a:rPr lang="en-US" sz="1800" dirty="0" err="1"/>
              <a:t>worldwide.There</a:t>
            </a:r>
            <a:r>
              <a:rPr lang="en-US" sz="1800" dirty="0"/>
              <a:t> are several </a:t>
            </a:r>
            <a:r>
              <a:rPr lang="en-US" sz="1800" dirty="0" err="1"/>
              <a:t>importances</a:t>
            </a:r>
            <a:r>
              <a:rPr lang="en-US" sz="1800" dirty="0"/>
              <a:t>  of technical communication :</a:t>
            </a:r>
          </a:p>
          <a:p>
            <a:pPr>
              <a:buFont typeface="Wingdings" panose="05000000000000000000" pitchFamily="2" charset="2"/>
              <a:buChar char="§"/>
            </a:pPr>
            <a:r>
              <a:rPr lang="en-US" sz="1800" dirty="0"/>
              <a:t>Personal value:</a:t>
            </a:r>
          </a:p>
          <a:p>
            <a:pPr>
              <a:buFont typeface="Wingdings" panose="05000000000000000000" pitchFamily="2" charset="2"/>
              <a:buChar char="§"/>
            </a:pPr>
            <a:r>
              <a:rPr lang="en-US" sz="1800" dirty="0"/>
              <a:t>Workplace communication :</a:t>
            </a:r>
          </a:p>
          <a:p>
            <a:pPr>
              <a:buFont typeface="Wingdings" panose="05000000000000000000" pitchFamily="2" charset="2"/>
              <a:buChar char="§"/>
            </a:pPr>
            <a:r>
              <a:rPr lang="en-US" sz="1800" dirty="0"/>
              <a:t> Complex environments :</a:t>
            </a:r>
          </a:p>
          <a:p>
            <a:pPr marL="0" indent="0">
              <a:buNone/>
            </a:pPr>
            <a:endParaRPr lang="en-US" sz="1800" dirty="0"/>
          </a:p>
        </p:txBody>
      </p:sp>
    </p:spTree>
    <p:extLst>
      <p:ext uri="{BB962C8B-B14F-4D97-AF65-F5344CB8AC3E}">
        <p14:creationId xmlns:p14="http://schemas.microsoft.com/office/powerpoint/2010/main" val="338811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42" y="407435"/>
            <a:ext cx="12115800" cy="1293028"/>
          </a:xfrm>
        </p:spPr>
        <p:txBody>
          <a:bodyPr>
            <a:normAutofit/>
          </a:bodyPr>
          <a:lstStyle/>
          <a:p>
            <a:r>
              <a:rPr lang="en-US" sz="2800" b="1" dirty="0"/>
              <a:t>                              Characteristics of Technical Communication</a:t>
            </a:r>
          </a:p>
        </p:txBody>
      </p:sp>
      <p:sp>
        <p:nvSpPr>
          <p:cNvPr id="3" name="Content Placeholder 2"/>
          <p:cNvSpPr>
            <a:spLocks noGrp="1"/>
          </p:cNvSpPr>
          <p:nvPr>
            <p:ph idx="1"/>
          </p:nvPr>
        </p:nvSpPr>
        <p:spPr>
          <a:xfrm>
            <a:off x="685800" y="1700463"/>
            <a:ext cx="11030309" cy="3945056"/>
          </a:xfrm>
        </p:spPr>
        <p:txBody>
          <a:bodyPr>
            <a:normAutofit/>
          </a:bodyPr>
          <a:lstStyle/>
          <a:p>
            <a:pPr marL="0" indent="0">
              <a:buNone/>
            </a:pPr>
            <a:r>
              <a:rPr lang="en-US" sz="2400" dirty="0"/>
              <a:t>           </a:t>
            </a:r>
            <a:r>
              <a:rPr lang="en-US" sz="2000" dirty="0"/>
              <a:t>Include</a:t>
            </a:r>
            <a:r>
              <a:rPr lang="en-US" sz="2000" b="1" dirty="0"/>
              <a:t> C’s of  communication:</a:t>
            </a:r>
          </a:p>
          <a:p>
            <a:pPr>
              <a:buFont typeface="Wingdings" panose="05000000000000000000" pitchFamily="2" charset="2"/>
              <a:buChar char="Ø"/>
            </a:pPr>
            <a:r>
              <a:rPr lang="en-US" sz="2000" b="1" dirty="0"/>
              <a:t>    Completeness : containing all the necessary facts.</a:t>
            </a:r>
          </a:p>
          <a:p>
            <a:pPr>
              <a:buFont typeface="Wingdings" panose="05000000000000000000" pitchFamily="2" charset="2"/>
              <a:buChar char="Ø"/>
            </a:pPr>
            <a:r>
              <a:rPr lang="en-US" sz="2000" dirty="0"/>
              <a:t>Clear : easily understood by intended audience</a:t>
            </a:r>
          </a:p>
          <a:p>
            <a:pPr>
              <a:buFont typeface="Wingdings" panose="05000000000000000000" pitchFamily="2" charset="2"/>
              <a:buChar char="Ø"/>
            </a:pPr>
            <a:r>
              <a:rPr lang="en-US" sz="2000" dirty="0"/>
              <a:t>Correct : follows grammatical and technical  conventions</a:t>
            </a:r>
          </a:p>
          <a:p>
            <a:pPr>
              <a:buFont typeface="Wingdings" panose="05000000000000000000" pitchFamily="2" charset="2"/>
              <a:buChar char="Ø"/>
            </a:pPr>
            <a:r>
              <a:rPr lang="en-US" sz="2000" dirty="0"/>
              <a:t>Concise : clear without excess verbiage</a:t>
            </a:r>
          </a:p>
          <a:p>
            <a:pPr>
              <a:buFont typeface="Wingdings" panose="05000000000000000000" pitchFamily="2" charset="2"/>
              <a:buChar char="Ø"/>
            </a:pPr>
            <a:r>
              <a:rPr lang="en-US" sz="2000" dirty="0"/>
              <a:t>Consistent/concreteness : builds trust and being specific</a:t>
            </a:r>
          </a:p>
          <a:p>
            <a:pPr>
              <a:buFont typeface="Wingdings" panose="05000000000000000000" pitchFamily="2" charset="2"/>
              <a:buChar char="Ø"/>
            </a:pPr>
            <a:r>
              <a:rPr lang="en-US" sz="2000" dirty="0"/>
              <a:t>Comprehensive/consideration : contains all necessary </a:t>
            </a:r>
            <a:r>
              <a:rPr lang="en-US" sz="2000" dirty="0" err="1"/>
              <a:t>information.Stepping</a:t>
            </a:r>
            <a:r>
              <a:rPr lang="en-US" sz="2000" dirty="0"/>
              <a:t> into the shoes of others.</a:t>
            </a:r>
          </a:p>
          <a:p>
            <a:pPr>
              <a:buFont typeface="Wingdings" panose="05000000000000000000" pitchFamily="2" charset="2"/>
              <a:buChar char="Ø"/>
            </a:pPr>
            <a:r>
              <a:rPr lang="en-US" sz="2000" dirty="0"/>
              <a:t>Courtesy :  polite and pleasant behavior.</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30622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4130"/>
          </a:xfrm>
        </p:spPr>
        <p:txBody>
          <a:bodyPr>
            <a:normAutofit/>
          </a:bodyPr>
          <a:lstStyle/>
          <a:p>
            <a:r>
              <a:rPr lang="en-US" sz="1800" b="1" dirty="0"/>
              <a:t>                                        Purpose of Technical communication</a:t>
            </a:r>
          </a:p>
        </p:txBody>
      </p:sp>
      <p:sp>
        <p:nvSpPr>
          <p:cNvPr id="3" name="Content Placeholder 2"/>
          <p:cNvSpPr>
            <a:spLocks noGrp="1"/>
          </p:cNvSpPr>
          <p:nvPr>
            <p:ph idx="1"/>
          </p:nvPr>
        </p:nvSpPr>
        <p:spPr>
          <a:xfrm>
            <a:off x="838200" y="1059256"/>
            <a:ext cx="10515600" cy="5117707"/>
          </a:xfrm>
        </p:spPr>
        <p:txBody>
          <a:bodyPr>
            <a:normAutofit fontScale="92500" lnSpcReduction="20000"/>
          </a:bodyPr>
          <a:lstStyle/>
          <a:p>
            <a:pPr marL="0" indent="0">
              <a:buNone/>
            </a:pPr>
            <a:r>
              <a:rPr lang="en-US" sz="1800" dirty="0"/>
              <a:t>Technical Communication serves three purposes that sometimes overlap:</a:t>
            </a:r>
          </a:p>
          <a:p>
            <a:pPr>
              <a:buFont typeface="Wingdings" panose="05000000000000000000" pitchFamily="2" charset="2"/>
              <a:buChar char="v"/>
            </a:pPr>
            <a:r>
              <a:rPr lang="en-US" sz="1800" dirty="0"/>
              <a:t>Inform </a:t>
            </a:r>
          </a:p>
          <a:p>
            <a:pPr>
              <a:buFont typeface="Wingdings" panose="05000000000000000000" pitchFamily="2" charset="2"/>
              <a:buChar char="v"/>
            </a:pPr>
            <a:r>
              <a:rPr lang="en-US" sz="1800" dirty="0"/>
              <a:t>Instruct</a:t>
            </a:r>
          </a:p>
          <a:p>
            <a:pPr>
              <a:buFont typeface="Wingdings" panose="05000000000000000000" pitchFamily="2" charset="2"/>
              <a:buChar char="v"/>
            </a:pPr>
            <a:r>
              <a:rPr lang="en-US" sz="1800" dirty="0"/>
              <a:t>Influence/Persuasive</a:t>
            </a:r>
          </a:p>
          <a:p>
            <a:pPr marL="0" indent="0">
              <a:buNone/>
            </a:pPr>
            <a:endParaRPr lang="en-US" sz="1800" dirty="0"/>
          </a:p>
          <a:p>
            <a:pPr marL="0" indent="0">
              <a:buNone/>
            </a:pPr>
            <a:r>
              <a:rPr lang="en-US" sz="1800" b="1" dirty="0"/>
              <a:t>                                               </a:t>
            </a:r>
            <a:r>
              <a:rPr lang="en-US" sz="1800" b="1" u="sng" dirty="0"/>
              <a:t>Forms of Technical Communication</a:t>
            </a:r>
          </a:p>
          <a:p>
            <a:pPr marL="0" indent="0">
              <a:buNone/>
            </a:pPr>
            <a:r>
              <a:rPr lang="en-US" sz="1800" dirty="0"/>
              <a:t>1.                   </a:t>
            </a:r>
            <a:r>
              <a:rPr lang="en-US" sz="1800" b="1" dirty="0"/>
              <a:t>Written Forms:  </a:t>
            </a:r>
            <a:r>
              <a:rPr lang="en-US" sz="1800" dirty="0"/>
              <a:t>                                                                       2</a:t>
            </a:r>
            <a:r>
              <a:rPr lang="en-US" sz="1800" b="1" dirty="0"/>
              <a:t>.        Oral Forms:</a:t>
            </a:r>
          </a:p>
          <a:p>
            <a:r>
              <a:rPr lang="en-US" sz="1800" dirty="0"/>
              <a:t>    Technical  Reports                                                                                                  </a:t>
            </a:r>
            <a:r>
              <a:rPr lang="en-US" sz="1800" dirty="0" err="1"/>
              <a:t>i</a:t>
            </a:r>
            <a:r>
              <a:rPr lang="en-US" sz="1800" dirty="0"/>
              <a:t>).   Presentation</a:t>
            </a:r>
            <a:r>
              <a:rPr lang="en-US" sz="1800" b="1" dirty="0"/>
              <a:t> </a:t>
            </a:r>
          </a:p>
          <a:p>
            <a:r>
              <a:rPr lang="en-US" sz="1800" b="1" dirty="0" err="1"/>
              <a:t>Forms,</a:t>
            </a:r>
            <a:r>
              <a:rPr lang="en-US" sz="1800" dirty="0" err="1"/>
              <a:t>Memos</a:t>
            </a:r>
            <a:r>
              <a:rPr lang="en-US" sz="1800" dirty="0"/>
              <a:t> and E-mails                                                                                      ii).     Video Conferences</a:t>
            </a:r>
          </a:p>
          <a:p>
            <a:r>
              <a:rPr lang="en-US" sz="1800" b="1" dirty="0"/>
              <a:t>B</a:t>
            </a:r>
            <a:r>
              <a:rPr lang="en-US" sz="1800" dirty="0"/>
              <a:t>usiness Letters                                                                                                         III).     Audio conferences</a:t>
            </a:r>
          </a:p>
          <a:p>
            <a:r>
              <a:rPr lang="en-US" sz="1800" b="1" dirty="0"/>
              <a:t>The Job search                                                                                                            iv).   Interviews (Employment/Press).</a:t>
            </a:r>
            <a:r>
              <a:rPr lang="en-US" sz="1800" dirty="0"/>
              <a:t> </a:t>
            </a:r>
          </a:p>
          <a:p>
            <a:pPr marL="0" indent="0">
              <a:buNone/>
            </a:pPr>
            <a:r>
              <a:rPr lang="en-US" sz="1800" b="1" dirty="0"/>
              <a:t>    (Resumes and letters</a:t>
            </a:r>
            <a:r>
              <a:rPr lang="en-US" sz="1800" dirty="0"/>
              <a:t>                                                                                                 v).  Instructions</a:t>
            </a:r>
          </a:p>
          <a:p>
            <a:r>
              <a:rPr lang="en-US" sz="1800" b="1" dirty="0"/>
              <a:t>Manual</a:t>
            </a:r>
            <a:r>
              <a:rPr lang="en-US" sz="1800" dirty="0"/>
              <a:t>s                                                                                                                       vi).    Seminars</a:t>
            </a:r>
          </a:p>
          <a:p>
            <a:r>
              <a:rPr lang="en-US" sz="1800" b="1" dirty="0"/>
              <a:t>Faxes                                                                                                                            vii).   Telephone Talk</a:t>
            </a:r>
          </a:p>
        </p:txBody>
      </p:sp>
      <p:cxnSp>
        <p:nvCxnSpPr>
          <p:cNvPr id="5" name="Straight Connector 4"/>
          <p:cNvCxnSpPr/>
          <p:nvPr/>
        </p:nvCxnSpPr>
        <p:spPr>
          <a:xfrm>
            <a:off x="4264182" y="339505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060887" y="3204927"/>
            <a:ext cx="72428" cy="36661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301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Differences between General and  Technical Communication</a:t>
            </a:r>
            <a:endParaRPr lang="en-US" sz="1800" dirty="0"/>
          </a:p>
        </p:txBody>
      </p:sp>
      <p:sp>
        <p:nvSpPr>
          <p:cNvPr id="3" name="Content Placeholder 2"/>
          <p:cNvSpPr>
            <a:spLocks noGrp="1"/>
          </p:cNvSpPr>
          <p:nvPr>
            <p:ph idx="1"/>
          </p:nvPr>
        </p:nvSpPr>
        <p:spPr/>
        <p:txBody>
          <a:bodyPr/>
          <a:lstStyle/>
          <a:p>
            <a:pPr marL="0" indent="0">
              <a:buNone/>
            </a:pPr>
            <a:r>
              <a:rPr lang="en-US" dirty="0"/>
              <a:t>    General  :                                                 Technical communication</a:t>
            </a:r>
          </a:p>
          <a:p>
            <a:pPr>
              <a:buFont typeface="Wingdings" panose="05000000000000000000" pitchFamily="2" charset="2"/>
              <a:buChar char="Ø"/>
            </a:pPr>
            <a:r>
              <a:rPr lang="en-US" dirty="0"/>
              <a:t>C</a:t>
            </a:r>
            <a:r>
              <a:rPr lang="en-US" sz="1800" dirty="0"/>
              <a:t>ontain a general message                                                        Contain a technical messages</a:t>
            </a:r>
          </a:p>
          <a:p>
            <a:pPr>
              <a:buFont typeface="Wingdings" panose="05000000000000000000" pitchFamily="2" charset="2"/>
              <a:buChar char="Ø"/>
            </a:pPr>
            <a:r>
              <a:rPr lang="en-US" sz="1800" dirty="0"/>
              <a:t>Informal in style and approach                                                  Mostly formal in style and approach</a:t>
            </a:r>
          </a:p>
          <a:p>
            <a:pPr>
              <a:buFont typeface="Wingdings" panose="05000000000000000000" pitchFamily="2" charset="2"/>
              <a:buChar char="Ø"/>
            </a:pPr>
            <a:r>
              <a:rPr lang="en-US" sz="1800" dirty="0"/>
              <a:t>No set pattern                                                                              Follows a set pattern</a:t>
            </a:r>
          </a:p>
          <a:p>
            <a:pPr>
              <a:buFont typeface="Wingdings" panose="05000000000000000000" pitchFamily="2" charset="2"/>
              <a:buChar char="Ø"/>
            </a:pPr>
            <a:r>
              <a:rPr lang="en-US" sz="1800" dirty="0"/>
              <a:t>Mostly oral                                                                                   Both oral and written</a:t>
            </a:r>
          </a:p>
          <a:p>
            <a:pPr>
              <a:buFont typeface="Wingdings" panose="05000000000000000000" pitchFamily="2" charset="2"/>
              <a:buChar char="Ø"/>
            </a:pPr>
            <a:r>
              <a:rPr lang="en-US" sz="1800" dirty="0"/>
              <a:t>Not  always for a specific audience                                          Always for a specific audience</a:t>
            </a:r>
          </a:p>
          <a:p>
            <a:pPr>
              <a:buFont typeface="Wingdings" panose="05000000000000000000" pitchFamily="2" charset="2"/>
              <a:buChar char="Ø"/>
            </a:pPr>
            <a:r>
              <a:rPr lang="en-US" sz="1800" dirty="0"/>
              <a:t>No use of technical terms of graphics                                    Frequently involves jargons, graphics etc.</a:t>
            </a:r>
            <a:endParaRPr lang="en-US" dirty="0"/>
          </a:p>
          <a:p>
            <a:pPr marL="0" indent="0">
              <a:buNone/>
            </a:pPr>
            <a:endParaRPr lang="en-US" dirty="0"/>
          </a:p>
          <a:p>
            <a:pPr marL="0" indent="0">
              <a:buNone/>
            </a:pPr>
            <a:endParaRPr lang="en-US" dirty="0"/>
          </a:p>
        </p:txBody>
      </p:sp>
      <p:cxnSp>
        <p:nvCxnSpPr>
          <p:cNvPr id="5" name="Straight Connector 4"/>
          <p:cNvCxnSpPr/>
          <p:nvPr/>
        </p:nvCxnSpPr>
        <p:spPr>
          <a:xfrm flipH="1">
            <a:off x="5748950" y="1892174"/>
            <a:ext cx="27162" cy="437282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808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68205"/>
          </a:xfrm>
        </p:spPr>
        <p:txBody>
          <a:bodyPr>
            <a:normAutofit/>
          </a:bodyPr>
          <a:lstStyle/>
          <a:p>
            <a:r>
              <a:rPr lang="en-US" sz="1800" b="1" dirty="0"/>
              <a:t>                Importance of Technical communication:</a:t>
            </a:r>
          </a:p>
        </p:txBody>
      </p:sp>
      <p:sp>
        <p:nvSpPr>
          <p:cNvPr id="3" name="Content Placeholder 2"/>
          <p:cNvSpPr>
            <a:spLocks noGrp="1"/>
          </p:cNvSpPr>
          <p:nvPr>
            <p:ph idx="1"/>
          </p:nvPr>
        </p:nvSpPr>
        <p:spPr>
          <a:xfrm>
            <a:off x="838200" y="796705"/>
            <a:ext cx="10515600" cy="5930020"/>
          </a:xfrm>
        </p:spPr>
        <p:txBody>
          <a:bodyPr>
            <a:normAutofit/>
          </a:bodyPr>
          <a:lstStyle/>
          <a:p>
            <a:r>
              <a:rPr lang="en-US" sz="1800" dirty="0"/>
              <a:t>With the rapid growth of technology and industrialization technical communication has become an important part of organizational life.</a:t>
            </a:r>
          </a:p>
          <a:p>
            <a:r>
              <a:rPr lang="en-US" sz="1800" dirty="0"/>
              <a:t>Co-ordination is a must for any organizational </a:t>
            </a:r>
            <a:r>
              <a:rPr lang="en-US" sz="1800" dirty="0" err="1"/>
              <a:t>working.And</a:t>
            </a:r>
            <a:r>
              <a:rPr lang="en-US" sz="1800" dirty="0"/>
              <a:t> this can be successfully done with the help of proper communication net-work.</a:t>
            </a:r>
          </a:p>
          <a:p>
            <a:r>
              <a:rPr lang="en-US" sz="1800" dirty="0"/>
              <a:t>The professional world has become more competitive and result </a:t>
            </a:r>
            <a:r>
              <a:rPr lang="en-US" sz="1800" dirty="0" err="1"/>
              <a:t>oriented.It</a:t>
            </a:r>
            <a:r>
              <a:rPr lang="en-US" sz="1800" dirty="0"/>
              <a:t> has increased the importance of technical communication.</a:t>
            </a:r>
          </a:p>
          <a:p>
            <a:r>
              <a:rPr lang="en-US" sz="1800" dirty="0"/>
              <a:t>Technical communication plays a vital role in scientific researches too.</a:t>
            </a:r>
          </a:p>
          <a:p>
            <a:pPr marL="0" indent="0">
              <a:buNone/>
            </a:pPr>
            <a:r>
              <a:rPr lang="en-US" sz="1800" dirty="0"/>
              <a:t> </a:t>
            </a:r>
          </a:p>
          <a:p>
            <a:pPr marL="0" indent="0">
              <a:buNone/>
            </a:pPr>
            <a:r>
              <a:rPr lang="en-US" sz="1800" dirty="0"/>
              <a:t>                                </a:t>
            </a:r>
            <a:r>
              <a:rPr lang="en-US" sz="1800" b="1" dirty="0"/>
              <a:t>Requisites or elements of Technical communication.</a:t>
            </a:r>
          </a:p>
          <a:p>
            <a:pPr marL="0" indent="0">
              <a:buNone/>
            </a:pPr>
            <a:r>
              <a:rPr lang="en-US" sz="1800" b="1" dirty="0"/>
              <a:t>   T</a:t>
            </a:r>
            <a:r>
              <a:rPr lang="en-US" sz="1800" dirty="0"/>
              <a:t>he importance elements of technical communication are as follows:</a:t>
            </a:r>
          </a:p>
          <a:p>
            <a:r>
              <a:rPr lang="en-US" sz="1800" b="1" dirty="0"/>
              <a:t>N</a:t>
            </a:r>
            <a:r>
              <a:rPr lang="en-US" sz="1800" dirty="0"/>
              <a:t>ature of the audience is considered.</a:t>
            </a:r>
          </a:p>
          <a:p>
            <a:r>
              <a:rPr lang="en-US" sz="1800" b="1" dirty="0"/>
              <a:t>Content</a:t>
            </a:r>
            <a:r>
              <a:rPr lang="en-US" sz="1800" dirty="0"/>
              <a:t> can </a:t>
            </a:r>
            <a:r>
              <a:rPr lang="en-US" sz="1800" dirty="0" err="1"/>
              <a:t>besuch</a:t>
            </a:r>
            <a:r>
              <a:rPr lang="en-US" sz="1800" dirty="0"/>
              <a:t> that it can be understood clearly.</a:t>
            </a:r>
          </a:p>
          <a:p>
            <a:r>
              <a:rPr lang="en-US" sz="1800" b="1" dirty="0"/>
              <a:t>Audience needs are</a:t>
            </a:r>
            <a:r>
              <a:rPr lang="en-US" sz="1800" dirty="0"/>
              <a:t> satisfied by providing the information in appropriate form.</a:t>
            </a:r>
          </a:p>
          <a:p>
            <a:r>
              <a:rPr lang="en-US" sz="1800" b="1" dirty="0"/>
              <a:t>Technical writing</a:t>
            </a:r>
            <a:r>
              <a:rPr lang="en-US" sz="1800" dirty="0"/>
              <a:t> consists of aim of the </a:t>
            </a:r>
            <a:r>
              <a:rPr lang="en-US" sz="1800" dirty="0" err="1"/>
              <a:t>audience,collection</a:t>
            </a:r>
            <a:r>
              <a:rPr lang="en-US" sz="1800" dirty="0"/>
              <a:t> of required </a:t>
            </a:r>
            <a:r>
              <a:rPr lang="en-US" sz="1800" dirty="0" err="1"/>
              <a:t>information.Perparation</a:t>
            </a:r>
            <a:r>
              <a:rPr lang="en-US" sz="1800" dirty="0"/>
              <a:t> of the first </a:t>
            </a:r>
            <a:r>
              <a:rPr lang="en-US" sz="1800" dirty="0" err="1"/>
              <a:t>draft,revision</a:t>
            </a:r>
            <a:r>
              <a:rPr lang="en-US" sz="1800" dirty="0"/>
              <a:t> and writing.</a:t>
            </a:r>
          </a:p>
          <a:p>
            <a:r>
              <a:rPr lang="en-US" sz="1800" dirty="0"/>
              <a:t>Technical communication is created with a particular aim.</a:t>
            </a:r>
          </a:p>
          <a:p>
            <a:r>
              <a:rPr lang="en-US" sz="1800" dirty="0"/>
              <a:t>Technical writing includes project proposals, technical manuals and guides.</a:t>
            </a:r>
          </a:p>
        </p:txBody>
      </p:sp>
    </p:spTree>
    <p:extLst>
      <p:ext uri="{BB962C8B-B14F-4D97-AF65-F5344CB8AC3E}">
        <p14:creationId xmlns:p14="http://schemas.microsoft.com/office/powerpoint/2010/main" val="3412260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842" y="824758"/>
            <a:ext cx="10396894" cy="1293028"/>
          </a:xfrm>
        </p:spPr>
        <p:txBody>
          <a:bodyPr>
            <a:normAutofit/>
          </a:bodyPr>
          <a:lstStyle/>
          <a:p>
            <a:pPr algn="just"/>
            <a:r>
              <a:rPr lang="en-US" sz="1800" cap="none" dirty="0"/>
              <a:t>We gather from the definition that technical communication writing or speech, involves technical subject, has a clear purpose, and a targeted audience. The communication is done in such a way that it can be easily accessed, understood and used. It involves creativity in the design of communication to meet the needs of specific audiences.</a:t>
            </a:r>
          </a:p>
        </p:txBody>
      </p:sp>
      <p:sp>
        <p:nvSpPr>
          <p:cNvPr id="3" name="Content Placeholder 2"/>
          <p:cNvSpPr>
            <a:spLocks noGrp="1"/>
          </p:cNvSpPr>
          <p:nvPr>
            <p:ph idx="1"/>
          </p:nvPr>
        </p:nvSpPr>
        <p:spPr>
          <a:xfrm>
            <a:off x="946842" y="1934267"/>
            <a:ext cx="10515600" cy="4351338"/>
          </a:xfrm>
        </p:spPr>
        <p:txBody>
          <a:bodyPr>
            <a:normAutofit/>
          </a:bodyPr>
          <a:lstStyle/>
          <a:p>
            <a:pPr marL="0" indent="0">
              <a:buNone/>
            </a:pPr>
            <a:r>
              <a:rPr lang="en-US" sz="1800" b="1" dirty="0"/>
              <a:t>                                               Evolution of Technical Communication</a:t>
            </a:r>
          </a:p>
          <a:p>
            <a:pPr marL="0" indent="0">
              <a:buNone/>
            </a:pPr>
            <a:endParaRPr lang="en-US" sz="1800" dirty="0"/>
          </a:p>
          <a:p>
            <a:pPr marL="0" indent="0">
              <a:buNone/>
            </a:pPr>
            <a:r>
              <a:rPr lang="en-US" sz="1800" dirty="0"/>
              <a:t>The roots of technical communication in the West have been traced to ancient Greece and Rome as well as to </a:t>
            </a:r>
            <a:r>
              <a:rPr lang="en-US" sz="1800" dirty="0" err="1"/>
              <a:t>Sumaria</a:t>
            </a:r>
            <a:r>
              <a:rPr lang="en-US" sz="1800" dirty="0"/>
              <a:t>, and ancient Egypt. Handed down orally first, such communication contained descriptions of scientific and astronomical observations. During or around the Renaissance period (1400-1600 AD), Copernicus, Geoffrey Chaucer, Leonardo da Vinci and Newton wrote technical   details and drawings on the use and operation of their various inventions. Traditionally, technical writing began in professions  such as engineering and construction.</a:t>
            </a:r>
          </a:p>
          <a:p>
            <a:pPr marL="0" indent="0">
              <a:buNone/>
            </a:pPr>
            <a:endParaRPr lang="en-US" sz="1800" dirty="0"/>
          </a:p>
          <a:p>
            <a:pPr marL="0" indent="0">
              <a:buNone/>
            </a:pPr>
            <a:r>
              <a:rPr lang="en-US" sz="1800" b="1" dirty="0"/>
              <a:t>Samuel Chandler Earle, who wrote the book, ‘’The Theory and Practice of Technical Writing</a:t>
            </a:r>
            <a:r>
              <a:rPr lang="en-US" sz="1800" dirty="0"/>
              <a:t>’’ (1911) is generally considered to be the father of technical writing. In modern times, technical communication  gained momentum since the First World (1914-1918). The reason for this was Western  governments spent large amounts of  money to write manuals and instructions on the use of weapons and defense products.</a:t>
            </a:r>
          </a:p>
        </p:txBody>
      </p:sp>
    </p:spTree>
    <p:extLst>
      <p:ext uri="{BB962C8B-B14F-4D97-AF65-F5344CB8AC3E}">
        <p14:creationId xmlns:p14="http://schemas.microsoft.com/office/powerpoint/2010/main" val="230111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6048"/>
            <a:ext cx="10515600" cy="5660915"/>
          </a:xfrm>
        </p:spPr>
        <p:txBody>
          <a:bodyPr>
            <a:normAutofit lnSpcReduction="10000"/>
          </a:bodyPr>
          <a:lstStyle/>
          <a:p>
            <a:pPr marL="0" indent="0">
              <a:buNone/>
            </a:pPr>
            <a:r>
              <a:rPr lang="en-US" sz="1800" dirty="0"/>
              <a:t>Following the war, large telecom and car manufacturers and other companies created technical communication departments within their organizations. The first computer-related technical manual appeared in 1949. It was written by Joseph D. </a:t>
            </a:r>
            <a:r>
              <a:rPr lang="en-US" sz="1800" dirty="0" err="1"/>
              <a:t>Chapline</a:t>
            </a:r>
            <a:r>
              <a:rPr lang="en-US" sz="1800" dirty="0"/>
              <a:t>. A year later, he also wrote </a:t>
            </a:r>
            <a:r>
              <a:rPr lang="en-US" sz="1800" b="1" dirty="0"/>
              <a:t>Technical Writing</a:t>
            </a:r>
            <a:r>
              <a:rPr lang="en-US" sz="1800" dirty="0"/>
              <a:t>, a brief pamphlet. Experts have estimated that India has possibly  the largest number of technical writers outside North America.</a:t>
            </a:r>
          </a:p>
          <a:p>
            <a:pPr marL="0" indent="0">
              <a:buNone/>
            </a:pPr>
            <a:r>
              <a:rPr lang="en-US" sz="1800" dirty="0"/>
              <a:t>The steady growth of technology companies in Nepal, the proliferation of websites, the expansion of telecommunication companies, the gradual consolidation of the private sector and non government organizations (NGOs), and above all, modernization  of various professions, have widened the scope for technical  communication. In a semi-literate, multi-lingual country like ours of the need to explain technical information, or to translate them in local dialects cannot be emphasized enough. </a:t>
            </a:r>
          </a:p>
          <a:p>
            <a:pPr marL="0" indent="0">
              <a:buNone/>
            </a:pPr>
            <a:endParaRPr lang="en-US" sz="1800" dirty="0"/>
          </a:p>
          <a:p>
            <a:pPr marL="0" indent="0">
              <a:buNone/>
            </a:pPr>
            <a:r>
              <a:rPr lang="en-US" sz="1800" dirty="0"/>
              <a:t>It is  relevant ,however, to note  that historically technical communication was not entirely non existent in our </a:t>
            </a:r>
            <a:r>
              <a:rPr lang="en-US" sz="1800" dirty="0" err="1"/>
              <a:t>culture.Examples</a:t>
            </a:r>
            <a:r>
              <a:rPr lang="en-US" sz="1800" dirty="0"/>
              <a:t>  or traces of technical communication practices can be gleaned from </a:t>
            </a:r>
            <a:r>
              <a:rPr lang="en-US" sz="1800" dirty="0" err="1"/>
              <a:t>scriptures,oral</a:t>
            </a:r>
            <a:r>
              <a:rPr lang="en-US" sz="1800" dirty="0"/>
              <a:t> traditions and more recently  from social histories. </a:t>
            </a:r>
            <a:r>
              <a:rPr lang="en-US" sz="1800" b="1" dirty="0" err="1"/>
              <a:t>Ayurved</a:t>
            </a:r>
            <a:r>
              <a:rPr lang="en-US" sz="1800" b="1" dirty="0"/>
              <a:t>, the medical treatise</a:t>
            </a:r>
            <a:r>
              <a:rPr lang="en-US" sz="1800" dirty="0"/>
              <a:t>, from more than 500 years ago, is full of instructional technical information on healing practices</a:t>
            </a:r>
            <a:r>
              <a:rPr lang="en-US" sz="1800" b="1" dirty="0"/>
              <a:t>, </a:t>
            </a:r>
            <a:r>
              <a:rPr lang="en-US" sz="1800" b="1" dirty="0" err="1"/>
              <a:t>Manusmriti</a:t>
            </a:r>
            <a:r>
              <a:rPr lang="en-US" sz="1800" b="1" dirty="0"/>
              <a:t>, the Law of Manu</a:t>
            </a:r>
            <a:r>
              <a:rPr lang="en-US" sz="1800" dirty="0"/>
              <a:t>, looks equally </a:t>
            </a:r>
            <a:r>
              <a:rPr lang="en-US" sz="1800" dirty="0" err="1"/>
              <a:t>technical,so</a:t>
            </a:r>
            <a:r>
              <a:rPr lang="en-US" sz="1800" dirty="0"/>
              <a:t> do many other ancient scriptures. During our golden age, </a:t>
            </a:r>
            <a:r>
              <a:rPr lang="en-US" sz="1800" dirty="0" err="1"/>
              <a:t>Arniko</a:t>
            </a:r>
            <a:r>
              <a:rPr lang="en-US" sz="1800" dirty="0"/>
              <a:t>, the master constructor, must have written or at least sketched out some technical documents on building, pagodas and </a:t>
            </a:r>
            <a:r>
              <a:rPr lang="en-US" sz="1800" dirty="0" err="1"/>
              <a:t>chaityas</a:t>
            </a:r>
            <a:r>
              <a:rPr lang="en-US" sz="1800" dirty="0"/>
              <a:t>, In villages across the countries, </a:t>
            </a:r>
            <a:r>
              <a:rPr lang="en-US" sz="1800" dirty="0" err="1"/>
              <a:t>lekhandas</a:t>
            </a:r>
            <a:r>
              <a:rPr lang="en-US" sz="1800" dirty="0"/>
              <a:t>, for many generations, helped crack legalese for the masses. </a:t>
            </a:r>
            <a:r>
              <a:rPr lang="en-US" sz="1800" dirty="0" err="1"/>
              <a:t>Jyotishis</a:t>
            </a:r>
            <a:r>
              <a:rPr lang="en-US" sz="1800" dirty="0"/>
              <a:t>, the astrologers, assumed the role of custodians of obscure technical scrolls, </a:t>
            </a:r>
            <a:r>
              <a:rPr lang="en-US" sz="1800" dirty="0" err="1"/>
              <a:t>Vaidhyas</a:t>
            </a:r>
            <a:r>
              <a:rPr lang="en-US" sz="1800" dirty="0"/>
              <a:t>, the traditional </a:t>
            </a:r>
            <a:r>
              <a:rPr lang="en-US" sz="1800" dirty="0" err="1"/>
              <a:t>healers,too,have</a:t>
            </a:r>
            <a:r>
              <a:rPr lang="en-US" sz="1800" dirty="0"/>
              <a:t> maintained a form of health prescription.</a:t>
            </a:r>
          </a:p>
        </p:txBody>
      </p:sp>
    </p:spTree>
    <p:extLst>
      <p:ext uri="{BB962C8B-B14F-4D97-AF65-F5344CB8AC3E}">
        <p14:creationId xmlns:p14="http://schemas.microsoft.com/office/powerpoint/2010/main" val="3370562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566"/>
            <a:ext cx="10515600" cy="5742397"/>
          </a:xfrm>
        </p:spPr>
        <p:txBody>
          <a:bodyPr>
            <a:normAutofit/>
          </a:bodyPr>
          <a:lstStyle/>
          <a:p>
            <a:pPr marL="0" indent="0">
              <a:buNone/>
            </a:pPr>
            <a:r>
              <a:rPr lang="en-US" sz="1800" dirty="0"/>
              <a:t>Technical content does exist in abundance today, but apparently, Nepal has few effective technical communicators to translate them for non-specialists. Private institutions and some university departments teach professional or media writing, or translation courses, but there is a general lack of focus on technical communication and its practice. Over the decades, the government  bureaucracy and the NGOs introduced many forms of technical information, so did the business sector, often adopting from India. Today, most technical communication in Nepal involves translations  of English or foreign languages. Nepali products and services rarely  come with quality technical information, and much more rarely in local languages.</a:t>
            </a:r>
          </a:p>
          <a:p>
            <a:pPr marL="0" indent="0">
              <a:buNone/>
            </a:pPr>
            <a:r>
              <a:rPr lang="en-US" sz="1800" dirty="0"/>
              <a:t>                                                    </a:t>
            </a:r>
          </a:p>
          <a:p>
            <a:pPr marL="0" indent="0">
              <a:buNone/>
            </a:pPr>
            <a:r>
              <a:rPr lang="en-US" sz="1800" dirty="0"/>
              <a:t>                                                                       </a:t>
            </a:r>
            <a:r>
              <a:rPr lang="en-US" sz="1800" b="1" dirty="0"/>
              <a:t>Assignment</a:t>
            </a:r>
          </a:p>
          <a:p>
            <a:pPr marL="0" indent="0">
              <a:buNone/>
            </a:pPr>
            <a:r>
              <a:rPr lang="en-US" sz="1800" b="1" dirty="0"/>
              <a:t>1.     The steady growth of technology companies in Nepal, the proliferation of websites, the expansion of     telecommunication companies, the gradual consolidation of the private sector and non-government organizations (NGOs) and above all, modernization of various professions, have widened the scope for technical communication. Discuss.</a:t>
            </a:r>
          </a:p>
          <a:p>
            <a:pPr marL="0" indent="0">
              <a:buNone/>
            </a:pPr>
            <a:endParaRPr lang="en-US" sz="1800" b="1" dirty="0"/>
          </a:p>
          <a:p>
            <a:pPr marL="0" indent="0">
              <a:buNone/>
            </a:pPr>
            <a:r>
              <a:rPr lang="en-US" sz="1800" b="1" dirty="0"/>
              <a:t>2.  One example of the gradual improvement of technical communication in Nepal can be seen in some websites on indigenous goods and services. The hotel industry also offers such examples. Can you think of another good example? What makes it so good?</a:t>
            </a:r>
          </a:p>
        </p:txBody>
      </p:sp>
    </p:spTree>
    <p:extLst>
      <p:ext uri="{BB962C8B-B14F-4D97-AF65-F5344CB8AC3E}">
        <p14:creationId xmlns:p14="http://schemas.microsoft.com/office/powerpoint/2010/main" val="255295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7382"/>
          </a:xfrm>
        </p:spPr>
        <p:txBody>
          <a:bodyPr>
            <a:normAutofit/>
          </a:bodyPr>
          <a:lstStyle/>
          <a:p>
            <a:r>
              <a:rPr lang="en-US" sz="1800" dirty="0"/>
              <a:t>                                </a:t>
            </a:r>
            <a:r>
              <a:rPr lang="en-US" sz="1800" b="1" dirty="0"/>
              <a:t>Types of Technical communication</a:t>
            </a:r>
          </a:p>
        </p:txBody>
      </p:sp>
      <p:sp>
        <p:nvSpPr>
          <p:cNvPr id="3" name="Content Placeholder 2"/>
          <p:cNvSpPr>
            <a:spLocks noGrp="1"/>
          </p:cNvSpPr>
          <p:nvPr>
            <p:ph idx="1"/>
          </p:nvPr>
        </p:nvSpPr>
        <p:spPr>
          <a:xfrm>
            <a:off x="838200" y="932507"/>
            <a:ext cx="10515600" cy="5244456"/>
          </a:xfrm>
        </p:spPr>
        <p:txBody>
          <a:bodyPr>
            <a:normAutofit/>
          </a:bodyPr>
          <a:lstStyle/>
          <a:p>
            <a:pPr marL="0" indent="0">
              <a:buNone/>
            </a:pPr>
            <a:r>
              <a:rPr lang="en-US" sz="1800" dirty="0"/>
              <a:t>Language definitely is one of the distinguishing features of technical </a:t>
            </a:r>
            <a:r>
              <a:rPr lang="en-US" sz="1800" dirty="0" err="1"/>
              <a:t>communication.At</a:t>
            </a:r>
            <a:r>
              <a:rPr lang="en-US" sz="1800" dirty="0"/>
              <a:t> the most basic levels of awareness , technical communication can be a task or </a:t>
            </a:r>
            <a:r>
              <a:rPr lang="en-US" sz="1800" dirty="0" err="1"/>
              <a:t>action,or</a:t>
            </a:r>
            <a:r>
              <a:rPr lang="en-US" sz="1800" dirty="0"/>
              <a:t> a </a:t>
            </a:r>
            <a:r>
              <a:rPr lang="en-US" sz="1800" dirty="0" err="1"/>
              <a:t>product,such</a:t>
            </a:r>
            <a:r>
              <a:rPr lang="en-US" sz="1800" dirty="0"/>
              <a:t> as a speech by an </a:t>
            </a:r>
            <a:r>
              <a:rPr lang="en-US" sz="1800" dirty="0" err="1"/>
              <a:t>engineer,a</a:t>
            </a:r>
            <a:r>
              <a:rPr lang="en-US" sz="1800" dirty="0"/>
              <a:t> business </a:t>
            </a:r>
            <a:r>
              <a:rPr lang="en-US" sz="1800" dirty="0" err="1"/>
              <a:t>letter,a</a:t>
            </a:r>
            <a:r>
              <a:rPr lang="en-US" sz="1800" dirty="0"/>
              <a:t> driving guide book, a job application, a manual on digital camera,  a website ,a brochure on Himalayan trekking etc.</a:t>
            </a:r>
          </a:p>
          <a:p>
            <a:pPr marL="0" indent="0">
              <a:buNone/>
            </a:pPr>
            <a:r>
              <a:rPr lang="en-US" sz="1800" dirty="0"/>
              <a:t>At a higher level of involvement, technical communication is about bridging the gaps in knowledge and skills between subject matter  experts (SMEs) and lay audience or users. For example, a villager hears somebody talking about mountain climbing procedure. How do they climb Mt. Everest? The question may sound simple but with all the high-tech gadgets, fitness and weather science involved, communicating accurately, vividly, concisely and yet clearly about mountaineering will require not only good language skills but also translating a good amount of technical knowledge about the relevant branches of science and technology . In </a:t>
            </a:r>
            <a:r>
              <a:rPr lang="en-US" sz="1800" dirty="0" err="1"/>
              <a:t>fact,generally</a:t>
            </a:r>
            <a:r>
              <a:rPr lang="en-US" sz="1800" dirty="0"/>
              <a:t>, technical communication is classified the basis of domains: technical communication in workplace, profession, academia, business, and more emphatically, the technology </a:t>
            </a:r>
            <a:r>
              <a:rPr lang="en-US" sz="1800" dirty="0" err="1"/>
              <a:t>sector.There</a:t>
            </a:r>
            <a:r>
              <a:rPr lang="en-US" sz="1800" dirty="0"/>
              <a:t> are following types of technical information with example :</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57626557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1858</TotalTime>
  <Words>2245</Words>
  <Application>Microsoft Office PowerPoint</Application>
  <PresentationFormat>Widescreen</PresentationFormat>
  <Paragraphs>120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vt:lpstr>
      <vt:lpstr>Vapor Trail</vt:lpstr>
      <vt:lpstr>Technical Communication</vt:lpstr>
      <vt:lpstr>                              Characteristics of Technical Communication</vt:lpstr>
      <vt:lpstr>                                        Purpose of Technical communication</vt:lpstr>
      <vt:lpstr>                            Differences between General and  Technical Communication</vt:lpstr>
      <vt:lpstr>                Importance of Technical communication:</vt:lpstr>
      <vt:lpstr>We gather from the definition that technical communication writing or speech, involves technical subject, has a clear purpose, and a targeted audience. The communication is done in such a way that it can be easily accessed, understood and used. It involves creativity in the design of communication to meet the needs of specific audiences.</vt:lpstr>
      <vt:lpstr>PowerPoint Presentation</vt:lpstr>
      <vt:lpstr>PowerPoint Presentation</vt:lpstr>
      <vt:lpstr>                                Types of Technical communication</vt:lpstr>
      <vt:lpstr>PowerPoint Presentation</vt:lpstr>
      <vt:lpstr>PowerPoint Presentation</vt:lpstr>
      <vt:lpstr>PowerPoint Presentation</vt:lpstr>
      <vt:lpstr>                                   Importance of Technical  Communication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dc:title>
  <dc:creator>Lenovo</dc:creator>
  <cp:lastModifiedBy>raghav panthi</cp:lastModifiedBy>
  <cp:revision>70</cp:revision>
  <dcterms:created xsi:type="dcterms:W3CDTF">2024-04-25T07:25:06Z</dcterms:created>
  <dcterms:modified xsi:type="dcterms:W3CDTF">2024-07-22T07:08:46Z</dcterms:modified>
</cp:coreProperties>
</file>