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6" r:id="rId3"/>
    <p:sldId id="257" r:id="rId4"/>
    <p:sldId id="258" r:id="rId5"/>
    <p:sldId id="259" r:id="rId6"/>
    <p:sldId id="260" r:id="rId7"/>
    <p:sldId id="287" r:id="rId8"/>
    <p:sldId id="289" r:id="rId9"/>
    <p:sldId id="269" r:id="rId10"/>
    <p:sldId id="276" r:id="rId11"/>
    <p:sldId id="270" r:id="rId12"/>
    <p:sldId id="277" r:id="rId13"/>
    <p:sldId id="282" r:id="rId14"/>
    <p:sldId id="284" r:id="rId15"/>
  </p:sldIdLst>
  <p:sldSz cx="9144000" cy="5143500" type="screen16x9"/>
  <p:notesSz cx="6858000" cy="9144000"/>
  <p:embeddedFontLst>
    <p:embeddedFont>
      <p:font typeface="Arial Nova" panose="020B0504020202020204" pitchFamily="34" charset="0"/>
      <p:regular r:id="rId17"/>
      <p:bold r:id="rId18"/>
      <p:italic r:id="rId19"/>
      <p:boldItalic r:id="rId20"/>
    </p:embeddedFont>
    <p:embeddedFont>
      <p:font typeface="Arial Rounded MT Bold" panose="020F0704030504030204" pitchFamily="34" charset="0"/>
      <p:regular r:id="rId21"/>
    </p:embeddedFont>
    <p:embeddedFont>
      <p:font typeface="Inter" panose="020B0604020202020204" charset="0"/>
      <p:regular r:id="rId22"/>
      <p:bold r:id="rId23"/>
    </p:embeddedFont>
    <p:embeddedFont>
      <p:font typeface="League Spartan" panose="020B0604020202020204" charset="0"/>
      <p:regular r:id="rId24"/>
      <p:bold r:id="rId25"/>
    </p:embeddedFont>
    <p:embeddedFont>
      <p:font typeface="Trebuchet MS" panose="020B0603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67FC03C-EB3A-4E5D-8308-1C69B23CF536}">
          <p14:sldIdLst>
            <p14:sldId id="256"/>
            <p14:sldId id="266"/>
            <p14:sldId id="257"/>
            <p14:sldId id="258"/>
            <p14:sldId id="259"/>
            <p14:sldId id="260"/>
            <p14:sldId id="287"/>
            <p14:sldId id="289"/>
            <p14:sldId id="269"/>
            <p14:sldId id="276"/>
            <p14:sldId id="270"/>
            <p14:sldId id="277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82D64-7A6C-4560-B69C-CDB1D9C5670E}" v="47" dt="2024-06-26T09:19:10.233"/>
  </p1510:revLst>
</p1510:revInfo>
</file>

<file path=ppt/tableStyles.xml><?xml version="1.0" encoding="utf-8"?>
<a:tblStyleLst xmlns:a="http://schemas.openxmlformats.org/drawingml/2006/main" def="{7B443402-43DA-4940-80DF-70A10727D557}">
  <a:tblStyle styleId="{7B443402-43DA-4940-80DF-70A10727D5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73" y="80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av panthi" userId="594e32b763b24d46" providerId="LiveId" clId="{6B782D64-7A6C-4560-B69C-CDB1D9C5670E}"/>
    <pc:docChg chg="undo custSel addSld delSld modSld addSection delSection modSection">
      <pc:chgData name="raghav panthi" userId="594e32b763b24d46" providerId="LiveId" clId="{6B782D64-7A6C-4560-B69C-CDB1D9C5670E}" dt="2024-06-26T09:19:10.233" v="616"/>
      <pc:docMkLst>
        <pc:docMk/>
      </pc:docMkLst>
      <pc:sldChg chg="modAnim">
        <pc:chgData name="raghav panthi" userId="594e32b763b24d46" providerId="LiveId" clId="{6B782D64-7A6C-4560-B69C-CDB1D9C5670E}" dt="2024-06-26T08:59:57.678" v="531"/>
        <pc:sldMkLst>
          <pc:docMk/>
          <pc:sldMk cId="0" sldId="256"/>
        </pc:sldMkLst>
      </pc:sldChg>
      <pc:sldChg chg="modAnim">
        <pc:chgData name="raghav panthi" userId="594e32b763b24d46" providerId="LiveId" clId="{6B782D64-7A6C-4560-B69C-CDB1D9C5670E}" dt="2024-06-26T09:00:23.422" v="535"/>
        <pc:sldMkLst>
          <pc:docMk/>
          <pc:sldMk cId="0" sldId="257"/>
        </pc:sldMkLst>
      </pc:sldChg>
      <pc:sldChg chg="modAnim">
        <pc:chgData name="raghav panthi" userId="594e32b763b24d46" providerId="LiveId" clId="{6B782D64-7A6C-4560-B69C-CDB1D9C5670E}" dt="2024-06-26T09:01:19.721" v="542"/>
        <pc:sldMkLst>
          <pc:docMk/>
          <pc:sldMk cId="0" sldId="258"/>
        </pc:sldMkLst>
      </pc:sldChg>
      <pc:sldChg chg="modAnim">
        <pc:chgData name="raghav panthi" userId="594e32b763b24d46" providerId="LiveId" clId="{6B782D64-7A6C-4560-B69C-CDB1D9C5670E}" dt="2024-06-26T09:01:12.597" v="541"/>
        <pc:sldMkLst>
          <pc:docMk/>
          <pc:sldMk cId="0" sldId="259"/>
        </pc:sldMkLst>
      </pc:sldChg>
      <pc:sldChg chg="modSp mod modAnim">
        <pc:chgData name="raghav panthi" userId="594e32b763b24d46" providerId="LiveId" clId="{6B782D64-7A6C-4560-B69C-CDB1D9C5670E}" dt="2024-06-26T09:00:09.503" v="534"/>
        <pc:sldMkLst>
          <pc:docMk/>
          <pc:sldMk cId="1845907251" sldId="266"/>
        </pc:sldMkLst>
        <pc:spChg chg="mod">
          <ac:chgData name="raghav panthi" userId="594e32b763b24d46" providerId="LiveId" clId="{6B782D64-7A6C-4560-B69C-CDB1D9C5670E}" dt="2024-06-26T09:00:04.652" v="533" actId="6549"/>
          <ac:spMkLst>
            <pc:docMk/>
            <pc:sldMk cId="1845907251" sldId="266"/>
            <ac:spMk id="3" creationId="{4B9981F2-1234-B006-2115-E9D1524DD9BC}"/>
          </ac:spMkLst>
        </pc:spChg>
      </pc:sldChg>
      <pc:sldChg chg="modAnim">
        <pc:chgData name="raghav panthi" userId="594e32b763b24d46" providerId="LiveId" clId="{6B782D64-7A6C-4560-B69C-CDB1D9C5670E}" dt="2024-06-26T09:18:52.771" v="613"/>
        <pc:sldMkLst>
          <pc:docMk/>
          <pc:sldMk cId="1351007750" sldId="269"/>
        </pc:sldMkLst>
      </pc:sldChg>
      <pc:sldChg chg="modSp mod modAnim">
        <pc:chgData name="raghav panthi" userId="594e32b763b24d46" providerId="LiveId" clId="{6B782D64-7A6C-4560-B69C-CDB1D9C5670E}" dt="2024-06-26T09:18:58.468" v="614"/>
        <pc:sldMkLst>
          <pc:docMk/>
          <pc:sldMk cId="2460654649" sldId="276"/>
        </pc:sldMkLst>
        <pc:spChg chg="mod">
          <ac:chgData name="raghav panthi" userId="594e32b763b24d46" providerId="LiveId" clId="{6B782D64-7A6C-4560-B69C-CDB1D9C5670E}" dt="2024-06-26T08:59:18.627" v="526" actId="113"/>
          <ac:spMkLst>
            <pc:docMk/>
            <pc:sldMk cId="2460654649" sldId="276"/>
            <ac:spMk id="3" creationId="{FA79FE22-16B9-AC30-371E-10F08A24F172}"/>
          </ac:spMkLst>
        </pc:spChg>
      </pc:sldChg>
      <pc:sldChg chg="modSp mod">
        <pc:chgData name="raghav panthi" userId="594e32b763b24d46" providerId="LiveId" clId="{6B782D64-7A6C-4560-B69C-CDB1D9C5670E}" dt="2024-06-26T08:53:58.206" v="381" actId="20577"/>
        <pc:sldMkLst>
          <pc:docMk/>
          <pc:sldMk cId="3553755234" sldId="277"/>
        </pc:sldMkLst>
        <pc:spChg chg="mod">
          <ac:chgData name="raghav panthi" userId="594e32b763b24d46" providerId="LiveId" clId="{6B782D64-7A6C-4560-B69C-CDB1D9C5670E}" dt="2024-06-26T08:53:58.206" v="381" actId="20577"/>
          <ac:spMkLst>
            <pc:docMk/>
            <pc:sldMk cId="3553755234" sldId="277"/>
            <ac:spMk id="5" creationId="{3E438214-25D5-7A05-E25A-2C1DB9BAFC43}"/>
          </ac:spMkLst>
        </pc:spChg>
      </pc:sldChg>
      <pc:sldChg chg="modSp mod modAnim">
        <pc:chgData name="raghav panthi" userId="594e32b763b24d46" providerId="LiveId" clId="{6B782D64-7A6C-4560-B69C-CDB1D9C5670E}" dt="2024-06-26T09:19:04.809" v="615"/>
        <pc:sldMkLst>
          <pc:docMk/>
          <pc:sldMk cId="0" sldId="282"/>
        </pc:sldMkLst>
        <pc:spChg chg="mod">
          <ac:chgData name="raghav panthi" userId="594e32b763b24d46" providerId="LiveId" clId="{6B782D64-7A6C-4560-B69C-CDB1D9C5670E}" dt="2024-06-26T08:59:03.914" v="524" actId="255"/>
          <ac:spMkLst>
            <pc:docMk/>
            <pc:sldMk cId="0" sldId="282"/>
            <ac:spMk id="28" creationId="{00000000-0000-0000-0000-000000000000}"/>
          </ac:spMkLst>
        </pc:spChg>
        <pc:graphicFrameChg chg="mod modGraphic">
          <ac:chgData name="raghav panthi" userId="594e32b763b24d46" providerId="LiveId" clId="{6B782D64-7A6C-4560-B69C-CDB1D9C5670E}" dt="2024-06-26T08:55:16.168" v="386" actId="207"/>
          <ac:graphicFrameMkLst>
            <pc:docMk/>
            <pc:sldMk cId="0" sldId="282"/>
            <ac:graphicFrameMk id="4" creationId="{00000000-0000-0000-0000-000000000000}"/>
          </ac:graphicFrameMkLst>
        </pc:graphicFrameChg>
      </pc:sldChg>
      <pc:sldChg chg="modSp mod modAnim">
        <pc:chgData name="raghav panthi" userId="594e32b763b24d46" providerId="LiveId" clId="{6B782D64-7A6C-4560-B69C-CDB1D9C5670E}" dt="2024-06-26T09:19:10.233" v="616"/>
        <pc:sldMkLst>
          <pc:docMk/>
          <pc:sldMk cId="0" sldId="284"/>
        </pc:sldMkLst>
        <pc:spChg chg="mod">
          <ac:chgData name="raghav panthi" userId="594e32b763b24d46" providerId="LiveId" clId="{6B782D64-7A6C-4560-B69C-CDB1D9C5670E}" dt="2024-06-26T08:58:51.452" v="521" actId="20577"/>
          <ac:spMkLst>
            <pc:docMk/>
            <pc:sldMk cId="0" sldId="284"/>
            <ac:spMk id="37" creationId="{00000000-0000-0000-0000-000000000000}"/>
          </ac:spMkLst>
        </pc:spChg>
        <pc:graphicFrameChg chg="mod">
          <ac:chgData name="raghav panthi" userId="594e32b763b24d46" providerId="LiveId" clId="{6B782D64-7A6C-4560-B69C-CDB1D9C5670E}" dt="2024-06-26T08:56:08.173" v="388" actId="1076"/>
          <ac:graphicFrameMkLst>
            <pc:docMk/>
            <pc:sldMk cId="0" sldId="284"/>
            <ac:graphicFrameMk id="4" creationId="{00000000-0000-0000-0000-000000000000}"/>
          </ac:graphicFrameMkLst>
        </pc:graphicFrameChg>
        <pc:cxnChg chg="mod">
          <ac:chgData name="raghav panthi" userId="594e32b763b24d46" providerId="LiveId" clId="{6B782D64-7A6C-4560-B69C-CDB1D9C5670E}" dt="2024-06-21T12:31:10.857" v="0" actId="14100"/>
          <ac:cxnSpMkLst>
            <pc:docMk/>
            <pc:sldMk cId="0" sldId="284"/>
            <ac:cxnSpMk id="25" creationId="{00000000-0000-0000-0000-000000000000}"/>
          </ac:cxnSpMkLst>
        </pc:cxnChg>
        <pc:cxnChg chg="mod">
          <ac:chgData name="raghav panthi" userId="594e32b763b24d46" providerId="LiveId" clId="{6B782D64-7A6C-4560-B69C-CDB1D9C5670E}" dt="2024-06-21T12:31:20.162" v="1" actId="14100"/>
          <ac:cxnSpMkLst>
            <pc:docMk/>
            <pc:sldMk cId="0" sldId="284"/>
            <ac:cxnSpMk id="31" creationId="{00000000-0000-0000-0000-000000000000}"/>
          </ac:cxnSpMkLst>
        </pc:cxnChg>
      </pc:sldChg>
      <pc:sldChg chg="addSp delSp modSp add del mod setBg modClrScheme chgLayout">
        <pc:chgData name="raghav panthi" userId="594e32b763b24d46" providerId="LiveId" clId="{6B782D64-7A6C-4560-B69C-CDB1D9C5670E}" dt="2024-06-26T09:17:49.968" v="600" actId="47"/>
        <pc:sldMkLst>
          <pc:docMk/>
          <pc:sldMk cId="1857750780" sldId="285"/>
        </pc:sldMkLst>
        <pc:spChg chg="add del mod">
          <ac:chgData name="raghav panthi" userId="594e32b763b24d46" providerId="LiveId" clId="{6B782D64-7A6C-4560-B69C-CDB1D9C5670E}" dt="2024-06-26T08:34:31.454" v="15" actId="478"/>
          <ac:spMkLst>
            <pc:docMk/>
            <pc:sldMk cId="1857750780" sldId="285"/>
            <ac:spMk id="3" creationId="{E6B745A2-C52A-739E-1263-667E36206DFA}"/>
          </ac:spMkLst>
        </pc:spChg>
        <pc:spChg chg="add mod ord">
          <ac:chgData name="raghav panthi" userId="594e32b763b24d46" providerId="LiveId" clId="{6B782D64-7A6C-4560-B69C-CDB1D9C5670E}" dt="2024-06-26T09:16:39.714" v="592" actId="14100"/>
          <ac:spMkLst>
            <pc:docMk/>
            <pc:sldMk cId="1857750780" sldId="285"/>
            <ac:spMk id="12" creationId="{8EE64873-83C5-452E-6B33-1551C615F0BF}"/>
          </ac:spMkLst>
        </pc:spChg>
        <pc:spChg chg="del mod">
          <ac:chgData name="raghav panthi" userId="594e32b763b24d46" providerId="LiveId" clId="{6B782D64-7A6C-4560-B69C-CDB1D9C5670E}" dt="2024-06-26T08:34:25.996" v="12" actId="478"/>
          <ac:spMkLst>
            <pc:docMk/>
            <pc:sldMk cId="1857750780" sldId="285"/>
            <ac:spMk id="83" creationId="{00000000-0000-0000-0000-000000000000}"/>
          </ac:spMkLst>
        </pc:spChg>
        <pc:spChg chg="del">
          <ac:chgData name="raghav panthi" userId="594e32b763b24d46" providerId="LiveId" clId="{6B782D64-7A6C-4560-B69C-CDB1D9C5670E}" dt="2024-06-26T08:42:19.330" v="51" actId="478"/>
          <ac:spMkLst>
            <pc:docMk/>
            <pc:sldMk cId="1857750780" sldId="285"/>
            <ac:spMk id="84" creationId="{00000000-0000-0000-0000-000000000000}"/>
          </ac:spMkLst>
        </pc:spChg>
        <pc:spChg chg="del">
          <ac:chgData name="raghav panthi" userId="594e32b763b24d46" providerId="LiveId" clId="{6B782D64-7A6C-4560-B69C-CDB1D9C5670E}" dt="2024-06-26T08:34:19.839" v="10" actId="478"/>
          <ac:spMkLst>
            <pc:docMk/>
            <pc:sldMk cId="1857750780" sldId="285"/>
            <ac:spMk id="85" creationId="{00000000-0000-0000-0000-000000000000}"/>
          </ac:spMkLst>
        </pc:spChg>
        <pc:spChg chg="del">
          <ac:chgData name="raghav panthi" userId="594e32b763b24d46" providerId="LiveId" clId="{6B782D64-7A6C-4560-B69C-CDB1D9C5670E}" dt="2024-06-26T08:34:28.360" v="14" actId="478"/>
          <ac:spMkLst>
            <pc:docMk/>
            <pc:sldMk cId="1857750780" sldId="285"/>
            <ac:spMk id="86" creationId="{00000000-0000-0000-0000-000000000000}"/>
          </ac:spMkLst>
        </pc:spChg>
        <pc:picChg chg="add del mod">
          <ac:chgData name="raghav panthi" userId="594e32b763b24d46" providerId="LiveId" clId="{6B782D64-7A6C-4560-B69C-CDB1D9C5670E}" dt="2024-06-26T08:36:55.811" v="25" actId="478"/>
          <ac:picMkLst>
            <pc:docMk/>
            <pc:sldMk cId="1857750780" sldId="285"/>
            <ac:picMk id="5" creationId="{981CCC45-78B3-9FAB-1DCD-E026EE82B150}"/>
          </ac:picMkLst>
        </pc:picChg>
        <pc:picChg chg="add del mod">
          <ac:chgData name="raghav panthi" userId="594e32b763b24d46" providerId="LiveId" clId="{6B782D64-7A6C-4560-B69C-CDB1D9C5670E}" dt="2024-06-26T08:38:17.980" v="40" actId="478"/>
          <ac:picMkLst>
            <pc:docMk/>
            <pc:sldMk cId="1857750780" sldId="285"/>
            <ac:picMk id="7" creationId="{E8AB614F-FCBD-3471-73AD-9B7A5BEACBB4}"/>
          </ac:picMkLst>
        </pc:picChg>
        <pc:picChg chg="add mod">
          <ac:chgData name="raghav panthi" userId="594e32b763b24d46" providerId="LiveId" clId="{6B782D64-7A6C-4560-B69C-CDB1D9C5670E}" dt="2024-06-26T09:03:21.542" v="575" actId="1076"/>
          <ac:picMkLst>
            <pc:docMk/>
            <pc:sldMk cId="1857750780" sldId="285"/>
            <ac:picMk id="9" creationId="{691CBC8B-1236-DBEE-B761-467B0E047FD5}"/>
          </ac:picMkLst>
        </pc:picChg>
        <pc:picChg chg="add mod modCrop">
          <ac:chgData name="raghav panthi" userId="594e32b763b24d46" providerId="LiveId" clId="{6B782D64-7A6C-4560-B69C-CDB1D9C5670E}" dt="2024-06-26T09:03:25.532" v="576" actId="1076"/>
          <ac:picMkLst>
            <pc:docMk/>
            <pc:sldMk cId="1857750780" sldId="285"/>
            <ac:picMk id="11" creationId="{E4E966A0-019E-685B-5130-12A13C0043C2}"/>
          </ac:picMkLst>
        </pc:picChg>
      </pc:sldChg>
      <pc:sldChg chg="delSp add del mod">
        <pc:chgData name="raghav panthi" userId="594e32b763b24d46" providerId="LiveId" clId="{6B782D64-7A6C-4560-B69C-CDB1D9C5670E}" dt="2024-06-26T08:53:29.508" v="372" actId="47"/>
        <pc:sldMkLst>
          <pc:docMk/>
          <pc:sldMk cId="3504206030" sldId="286"/>
        </pc:sldMkLst>
        <pc:picChg chg="del">
          <ac:chgData name="raghav panthi" userId="594e32b763b24d46" providerId="LiveId" clId="{6B782D64-7A6C-4560-B69C-CDB1D9C5670E}" dt="2024-06-26T08:47:08.831" v="171" actId="478"/>
          <ac:picMkLst>
            <pc:docMk/>
            <pc:sldMk cId="3504206030" sldId="286"/>
            <ac:picMk id="5" creationId="{981CCC45-78B3-9FAB-1DCD-E026EE82B150}"/>
          </ac:picMkLst>
        </pc:picChg>
      </pc:sldChg>
      <pc:sldChg chg="delSp add del mod">
        <pc:chgData name="raghav panthi" userId="594e32b763b24d46" providerId="LiveId" clId="{6B782D64-7A6C-4560-B69C-CDB1D9C5670E}" dt="2024-06-26T08:37:38.377" v="37" actId="47"/>
        <pc:sldMkLst>
          <pc:docMk/>
          <pc:sldMk cId="4140872464" sldId="286"/>
        </pc:sldMkLst>
        <pc:picChg chg="del">
          <ac:chgData name="raghav panthi" userId="594e32b763b24d46" providerId="LiveId" clId="{6B782D64-7A6C-4560-B69C-CDB1D9C5670E}" dt="2024-06-26T08:35:30.926" v="24" actId="478"/>
          <ac:picMkLst>
            <pc:docMk/>
            <pc:sldMk cId="4140872464" sldId="286"/>
            <ac:picMk id="5" creationId="{981CCC45-78B3-9FAB-1DCD-E026EE82B150}"/>
          </ac:picMkLst>
        </pc:picChg>
      </pc:sldChg>
      <pc:sldChg chg="addSp delSp modSp new mod chgLayout">
        <pc:chgData name="raghav panthi" userId="594e32b763b24d46" providerId="LiveId" clId="{6B782D64-7A6C-4560-B69C-CDB1D9C5670E}" dt="2024-06-26T08:53:23.744" v="371" actId="113"/>
        <pc:sldMkLst>
          <pc:docMk/>
          <pc:sldMk cId="3759979621" sldId="287"/>
        </pc:sldMkLst>
        <pc:spChg chg="mod ord">
          <ac:chgData name="raghav panthi" userId="594e32b763b24d46" providerId="LiveId" clId="{6B782D64-7A6C-4560-B69C-CDB1D9C5670E}" dt="2024-06-26T08:53:23.744" v="371" actId="113"/>
          <ac:spMkLst>
            <pc:docMk/>
            <pc:sldMk cId="3759979621" sldId="287"/>
            <ac:spMk id="2" creationId="{EB92735B-ECB0-05B0-06A1-D700BBB1A18B}"/>
          </ac:spMkLst>
        </pc:spChg>
        <pc:spChg chg="del">
          <ac:chgData name="raghav panthi" userId="594e32b763b24d46" providerId="LiveId" clId="{6B782D64-7A6C-4560-B69C-CDB1D9C5670E}" dt="2024-06-26T08:49:36.006" v="221" actId="478"/>
          <ac:spMkLst>
            <pc:docMk/>
            <pc:sldMk cId="3759979621" sldId="287"/>
            <ac:spMk id="3" creationId="{D9D76788-7B46-C8AE-14B7-8846941695DE}"/>
          </ac:spMkLst>
        </pc:spChg>
        <pc:spChg chg="add mod">
          <ac:chgData name="raghav panthi" userId="594e32b763b24d46" providerId="LiveId" clId="{6B782D64-7A6C-4560-B69C-CDB1D9C5670E}" dt="2024-06-26T08:49:31.382" v="220"/>
          <ac:spMkLst>
            <pc:docMk/>
            <pc:sldMk cId="3759979621" sldId="287"/>
            <ac:spMk id="4" creationId="{BD5C33EF-9F15-91FA-E435-0D077FC3EB40}"/>
          </ac:spMkLst>
        </pc:spChg>
        <pc:spChg chg="add mod ord">
          <ac:chgData name="raghav panthi" userId="594e32b763b24d46" providerId="LiveId" clId="{6B782D64-7A6C-4560-B69C-CDB1D9C5670E}" dt="2024-06-26T08:53:18.411" v="370" actId="20577"/>
          <ac:spMkLst>
            <pc:docMk/>
            <pc:sldMk cId="3759979621" sldId="287"/>
            <ac:spMk id="5" creationId="{8D6A8D14-4063-7F26-0EC9-61EC3AAD3A45}"/>
          </ac:spMkLst>
        </pc:spChg>
      </pc:sldChg>
      <pc:sldChg chg="new del">
        <pc:chgData name="raghav panthi" userId="594e32b763b24d46" providerId="LiveId" clId="{6B782D64-7A6C-4560-B69C-CDB1D9C5670E}" dt="2024-06-26T08:53:34.884" v="373" actId="47"/>
        <pc:sldMkLst>
          <pc:docMk/>
          <pc:sldMk cId="2266294984" sldId="288"/>
        </pc:sldMkLst>
      </pc:sldChg>
      <pc:sldChg chg="addSp delSp modSp add del mod">
        <pc:chgData name="raghav panthi" userId="594e32b763b24d46" providerId="LiveId" clId="{6B782D64-7A6C-4560-B69C-CDB1D9C5670E}" dt="2024-06-26T09:03:53.118" v="580" actId="47"/>
        <pc:sldMkLst>
          <pc:docMk/>
          <pc:sldMk cId="3239284180" sldId="288"/>
        </pc:sldMkLst>
        <pc:spChg chg="del">
          <ac:chgData name="raghav panthi" userId="594e32b763b24d46" providerId="LiveId" clId="{6B782D64-7A6C-4560-B69C-CDB1D9C5670E}" dt="2024-06-26T09:03:46.151" v="578" actId="478"/>
          <ac:spMkLst>
            <pc:docMk/>
            <pc:sldMk cId="3239284180" sldId="288"/>
            <ac:spMk id="2" creationId="{EB92735B-ECB0-05B0-06A1-D700BBB1A18B}"/>
          </ac:spMkLst>
        </pc:spChg>
        <pc:spChg chg="del">
          <ac:chgData name="raghav panthi" userId="594e32b763b24d46" providerId="LiveId" clId="{6B782D64-7A6C-4560-B69C-CDB1D9C5670E}" dt="2024-06-26T09:03:46.151" v="578" actId="478"/>
          <ac:spMkLst>
            <pc:docMk/>
            <pc:sldMk cId="3239284180" sldId="288"/>
            <ac:spMk id="4" creationId="{BD5C33EF-9F15-91FA-E435-0D077FC3EB40}"/>
          </ac:spMkLst>
        </pc:spChg>
        <pc:spChg chg="del">
          <ac:chgData name="raghav panthi" userId="594e32b763b24d46" providerId="LiveId" clId="{6B782D64-7A6C-4560-B69C-CDB1D9C5670E}" dt="2024-06-26T09:03:46.151" v="578" actId="478"/>
          <ac:spMkLst>
            <pc:docMk/>
            <pc:sldMk cId="3239284180" sldId="288"/>
            <ac:spMk id="5" creationId="{8D6A8D14-4063-7F26-0EC9-61EC3AAD3A45}"/>
          </ac:spMkLst>
        </pc:spChg>
        <pc:spChg chg="add mod">
          <ac:chgData name="raghav panthi" userId="594e32b763b24d46" providerId="LiveId" clId="{6B782D64-7A6C-4560-B69C-CDB1D9C5670E}" dt="2024-06-26T09:03:46.151" v="578" actId="478"/>
          <ac:spMkLst>
            <pc:docMk/>
            <pc:sldMk cId="3239284180" sldId="288"/>
            <ac:spMk id="6" creationId="{F0A82906-782E-3E0F-552E-6AC7E6104B33}"/>
          </ac:spMkLst>
        </pc:spChg>
        <pc:spChg chg="add mod">
          <ac:chgData name="raghav panthi" userId="594e32b763b24d46" providerId="LiveId" clId="{6B782D64-7A6C-4560-B69C-CDB1D9C5670E}" dt="2024-06-26T09:03:46.151" v="578" actId="478"/>
          <ac:spMkLst>
            <pc:docMk/>
            <pc:sldMk cId="3239284180" sldId="288"/>
            <ac:spMk id="8" creationId="{06242F42-C159-6873-B89B-ACB990D71E8B}"/>
          </ac:spMkLst>
        </pc:spChg>
      </pc:sldChg>
      <pc:sldChg chg="addSp delSp modSp add del mod modAnim">
        <pc:chgData name="raghav panthi" userId="594e32b763b24d46" providerId="LiveId" clId="{6B782D64-7A6C-4560-B69C-CDB1D9C5670E}" dt="2024-06-26T09:18:45.919" v="612"/>
        <pc:sldMkLst>
          <pc:docMk/>
          <pc:sldMk cId="2029816034" sldId="289"/>
        </pc:sldMkLst>
        <pc:spChg chg="del">
          <ac:chgData name="raghav panthi" userId="594e32b763b24d46" providerId="LiveId" clId="{6B782D64-7A6C-4560-B69C-CDB1D9C5670E}" dt="2024-06-26T09:04:18.021" v="587" actId="478"/>
          <ac:spMkLst>
            <pc:docMk/>
            <pc:sldMk cId="2029816034" sldId="289"/>
            <ac:spMk id="2" creationId="{EB92735B-ECB0-05B0-06A1-D700BBB1A18B}"/>
          </ac:spMkLst>
        </pc:spChg>
        <pc:spChg chg="del mod">
          <ac:chgData name="raghav panthi" userId="594e32b763b24d46" providerId="LiveId" clId="{6B782D64-7A6C-4560-B69C-CDB1D9C5670E}" dt="2024-06-26T09:04:12.776" v="586" actId="478"/>
          <ac:spMkLst>
            <pc:docMk/>
            <pc:sldMk cId="2029816034" sldId="289"/>
            <ac:spMk id="5" creationId="{8D6A8D14-4063-7F26-0EC9-61EC3AAD3A45}"/>
          </ac:spMkLst>
        </pc:spChg>
        <pc:spChg chg="add del mod">
          <ac:chgData name="raghav panthi" userId="594e32b763b24d46" providerId="LiveId" clId="{6B782D64-7A6C-4560-B69C-CDB1D9C5670E}" dt="2024-06-26T09:04:24.503" v="589" actId="478"/>
          <ac:spMkLst>
            <pc:docMk/>
            <pc:sldMk cId="2029816034" sldId="289"/>
            <ac:spMk id="6" creationId="{3E58EC09-A170-69F5-8BA5-D95A935A3A07}"/>
          </ac:spMkLst>
        </pc:spChg>
        <pc:spChg chg="add del mod">
          <ac:chgData name="raghav panthi" userId="594e32b763b24d46" providerId="LiveId" clId="{6B782D64-7A6C-4560-B69C-CDB1D9C5670E}" dt="2024-06-26T09:04:22.468" v="588" actId="478"/>
          <ac:spMkLst>
            <pc:docMk/>
            <pc:sldMk cId="2029816034" sldId="289"/>
            <ac:spMk id="8" creationId="{F9130F51-31F6-6854-53C0-03D0701F50D5}"/>
          </ac:spMkLst>
        </pc:spChg>
        <pc:spChg chg="add mod">
          <ac:chgData name="raghav panthi" userId="594e32b763b24d46" providerId="LiveId" clId="{6B782D64-7A6C-4560-B69C-CDB1D9C5670E}" dt="2024-06-26T09:16:59.362" v="595" actId="14100"/>
          <ac:spMkLst>
            <pc:docMk/>
            <pc:sldMk cId="2029816034" sldId="289"/>
            <ac:spMk id="9" creationId="{9BFCBF26-A487-DAB7-8414-CAC32B1F59E7}"/>
          </ac:spMkLst>
        </pc:spChg>
        <pc:picChg chg="add mod">
          <ac:chgData name="raghav panthi" userId="594e32b763b24d46" providerId="LiveId" clId="{6B782D64-7A6C-4560-B69C-CDB1D9C5670E}" dt="2024-06-26T09:17:30.387" v="597" actId="1076"/>
          <ac:picMkLst>
            <pc:docMk/>
            <pc:sldMk cId="2029816034" sldId="289"/>
            <ac:picMk id="10" creationId="{031AD5D8-3A94-ED45-0D53-640DCAC6B370}"/>
          </ac:picMkLst>
        </pc:picChg>
        <pc:picChg chg="add mod">
          <ac:chgData name="raghav panthi" userId="594e32b763b24d46" providerId="LiveId" clId="{6B782D64-7A6C-4560-B69C-CDB1D9C5670E}" dt="2024-06-26T09:17:44.098" v="599" actId="1076"/>
          <ac:picMkLst>
            <pc:docMk/>
            <pc:sldMk cId="2029816034" sldId="289"/>
            <ac:picMk id="11" creationId="{C36D8804-6DF6-06C9-B11E-ACE35360BF49}"/>
          </ac:picMkLst>
        </pc:picChg>
      </pc:sldChg>
      <pc:sldChg chg="add del">
        <pc:chgData name="raghav panthi" userId="594e32b763b24d46" providerId="LiveId" clId="{6B782D64-7A6C-4560-B69C-CDB1D9C5670E}" dt="2024-06-26T09:04:27.068" v="591"/>
        <pc:sldMkLst>
          <pc:docMk/>
          <pc:sldMk cId="3654830861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92926143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92926143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SLIDES_API192926143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SLIDES_API192926143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SLIDES_API1929261435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SLIDES_API1929261435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SLIDES_API1929261435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SLIDES_API1929261435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SLIDES_API1929261435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SLIDES_API1929261435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07330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SLIDES_API192926143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SLIDES_API1929261435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692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32B64-AB96-434C-8678-5C9993EF6B0A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532B64-AB96-434C-8678-5C9993EF6B0A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07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accent5">
                    <a:lumMod val="7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Cash Flow Statements</a:t>
            </a:r>
            <a:endParaRPr sz="3600" b="1" dirty="0">
              <a:solidFill>
                <a:schemeClr val="accent5">
                  <a:lumMod val="7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1026" name="Picture 2" descr="Cash Flow Free Stock CC0 Photo - StockSnap.io">
            <a:extLst>
              <a:ext uri="{FF2B5EF4-FFF2-40B4-BE49-F238E27FC236}">
                <a16:creationId xmlns:a16="http://schemas.microsoft.com/office/drawing/2014/main" id="{6CC68466-3C71-AAFA-C698-127B0B511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2880" y="0"/>
            <a:ext cx="9326879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79FE22-16B9-AC30-371E-10F08A24F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236" y="2728326"/>
            <a:ext cx="8903525" cy="219990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Additional information :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 Sales revenue (net of Rs 100,000 returned from customer) was Rs 12,00,000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Wages expenses was Rs 200,000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Purchase of raw materials of Rs 450,000 (excluding carriage inwards of Rs. 50,000) 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 Cash manufacturing expenses of Rs.100,000 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 Operating expenses (including depreciation on plant and machinery of Rs 80,000 and interest of  Rs 25,000) was Rs.200,000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 Debentures were redeemed with 10% premium  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Loss on sales of a plant (costing Rs. 80,000 and 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accumulatest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 depreciation of Rs 40,000) was Rs 10,000 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Out of current year's profit, provisions were made for tax and dividend of Rs.60,000 and Rs 50,000 </a:t>
            </a:r>
          </a:p>
          <a:p>
            <a:pPr algn="l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Nova" panose="020B0504020202020204" pitchFamily="34" charset="0"/>
              </a:rPr>
              <a:t>      respectively.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47E8D6A-A81B-0B02-6F60-3B85690BB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62851"/>
              </p:ext>
            </p:extLst>
          </p:nvPr>
        </p:nvGraphicFramePr>
        <p:xfrm>
          <a:off x="163285" y="326589"/>
          <a:ext cx="8817429" cy="24017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1616">
                  <a:extLst>
                    <a:ext uri="{9D8B030D-6E8A-4147-A177-3AD203B41FA5}">
                      <a16:colId xmlns:a16="http://schemas.microsoft.com/office/drawing/2014/main" val="3514540293"/>
                    </a:ext>
                  </a:extLst>
                </a:gridCol>
                <a:gridCol w="1202376">
                  <a:extLst>
                    <a:ext uri="{9D8B030D-6E8A-4147-A177-3AD203B41FA5}">
                      <a16:colId xmlns:a16="http://schemas.microsoft.com/office/drawing/2014/main" val="2746161670"/>
                    </a:ext>
                  </a:extLst>
                </a:gridCol>
                <a:gridCol w="1264723">
                  <a:extLst>
                    <a:ext uri="{9D8B030D-6E8A-4147-A177-3AD203B41FA5}">
                      <a16:colId xmlns:a16="http://schemas.microsoft.com/office/drawing/2014/main" val="1300617567"/>
                    </a:ext>
                  </a:extLst>
                </a:gridCol>
                <a:gridCol w="2217716">
                  <a:extLst>
                    <a:ext uri="{9D8B030D-6E8A-4147-A177-3AD203B41FA5}">
                      <a16:colId xmlns:a16="http://schemas.microsoft.com/office/drawing/2014/main" val="1207305265"/>
                    </a:ext>
                  </a:extLst>
                </a:gridCol>
                <a:gridCol w="1086593">
                  <a:extLst>
                    <a:ext uri="{9D8B030D-6E8A-4147-A177-3AD203B41FA5}">
                      <a16:colId xmlns:a16="http://schemas.microsoft.com/office/drawing/2014/main" val="803394587"/>
                    </a:ext>
                  </a:extLst>
                </a:gridCol>
                <a:gridCol w="1104405">
                  <a:extLst>
                    <a:ext uri="{9D8B030D-6E8A-4147-A177-3AD203B41FA5}">
                      <a16:colId xmlns:a16="http://schemas.microsoft.com/office/drawing/2014/main" val="1075665580"/>
                    </a:ext>
                  </a:extLst>
                </a:gridCol>
              </a:tblGrid>
              <a:tr h="423846">
                <a:tc>
                  <a:txBody>
                    <a:bodyPr/>
                    <a:lstStyle/>
                    <a:p>
                      <a:r>
                        <a:rPr lang="en-US" sz="1100" dirty="0"/>
                        <a:t>Capital and liabilities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01/01/2009</a:t>
                      </a:r>
                    </a:p>
                    <a:p>
                      <a:r>
                        <a:rPr lang="en-US" sz="1100" dirty="0"/>
                        <a:t>    (Rs)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31/12/2009</a:t>
                      </a:r>
                    </a:p>
                    <a:p>
                      <a:r>
                        <a:rPr lang="en-US" sz="1100" dirty="0"/>
                        <a:t>      (Rs)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Asset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01/01/2009</a:t>
                      </a:r>
                    </a:p>
                    <a:p>
                      <a:r>
                        <a:rPr lang="en-US" sz="1100" dirty="0"/>
                        <a:t>       (Rs)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31/12/2009</a:t>
                      </a:r>
                    </a:p>
                    <a:p>
                      <a:r>
                        <a:rPr lang="en-US" sz="1100" dirty="0"/>
                        <a:t>      (Rs)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67624536"/>
                  </a:ext>
                </a:extLst>
              </a:tr>
              <a:tr h="1691865">
                <a:tc>
                  <a:txBody>
                    <a:bodyPr/>
                    <a:lstStyle/>
                    <a:p>
                      <a:r>
                        <a:rPr lang="en-US" sz="1100" dirty="0"/>
                        <a:t>Share capital</a:t>
                      </a:r>
                    </a:p>
                    <a:p>
                      <a:r>
                        <a:rPr lang="en-US" sz="1100" dirty="0"/>
                        <a:t>10% Debenture</a:t>
                      </a:r>
                    </a:p>
                    <a:p>
                      <a:r>
                        <a:rPr lang="en-US" sz="1100" dirty="0"/>
                        <a:t>Bank loan</a:t>
                      </a:r>
                    </a:p>
                    <a:p>
                      <a:r>
                        <a:rPr lang="en-US" sz="1100" dirty="0"/>
                        <a:t>Accounts payable</a:t>
                      </a:r>
                    </a:p>
                    <a:p>
                      <a:r>
                        <a:rPr lang="en-US" sz="1100" dirty="0"/>
                        <a:t>Wages accrued</a:t>
                      </a:r>
                    </a:p>
                    <a:p>
                      <a:r>
                        <a:rPr lang="en-US" sz="1100" dirty="0"/>
                        <a:t>Tax provision</a:t>
                      </a:r>
                    </a:p>
                    <a:p>
                      <a:r>
                        <a:rPr lang="en-US" sz="1100" dirty="0"/>
                        <a:t>Dividend provision</a:t>
                      </a:r>
                    </a:p>
                    <a:p>
                      <a:r>
                        <a:rPr lang="en-US" sz="1100" dirty="0"/>
                        <a:t>Retained earning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800,000</a:t>
                      </a:r>
                    </a:p>
                    <a:p>
                      <a:r>
                        <a:rPr lang="en-US" sz="1100" dirty="0"/>
                        <a:t>200,000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50,000</a:t>
                      </a:r>
                    </a:p>
                    <a:p>
                      <a:r>
                        <a:rPr lang="en-US" sz="1100" dirty="0"/>
                        <a:t>50,000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__________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1,000,000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300,000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20,000</a:t>
                      </a:r>
                    </a:p>
                    <a:p>
                      <a:r>
                        <a:rPr lang="en-US" sz="1100" dirty="0"/>
                        <a:t>60,000</a:t>
                      </a:r>
                    </a:p>
                    <a:p>
                      <a:r>
                        <a:rPr lang="en-US" sz="1100" dirty="0"/>
                        <a:t>60,000</a:t>
                      </a:r>
                    </a:p>
                    <a:p>
                      <a:r>
                        <a:rPr lang="en-US" sz="1100" dirty="0"/>
                        <a:t>120,000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Land and building</a:t>
                      </a:r>
                    </a:p>
                    <a:p>
                      <a:r>
                        <a:rPr lang="en-US" sz="1100" dirty="0"/>
                        <a:t>Plant and machinery</a:t>
                      </a:r>
                    </a:p>
                    <a:p>
                      <a:r>
                        <a:rPr lang="en-US" sz="1100" dirty="0"/>
                        <a:t>Accumulated depreciation</a:t>
                      </a:r>
                    </a:p>
                    <a:p>
                      <a:r>
                        <a:rPr lang="en-US" sz="1100" dirty="0"/>
                        <a:t>Inventories </a:t>
                      </a:r>
                    </a:p>
                    <a:p>
                      <a:r>
                        <a:rPr lang="en-US" sz="1100" dirty="0"/>
                        <a:t>Account receivable</a:t>
                      </a:r>
                    </a:p>
                    <a:p>
                      <a:r>
                        <a:rPr lang="en-US" sz="1100" dirty="0"/>
                        <a:t>Prepaid insurance</a:t>
                      </a:r>
                    </a:p>
                    <a:p>
                      <a:r>
                        <a:rPr lang="en-US" sz="1100" dirty="0"/>
                        <a:t>Cash at bank</a:t>
                      </a:r>
                    </a:p>
                    <a:p>
                      <a:r>
                        <a:rPr lang="en-US" sz="1100" dirty="0"/>
                        <a:t>Cash at hand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500,000</a:t>
                      </a:r>
                    </a:p>
                    <a:p>
                      <a:r>
                        <a:rPr lang="en-US" sz="1100" dirty="0"/>
                        <a:t>650,000</a:t>
                      </a:r>
                    </a:p>
                    <a:p>
                      <a:r>
                        <a:rPr lang="en-US" sz="1100" dirty="0"/>
                        <a:t>(100,000)</a:t>
                      </a:r>
                    </a:p>
                    <a:p>
                      <a:r>
                        <a:rPr lang="en-US" sz="1100" dirty="0"/>
                        <a:t>100,000</a:t>
                      </a:r>
                    </a:p>
                    <a:p>
                      <a:r>
                        <a:rPr lang="en-US" sz="1100" dirty="0"/>
                        <a:t>150,000</a:t>
                      </a:r>
                    </a:p>
                    <a:p>
                      <a:r>
                        <a:rPr lang="en-US" sz="1100" dirty="0"/>
                        <a:t>10,000</a:t>
                      </a:r>
                    </a:p>
                    <a:p>
                      <a:r>
                        <a:rPr lang="en-US" sz="1100" dirty="0"/>
                        <a:t>80,000</a:t>
                      </a:r>
                    </a:p>
                    <a:p>
                      <a:r>
                        <a:rPr lang="en-US" sz="1100" dirty="0"/>
                        <a:t>10,000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700,000</a:t>
                      </a:r>
                    </a:p>
                    <a:p>
                      <a:r>
                        <a:rPr lang="en-US" sz="1100" dirty="0"/>
                        <a:t>800,000</a:t>
                      </a:r>
                    </a:p>
                    <a:p>
                      <a:r>
                        <a:rPr lang="en-US" sz="1100" dirty="0"/>
                        <a:t>(140,000)</a:t>
                      </a:r>
                    </a:p>
                    <a:p>
                      <a:r>
                        <a:rPr lang="en-US" sz="1100" dirty="0"/>
                        <a:t>150,000</a:t>
                      </a:r>
                    </a:p>
                    <a:p>
                      <a:r>
                        <a:rPr lang="en-US" sz="1100" dirty="0"/>
                        <a:t>200,000</a:t>
                      </a:r>
                    </a:p>
                    <a:p>
                      <a:r>
                        <a:rPr lang="en-US" sz="1100" dirty="0"/>
                        <a:t>20,000</a:t>
                      </a:r>
                    </a:p>
                    <a:p>
                      <a:r>
                        <a:rPr lang="en-US" sz="1100" dirty="0"/>
                        <a:t>25,000</a:t>
                      </a:r>
                    </a:p>
                    <a:p>
                      <a:r>
                        <a:rPr lang="en-US" sz="1100" dirty="0"/>
                        <a:t>5000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70749648"/>
                  </a:ext>
                </a:extLst>
              </a:tr>
              <a:tr h="286026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1,400,000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1,760,000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1,400,000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1,760,000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16628770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1C879E8-66A5-B8BB-28E6-4CC8AE6EBA65}"/>
              </a:ext>
            </a:extLst>
          </p:cNvPr>
          <p:cNvSpPr/>
          <p:nvPr/>
        </p:nvSpPr>
        <p:spPr>
          <a:xfrm>
            <a:off x="3039348" y="-132960"/>
            <a:ext cx="2601883" cy="484748"/>
          </a:xfrm>
          <a:prstGeom prst="rect">
            <a:avLst/>
          </a:prstGeom>
          <a:noFill/>
        </p:spPr>
        <p:txBody>
          <a:bodyPr wrap="square" lIns="68580" tIns="34290" rIns="68580" bIns="34290">
            <a:spAutoFit/>
          </a:bodyPr>
          <a:lstStyle/>
          <a:p>
            <a:pPr algn="ctr"/>
            <a:r>
              <a:rPr lang="en-US" sz="270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Rounded MT Bold" panose="020F0704030504030204" pitchFamily="34" charset="0"/>
              </a:rPr>
              <a:t>Numerical</a:t>
            </a:r>
          </a:p>
        </p:txBody>
      </p:sp>
      <p:sp>
        <p:nvSpPr>
          <p:cNvPr id="5" name="Google Shape;68;p15">
            <a:extLst>
              <a:ext uri="{FF2B5EF4-FFF2-40B4-BE49-F238E27FC236}">
                <a16:creationId xmlns:a16="http://schemas.microsoft.com/office/drawing/2014/main" id="{41A8B724-D64D-BEA0-95D7-8FA5ABF05C0A}"/>
              </a:ext>
            </a:extLst>
          </p:cNvPr>
          <p:cNvSpPr txBox="1"/>
          <p:nvPr/>
        </p:nvSpPr>
        <p:spPr>
          <a:xfrm>
            <a:off x="-2" y="262988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312517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FFD57C7-071F-2ACF-7BA8-CFDEB9C64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4951"/>
              </p:ext>
            </p:extLst>
          </p:nvPr>
        </p:nvGraphicFramePr>
        <p:xfrm>
          <a:off x="0" y="0"/>
          <a:ext cx="10033347" cy="69794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7975">
                  <a:extLst>
                    <a:ext uri="{9D8B030D-6E8A-4147-A177-3AD203B41FA5}">
                      <a16:colId xmlns:a16="http://schemas.microsoft.com/office/drawing/2014/main" val="2838635094"/>
                    </a:ext>
                  </a:extLst>
                </a:gridCol>
                <a:gridCol w="1660596">
                  <a:extLst>
                    <a:ext uri="{9D8B030D-6E8A-4147-A177-3AD203B41FA5}">
                      <a16:colId xmlns:a16="http://schemas.microsoft.com/office/drawing/2014/main" val="304948302"/>
                    </a:ext>
                  </a:extLst>
                </a:gridCol>
                <a:gridCol w="1604776">
                  <a:extLst>
                    <a:ext uri="{9D8B030D-6E8A-4147-A177-3AD203B41FA5}">
                      <a16:colId xmlns:a16="http://schemas.microsoft.com/office/drawing/2014/main" val="4086717448"/>
                    </a:ext>
                  </a:extLst>
                </a:gridCol>
              </a:tblGrid>
              <a:tr h="183369">
                <a:tc>
                  <a:txBody>
                    <a:bodyPr/>
                    <a:lstStyle/>
                    <a:p>
                      <a:r>
                        <a:rPr lang="en-US"/>
                        <a:t>Particular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Amount(Rs)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Amount(Rs)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95419"/>
                  </a:ext>
                </a:extLst>
              </a:tr>
              <a:tr h="6674631">
                <a:tc>
                  <a:txBody>
                    <a:bodyPr/>
                    <a:lstStyle/>
                    <a:p>
                      <a:pPr marL="342900" indent="-342900">
                        <a:buAutoNum type="alphaUcPeriod"/>
                      </a:pPr>
                      <a:r>
                        <a:rPr lang="en-US" sz="1200" b="1" dirty="0"/>
                        <a:t>Operating Activities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200" b="1" dirty="0"/>
                        <a:t>Receipts from customers</a:t>
                      </a:r>
                      <a:endParaRPr lang="en-US" sz="1200" b="0" dirty="0"/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Net sales revenue……………………………..…………………………………………………………</a:t>
                      </a:r>
                      <a:endParaRPr lang="en-US" sz="1200" b="1" dirty="0"/>
                    </a:p>
                    <a:p>
                      <a:pPr marL="0" indent="0">
                        <a:buNone/>
                      </a:pPr>
                      <a:r>
                        <a:rPr lang="en-US" sz="1200" b="1" dirty="0"/>
                        <a:t>     </a:t>
                      </a:r>
                      <a:r>
                        <a:rPr lang="en-US" sz="1200" b="0" dirty="0"/>
                        <a:t>Increase in account receivable …………………………………………………………………………</a:t>
                      </a:r>
                    </a:p>
                    <a:p>
                      <a:pPr marL="342900" indent="-342900">
                        <a:buAutoNum type="arabicPeriod" startAt="2"/>
                      </a:pPr>
                      <a:r>
                        <a:rPr lang="en-US" sz="1200" b="1" dirty="0"/>
                        <a:t>Payment to suppliers</a:t>
                      </a:r>
                    </a:p>
                    <a:p>
                      <a:pPr marL="342900" indent="-342900">
                        <a:buAutoNum type="arabicPeriod" startAt="3"/>
                      </a:pPr>
                      <a:r>
                        <a:rPr lang="en-US" sz="1200" b="1" dirty="0"/>
                        <a:t>Payment for operating expenses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Cash manufacturing expenses…………………………………………………………………………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Payment for wages ………………………………………………………………...……………………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Operating expenses (200,000-80,000-25000)…………………………..……………………………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Increase in prepaid expenses………………………………….……………………………………….</a:t>
                      </a:r>
                    </a:p>
                    <a:p>
                      <a:pPr marL="342900" indent="-342900">
                        <a:buAutoNum type="arabicPeriod" startAt="4"/>
                      </a:pPr>
                      <a:r>
                        <a:rPr lang="en-US" sz="1200" b="1" dirty="0"/>
                        <a:t>Payment for interest</a:t>
                      </a:r>
                    </a:p>
                    <a:p>
                      <a:pPr marL="342900" indent="-342900">
                        <a:buAutoNum type="arabicPeriod" startAt="4"/>
                      </a:pPr>
                      <a:r>
                        <a:rPr lang="en-US" sz="1200" b="1" dirty="0"/>
                        <a:t>Payment for taxes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1" dirty="0"/>
                        <a:t>     Cash flow under operating activities………………………………………………………….……</a:t>
                      </a:r>
                    </a:p>
                    <a:p>
                      <a:pPr marL="342900" indent="-342900">
                        <a:buAutoNum type="alphaUcPeriod" startAt="2"/>
                      </a:pPr>
                      <a:r>
                        <a:rPr lang="en-US" sz="1200" b="1" dirty="0"/>
                        <a:t>Investing activities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 Purchase of land and building…………………………………………………………………………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sales of plant…………………………………………………………………………………………….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 Purchase of plant and machinery……………………………………………………………………..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1" dirty="0"/>
                        <a:t>      Cash flows from investing activities………………………………………………………………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C</a:t>
                      </a:r>
                      <a:r>
                        <a:rPr lang="en-US" sz="1200" b="1" dirty="0"/>
                        <a:t>. Financing activities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Issue of share capital…………………………………………………………………………………….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Redemption of debentures……………………………………………………………………………….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Premium on redemption of debenture………………………………………………………………….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Bank loan obtained………………………………………………………………………………………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Payment of dividend…………………………………………………..…………………………………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1" dirty="0"/>
                        <a:t>    Cashflow from financing activities……………………………………………………….…………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Net changes in cash or cash equivalents(A+B+C)………………………………………..…………….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Add: Beginning balance of   Bank……….………………………………………………………………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        Cash…………………………………………………..…………………………………………………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Ending Balance of  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b="0" dirty="0"/>
                        <a:t>Bank………………………………………………………………………………………………………….        Cash…………………………………………………………………………………………………………</a:t>
                      </a:r>
                    </a:p>
                    <a:p>
                      <a:pPr marL="0" indent="0">
                        <a:buNone/>
                      </a:pP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12,00,000</a:t>
                      </a:r>
                    </a:p>
                    <a:p>
                      <a:r>
                        <a:rPr lang="en-US" sz="1200"/>
                        <a:t>(50,000)</a:t>
                      </a:r>
                    </a:p>
                    <a:p>
                      <a:endParaRPr lang="en-US" sz="1200"/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(100,000)</a:t>
                      </a:r>
                    </a:p>
                    <a:p>
                      <a:r>
                        <a:rPr lang="en-US" sz="1200"/>
                        <a:t>(230,000)</a:t>
                      </a:r>
                    </a:p>
                    <a:p>
                      <a:r>
                        <a:rPr lang="en-US" sz="1200"/>
                        <a:t>(95,000)</a:t>
                      </a:r>
                    </a:p>
                    <a:p>
                      <a:r>
                        <a:rPr lang="en-US" sz="1200"/>
                        <a:t>(10,000)</a:t>
                      </a:r>
                    </a:p>
                    <a:p>
                      <a:r>
                        <a:rPr lang="en-US" sz="1200"/>
                        <a:t>(25,000)</a:t>
                      </a:r>
                    </a:p>
                    <a:p>
                      <a:r>
                        <a:rPr lang="en-US" sz="1200"/>
                        <a:t>(50,000)</a:t>
                      </a:r>
                    </a:p>
                    <a:p>
                      <a:endParaRPr lang="en-US" sz="1200"/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(200,000)</a:t>
                      </a:r>
                    </a:p>
                    <a:p>
                      <a:r>
                        <a:rPr lang="en-US" sz="1200"/>
                        <a:t>30,000</a:t>
                      </a:r>
                    </a:p>
                    <a:p>
                      <a:r>
                        <a:rPr lang="en-US" sz="1200"/>
                        <a:t>(230,000)</a:t>
                      </a:r>
                    </a:p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(400,000)</a:t>
                      </a:r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200,000</a:t>
                      </a:r>
                    </a:p>
                    <a:p>
                      <a:r>
                        <a:rPr lang="en-US" sz="1200"/>
                        <a:t>(100,000)</a:t>
                      </a:r>
                    </a:p>
                    <a:p>
                      <a:r>
                        <a:rPr lang="en-US" sz="1200"/>
                        <a:t>(10,000)</a:t>
                      </a:r>
                    </a:p>
                    <a:p>
                      <a:r>
                        <a:rPr lang="en-US" sz="1200"/>
                        <a:t>200,000</a:t>
                      </a:r>
                    </a:p>
                    <a:p>
                      <a:r>
                        <a:rPr lang="en-US" sz="1200"/>
                        <a:t>(90,000)</a:t>
                      </a:r>
                    </a:p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200,000</a:t>
                      </a:r>
                      <a:endParaRPr lang="en-US" sz="1200"/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80,000</a:t>
                      </a:r>
                    </a:p>
                    <a:p>
                      <a:r>
                        <a:rPr lang="en-US" sz="1200"/>
                        <a:t>10,000</a:t>
                      </a:r>
                    </a:p>
                    <a:p>
                      <a:endParaRPr lang="en-US" sz="1200"/>
                    </a:p>
                    <a:p>
                      <a:r>
                        <a:rPr lang="en-US" sz="1200"/>
                        <a:t>25,000</a:t>
                      </a:r>
                    </a:p>
                    <a:p>
                      <a:r>
                        <a:rPr lang="en-US" sz="1200"/>
                        <a:t>5000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11,50,000</a:t>
                      </a:r>
                    </a:p>
                    <a:p>
                      <a:r>
                        <a:rPr lang="en-US" sz="1200" dirty="0"/>
                        <a:t>(500,000)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(435,000)</a:t>
                      </a:r>
                    </a:p>
                    <a:p>
                      <a:r>
                        <a:rPr lang="en-US" sz="1200" dirty="0"/>
                        <a:t>(25,000)</a:t>
                      </a:r>
                    </a:p>
                    <a:p>
                      <a:r>
                        <a:rPr lang="en-US" sz="1200" dirty="0"/>
                        <a:t>(50,000)</a:t>
                      </a:r>
                    </a:p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140,000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b="1" i="1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lang="en-US" sz="1200" b="1" i="0" dirty="0">
                          <a:solidFill>
                            <a:srgbClr val="FF0000"/>
                          </a:solidFill>
                        </a:rPr>
                        <a:t>400,000)</a:t>
                      </a:r>
                    </a:p>
                    <a:p>
                      <a:endParaRPr lang="en-US" sz="1200" b="1" i="1" dirty="0"/>
                    </a:p>
                    <a:p>
                      <a:endParaRPr lang="en-US" sz="1200" b="1" i="1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200,000</a:t>
                      </a:r>
                    </a:p>
                    <a:p>
                      <a:r>
                        <a:rPr lang="en-US" sz="1200" dirty="0"/>
                        <a:t>(60,000)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90,000</a:t>
                      </a:r>
                    </a:p>
                    <a:p>
                      <a:endParaRPr lang="en-US" sz="1200" dirty="0"/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93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6773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438214-25D5-7A05-E25A-2C1DB9BA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4663440"/>
          </a:xfrm>
        </p:spPr>
        <p:txBody>
          <a:bodyPr>
            <a:normAutofit fontScale="90000"/>
          </a:bodyPr>
          <a:lstStyle/>
          <a:p>
            <a:pPr marL="0" indent="0" rtl="0" eaLnBrk="1" latinLnBrk="0" hangingPunct="1">
              <a:spcBef>
                <a:spcPts val="1000"/>
              </a:spcBef>
              <a:spcAft>
                <a:spcPts val="0"/>
              </a:spcAft>
            </a:pPr>
            <a:b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Working note: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1.Cost of goods sold = Purchase + Carriage + Opening stock - Closing stock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 =450,000+50,000+ 100,000-150,000 = Rs 450,000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2.Paid to suppliers = Cost of goods sold + Increase inventory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=450,000+50,000 = Rs 500,000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3. Payment for wages = Beginning wages accrued + Wages expenses - Ending wages accrued –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    =50,000+200,000-20,000 = Rs. 230,000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4.Payment for taxes = Beginning tax provision + Current year's tax provision - Ending tax provision       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 =50,000+ 60,000 60.000 = Rs. 50,000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5. Sale of plant = Cost-Accumulated depreciation - Loss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= 80,000-40,000-10,000                       = Rs, 30,000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6. Purchase of plant and machinery = Beginning cost+ Purchase-Cost of sold part Ending cost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or, 650,000+x-80,000 800,000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or, x = purchase = Rs. 230,000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7. Payment of dividend = Beginning dividend provision + Current year's provision - Ending provision -                                  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sz="1500" b="1" kern="12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rebuchet MS" panose="020B0603020202020204" pitchFamily="34" charset="0"/>
                <a:ea typeface="+mn-ea"/>
                <a:cs typeface="+mn-cs"/>
              </a:rPr>
              <a:t>                                   = 100,000+ 50,000 60,000- Rs. 90,000</a:t>
            </a:r>
            <a:br>
              <a:rPr lang="en-US" sz="15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</a:br>
            <a:endParaRPr lang="en-US" sz="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755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637829"/>
              </p:ext>
            </p:extLst>
          </p:nvPr>
        </p:nvGraphicFramePr>
        <p:xfrm>
          <a:off x="1371600" y="150080"/>
          <a:ext cx="6400799" cy="390757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55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Particulars 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2003</a:t>
                      </a:r>
                    </a:p>
                  </a:txBody>
                  <a:tcPr marL="68580" marR="68580" marT="34290" marB="34290">
                    <a:lnL w="12700" cmpd="sng">
                      <a:noFill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2002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Cash 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Accounts receivable 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Inventory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Prepai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 expenses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current assets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Land 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Equipment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Accumulated</a:t>
                      </a:r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depreciation</a:t>
                      </a:r>
                    </a:p>
                    <a:p>
                      <a:r>
                        <a:rPr lang="en-US" sz="11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long-term assets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assets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Accounts Payable 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Outstanding expenses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Income taxes payable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current liabilities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Bonds payable 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long-term liabilities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Capital stock</a:t>
                      </a:r>
                    </a:p>
                    <a:p>
                      <a:r>
                        <a:rPr lang="en-US" sz="11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Retained earnings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stockholder’s equity</a:t>
                      </a:r>
                    </a:p>
                    <a:p>
                      <a:r>
                        <a:rPr lang="en-US" sz="11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liabilities and stockholder’s equity</a:t>
                      </a:r>
                    </a:p>
                  </a:txBody>
                  <a:tcPr marL="68580" marR="68580" marT="34290" marB="34290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230000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477000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(250000)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1200000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1677000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288000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550000</a:t>
                      </a:r>
                    </a:p>
                    <a:p>
                      <a:r>
                        <a:rPr lang="en-US" sz="11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489000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1039000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1677000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445000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(200000)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900000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1345000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148000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110000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321000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400000</a:t>
                      </a:r>
                    </a:p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324000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724000</a:t>
                      </a:r>
                    </a:p>
                    <a:p>
                      <a:r>
                        <a:rPr lang="en-US" sz="11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1345000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5943600" y="11430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943600" y="131445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71600" y="2180033"/>
            <a:ext cx="6400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43600" y="199186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943600" y="1674114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43600" y="2718054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943600" y="2828544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943600" y="3871722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43600" y="35433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1371600" y="4000501"/>
            <a:ext cx="6400800" cy="76557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Additional information:</a:t>
            </a:r>
          </a:p>
          <a:p>
            <a:pPr>
              <a:buNone/>
            </a:pP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 Dividends of Rs 60,000 were paid</a:t>
            </a:r>
          </a:p>
          <a:p>
            <a:pPr>
              <a:buNone/>
            </a:pP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(b) Operating expenses include Rs 50000 of depreciation</a:t>
            </a:r>
          </a:p>
          <a:p>
            <a:pPr>
              <a:buNone/>
            </a:pPr>
            <a:r>
              <a:rPr lang="en-US" sz="1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You are required to prepare Statement of Cash Flow using direct method for the period ended December 31, 2003</a:t>
            </a:r>
          </a:p>
          <a:p>
            <a:pPr>
              <a:buNone/>
            </a:pPr>
            <a:endParaRPr lang="en-US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052195"/>
              </p:ext>
            </p:extLst>
          </p:nvPr>
        </p:nvGraphicFramePr>
        <p:xfrm>
          <a:off x="270165" y="339707"/>
          <a:ext cx="6858001" cy="42907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68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3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505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Details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Amount (Rs)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Amount (Rs)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1197">
                <a:tc>
                  <a:txBody>
                    <a:bodyPr/>
                    <a:lstStyle/>
                    <a:p>
                      <a:r>
                        <a:rPr lang="en-US" sz="1100" b="1" dirty="0"/>
                        <a:t>A.</a:t>
                      </a:r>
                      <a:r>
                        <a:rPr lang="en-US" sz="1100" b="1" baseline="0" dirty="0"/>
                        <a:t> </a:t>
                      </a:r>
                      <a:r>
                        <a:rPr lang="en-US" sz="1100" b="1" dirty="0"/>
                        <a:t> Operating activities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1.  Receipts from customers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Sales revenue.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Increase in accounts receivable.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aseline="0" dirty="0"/>
                        <a:t>2. </a:t>
                      </a:r>
                      <a:r>
                        <a:rPr lang="en-US" sz="900" dirty="0"/>
                        <a:t> Payment to suppliers and employers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Cost of goods sold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Increase in inventory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Decrease in accounts payable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3.</a:t>
                      </a:r>
                      <a:r>
                        <a:rPr lang="en-US" sz="900" baseline="0" dirty="0"/>
                        <a:t>   </a:t>
                      </a:r>
                      <a:r>
                        <a:rPr lang="en-US" sz="900" dirty="0"/>
                        <a:t>Payment for operating expenses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Operating expenses (150,000-50,000)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Decrease in prepaid expenses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Increase in outstanding expenses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4.   Payment for interest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5.   Payment for tax (WNI)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6.   Cash flow under other operating items</a:t>
                      </a:r>
                    </a:p>
                    <a:p>
                      <a:pPr marL="342900" indent="-342900">
                        <a:buAutoNum type="alphaUcPeriod" startAt="2"/>
                      </a:pPr>
                      <a:r>
                        <a:rPr lang="en-US" sz="1100" b="1" dirty="0"/>
                        <a:t>Investing activities</a:t>
                      </a:r>
                      <a:r>
                        <a:rPr lang="en-US" sz="1100" dirty="0"/>
                        <a:t> 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Purchase of land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Purchase of equipment 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dirty="0"/>
                        <a:t>      </a:t>
                      </a:r>
                      <a:r>
                        <a:rPr lang="en-US" sz="1100" b="1" dirty="0"/>
                        <a:t>Cash Flow under investing activities</a:t>
                      </a:r>
                    </a:p>
                    <a:p>
                      <a:pPr marL="342900" indent="-342900">
                        <a:buAutoNum type="alphaUcPeriod" startAt="3"/>
                      </a:pPr>
                      <a:r>
                        <a:rPr lang="en-US" sz="1100" b="1" dirty="0"/>
                        <a:t>Financing activities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100" b="1" dirty="0"/>
                        <a:t>      </a:t>
                      </a:r>
                      <a:r>
                        <a:rPr lang="en-US" sz="900" b="0" dirty="0"/>
                        <a:t>Issue</a:t>
                      </a:r>
                      <a:r>
                        <a:rPr lang="en-US" sz="900" b="0" baseline="0" dirty="0"/>
                        <a:t> of bond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="0" baseline="0" dirty="0"/>
                        <a:t>       Issue of capital stock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="0" baseline="0" dirty="0"/>
                        <a:t>       Payment of dividend 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="0" baseline="0" dirty="0"/>
                        <a:t>     </a:t>
                      </a:r>
                      <a:r>
                        <a:rPr lang="en-US" sz="1100" b="1" baseline="0" dirty="0"/>
                        <a:t>  Cash flow under financing activities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100" b="1" baseline="0" dirty="0"/>
                        <a:t>Net change in cash or cash equivalents [A+B+C]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900" b="0" baseline="0" dirty="0"/>
                        <a:t>Add: Beginning cash balance</a:t>
                      </a:r>
                    </a:p>
                    <a:p>
                      <a:pPr marL="342900" indent="-342900">
                        <a:buNone/>
                      </a:pPr>
                      <a:r>
                        <a:rPr lang="en-US" sz="1100" b="1" dirty="0"/>
                        <a:t>Ending cash balance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900" dirty="0"/>
                    </a:p>
                    <a:p>
                      <a:pPr algn="l"/>
                      <a:r>
                        <a:rPr lang="en-US" sz="900" dirty="0"/>
                        <a:t>12,50,000</a:t>
                      </a:r>
                    </a:p>
                    <a:p>
                      <a:r>
                        <a:rPr lang="en-US" sz="900" dirty="0"/>
                        <a:t>(50,000)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(700,000)</a:t>
                      </a:r>
                    </a:p>
                    <a:p>
                      <a:r>
                        <a:rPr lang="en-US" sz="900" dirty="0"/>
                        <a:t>(30,000)</a:t>
                      </a:r>
                    </a:p>
                    <a:p>
                      <a:r>
                        <a:rPr lang="en-US" sz="900" dirty="0"/>
                        <a:t>(18,000)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(100,000)</a:t>
                      </a:r>
                    </a:p>
                    <a:p>
                      <a:r>
                        <a:rPr lang="en-US" sz="900" dirty="0"/>
                        <a:t>10,000</a:t>
                      </a:r>
                    </a:p>
                    <a:p>
                      <a:r>
                        <a:rPr lang="en-US" sz="900" dirty="0"/>
                        <a:t>5,000</a:t>
                      </a:r>
                    </a:p>
                    <a:p>
                      <a:r>
                        <a:rPr lang="en-US" sz="900" dirty="0"/>
                        <a:t>(25,000)</a:t>
                      </a:r>
                    </a:p>
                    <a:p>
                      <a:r>
                        <a:rPr lang="en-US" sz="900" dirty="0"/>
                        <a:t>(170,000)</a:t>
                      </a:r>
                    </a:p>
                    <a:p>
                      <a:r>
                        <a:rPr lang="en-US" sz="900" dirty="0"/>
                        <a:t>Nil</a:t>
                      </a:r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(150,000)</a:t>
                      </a:r>
                    </a:p>
                    <a:p>
                      <a:r>
                        <a:rPr lang="en-US" sz="900" dirty="0"/>
                        <a:t>(200,000)</a:t>
                      </a:r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50,000</a:t>
                      </a:r>
                    </a:p>
                    <a:p>
                      <a:r>
                        <a:rPr lang="en-US" sz="900" dirty="0"/>
                        <a:t>150,000</a:t>
                      </a:r>
                    </a:p>
                    <a:p>
                      <a:r>
                        <a:rPr lang="en-US" sz="900" dirty="0"/>
                        <a:t>(60,000)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12,00,000</a:t>
                      </a:r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(7,48,000)</a:t>
                      </a:r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endParaRPr lang="en-US" sz="900" dirty="0"/>
                    </a:p>
                    <a:p>
                      <a:r>
                        <a:rPr lang="en-US" sz="900" dirty="0"/>
                        <a:t>(85,000)</a:t>
                      </a:r>
                    </a:p>
                    <a:p>
                      <a:r>
                        <a:rPr lang="en-US" sz="900" dirty="0"/>
                        <a:t>(25,000)</a:t>
                      </a:r>
                    </a:p>
                    <a:p>
                      <a:r>
                        <a:rPr lang="en-US" sz="900" dirty="0"/>
                        <a:t>(170,000)</a:t>
                      </a:r>
                    </a:p>
                    <a:p>
                      <a:r>
                        <a:rPr lang="en-US" sz="900" dirty="0"/>
                        <a:t>Nil</a:t>
                      </a:r>
                    </a:p>
                    <a:p>
                      <a:r>
                        <a:rPr lang="en-US" sz="900" b="1" dirty="0"/>
                        <a:t>172,000</a:t>
                      </a:r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r>
                        <a:rPr lang="en-US" sz="900" b="1" dirty="0"/>
                        <a:t>(350,000)</a:t>
                      </a:r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endParaRPr lang="en-US" sz="900" b="0" dirty="0"/>
                    </a:p>
                    <a:p>
                      <a:r>
                        <a:rPr lang="en-US" sz="900" b="1" dirty="0"/>
                        <a:t>140,000</a:t>
                      </a:r>
                    </a:p>
                    <a:p>
                      <a:r>
                        <a:rPr lang="en-US" sz="900" b="0" dirty="0"/>
                        <a:t>(38,000)</a:t>
                      </a:r>
                    </a:p>
                    <a:p>
                      <a:r>
                        <a:rPr lang="en-US" sz="900" b="0" dirty="0"/>
                        <a:t>90,000</a:t>
                      </a:r>
                    </a:p>
                    <a:p>
                      <a:r>
                        <a:rPr lang="en-US" sz="900" b="0" dirty="0"/>
                        <a:t>52,000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8750" y="0"/>
            <a:ext cx="6172200" cy="365522"/>
          </a:xfrm>
        </p:spPr>
        <p:txBody>
          <a:bodyPr>
            <a:noAutofit/>
          </a:bodyPr>
          <a:lstStyle/>
          <a:p>
            <a:r>
              <a:rPr lang="en-US" sz="11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Statement of Cash Flow – Direct Method For the period ended December 31, 2003</a:t>
            </a:r>
          </a:p>
        </p:txBody>
      </p:sp>
      <p:sp>
        <p:nvSpPr>
          <p:cNvPr id="37" name="Content Placeholder 36"/>
          <p:cNvSpPr>
            <a:spLocks noGrp="1"/>
          </p:cNvSpPr>
          <p:nvPr>
            <p:ph idx="1"/>
          </p:nvPr>
        </p:nvSpPr>
        <p:spPr>
          <a:xfrm>
            <a:off x="6952577" y="705228"/>
            <a:ext cx="2257063" cy="438815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200" b="1" dirty="0">
                <a:solidFill>
                  <a:schemeClr val="tx2">
                    <a:lumMod val="10000"/>
                  </a:schemeClr>
                </a:solidFill>
              </a:rPr>
              <a:t>Working Note : </a:t>
            </a:r>
          </a:p>
          <a:p>
            <a:pPr marL="114300" indent="0">
              <a:buNone/>
            </a:pPr>
            <a:r>
              <a:rPr lang="en-US" sz="1200" b="1" dirty="0">
                <a:solidFill>
                  <a:schemeClr val="tx2">
                    <a:lumMod val="10000"/>
                  </a:schemeClr>
                </a:solidFill>
              </a:rPr>
              <a:t>Payment of tax :</a:t>
            </a:r>
          </a:p>
          <a:p>
            <a:pPr marL="114300" indent="0">
              <a:buNone/>
            </a:pPr>
            <a:r>
              <a:rPr lang="en-US" sz="1200" b="1" dirty="0">
                <a:solidFill>
                  <a:schemeClr val="tx2">
                    <a:lumMod val="10000"/>
                  </a:schemeClr>
                </a:solidFill>
              </a:rPr>
              <a:t> Closing  = Opening + Provision  for the year -       Tax paid</a:t>
            </a:r>
          </a:p>
          <a:p>
            <a:pPr marL="114300" indent="0">
              <a:buNone/>
            </a:pPr>
            <a:endParaRPr lang="en-US" sz="1200" b="1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sz="1200" b="1" dirty="0">
                <a:solidFill>
                  <a:schemeClr val="tx2">
                    <a:lumMod val="10000"/>
                  </a:schemeClr>
                </a:solidFill>
              </a:rPr>
              <a:t> 90,000   =    110,000 +   150,000 – Tax paid  </a:t>
            </a:r>
          </a:p>
          <a:p>
            <a:pPr>
              <a:buNone/>
            </a:pPr>
            <a:endParaRPr lang="en-US" sz="1200" b="1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endParaRPr lang="en-US" sz="1200" b="1" dirty="0">
              <a:solidFill>
                <a:schemeClr val="tx2">
                  <a:lumMod val="10000"/>
                </a:schemeClr>
              </a:solidFill>
            </a:endParaRPr>
          </a:p>
          <a:p>
            <a:pPr>
              <a:buNone/>
            </a:pPr>
            <a:r>
              <a:rPr lang="en-US" sz="1200" b="1" dirty="0">
                <a:solidFill>
                  <a:schemeClr val="tx2">
                    <a:lumMod val="10000"/>
                  </a:schemeClr>
                </a:solidFill>
              </a:rPr>
              <a:t> Therefore, </a:t>
            </a:r>
          </a:p>
          <a:p>
            <a:pPr>
              <a:buNone/>
            </a:pPr>
            <a:r>
              <a:rPr lang="en-US" sz="1200" b="1" dirty="0">
                <a:solidFill>
                  <a:schemeClr val="tx2">
                    <a:lumMod val="10000"/>
                  </a:schemeClr>
                </a:solidFill>
              </a:rPr>
              <a:t>Tax paid = Rs. 170,000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70165" y="458004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99465" y="4127705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cxnSpLocks/>
          </p:cNvCxnSpPr>
          <p:nvPr/>
        </p:nvCxnSpPr>
        <p:spPr>
          <a:xfrm>
            <a:off x="6065274" y="3347884"/>
            <a:ext cx="1062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956465" y="2875936"/>
            <a:ext cx="2171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6099465" y="2628900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6099465" y="2485104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6099465" y="2328401"/>
            <a:ext cx="1028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6065274" y="1828800"/>
            <a:ext cx="10628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6099465" y="1257300"/>
            <a:ext cx="101395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9981F2-1234-B006-2115-E9D1524DD9BC}"/>
              </a:ext>
            </a:extLst>
          </p:cNvPr>
          <p:cNvSpPr txBox="1">
            <a:spLocks/>
          </p:cNvSpPr>
          <p:nvPr/>
        </p:nvSpPr>
        <p:spPr>
          <a:xfrm>
            <a:off x="-144380" y="-128534"/>
            <a:ext cx="9020156" cy="38865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sz="2800" b="1" dirty="0">
              <a:solidFill>
                <a:schemeClr val="tx1">
                  <a:lumMod val="85000"/>
                  <a:lumOff val="15000"/>
                </a:schemeClr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/>
            <a:r>
              <a:rPr lang="en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Cash Flow Statements</a:t>
            </a:r>
            <a:endParaRPr lang="en-US" sz="4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                                                                      Prepared by BCA students:</a:t>
            </a:r>
          </a:p>
          <a:p>
            <a:pPr algn="ctr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1.Samyog Khadka</a:t>
            </a:r>
          </a:p>
          <a:p>
            <a:pPr lvl="3"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2.Raghav Panthi</a:t>
            </a:r>
          </a:p>
          <a:p>
            <a:pPr lvl="3" algn="just"/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3.Sishir 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Devkota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90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63400" y="1514750"/>
            <a:ext cx="8032800" cy="18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Cash flow system(cfs) refers to the movement of money into and out of a business. It tracks the sources and uses of cash over a specific period.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 animBg="1"/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Operating Activities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87250" y="1294150"/>
            <a:ext cx="8255100" cy="10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None/>
            </a:pPr>
            <a:r>
              <a:rPr lang="en" sz="1800" dirty="0">
                <a:latin typeface="Inter"/>
                <a:ea typeface="Inter"/>
                <a:cs typeface="Inter"/>
                <a:sym typeface="Inter"/>
              </a:rPr>
              <a:t>Operating activities include the day-to-day functions of a business, such as sales, production, and expenses.</a:t>
            </a:r>
            <a:endParaRPr sz="18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15400" y="2571750"/>
            <a:ext cx="7513200" cy="12501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Example :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Sales revenue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Payments to suppliers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Operating expenses,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7" grpId="1"/>
      <p:bldP spid="68" grpId="0" animBg="1"/>
      <p:bldP spid="68" grpId="1" animBg="1"/>
      <p:bldP spid="69" grpId="0"/>
      <p:bldP spid="69" grpId="1"/>
      <p:bldP spid="70" grpId="0" animBg="1"/>
      <p:bldP spid="7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Investing Activities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84800" y="2626025"/>
            <a:ext cx="7616100" cy="12564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Examples: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Purchase of property and equipment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Sale of investments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Loans to other entities</a:t>
            </a:r>
            <a:endParaRPr sz="1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8" name="Google Shape;78;p16"/>
          <p:cNvSpPr txBox="1"/>
          <p:nvPr/>
        </p:nvSpPr>
        <p:spPr>
          <a:xfrm>
            <a:off x="715100" y="1249000"/>
            <a:ext cx="7827300" cy="10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Investing activities involve the purchase and sale of long-term assets, such as property, equipment, and investments.</a:t>
            </a:r>
            <a:endParaRPr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7" grpId="0" animBg="1"/>
      <p:bldP spid="7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635000" y="635000"/>
            <a:ext cx="825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Financing Activities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266218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739250" y="1236925"/>
            <a:ext cx="7996500" cy="1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 Financing activities involve the raising and repayment of capital to fund the business.</a:t>
            </a:r>
            <a:endParaRPr sz="1700"/>
          </a:p>
        </p:txBody>
      </p:sp>
      <p:sp>
        <p:nvSpPr>
          <p:cNvPr id="86" name="Google Shape;86;p17"/>
          <p:cNvSpPr txBox="1"/>
          <p:nvPr/>
        </p:nvSpPr>
        <p:spPr>
          <a:xfrm>
            <a:off x="579750" y="2522250"/>
            <a:ext cx="7866000" cy="12561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Example: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Issuance of stock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Issuance of bonds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Payment of dividends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735B-ECB0-05B0-06A1-D700BBB1A1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Two method of Reporting cash flow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D6A8D14-4063-7F26-0EC9-61EC3AAD3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marL="5715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Indirect method</a:t>
            </a:r>
          </a:p>
          <a:p>
            <a:pPr marL="571500" indent="-45720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tx1"/>
              </a:solidFill>
            </a:endParaRPr>
          </a:p>
          <a:p>
            <a:pPr marL="571500" indent="-45720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tx1"/>
                </a:solidFill>
              </a:rPr>
              <a:t>Direct   method</a:t>
            </a:r>
          </a:p>
        </p:txBody>
      </p:sp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BD5C33EF-9F15-91FA-E435-0D077FC3EB40}"/>
              </a:ext>
            </a:extLst>
          </p:cNvPr>
          <p:cNvSpPr txBox="1"/>
          <p:nvPr/>
        </p:nvSpPr>
        <p:spPr>
          <a:xfrm>
            <a:off x="0" y="266218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97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;p17">
            <a:extLst>
              <a:ext uri="{FF2B5EF4-FFF2-40B4-BE49-F238E27FC236}">
                <a16:creationId xmlns:a16="http://schemas.microsoft.com/office/drawing/2014/main" id="{BD5C33EF-9F15-91FA-E435-0D077FC3EB40}"/>
              </a:ext>
            </a:extLst>
          </p:cNvPr>
          <p:cNvSpPr txBox="1"/>
          <p:nvPr/>
        </p:nvSpPr>
        <p:spPr>
          <a:xfrm>
            <a:off x="0" y="266218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9BFCBF26-A487-DAB7-8414-CAC32B1F59E7}"/>
              </a:ext>
            </a:extLst>
          </p:cNvPr>
          <p:cNvSpPr txBox="1">
            <a:spLocks/>
          </p:cNvSpPr>
          <p:nvPr/>
        </p:nvSpPr>
        <p:spPr>
          <a:xfrm>
            <a:off x="0" y="937549"/>
            <a:ext cx="8520600" cy="3939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indent="-457200"/>
            <a:r>
              <a:rPr lang="en-US" sz="4000" b="1">
                <a:solidFill>
                  <a:schemeClr val="tx2">
                    <a:lumMod val="10000"/>
                  </a:schemeClr>
                </a:solidFill>
              </a:rPr>
              <a:t>      Indirect method</a:t>
            </a:r>
            <a:br>
              <a:rPr lang="en-US" sz="4000" b="1">
                <a:solidFill>
                  <a:schemeClr val="tx2">
                    <a:lumMod val="10000"/>
                  </a:schemeClr>
                </a:solidFill>
              </a:rPr>
            </a:br>
            <a:br>
              <a:rPr lang="en-US" sz="4000" b="1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4000" b="1">
                <a:solidFill>
                  <a:schemeClr val="tx2">
                    <a:lumMod val="10000"/>
                  </a:schemeClr>
                </a:solidFill>
              </a:rPr>
              <a:t>Vs</a:t>
            </a:r>
            <a:br>
              <a:rPr lang="en-US" sz="4000" b="1">
                <a:solidFill>
                  <a:schemeClr val="tx2">
                    <a:lumMod val="10000"/>
                  </a:schemeClr>
                </a:solidFill>
              </a:rPr>
            </a:br>
            <a:br>
              <a:rPr lang="en-US" sz="4000" b="1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4000" b="1">
                <a:solidFill>
                  <a:schemeClr val="tx2">
                    <a:lumMod val="10000"/>
                  </a:schemeClr>
                </a:solidFill>
              </a:rPr>
              <a:t>Direct method</a:t>
            </a:r>
            <a:br>
              <a:rPr lang="en-US" sz="4000" b="1">
                <a:solidFill>
                  <a:schemeClr val="tx2">
                    <a:lumMod val="10000"/>
                  </a:schemeClr>
                </a:solidFill>
              </a:rPr>
            </a:br>
            <a:endParaRPr lang="en-US" sz="4000" dirty="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1AD5D8-3A94-ED45-0D53-640DCAC6B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5108"/>
            <a:ext cx="4734046" cy="52317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6D8804-6DF6-06C9-B11E-ACE35360BF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1" t="19853" r="1631" b="-19853"/>
          <a:stretch/>
        </p:blipFill>
        <p:spPr>
          <a:xfrm>
            <a:off x="4734046" y="-65108"/>
            <a:ext cx="4409954" cy="679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8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835" y="-78507"/>
            <a:ext cx="6638758" cy="426230"/>
          </a:xfrm>
        </p:spPr>
        <p:txBody>
          <a:bodyPr>
            <a:noAutofit/>
          </a:bodyPr>
          <a:lstStyle/>
          <a:p>
            <a:pPr algn="ctr"/>
            <a:r>
              <a:rPr lang="en-US" sz="1800" b="1" dirty="0"/>
              <a:t>Format of Cash flow statement under indirect Method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28121"/>
              </p:ext>
            </p:extLst>
          </p:nvPr>
        </p:nvGraphicFramePr>
        <p:xfrm>
          <a:off x="1" y="418865"/>
          <a:ext cx="7407106" cy="4795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07106">
                  <a:extLst>
                    <a:ext uri="{9D8B030D-6E8A-4147-A177-3AD203B41FA5}">
                      <a16:colId xmlns:a16="http://schemas.microsoft.com/office/drawing/2014/main" val="2110119545"/>
                    </a:ext>
                  </a:extLst>
                </a:gridCol>
              </a:tblGrid>
              <a:tr h="158492"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Particular</a:t>
                      </a: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16570034"/>
                  </a:ext>
                </a:extLst>
              </a:tr>
              <a:tr h="4318085">
                <a:tc>
                  <a:txBody>
                    <a:bodyPr/>
                    <a:lstStyle/>
                    <a:p>
                      <a:r>
                        <a:rPr lang="en-US" sz="1100" b="1" dirty="0"/>
                        <a:t>Operating</a:t>
                      </a:r>
                      <a:r>
                        <a:rPr lang="en-US" sz="1100" b="1" baseline="0" dirty="0"/>
                        <a:t> Activities</a:t>
                      </a:r>
                      <a:r>
                        <a:rPr lang="en-US" sz="1100" baseline="0" dirty="0"/>
                        <a:t>:</a:t>
                      </a:r>
                    </a:p>
                    <a:p>
                      <a:r>
                        <a:rPr lang="en-US" sz="1100" dirty="0"/>
                        <a:t>     Net</a:t>
                      </a:r>
                      <a:r>
                        <a:rPr lang="en-US" sz="1100" baseline="0" dirty="0"/>
                        <a:t> income before tax</a:t>
                      </a:r>
                      <a:r>
                        <a:rPr lang="en-BI" sz="1100" baseline="0" dirty="0"/>
                        <a:t>………………………………………………………………</a:t>
                      </a:r>
                      <a:r>
                        <a:rPr lang="en-US" sz="1100" baseline="0" dirty="0"/>
                        <a:t>………………………....</a:t>
                      </a:r>
                    </a:p>
                    <a:p>
                      <a:r>
                        <a:rPr lang="en-US" sz="1100" b="1" baseline="0" dirty="0"/>
                        <a:t>Add: Adjustment for non cash and non operating expenses/items</a:t>
                      </a:r>
                    </a:p>
                    <a:p>
                      <a:r>
                        <a:rPr lang="en-US" sz="1100" baseline="0" dirty="0"/>
                        <a:t>     Depreciation</a:t>
                      </a:r>
                      <a:r>
                        <a:rPr lang="en-BI" sz="1100" baseline="0" dirty="0"/>
                        <a:t>……………………………………………………………………………………………………………</a:t>
                      </a:r>
                      <a:endParaRPr lang="en-US" sz="1100" baseline="0" dirty="0"/>
                    </a:p>
                    <a:p>
                      <a:r>
                        <a:rPr lang="en-US" sz="1100" baseline="0" dirty="0"/>
                        <a:t>     Written off or </a:t>
                      </a:r>
                      <a:r>
                        <a:rPr lang="en-US" sz="1100" baseline="0" dirty="0" err="1"/>
                        <a:t>amoritization</a:t>
                      </a:r>
                      <a:r>
                        <a:rPr lang="en-US" sz="1100" baseline="0" dirty="0"/>
                        <a:t> of intangible asset and fictitious asset</a:t>
                      </a:r>
                      <a:r>
                        <a:rPr lang="en-BI" sz="1100" baseline="0" dirty="0"/>
                        <a:t>……………………</a:t>
                      </a:r>
                      <a:endParaRPr lang="en-US" sz="1100" baseline="0" dirty="0"/>
                    </a:p>
                    <a:p>
                      <a:r>
                        <a:rPr lang="en-US" sz="1100" baseline="0" dirty="0"/>
                        <a:t>     loss on sale of disposal of fixed  asset and investment………………………………………….</a:t>
                      </a:r>
                    </a:p>
                    <a:p>
                      <a:r>
                        <a:rPr lang="en-US" sz="1100" dirty="0"/>
                        <a:t>    </a:t>
                      </a:r>
                      <a:r>
                        <a:rPr lang="en-US" sz="1100" baseline="0" dirty="0"/>
                        <a:t> Premium on redemption of preference share and debentures</a:t>
                      </a:r>
                      <a:r>
                        <a:rPr lang="en-BI" sz="1100" baseline="0" dirty="0"/>
                        <a:t>……………………………</a:t>
                      </a:r>
                      <a:r>
                        <a:rPr lang="en-US" sz="1100" baseline="0" dirty="0"/>
                        <a:t>..</a:t>
                      </a:r>
                    </a:p>
                    <a:p>
                      <a:endParaRPr lang="en-US" sz="1100" baseline="0" dirty="0"/>
                    </a:p>
                    <a:p>
                      <a:r>
                        <a:rPr lang="en-US" sz="1100" b="1" baseline="0" dirty="0"/>
                        <a:t>less: Adjustment for non-cash and non operating incomes/items</a:t>
                      </a:r>
                    </a:p>
                    <a:p>
                      <a:r>
                        <a:rPr lang="en-US" sz="1100" baseline="0" dirty="0"/>
                        <a:t>     income from investments</a:t>
                      </a:r>
                      <a:r>
                        <a:rPr lang="en-BI" sz="1100" baseline="0" dirty="0"/>
                        <a:t>……………………………………………………………………………</a:t>
                      </a:r>
                      <a:r>
                        <a:rPr lang="en-US" sz="1100" baseline="0" dirty="0"/>
                        <a:t>………….</a:t>
                      </a:r>
                    </a:p>
                    <a:p>
                      <a:r>
                        <a:rPr lang="en-US" sz="1100" baseline="0" dirty="0"/>
                        <a:t>     Appreciation…………………………………………………………………………………………………………..</a:t>
                      </a:r>
                    </a:p>
                    <a:p>
                      <a:r>
                        <a:rPr lang="en-US" sz="1100" baseline="0" dirty="0"/>
                        <a:t>     Reserve written back……………………………………………………………………………………………..</a:t>
                      </a:r>
                    </a:p>
                    <a:p>
                      <a:r>
                        <a:rPr lang="en-US" sz="1100" baseline="0" dirty="0"/>
                        <a:t>      Gain on sales of fixed asset and investment………………………………………………………..</a:t>
                      </a:r>
                    </a:p>
                    <a:p>
                      <a:r>
                        <a:rPr lang="en-US" sz="1100" baseline="0" dirty="0"/>
                        <a:t>      discount on redemption of preference share and debentures…………………………….</a:t>
                      </a:r>
                    </a:p>
                    <a:p>
                      <a:endParaRPr lang="en-US" sz="1100" baseline="0" dirty="0"/>
                    </a:p>
                    <a:p>
                      <a:r>
                        <a:rPr lang="en-US" sz="1100" b="1" baseline="0" dirty="0"/>
                        <a:t>Operating profit before working capital changes</a:t>
                      </a:r>
                    </a:p>
                    <a:p>
                      <a:r>
                        <a:rPr lang="en-US" sz="1100" baseline="0" dirty="0"/>
                        <a:t>Add: Decreases in current assets(except cash and equivalent)……………………………....</a:t>
                      </a:r>
                    </a:p>
                    <a:p>
                      <a:r>
                        <a:rPr lang="en-US" sz="1100" baseline="0" dirty="0"/>
                        <a:t>        Increase in current liabilities(except bank overdraft……………………………………….</a:t>
                      </a:r>
                    </a:p>
                    <a:p>
                      <a:r>
                        <a:rPr lang="en-US" sz="1100" baseline="0" dirty="0"/>
                        <a:t>Less: Increase in current assets(except cash and cash equivalent)……………………………</a:t>
                      </a:r>
                    </a:p>
                    <a:p>
                      <a:r>
                        <a:rPr lang="en-US" sz="1100" baseline="0" dirty="0"/>
                        <a:t>         Decrease in current liabilities(except bank overdraft)…………………………………….</a:t>
                      </a:r>
                    </a:p>
                    <a:p>
                      <a:endParaRPr lang="en-US" sz="1100" baseline="0" dirty="0"/>
                    </a:p>
                    <a:p>
                      <a:r>
                        <a:rPr lang="en-US" sz="1100" baseline="0" dirty="0"/>
                        <a:t>Cash generated from operating before tax</a:t>
                      </a:r>
                    </a:p>
                    <a:p>
                      <a:r>
                        <a:rPr lang="en-US" sz="1100" baseline="0" dirty="0"/>
                        <a:t>Less: Income tax paid……………………………………………………………………………………………………</a:t>
                      </a:r>
                    </a:p>
                    <a:p>
                      <a:r>
                        <a:rPr lang="en-US" sz="1100" baseline="0" dirty="0"/>
                        <a:t>Add/less: Extra ordinary items(if any) ………………………………………………………………………..</a:t>
                      </a:r>
                    </a:p>
                    <a:p>
                      <a:r>
                        <a:rPr lang="en-US" sz="1100" baseline="0" dirty="0"/>
                        <a:t>  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11983363"/>
                  </a:ext>
                </a:extLst>
              </a:tr>
              <a:tr h="241472">
                <a:tc>
                  <a:txBody>
                    <a:bodyPr/>
                    <a:lstStyle/>
                    <a:p>
                      <a:r>
                        <a:rPr lang="en-US" sz="1100" b="1" dirty="0"/>
                        <a:t>Net cash flow from operating activities……………………………………………………………………..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76921644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730434"/>
              </p:ext>
            </p:extLst>
          </p:nvPr>
        </p:nvGraphicFramePr>
        <p:xfrm>
          <a:off x="7407107" y="418865"/>
          <a:ext cx="1736892" cy="4724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689">
                  <a:extLst>
                    <a:ext uri="{9D8B030D-6E8A-4147-A177-3AD203B41FA5}">
                      <a16:colId xmlns:a16="http://schemas.microsoft.com/office/drawing/2014/main" val="608237291"/>
                    </a:ext>
                  </a:extLst>
                </a:gridCol>
                <a:gridCol w="932203">
                  <a:extLst>
                    <a:ext uri="{9D8B030D-6E8A-4147-A177-3AD203B41FA5}">
                      <a16:colId xmlns:a16="http://schemas.microsoft.com/office/drawing/2014/main" val="817563978"/>
                    </a:ext>
                  </a:extLst>
                </a:gridCol>
              </a:tblGrid>
              <a:tr h="28045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Amount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Amount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8363387"/>
                  </a:ext>
                </a:extLst>
              </a:tr>
              <a:tr h="1246389">
                <a:tc>
                  <a:txBody>
                    <a:bodyPr/>
                    <a:lstStyle/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22244935"/>
                  </a:ext>
                </a:extLst>
              </a:tr>
              <a:tr h="1106465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endParaRPr lang="en-US" sz="1400" dirty="0"/>
                    </a:p>
                    <a:p>
                      <a:pPr algn="r"/>
                      <a:endParaRPr lang="en-US" sz="1400" dirty="0"/>
                    </a:p>
                    <a:p>
                      <a:pPr algn="r"/>
                      <a:endParaRPr lang="en-US" sz="14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410295898"/>
                  </a:ext>
                </a:extLst>
              </a:tr>
              <a:tr h="733936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17573181"/>
                  </a:ext>
                </a:extLst>
              </a:tr>
              <a:tr h="402481"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813724891"/>
                  </a:ext>
                </a:extLst>
              </a:tr>
              <a:tr h="656843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  <a:p>
                      <a:pPr algn="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70347926"/>
                  </a:ext>
                </a:extLst>
              </a:tr>
              <a:tr h="29148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xxx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14092010"/>
                  </a:ext>
                </a:extLst>
              </a:tr>
            </a:tbl>
          </a:graphicData>
        </a:graphic>
      </p:graphicFrame>
      <p:sp>
        <p:nvSpPr>
          <p:cNvPr id="3" name="Google Shape;68;p15">
            <a:extLst>
              <a:ext uri="{FF2B5EF4-FFF2-40B4-BE49-F238E27FC236}">
                <a16:creationId xmlns:a16="http://schemas.microsoft.com/office/drawing/2014/main" id="{20455891-A1D0-6497-91C4-3EFB85DF76E2}"/>
              </a:ext>
            </a:extLst>
          </p:cNvPr>
          <p:cNvSpPr txBox="1"/>
          <p:nvPr/>
        </p:nvSpPr>
        <p:spPr>
          <a:xfrm>
            <a:off x="0" y="312517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077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1448</Words>
  <Application>Microsoft Office PowerPoint</Application>
  <PresentationFormat>On-screen Show (16:9)</PresentationFormat>
  <Paragraphs>436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Trebuchet MS</vt:lpstr>
      <vt:lpstr>Arial</vt:lpstr>
      <vt:lpstr>Arial Nova</vt:lpstr>
      <vt:lpstr>Inter</vt:lpstr>
      <vt:lpstr>League Spartan</vt:lpstr>
      <vt:lpstr>Wingdings</vt:lpstr>
      <vt:lpstr>Arial Rounded MT Bold</vt:lpstr>
      <vt:lpstr>Simple Light</vt:lpstr>
      <vt:lpstr>Cash Flow Statements</vt:lpstr>
      <vt:lpstr>PowerPoint Presentation</vt:lpstr>
      <vt:lpstr>Introduction</vt:lpstr>
      <vt:lpstr>Operating Activities</vt:lpstr>
      <vt:lpstr>Investing Activities</vt:lpstr>
      <vt:lpstr>Financing Activities</vt:lpstr>
      <vt:lpstr>Two method of Reporting cash flow </vt:lpstr>
      <vt:lpstr>PowerPoint Presentation</vt:lpstr>
      <vt:lpstr>Format of Cash flow statement under indirect Method</vt:lpstr>
      <vt:lpstr>PowerPoint Presentation</vt:lpstr>
      <vt:lpstr>PowerPoint Presentation</vt:lpstr>
      <vt:lpstr> Working note: 1.Cost of goods sold = Purchase + Carriage + Opening stock - Closing stock                                  =450,000+50,000+ 100,000-150,000 = Rs 450,000   2.Paid to suppliers = Cost of goods sold + Increase inventory                                 =450,000+50,000 = Rs 500,000   3. Payment for wages = Beginning wages accrued + Wages expenses - Ending wages accrued –                                   =50,000+200,000-20,000 = Rs. 230,000   4.Payment for taxes = Beginning tax provision + Current year's tax provision - Ending tax provision                                         =50,000+ 60,000 60.000 = Rs. 50,000   5. Sale of plant = Cost-Accumulated depreciation - Loss                          = 80,000-40,000-10,000                       = Rs, 30,000   6. Purchase of plant and machinery = Beginning cost+ Purchase-Cost of sold part Ending cost         or, 650,000+x-80,000 800,000          or, x = purchase = Rs. 230,000   7. Payment of dividend = Beginning dividend provision + Current year's provision - Ending provision -                                                                      = 100,000+ 50,000 60,000- Rs. 90,000 </vt:lpstr>
      <vt:lpstr>PowerPoint Presentation</vt:lpstr>
      <vt:lpstr>Statement of Cash Flow – Direct Method For the period ended December 31, 2003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raghav panthi</dc:creator>
  <cp:lastModifiedBy>raghav panthi</cp:lastModifiedBy>
  <cp:revision>3</cp:revision>
  <dcterms:modified xsi:type="dcterms:W3CDTF">2024-06-26T09:19:14Z</dcterms:modified>
</cp:coreProperties>
</file>