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3" r:id="rId8"/>
    <p:sldId id="261" r:id="rId9"/>
    <p:sldId id="264" r:id="rId10"/>
    <p:sldId id="267" r:id="rId11"/>
    <p:sldId id="27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4:59:1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1492,'4'-7'9878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4:59:1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4072,'2'0'7951,"4"-1"-4938,30-6-10080,-27 4 4410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4:59:4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2428,'-42'14'28,"6"7"-16,2 2-8,3 3-12,57-3 20,25-12 8,28-7 0,38-6-104,41-7-400,18-5 0,15-12 0,1-12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3T05:01:0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72 154 48,'-48'-17'506,"45"12"-414,0 0 1,0 0-1,0-1 0,1 0 0,0 1 1,0-1-1,0 0 0,1 0 0,0 0 1,0 0-1,1 0 0,-1 0 0,1 0 1,1 0-1,1-10 0,-2-6-31,0 21-79,10-9-207,-8 9 163,-1 1 0,1 0 0,-1 0 1,1 0-1,0 0 0,-1 0 0,1 0 0,-1 0 0,1 0 0,-1 1 0,1-1 0,-1 1 0,1-1 1,-1 1-1,1-1 0,-1 1 0,0 0 0,2 1 0,1 2-270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4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5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2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944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0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1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20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15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5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9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3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6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30D7-38A6-4175-ACB3-5AE0DBB18E95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ECBDB-EC00-4CB0-8A20-58C990AC1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83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0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eative-commons-images.com/clipboard/inventory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pngimg.com/png/36082-work-hd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CCDB-8A80-4194-B640-957DE801C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Accounting for Inventory and Cost of Goods Sold : 10 marks numerical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C4DF1-32AE-4030-90A0-E7BCBE565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718C55-B7B2-4B95-A2DE-ABCED8AFDEEF}"/>
                  </a:ext>
                </a:extLst>
              </p14:cNvPr>
              <p14:cNvContentPartPr/>
              <p14:nvPr/>
            </p14:nvContentPartPr>
            <p14:xfrm>
              <a:off x="7386109" y="2255455"/>
              <a:ext cx="2160" cy="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718C55-B7B2-4B95-A2DE-ABCED8AFDE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7469" y="2246455"/>
                <a:ext cx="198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6EAB5D-0C94-4533-9B7E-0C5A821D355F}"/>
                  </a:ext>
                </a:extLst>
              </p14:cNvPr>
              <p14:cNvContentPartPr/>
              <p14:nvPr/>
            </p14:nvContentPartPr>
            <p14:xfrm>
              <a:off x="7442629" y="2437255"/>
              <a:ext cx="19440" cy="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6EAB5D-0C94-4533-9B7E-0C5A821D35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3989" y="2428255"/>
                <a:ext cx="370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1E3531-3D8F-420B-A7ED-5431B3C4CA53}"/>
                  </a:ext>
                </a:extLst>
              </p14:cNvPr>
              <p14:cNvContentPartPr/>
              <p14:nvPr/>
            </p14:nvContentPartPr>
            <p14:xfrm>
              <a:off x="4353469" y="2440495"/>
              <a:ext cx="356760" cy="44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1E3531-3D8F-420B-A7ED-5431B3C4CA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44469" y="2431855"/>
                <a:ext cx="37440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490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EC24-FBE9-49E6-A270-EB803838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Perpetual Inventory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C05C-2412-4736-8FB9-C5D072A7D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Methods</a:t>
            </a:r>
          </a:p>
          <a:p>
            <a:r>
              <a:rPr lang="en-US" dirty="0"/>
              <a:t>FIFO, LIFO and Moving Average method</a:t>
            </a:r>
          </a:p>
          <a:p>
            <a:r>
              <a:rPr lang="en-US" dirty="0"/>
              <a:t>To be find out COGS and Cost of Ending Inventory </a:t>
            </a:r>
          </a:p>
          <a:p>
            <a:r>
              <a:rPr lang="en-US" dirty="0"/>
              <a:t>(through Store Ledger)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7F51-E1DD-4EC6-9EE5-636128A3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Topics for both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1C789-167C-4148-84C3-A4A1E5E61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4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Valuation and Income statement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583693"/>
              </p:ext>
            </p:extLst>
          </p:nvPr>
        </p:nvGraphicFramePr>
        <p:xfrm>
          <a:off x="685800" y="2193925"/>
          <a:ext cx="108204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Particulars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FIFO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LIFO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Revenue</a:t>
                      </a:r>
                    </a:p>
                    <a:p>
                      <a:r>
                        <a:rPr lang="en-US" dirty="0"/>
                        <a:t>Less, Cost of goods sold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Gross Profit</a:t>
                      </a:r>
                    </a:p>
                    <a:p>
                      <a:r>
                        <a:rPr lang="en-US" dirty="0"/>
                        <a:t>Less, Operating expense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 income before tax</a:t>
                      </a:r>
                    </a:p>
                    <a:p>
                      <a:r>
                        <a:rPr lang="en-US" dirty="0"/>
                        <a:t>Less, Tax expense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 Income after Tax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59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advantages: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time of inflationary:</a:t>
            </a:r>
          </a:p>
          <a:p>
            <a:r>
              <a:rPr lang="en-US" dirty="0"/>
              <a:t>Price is rising situation: COGS is high it means profit is low so tax is save and company pays least amount of tax under LIFO Method.</a:t>
            </a:r>
          </a:p>
          <a:p>
            <a:r>
              <a:rPr lang="en-US" dirty="0"/>
              <a:t>Reverse in FIFO Method</a:t>
            </a:r>
          </a:p>
          <a:p>
            <a:r>
              <a:rPr lang="en-US" dirty="0"/>
              <a:t>Price is decreasing situation </a:t>
            </a:r>
            <a:r>
              <a:rPr lang="en-US" dirty="0" err="1"/>
              <a:t>ie</a:t>
            </a:r>
            <a:r>
              <a:rPr lang="en-US" dirty="0"/>
              <a:t>. Called deflation period</a:t>
            </a:r>
          </a:p>
          <a:p>
            <a:r>
              <a:rPr lang="en-US" dirty="0"/>
              <a:t>Under FIFO Method, COGS is high it means profit is low so company pays least amount of tax.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6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3DCA-902C-4FF2-B4A7-5DC043FF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E354-387B-4B4B-9C00-CF5F9C6ED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methods</a:t>
            </a:r>
          </a:p>
          <a:p>
            <a:r>
              <a:rPr lang="en-US" dirty="0"/>
              <a:t>A. Retail Inventory method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3446E-2E3E-41F4-8E57-6C7259673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77266"/>
              </p:ext>
            </p:extLst>
          </p:nvPr>
        </p:nvGraphicFramePr>
        <p:xfrm>
          <a:off x="1262130" y="3116687"/>
          <a:ext cx="8897868" cy="3223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56">
                  <a:extLst>
                    <a:ext uri="{9D8B030D-6E8A-4147-A177-3AD203B41FA5}">
                      <a16:colId xmlns:a16="http://schemas.microsoft.com/office/drawing/2014/main" val="2509137146"/>
                    </a:ext>
                  </a:extLst>
                </a:gridCol>
                <a:gridCol w="2965956">
                  <a:extLst>
                    <a:ext uri="{9D8B030D-6E8A-4147-A177-3AD203B41FA5}">
                      <a16:colId xmlns:a16="http://schemas.microsoft.com/office/drawing/2014/main" val="142946005"/>
                    </a:ext>
                  </a:extLst>
                </a:gridCol>
                <a:gridCol w="2965956">
                  <a:extLst>
                    <a:ext uri="{9D8B030D-6E8A-4147-A177-3AD203B41FA5}">
                      <a16:colId xmlns:a16="http://schemas.microsoft.com/office/drawing/2014/main" val="3134715578"/>
                    </a:ext>
                  </a:extLst>
                </a:gridCol>
              </a:tblGrid>
              <a:tr h="845713">
                <a:tc>
                  <a:txBody>
                    <a:bodyPr/>
                    <a:lstStyle/>
                    <a:p>
                      <a:r>
                        <a:rPr lang="en-US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Retail (Sales)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070087"/>
                  </a:ext>
                </a:extLst>
              </a:tr>
              <a:tr h="845713">
                <a:tc>
                  <a:txBody>
                    <a:bodyPr/>
                    <a:lstStyle/>
                    <a:p>
                      <a:r>
                        <a:rPr lang="en-US" dirty="0"/>
                        <a:t>Beg. Inv</a:t>
                      </a:r>
                    </a:p>
                    <a:p>
                      <a:r>
                        <a:rPr lang="en-US" dirty="0"/>
                        <a:t>Add, Net Purchase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  <a:p>
                      <a:r>
                        <a:rPr lang="en-US" dirty="0"/>
                        <a:t>2,00,000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  <a:p>
                      <a:r>
                        <a:rPr lang="en-US" dirty="0"/>
                        <a:t>3,20,000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0810"/>
                  </a:ext>
                </a:extLst>
              </a:tr>
              <a:tr h="845713">
                <a:tc>
                  <a:txBody>
                    <a:bodyPr/>
                    <a:lstStyle/>
                    <a:p>
                      <a:r>
                        <a:rPr lang="en-US" dirty="0"/>
                        <a:t>Total goods available for sales</a:t>
                      </a:r>
                    </a:p>
                    <a:p>
                      <a:r>
                        <a:rPr lang="en-US" dirty="0"/>
                        <a:t>Less, Sales</a:t>
                      </a:r>
                    </a:p>
                    <a:p>
                      <a:r>
                        <a:rPr lang="en-US" dirty="0"/>
                        <a:t>Estimated Ending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2,50,000</a:t>
                      </a:r>
                    </a:p>
                    <a:p>
                      <a:r>
                        <a:rPr lang="en-US" dirty="0"/>
                        <a:t>?</a:t>
                      </a:r>
                    </a:p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4,00,000</a:t>
                      </a:r>
                    </a:p>
                    <a:p>
                      <a:r>
                        <a:rPr lang="en-US" dirty="0"/>
                        <a:t>3,00,000</a:t>
                      </a:r>
                    </a:p>
                    <a:p>
                      <a:r>
                        <a:rPr lang="en-US" dirty="0"/>
                        <a:t>1,00,000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4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58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ED1A-6542-4071-8F55-E25D2A46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the amount of Inventory lost, if inventory was safe Rs 20,000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9C41-AAC9-46DB-96B7-41AE6E95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to retail price ratio = Cost/Retail price = 2,50,000/4,00,000</a:t>
            </a:r>
          </a:p>
          <a:p>
            <a:r>
              <a:rPr lang="en-US" dirty="0"/>
              <a:t>                                           = 62.5%</a:t>
            </a:r>
          </a:p>
          <a:p>
            <a:r>
              <a:rPr lang="en-US" dirty="0"/>
              <a:t>Now, Estimated Ending Inventory at cost = Estimated Ending Inventory at retail x cost to retail ratio</a:t>
            </a:r>
          </a:p>
          <a:p>
            <a:r>
              <a:rPr lang="en-US" dirty="0"/>
              <a:t>   Rs 1,00,000 x 62.5%   = Rs 62,500</a:t>
            </a:r>
          </a:p>
          <a:p>
            <a:r>
              <a:rPr lang="en-US" dirty="0"/>
              <a:t>Inventory Lost= Rs 62,500 – Rs 20,000 = Rs 42,500</a:t>
            </a:r>
          </a:p>
          <a:p>
            <a:r>
              <a:rPr lang="en-US" dirty="0"/>
              <a:t>COGS = Sales x Ratio = 3,00,000x 62.5%</a:t>
            </a:r>
          </a:p>
          <a:p>
            <a:r>
              <a:rPr lang="en-US" dirty="0"/>
              <a:t>            = Rs 1,87,500</a:t>
            </a:r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8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52C2-E304-4F01-9F68-B946ECE1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Gross Profit 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E4F516-52BE-4BB7-A58B-EA2F0BA23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869627"/>
              </p:ext>
            </p:extLst>
          </p:nvPr>
        </p:nvGraphicFramePr>
        <p:xfrm>
          <a:off x="685800" y="2193925"/>
          <a:ext cx="108204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2709943107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425753944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633604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 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222092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Beg. Inventory</a:t>
                      </a:r>
                    </a:p>
                    <a:p>
                      <a:r>
                        <a:rPr lang="en-US" dirty="0"/>
                        <a:t>Add, Purchase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  <a:p>
                      <a:r>
                        <a:rPr lang="en-US" dirty="0"/>
                        <a:t>80,000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134857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COG available for sales</a:t>
                      </a:r>
                    </a:p>
                    <a:p>
                      <a:r>
                        <a:rPr lang="en-US" dirty="0"/>
                        <a:t>Less, Estimated COGS:</a:t>
                      </a:r>
                    </a:p>
                    <a:p>
                      <a:r>
                        <a:rPr lang="en-US" dirty="0"/>
                        <a:t>Sales</a:t>
                      </a:r>
                    </a:p>
                    <a:p>
                      <a:r>
                        <a:rPr lang="en-US" dirty="0"/>
                        <a:t>Less, GP (40%)</a:t>
                      </a:r>
                    </a:p>
                    <a:p>
                      <a:r>
                        <a:rPr lang="en-US" dirty="0"/>
                        <a:t>Estimated COGS</a:t>
                      </a:r>
                    </a:p>
                    <a:p>
                      <a:r>
                        <a:rPr lang="en-US" dirty="0"/>
                        <a:t>Estimated E.I.</a:t>
                      </a:r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1,50,000</a:t>
                      </a:r>
                    </a:p>
                    <a:p>
                      <a:r>
                        <a:rPr lang="en-US" dirty="0"/>
                        <a:t>   60,000</a:t>
                      </a:r>
                    </a:p>
                    <a:p>
                      <a:endParaRPr lang="en-US" dirty="0"/>
                    </a:p>
                  </a:txBody>
                  <a:tcPr marL="94090" marR="9409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1,00,000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90,000</a:t>
                      </a:r>
                    </a:p>
                    <a:p>
                      <a:r>
                        <a:rPr lang="en-US" dirty="0"/>
                        <a:t>10,000</a:t>
                      </a:r>
                    </a:p>
                  </a:txBody>
                  <a:tcPr marL="94090" marR="94090"/>
                </a:tc>
                <a:extLst>
                  <a:ext uri="{0D108BD9-81ED-4DB2-BD59-A6C34878D82A}">
                    <a16:rowId xmlns:a16="http://schemas.microsoft.com/office/drawing/2014/main" val="3943532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388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88BD-82D6-4F7C-A346-67A30699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41F7-C83C-442F-9556-AADD776B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Estimated Inventory lost = Estimated value of ending inventory- amount of inventory safe</a:t>
            </a:r>
          </a:p>
          <a:p>
            <a:r>
              <a:rPr lang="en-US" dirty="0"/>
              <a:t>                            = 10,000 – 2,000 = 8,000</a:t>
            </a:r>
          </a:p>
          <a:p>
            <a:r>
              <a:rPr lang="en-US" dirty="0"/>
              <a:t>            Journal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1C880B-4E30-4D05-9D5B-0DEEBB219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906561"/>
              </p:ext>
            </p:extLst>
          </p:nvPr>
        </p:nvGraphicFramePr>
        <p:xfrm>
          <a:off x="1184856" y="3799268"/>
          <a:ext cx="9659155" cy="2261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614">
                  <a:extLst>
                    <a:ext uri="{9D8B030D-6E8A-4147-A177-3AD203B41FA5}">
                      <a16:colId xmlns:a16="http://schemas.microsoft.com/office/drawing/2014/main" val="211017603"/>
                    </a:ext>
                  </a:extLst>
                </a:gridCol>
                <a:gridCol w="3966693">
                  <a:extLst>
                    <a:ext uri="{9D8B030D-6E8A-4147-A177-3AD203B41FA5}">
                      <a16:colId xmlns:a16="http://schemas.microsoft.com/office/drawing/2014/main" val="228543907"/>
                    </a:ext>
                  </a:extLst>
                </a:gridCol>
                <a:gridCol w="618186">
                  <a:extLst>
                    <a:ext uri="{9D8B030D-6E8A-4147-A177-3AD203B41FA5}">
                      <a16:colId xmlns:a16="http://schemas.microsoft.com/office/drawing/2014/main" val="2922942216"/>
                    </a:ext>
                  </a:extLst>
                </a:gridCol>
                <a:gridCol w="1931831">
                  <a:extLst>
                    <a:ext uri="{9D8B030D-6E8A-4147-A177-3AD203B41FA5}">
                      <a16:colId xmlns:a16="http://schemas.microsoft.com/office/drawing/2014/main" val="1117235361"/>
                    </a:ext>
                  </a:extLst>
                </a:gridCol>
                <a:gridCol w="1931831">
                  <a:extLst>
                    <a:ext uri="{9D8B030D-6E8A-4147-A177-3AD203B41FA5}">
                      <a16:colId xmlns:a16="http://schemas.microsoft.com/office/drawing/2014/main" val="32130216"/>
                    </a:ext>
                  </a:extLst>
                </a:gridCol>
              </a:tblGrid>
              <a:tr h="79849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19906"/>
                  </a:ext>
                </a:extLst>
              </a:tr>
              <a:tr h="12685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Insurance Company            Dr</a:t>
                      </a:r>
                    </a:p>
                    <a:p>
                      <a:r>
                        <a:rPr lang="en-US" dirty="0"/>
                        <a:t>Loss on explosion                Dr</a:t>
                      </a:r>
                    </a:p>
                    <a:p>
                      <a:r>
                        <a:rPr lang="en-US" dirty="0"/>
                        <a:t>    Inventory</a:t>
                      </a:r>
                    </a:p>
                    <a:p>
                      <a:r>
                        <a:rPr lang="en-US" dirty="0"/>
                        <a:t>(To record for insurance claimed and loss for inventory)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5,000</a:t>
                      </a:r>
                    </a:p>
                    <a:p>
                      <a:r>
                        <a:rPr lang="en-US" dirty="0"/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3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82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CE4F-031E-4A58-9945-6FE26ACC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Management of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9755-34AA-47A0-91AE-927BA15E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Ratios: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Inventory Turn Over Ratio (ITR) = COGS/ Average Inventory</a:t>
            </a:r>
          </a:p>
          <a:p>
            <a:pPr marL="514350" indent="-514350">
              <a:buAutoNum type="arabicPeriod"/>
            </a:pPr>
            <a:r>
              <a:rPr lang="en-US" dirty="0"/>
              <a:t>A.I. = (beg inv. + end. Inv)/2</a:t>
            </a:r>
          </a:p>
          <a:p>
            <a:pPr marL="514350" indent="-514350">
              <a:buAutoNum type="arabicPeriod"/>
            </a:pPr>
            <a:r>
              <a:rPr lang="en-US" dirty="0"/>
              <a:t>No. of Days sales in inventory = No. of Days in a year/ ITR</a:t>
            </a:r>
          </a:p>
          <a:p>
            <a:pPr marL="514350" indent="-514350">
              <a:buAutoNum type="arabicPeriod"/>
            </a:pPr>
            <a:r>
              <a:rPr lang="en-US" dirty="0"/>
              <a:t>G.P. Ratio = (G.P./Sales) x 100</a:t>
            </a:r>
          </a:p>
        </p:txBody>
      </p:sp>
    </p:spTree>
    <p:extLst>
      <p:ext uri="{BB962C8B-B14F-4D97-AF65-F5344CB8AC3E}">
        <p14:creationId xmlns:p14="http://schemas.microsoft.com/office/powerpoint/2010/main" val="632702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1D11-9E49-746B-B169-7F6A82B6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Important theory: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C6D3-2E99-2B7B-0953-C0CC8D96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Different between perpetual and periodic inventory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about retail inventory estimation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gross profit method of estimating inventories. In what types of situations is this technique likely to be useful?</a:t>
            </a:r>
          </a:p>
          <a:p>
            <a:pPr marL="0" indent="0">
              <a:buNone/>
            </a:pPr>
            <a:r>
              <a:rPr lang="en-US" dirty="0"/>
              <a:t>      (Hint: Periodic and if prepare Financial Statements monthly or quarterly)</a:t>
            </a:r>
          </a:p>
          <a:p>
            <a:pPr marL="0" indent="0">
              <a:buNone/>
            </a:pPr>
            <a:r>
              <a:rPr lang="en-US" dirty="0"/>
              <a:t>4. What is inventory? Explain the inventory costing methods.</a:t>
            </a:r>
          </a:p>
          <a:p>
            <a:pPr marL="0" indent="0">
              <a:buNone/>
            </a:pPr>
            <a:r>
              <a:rPr lang="en-US" dirty="0"/>
              <a:t>5. Explain the cost of goods </a:t>
            </a:r>
            <a:r>
              <a:rPr lang="en-US"/>
              <a:t>sold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8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5DF3-34D2-4F9A-B84D-CB9BAB348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B46A-9BFE-47E5-A94A-85BE78D9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‘inventory’ is a stock of goods maintained for specific purpose. The stock of goods is either sold directly without further processing or used as input for the production process.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0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981F-5E34-4552-B4EB-B4D57588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nventory Stock Illustrations – 31,201 Inventory Stock ...">
            <a:extLst>
              <a:ext uri="{FF2B5EF4-FFF2-40B4-BE49-F238E27FC236}">
                <a16:creationId xmlns:a16="http://schemas.microsoft.com/office/drawing/2014/main" id="{2B47227B-BEA3-4373-9EF1-B7776A7968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0" y="2583021"/>
            <a:ext cx="3962400" cy="3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12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7CF6-09A6-4354-A5AC-F0CA5F29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10EB-447D-4314-AA4B-7ADD3850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of raw material</a:t>
            </a:r>
          </a:p>
          <a:p>
            <a:r>
              <a:rPr lang="en-US" dirty="0"/>
              <a:t>Cost of work in progress</a:t>
            </a:r>
          </a:p>
          <a:p>
            <a:r>
              <a:rPr lang="en-US" dirty="0"/>
              <a:t>Cost of finished goods</a:t>
            </a:r>
          </a:p>
        </p:txBody>
      </p:sp>
    </p:spTree>
    <p:extLst>
      <p:ext uri="{BB962C8B-B14F-4D97-AF65-F5344CB8AC3E}">
        <p14:creationId xmlns:p14="http://schemas.microsoft.com/office/powerpoint/2010/main" val="223935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72AD-EBB8-476A-B414-5E8F94AA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goods sold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A2614-1064-4707-9A6F-CCE152C0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Opening stock + Net Purchases + Direct expenses – Closing Stock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93A9AC-1188-4582-9137-3C23E37E1871}"/>
                  </a:ext>
                </a:extLst>
              </p14:cNvPr>
              <p14:cNvContentPartPr/>
              <p14:nvPr/>
            </p14:nvContentPartPr>
            <p14:xfrm>
              <a:off x="3972949" y="972415"/>
              <a:ext cx="26280" cy="55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93A9AC-1188-4582-9137-3C23E37E18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3949" y="963775"/>
                <a:ext cx="43920" cy="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64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27F9-A552-472B-8CC6-70E7F3CE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9EDE-460E-416B-90B1-BBE8BC35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Periodic Inventory system (Imp.)</a:t>
            </a:r>
          </a:p>
          <a:p>
            <a:r>
              <a:rPr lang="en-US" dirty="0"/>
              <a:t>2. Perpetual Inventory system</a:t>
            </a:r>
          </a:p>
        </p:txBody>
      </p:sp>
    </p:spTree>
    <p:extLst>
      <p:ext uri="{BB962C8B-B14F-4D97-AF65-F5344CB8AC3E}">
        <p14:creationId xmlns:p14="http://schemas.microsoft.com/office/powerpoint/2010/main" val="335194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83A0-8CF9-4A2E-B8EF-8492AB265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				Techniques of inventory system</a:t>
            </a:r>
          </a:p>
          <a:p>
            <a:pPr marL="0" indent="0">
              <a:buNone/>
            </a:pPr>
            <a:r>
              <a:rPr lang="en-US" dirty="0"/>
              <a:t>						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E3A15C-A3AB-4BEF-AD87-CE9891BA77E4}"/>
              </a:ext>
            </a:extLst>
          </p:cNvPr>
          <p:cNvCxnSpPr/>
          <p:nvPr/>
        </p:nvCxnSpPr>
        <p:spPr>
          <a:xfrm>
            <a:off x="6153150" y="962025"/>
            <a:ext cx="0" cy="15906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758A8F-1EC6-4179-B7EB-D8B84BCEFFB1}"/>
              </a:ext>
            </a:extLst>
          </p:cNvPr>
          <p:cNvCxnSpPr/>
          <p:nvPr/>
        </p:nvCxnSpPr>
        <p:spPr>
          <a:xfrm>
            <a:off x="4305300" y="2552700"/>
            <a:ext cx="349567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AA8566-7C33-48CC-BDEB-E1BBA0F9C6F5}"/>
              </a:ext>
            </a:extLst>
          </p:cNvPr>
          <p:cNvSpPr txBox="1"/>
          <p:nvPr/>
        </p:nvSpPr>
        <p:spPr>
          <a:xfrm>
            <a:off x="7800974" y="2266953"/>
            <a:ext cx="420052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PERIODIC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UPDATES INVENTORY ACCOUNT AT REGULAR INTERVALS TRIGGERED BY A PHYSICAL INVENTORY 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94BE6-5473-4F8F-844C-20706EDF634E}"/>
              </a:ext>
            </a:extLst>
          </p:cNvPr>
          <p:cNvSpPr txBox="1"/>
          <p:nvPr/>
        </p:nvSpPr>
        <p:spPr>
          <a:xfrm>
            <a:off x="2095502" y="2266950"/>
            <a:ext cx="2266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PERPETUAL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4EBEF-00AC-44DD-AB8B-E686BE047C3C}"/>
              </a:ext>
            </a:extLst>
          </p:cNvPr>
          <p:cNvSpPr txBox="1"/>
          <p:nvPr/>
        </p:nvSpPr>
        <p:spPr>
          <a:xfrm>
            <a:off x="1581152" y="2838448"/>
            <a:ext cx="3295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CONTINOUSLY UPDATES INVENTORY ACCOUNT AS              GOODS ARE BOUGHT &amp; SOLD  ON A UNIT-BY-UNIT BASIS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3F4351-5D80-4767-94AD-F2CB31F193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646531" flipH="1" flipV="1">
            <a:off x="5375779" y="453883"/>
            <a:ext cx="1497591" cy="998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B7BADA-8B0E-4DB7-AFE1-15FF85AEC541}"/>
              </a:ext>
            </a:extLst>
          </p:cNvPr>
          <p:cNvSpPr txBox="1"/>
          <p:nvPr/>
        </p:nvSpPr>
        <p:spPr>
          <a:xfrm flipH="1" flipV="1">
            <a:off x="4106902" y="73841235"/>
            <a:ext cx="19839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www.creative-commons-images.com/clipboard/inventor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F96EF5-0970-40A8-B120-47AB13A2BC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810125" y="3671539"/>
            <a:ext cx="3185795" cy="318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78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14CA-0F95-4E32-B009-56C1294C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Inventory costing method with periodic system (Without Store Ledger)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EF63-82C1-4DAE-832A-B1C8471B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FIFO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LIFO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WEIGHTED AVERAGE / WA Cost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SPECIFIC IDENTIFICATION</a:t>
            </a:r>
          </a:p>
          <a:p>
            <a:r>
              <a:rPr lang="en-US" dirty="0"/>
              <a:t>1, 2 and 3- VVI.</a:t>
            </a:r>
          </a:p>
          <a:p>
            <a:r>
              <a:rPr lang="en-US" dirty="0"/>
              <a:t>To be find out Cost of Goods Sold (COGS) and Cost of Ending Inventory</a:t>
            </a:r>
          </a:p>
        </p:txBody>
      </p:sp>
    </p:spTree>
    <p:extLst>
      <p:ext uri="{BB962C8B-B14F-4D97-AF65-F5344CB8AC3E}">
        <p14:creationId xmlns:p14="http://schemas.microsoft.com/office/powerpoint/2010/main" val="172991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reasons to use Periodic Inventory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Many small companies use periodic rather than perpetual system</a:t>
            </a:r>
          </a:p>
          <a:p>
            <a:r>
              <a:rPr lang="en-US" dirty="0"/>
              <a:t>2. Very few companies use perpetual FIFO, LIFO or average cost to cost their inventory and related cost of goods sold.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604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538</TotalTime>
  <Words>729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Vapor Trail</vt:lpstr>
      <vt:lpstr>Accounting for Inventory and Cost of Goods Sold : 10 marks numerical</vt:lpstr>
      <vt:lpstr>Inventory</vt:lpstr>
      <vt:lpstr>PowerPoint Presentation</vt:lpstr>
      <vt:lpstr>Cost of inventory</vt:lpstr>
      <vt:lpstr>Cost of goods sold model</vt:lpstr>
      <vt:lpstr>Inventory system</vt:lpstr>
      <vt:lpstr>PowerPoint Presentation</vt:lpstr>
      <vt:lpstr>Inventory costing method with periodic system (Without Store Ledger)</vt:lpstr>
      <vt:lpstr>2 reasons to use Periodic Inventory System</vt:lpstr>
      <vt:lpstr>Perpetual Inventory System </vt:lpstr>
      <vt:lpstr>Common Topics for both system</vt:lpstr>
      <vt:lpstr>Inventory Valuation and Income statement</vt:lpstr>
      <vt:lpstr>Tax advantages:</vt:lpstr>
      <vt:lpstr>Inventory Estimation</vt:lpstr>
      <vt:lpstr>Calculate the amount of Inventory lost, if inventory was safe Rs 20,000</vt:lpstr>
      <vt:lpstr>B. Gross Profit method</vt:lpstr>
      <vt:lpstr>PowerPoint Presentation</vt:lpstr>
      <vt:lpstr>Analyzing the Management of Inventory</vt:lpstr>
      <vt:lpstr> Important theory: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for Inventory and Cost of Goods Sold  10 marks numerical</dc:title>
  <dc:creator>karnasamip2000@gmail.com</dc:creator>
  <cp:lastModifiedBy>raghav panthi</cp:lastModifiedBy>
  <cp:revision>27</cp:revision>
  <dcterms:created xsi:type="dcterms:W3CDTF">2022-01-20T05:14:15Z</dcterms:created>
  <dcterms:modified xsi:type="dcterms:W3CDTF">2024-06-12T15:50:14Z</dcterms:modified>
</cp:coreProperties>
</file>