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9" r:id="rId7"/>
    <p:sldId id="280" r:id="rId8"/>
    <p:sldId id="281" r:id="rId9"/>
    <p:sldId id="282" r:id="rId10"/>
    <p:sldId id="261" r:id="rId11"/>
    <p:sldId id="277" r:id="rId12"/>
    <p:sldId id="278" r:id="rId13"/>
    <p:sldId id="270" r:id="rId14"/>
    <p:sldId id="279" r:id="rId15"/>
    <p:sldId id="262" r:id="rId16"/>
    <p:sldId id="283" r:id="rId17"/>
    <p:sldId id="263" r:id="rId18"/>
    <p:sldId id="284" r:id="rId19"/>
    <p:sldId id="285" r:id="rId20"/>
    <p:sldId id="264" r:id="rId21"/>
    <p:sldId id="273" r:id="rId22"/>
    <p:sldId id="265" r:id="rId23"/>
    <p:sldId id="274" r:id="rId24"/>
    <p:sldId id="272" r:id="rId25"/>
    <p:sldId id="266" r:id="rId26"/>
    <p:sldId id="267" r:id="rId27"/>
    <p:sldId id="268" r:id="rId28"/>
    <p:sldId id="275" r:id="rId29"/>
    <p:sldId id="271" r:id="rId30"/>
    <p:sldId id="276" r:id="rId31"/>
    <p:sldId id="286"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66" d="100"/>
          <a:sy n="66" d="100"/>
        </p:scale>
        <p:origin x="816"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E81166A-6139-4F0C-8851-3A96BA4044C5}" type="datetimeFigureOut">
              <a:rPr lang="en-US" smtClean="0"/>
              <a:pPr/>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44218F-12DF-4EA0-B103-F7412C9C4156}" type="slidenum">
              <a:rPr lang="en-US" smtClean="0"/>
              <a:pPr/>
              <a:t>‹#›</a:t>
            </a:fld>
            <a:endParaRPr lang="en-US"/>
          </a:p>
        </p:txBody>
      </p:sp>
    </p:spTree>
    <p:extLst>
      <p:ext uri="{BB962C8B-B14F-4D97-AF65-F5344CB8AC3E}">
        <p14:creationId xmlns:p14="http://schemas.microsoft.com/office/powerpoint/2010/main" val="949318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81166A-6139-4F0C-8851-3A96BA4044C5}" type="datetimeFigureOut">
              <a:rPr lang="en-US" smtClean="0"/>
              <a:pPr/>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44218F-12DF-4EA0-B103-F7412C9C4156}" type="slidenum">
              <a:rPr lang="en-US" smtClean="0"/>
              <a:pPr/>
              <a:t>‹#›</a:t>
            </a:fld>
            <a:endParaRPr lang="en-US"/>
          </a:p>
        </p:txBody>
      </p:sp>
    </p:spTree>
    <p:extLst>
      <p:ext uri="{BB962C8B-B14F-4D97-AF65-F5344CB8AC3E}">
        <p14:creationId xmlns:p14="http://schemas.microsoft.com/office/powerpoint/2010/main" val="947102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81166A-6139-4F0C-8851-3A96BA4044C5}" type="datetimeFigureOut">
              <a:rPr lang="en-US" smtClean="0"/>
              <a:pPr/>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44218F-12DF-4EA0-B103-F7412C9C4156}" type="slidenum">
              <a:rPr lang="en-US" smtClean="0"/>
              <a:pPr/>
              <a:t>‹#›</a:t>
            </a:fld>
            <a:endParaRPr lang="en-US"/>
          </a:p>
        </p:txBody>
      </p:sp>
    </p:spTree>
    <p:extLst>
      <p:ext uri="{BB962C8B-B14F-4D97-AF65-F5344CB8AC3E}">
        <p14:creationId xmlns:p14="http://schemas.microsoft.com/office/powerpoint/2010/main" val="2158857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81166A-6139-4F0C-8851-3A96BA4044C5}" type="datetimeFigureOut">
              <a:rPr lang="en-US" smtClean="0"/>
              <a:pPr/>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44218F-12DF-4EA0-B103-F7412C9C4156}" type="slidenum">
              <a:rPr lang="en-US" smtClean="0"/>
              <a:pPr/>
              <a:t>‹#›</a:t>
            </a:fld>
            <a:endParaRPr lang="en-US"/>
          </a:p>
        </p:txBody>
      </p:sp>
    </p:spTree>
    <p:extLst>
      <p:ext uri="{BB962C8B-B14F-4D97-AF65-F5344CB8AC3E}">
        <p14:creationId xmlns:p14="http://schemas.microsoft.com/office/powerpoint/2010/main" val="3355842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81166A-6139-4F0C-8851-3A96BA4044C5}" type="datetimeFigureOut">
              <a:rPr lang="en-US" smtClean="0"/>
              <a:pPr/>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44218F-12DF-4EA0-B103-F7412C9C4156}" type="slidenum">
              <a:rPr lang="en-US" smtClean="0"/>
              <a:pPr/>
              <a:t>‹#›</a:t>
            </a:fld>
            <a:endParaRPr lang="en-US"/>
          </a:p>
        </p:txBody>
      </p:sp>
    </p:spTree>
    <p:extLst>
      <p:ext uri="{BB962C8B-B14F-4D97-AF65-F5344CB8AC3E}">
        <p14:creationId xmlns:p14="http://schemas.microsoft.com/office/powerpoint/2010/main" val="232873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E81166A-6139-4F0C-8851-3A96BA4044C5}" type="datetimeFigureOut">
              <a:rPr lang="en-US" smtClean="0"/>
              <a:pPr/>
              <a:t>9/2/2023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44218F-12DF-4EA0-B103-F7412C9C4156}" type="slidenum">
              <a:rPr lang="en-US" smtClean="0"/>
              <a:pPr/>
              <a:t>‹#›</a:t>
            </a:fld>
            <a:endParaRPr lang="en-US"/>
          </a:p>
        </p:txBody>
      </p:sp>
    </p:spTree>
    <p:extLst>
      <p:ext uri="{BB962C8B-B14F-4D97-AF65-F5344CB8AC3E}">
        <p14:creationId xmlns:p14="http://schemas.microsoft.com/office/powerpoint/2010/main" val="611549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E81166A-6139-4F0C-8851-3A96BA4044C5}" type="datetimeFigureOut">
              <a:rPr lang="en-US" smtClean="0"/>
              <a:pPr/>
              <a:t>9/2/2023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44218F-12DF-4EA0-B103-F7412C9C4156}" type="slidenum">
              <a:rPr lang="en-US" smtClean="0"/>
              <a:pPr/>
              <a:t>‹#›</a:t>
            </a:fld>
            <a:endParaRPr lang="en-US"/>
          </a:p>
        </p:txBody>
      </p:sp>
    </p:spTree>
    <p:extLst>
      <p:ext uri="{BB962C8B-B14F-4D97-AF65-F5344CB8AC3E}">
        <p14:creationId xmlns:p14="http://schemas.microsoft.com/office/powerpoint/2010/main" val="3750197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E81166A-6139-4F0C-8851-3A96BA4044C5}" type="datetimeFigureOut">
              <a:rPr lang="en-US" smtClean="0"/>
              <a:pPr/>
              <a:t>9/2/2023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44218F-12DF-4EA0-B103-F7412C9C4156}" type="slidenum">
              <a:rPr lang="en-US" smtClean="0"/>
              <a:pPr/>
              <a:t>‹#›</a:t>
            </a:fld>
            <a:endParaRPr lang="en-US"/>
          </a:p>
        </p:txBody>
      </p:sp>
    </p:spTree>
    <p:extLst>
      <p:ext uri="{BB962C8B-B14F-4D97-AF65-F5344CB8AC3E}">
        <p14:creationId xmlns:p14="http://schemas.microsoft.com/office/powerpoint/2010/main" val="1349728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81166A-6139-4F0C-8851-3A96BA4044C5}" type="datetimeFigureOut">
              <a:rPr lang="en-US" smtClean="0"/>
              <a:pPr/>
              <a:t>9/2/2023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44218F-12DF-4EA0-B103-F7412C9C4156}" type="slidenum">
              <a:rPr lang="en-US" smtClean="0"/>
              <a:pPr/>
              <a:t>‹#›</a:t>
            </a:fld>
            <a:endParaRPr lang="en-US"/>
          </a:p>
        </p:txBody>
      </p:sp>
    </p:spTree>
    <p:extLst>
      <p:ext uri="{BB962C8B-B14F-4D97-AF65-F5344CB8AC3E}">
        <p14:creationId xmlns:p14="http://schemas.microsoft.com/office/powerpoint/2010/main" val="1853561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81166A-6139-4F0C-8851-3A96BA4044C5}" type="datetimeFigureOut">
              <a:rPr lang="en-US" smtClean="0"/>
              <a:pPr/>
              <a:t>9/2/2023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44218F-12DF-4EA0-B103-F7412C9C4156}" type="slidenum">
              <a:rPr lang="en-US" smtClean="0"/>
              <a:pPr/>
              <a:t>‹#›</a:t>
            </a:fld>
            <a:endParaRPr lang="en-US"/>
          </a:p>
        </p:txBody>
      </p:sp>
    </p:spTree>
    <p:extLst>
      <p:ext uri="{BB962C8B-B14F-4D97-AF65-F5344CB8AC3E}">
        <p14:creationId xmlns:p14="http://schemas.microsoft.com/office/powerpoint/2010/main" val="3441366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81166A-6139-4F0C-8851-3A96BA4044C5}" type="datetimeFigureOut">
              <a:rPr lang="en-US" smtClean="0"/>
              <a:pPr/>
              <a:t>9/2/2023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44218F-12DF-4EA0-B103-F7412C9C4156}" type="slidenum">
              <a:rPr lang="en-US" smtClean="0"/>
              <a:pPr/>
              <a:t>‹#›</a:t>
            </a:fld>
            <a:endParaRPr lang="en-US"/>
          </a:p>
        </p:txBody>
      </p:sp>
    </p:spTree>
    <p:extLst>
      <p:ext uri="{BB962C8B-B14F-4D97-AF65-F5344CB8AC3E}">
        <p14:creationId xmlns:p14="http://schemas.microsoft.com/office/powerpoint/2010/main" val="3392727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81166A-6139-4F0C-8851-3A96BA4044C5}" type="datetimeFigureOut">
              <a:rPr lang="en-US" smtClean="0"/>
              <a:pPr/>
              <a:t>9/2/2023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44218F-12DF-4EA0-B103-F7412C9C4156}" type="slidenum">
              <a:rPr lang="en-US" smtClean="0"/>
              <a:pPr/>
              <a:t>‹#›</a:t>
            </a:fld>
            <a:endParaRPr lang="en-US"/>
          </a:p>
        </p:txBody>
      </p:sp>
    </p:spTree>
    <p:extLst>
      <p:ext uri="{BB962C8B-B14F-4D97-AF65-F5344CB8AC3E}">
        <p14:creationId xmlns:p14="http://schemas.microsoft.com/office/powerpoint/2010/main" val="825507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Basics Accounting Terms</a:t>
            </a:r>
          </a:p>
        </p:txBody>
      </p:sp>
      <p:sp>
        <p:nvSpPr>
          <p:cNvPr id="3" name="Subtitle 2"/>
          <p:cNvSpPr>
            <a:spLocks noGrp="1"/>
          </p:cNvSpPr>
          <p:nvPr>
            <p:ph type="subTitle" idx="1"/>
          </p:nvPr>
        </p:nvSpPr>
        <p:spPr/>
        <p:txBody>
          <a:bodyPr>
            <a:normAutofit lnSpcReduction="10000"/>
          </a:bodyPr>
          <a:lstStyle/>
          <a:p>
            <a:pPr marL="457200" indent="-457200">
              <a:buAutoNum type="arabicPeriod"/>
            </a:pPr>
            <a:r>
              <a:rPr lang="en-US" dirty="0"/>
              <a:t>Capital</a:t>
            </a:r>
          </a:p>
          <a:p>
            <a:pPr marL="457200" indent="-457200">
              <a:buAutoNum type="arabicPeriod"/>
            </a:pPr>
            <a:r>
              <a:rPr lang="en-US" dirty="0"/>
              <a:t>Drawings</a:t>
            </a:r>
          </a:p>
          <a:p>
            <a:r>
              <a:rPr lang="en-US" dirty="0"/>
              <a:t>3. Liabilities</a:t>
            </a:r>
          </a:p>
          <a:p>
            <a:r>
              <a:rPr lang="en-US" dirty="0"/>
              <a:t>4. Assets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98530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4. Assets: meaning:</a:t>
            </a:r>
            <a:endParaRPr lang="en-GB" dirty="0"/>
          </a:p>
        </p:txBody>
      </p:sp>
      <p:sp>
        <p:nvSpPr>
          <p:cNvPr id="3" name="Content Placeholder 2"/>
          <p:cNvSpPr>
            <a:spLocks noGrp="1"/>
          </p:cNvSpPr>
          <p:nvPr>
            <p:ph idx="1"/>
          </p:nvPr>
        </p:nvSpPr>
        <p:spPr/>
        <p:txBody>
          <a:bodyPr>
            <a:normAutofit fontScale="92500" lnSpcReduction="20000"/>
          </a:bodyPr>
          <a:lstStyle/>
          <a:p>
            <a:r>
              <a:rPr lang="en-IN" dirty="0"/>
              <a:t>Assets are properties ( tangible assets and intangible assets) owned by a business. They are the economic resources of the business.</a:t>
            </a:r>
          </a:p>
          <a:p>
            <a:r>
              <a:rPr lang="en-IN" dirty="0"/>
              <a:t>In other words, anything which will enable the firm to get cash or an economic benefit in the future.</a:t>
            </a:r>
          </a:p>
          <a:p>
            <a:r>
              <a:rPr lang="en-IN" dirty="0"/>
              <a:t>E.g. Building, Land, Machinery, Stock, Debtors, Cash and Bank balances, trademark, rights, goodwill etc</a:t>
            </a:r>
          </a:p>
          <a:p>
            <a:r>
              <a:rPr lang="en-IN" dirty="0"/>
              <a:t> types of Assets:</a:t>
            </a:r>
          </a:p>
          <a:p>
            <a:r>
              <a:rPr lang="en-IN" dirty="0"/>
              <a:t>(</a:t>
            </a:r>
            <a:r>
              <a:rPr lang="en-IN" dirty="0" err="1"/>
              <a:t>i</a:t>
            </a:r>
            <a:r>
              <a:rPr lang="en-IN" dirty="0"/>
              <a:t>) Current Assets</a:t>
            </a:r>
          </a:p>
          <a:p>
            <a:r>
              <a:rPr lang="en-IN" dirty="0"/>
              <a:t>(ii) Non current Assets (Fixed Assets)</a:t>
            </a:r>
          </a:p>
          <a:p>
            <a:r>
              <a:rPr lang="en-IN" dirty="0"/>
              <a:t>(iii) Fictitious Assets : Deferred Revenue Expenditure:</a:t>
            </a:r>
          </a:p>
          <a:p>
            <a:r>
              <a:rPr lang="en-IN" dirty="0"/>
              <a:t>    Preliminary exp.</a:t>
            </a: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1031B-17A2-4A46-00E9-A5810B1E3151}"/>
              </a:ext>
            </a:extLst>
          </p:cNvPr>
          <p:cNvSpPr>
            <a:spLocks noGrp="1"/>
          </p:cNvSpPr>
          <p:nvPr>
            <p:ph type="title"/>
          </p:nvPr>
        </p:nvSpPr>
        <p:spPr/>
        <p:txBody>
          <a:bodyPr/>
          <a:lstStyle/>
          <a:p>
            <a:endParaRPr lang="en-US"/>
          </a:p>
        </p:txBody>
      </p:sp>
      <p:pic>
        <p:nvPicPr>
          <p:cNvPr id="5122" name="Picture 2" descr="What are Current Assets? Definition, Meaning, List, Examples, Formula, Types">
            <a:extLst>
              <a:ext uri="{FF2B5EF4-FFF2-40B4-BE49-F238E27FC236}">
                <a16:creationId xmlns:a16="http://schemas.microsoft.com/office/drawing/2014/main" id="{745D0C1E-1AF6-32E5-196E-73D2C58726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6686" y="1825625"/>
            <a:ext cx="10657114" cy="4850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5749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A8F18-5368-7D8E-A8A9-E82A2E55A269}"/>
              </a:ext>
            </a:extLst>
          </p:cNvPr>
          <p:cNvSpPr>
            <a:spLocks noGrp="1"/>
          </p:cNvSpPr>
          <p:nvPr>
            <p:ph type="title"/>
          </p:nvPr>
        </p:nvSpPr>
        <p:spPr/>
        <p:txBody>
          <a:bodyPr/>
          <a:lstStyle/>
          <a:p>
            <a:endParaRPr lang="en-US"/>
          </a:p>
        </p:txBody>
      </p:sp>
      <p:pic>
        <p:nvPicPr>
          <p:cNvPr id="6146" name="Picture 2" descr="Fixed Assets vs Current Assets: What's the difference? - Brixx">
            <a:extLst>
              <a:ext uri="{FF2B5EF4-FFF2-40B4-BE49-F238E27FC236}">
                <a16:creationId xmlns:a16="http://schemas.microsoft.com/office/drawing/2014/main" id="{CDA6890B-6386-0038-F2C7-DDB8B2071AB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1051560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552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Current assets: </a:t>
            </a:r>
            <a:endParaRPr lang="en-GB" dirty="0"/>
          </a:p>
        </p:txBody>
      </p:sp>
      <p:sp>
        <p:nvSpPr>
          <p:cNvPr id="3" name="Content Placeholder 2"/>
          <p:cNvSpPr>
            <a:spLocks noGrp="1"/>
          </p:cNvSpPr>
          <p:nvPr>
            <p:ph idx="1"/>
          </p:nvPr>
        </p:nvSpPr>
        <p:spPr/>
        <p:txBody>
          <a:bodyPr/>
          <a:lstStyle/>
          <a:p>
            <a:r>
              <a:rPr lang="en-IN" dirty="0"/>
              <a:t>Current assets are those assets which are held by the business with the purpose of converting them into cash within a short period, </a:t>
            </a:r>
            <a:r>
              <a:rPr lang="en-IN" dirty="0" err="1"/>
              <a:t>i.e</a:t>
            </a:r>
            <a:r>
              <a:rPr lang="en-IN" dirty="0"/>
              <a:t>, one year. </a:t>
            </a:r>
            <a:r>
              <a:rPr lang="en-IN" dirty="0" err="1"/>
              <a:t>Eg.</a:t>
            </a:r>
            <a:r>
              <a:rPr lang="en-IN" dirty="0"/>
              <a:t> Cash, Bank, Debtors, Bills receivable, stock, prepaid expenses, accrued income etc.</a:t>
            </a:r>
          </a:p>
          <a:p>
            <a:r>
              <a:rPr lang="en-IN" dirty="0"/>
              <a:t>Non Current Assets(fixed assets): Non – current assets are those assets which are held in the business for long term. These assets give benefit to the organisations in more than one accounting period.</a:t>
            </a:r>
          </a:p>
          <a:p>
            <a:r>
              <a:rPr lang="en-IN" dirty="0"/>
              <a:t>Land &amp; Building, Furniture, Investment etc.</a:t>
            </a: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A1A3A-CC15-9A2D-F019-92DD9580BA49}"/>
              </a:ext>
            </a:extLst>
          </p:cNvPr>
          <p:cNvSpPr>
            <a:spLocks noGrp="1"/>
          </p:cNvSpPr>
          <p:nvPr>
            <p:ph type="title"/>
          </p:nvPr>
        </p:nvSpPr>
        <p:spPr/>
        <p:txBody>
          <a:bodyPr/>
          <a:lstStyle/>
          <a:p>
            <a:endParaRPr lang="en-US"/>
          </a:p>
        </p:txBody>
      </p:sp>
      <p:pic>
        <p:nvPicPr>
          <p:cNvPr id="7170" name="Picture 2" descr="Fixed Assets Vs. Current Assets: Understanding Key Differences">
            <a:extLst>
              <a:ext uri="{FF2B5EF4-FFF2-40B4-BE49-F238E27FC236}">
                <a16:creationId xmlns:a16="http://schemas.microsoft.com/office/drawing/2014/main" id="{E2BA84DF-4CE7-55E6-8E91-462A5F2856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24125" y="1858169"/>
            <a:ext cx="714375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4251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5. Receipts: It is the amount received or receivable for selling assets, goods or services.</a:t>
            </a:r>
            <a:endParaRPr lang="en-GB" dirty="0"/>
          </a:p>
        </p:txBody>
      </p:sp>
      <p:sp>
        <p:nvSpPr>
          <p:cNvPr id="3" name="Content Placeholder 2"/>
          <p:cNvSpPr>
            <a:spLocks noGrp="1"/>
          </p:cNvSpPr>
          <p:nvPr>
            <p:ph idx="1"/>
          </p:nvPr>
        </p:nvSpPr>
        <p:spPr/>
        <p:txBody>
          <a:bodyPr/>
          <a:lstStyle/>
          <a:p>
            <a:r>
              <a:rPr lang="en-IN" dirty="0"/>
              <a:t>2 types:</a:t>
            </a:r>
          </a:p>
          <a:p>
            <a:r>
              <a:rPr lang="en-IN" dirty="0"/>
              <a:t>(</a:t>
            </a:r>
            <a:r>
              <a:rPr lang="en-IN" dirty="0" err="1"/>
              <a:t>i</a:t>
            </a:r>
            <a:r>
              <a:rPr lang="en-IN" dirty="0"/>
              <a:t>) Revenue receipts: it is the amount received or receivable in the normal course of business say against sale of goods or rendering of services. E.g. sale of goods, service revenue, interest on investment etc. It is treated as income. It is recorded in Trading a/c and Profit and Loss a/c (Income Statement)</a:t>
            </a:r>
          </a:p>
          <a:p>
            <a:r>
              <a:rPr lang="en-IN" dirty="0"/>
              <a:t>(ii) Capital Receipts: it is the amount received or receivable against transactions which are not revenue in nature. </a:t>
            </a:r>
            <a:r>
              <a:rPr lang="en-IN" dirty="0" err="1"/>
              <a:t>Eg</a:t>
            </a:r>
            <a:r>
              <a:rPr lang="en-IN" dirty="0"/>
              <a:t>. Sale of Old machinery, loan taken etc. It is recorded in Balance sheet.</a:t>
            </a:r>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6D4DD-E0B0-196C-FB59-282F50117FE3}"/>
              </a:ext>
            </a:extLst>
          </p:cNvPr>
          <p:cNvSpPr>
            <a:spLocks noGrp="1"/>
          </p:cNvSpPr>
          <p:nvPr>
            <p:ph type="title"/>
          </p:nvPr>
        </p:nvSpPr>
        <p:spPr/>
        <p:txBody>
          <a:bodyPr/>
          <a:lstStyle/>
          <a:p>
            <a:endParaRPr lang="en-US"/>
          </a:p>
        </p:txBody>
      </p:sp>
      <p:pic>
        <p:nvPicPr>
          <p:cNvPr id="1030" name="Picture 6" descr="Grocery Store Receipts Maker | Furniture Receipt Generator | Electronic  Store Receipt Maker">
            <a:extLst>
              <a:ext uri="{FF2B5EF4-FFF2-40B4-BE49-F238E27FC236}">
                <a16:creationId xmlns:a16="http://schemas.microsoft.com/office/drawing/2014/main" id="{4C2F69B2-6E4D-E705-13CC-E28CCC33D1B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10515600" cy="466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03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6. Expenditure:</a:t>
            </a:r>
            <a:endParaRPr lang="en-GB" dirty="0"/>
          </a:p>
        </p:txBody>
      </p:sp>
      <p:sp>
        <p:nvSpPr>
          <p:cNvPr id="3" name="Content Placeholder 2"/>
          <p:cNvSpPr>
            <a:spLocks noGrp="1"/>
          </p:cNvSpPr>
          <p:nvPr>
            <p:ph idx="1"/>
          </p:nvPr>
        </p:nvSpPr>
        <p:spPr/>
        <p:txBody>
          <a:bodyPr/>
          <a:lstStyle/>
          <a:p>
            <a:r>
              <a:rPr lang="en-IN" dirty="0"/>
              <a:t>It is the amount spent or liability incurred for acquiring assets, goods or services.</a:t>
            </a:r>
          </a:p>
          <a:p>
            <a:r>
              <a:rPr lang="en-IN" dirty="0"/>
              <a:t> 3 types:</a:t>
            </a:r>
          </a:p>
          <a:p>
            <a:r>
              <a:rPr lang="en-IN" dirty="0"/>
              <a:t>(</a:t>
            </a:r>
            <a:r>
              <a:rPr lang="en-IN" dirty="0" err="1"/>
              <a:t>i</a:t>
            </a:r>
            <a:r>
              <a:rPr lang="en-IN" dirty="0"/>
              <a:t>) Capital expenditure: Purchase of Machinery (Fixed Assets)</a:t>
            </a:r>
          </a:p>
          <a:p>
            <a:r>
              <a:rPr lang="en-IN" dirty="0"/>
              <a:t>(ii) Revenue expenditure: Rent paid ( regular nature)/ expenses</a:t>
            </a:r>
          </a:p>
          <a:p>
            <a:r>
              <a:rPr lang="en-IN" dirty="0"/>
              <a:t>(iii) Deferred Revenue expenditure : Big amount of Advertising</a:t>
            </a:r>
          </a:p>
          <a:p>
            <a:r>
              <a:rPr lang="en-IN" dirty="0"/>
              <a:t>   (Fictitious assets)</a:t>
            </a:r>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DA883-5EFE-4328-FD0D-F25C09D98FC8}"/>
              </a:ext>
            </a:extLst>
          </p:cNvPr>
          <p:cNvSpPr>
            <a:spLocks noGrp="1"/>
          </p:cNvSpPr>
          <p:nvPr>
            <p:ph type="title"/>
          </p:nvPr>
        </p:nvSpPr>
        <p:spPr/>
        <p:txBody>
          <a:bodyPr/>
          <a:lstStyle/>
          <a:p>
            <a:endParaRPr lang="en-US"/>
          </a:p>
        </p:txBody>
      </p:sp>
      <p:pic>
        <p:nvPicPr>
          <p:cNvPr id="2050" name="Picture 2" descr="Deferred Revenue Expenditure - YouTube">
            <a:extLst>
              <a:ext uri="{FF2B5EF4-FFF2-40B4-BE49-F238E27FC236}">
                <a16:creationId xmlns:a16="http://schemas.microsoft.com/office/drawing/2014/main" id="{E3D4C6C7-669E-B349-A89C-4C828043C24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1051560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513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139A-D243-0628-E650-EB7D3E4534BD}"/>
              </a:ext>
            </a:extLst>
          </p:cNvPr>
          <p:cNvSpPr>
            <a:spLocks noGrp="1"/>
          </p:cNvSpPr>
          <p:nvPr>
            <p:ph type="title"/>
          </p:nvPr>
        </p:nvSpPr>
        <p:spPr/>
        <p:txBody>
          <a:bodyPr/>
          <a:lstStyle/>
          <a:p>
            <a:endParaRPr lang="en-US"/>
          </a:p>
        </p:txBody>
      </p:sp>
      <p:pic>
        <p:nvPicPr>
          <p:cNvPr id="3074" name="Picture 2" descr="Comparison of capital, revenue and deferred revenue expenditure -  Accountancy">
            <a:extLst>
              <a:ext uri="{FF2B5EF4-FFF2-40B4-BE49-F238E27FC236}">
                <a16:creationId xmlns:a16="http://schemas.microsoft.com/office/drawing/2014/main" id="{CBF5EDE2-0C13-0D1C-1813-53FC97E8DF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10515600" cy="4850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05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7500" lnSpcReduction="20000"/>
          </a:bodyPr>
          <a:lstStyle/>
          <a:p>
            <a:r>
              <a:rPr lang="en-US" dirty="0"/>
              <a:t>5. Receipts</a:t>
            </a:r>
          </a:p>
          <a:p>
            <a:r>
              <a:rPr lang="en-US" dirty="0"/>
              <a:t>6. Expenditure</a:t>
            </a:r>
          </a:p>
          <a:p>
            <a:r>
              <a:rPr lang="en-US" dirty="0"/>
              <a:t>7. Expenses</a:t>
            </a:r>
          </a:p>
          <a:p>
            <a:r>
              <a:rPr lang="en-US" dirty="0"/>
              <a:t>8. Income</a:t>
            </a:r>
          </a:p>
          <a:p>
            <a:r>
              <a:rPr lang="en-US" dirty="0"/>
              <a:t>9. Profit</a:t>
            </a:r>
          </a:p>
          <a:p>
            <a:r>
              <a:rPr lang="en-US" dirty="0"/>
              <a:t>10. Gain</a:t>
            </a:r>
          </a:p>
          <a:p>
            <a:r>
              <a:rPr lang="en-US" dirty="0"/>
              <a:t>11. Loss</a:t>
            </a:r>
          </a:p>
          <a:p>
            <a:r>
              <a:rPr lang="en-US" dirty="0"/>
              <a:t>12. Purchases</a:t>
            </a:r>
          </a:p>
          <a:p>
            <a:r>
              <a:rPr lang="en-US" dirty="0"/>
              <a:t>13.Purchases Return (Return outward)/ Return Cr.</a:t>
            </a:r>
          </a:p>
          <a:p>
            <a:r>
              <a:rPr lang="en-US" dirty="0"/>
              <a:t>14. Sales</a:t>
            </a:r>
          </a:p>
          <a:p>
            <a:r>
              <a:rPr lang="en-US" dirty="0"/>
              <a:t>15. Sales Return (Return inward)/ Return Dr.</a:t>
            </a:r>
          </a:p>
          <a:p>
            <a:r>
              <a:rPr lang="en-US" dirty="0"/>
              <a:t> 16. Goods</a:t>
            </a:r>
          </a:p>
          <a:p>
            <a:endParaRPr lang="en-US" dirty="0"/>
          </a:p>
        </p:txBody>
      </p:sp>
    </p:spTree>
    <p:extLst>
      <p:ext uri="{BB962C8B-B14F-4D97-AF65-F5344CB8AC3E}">
        <p14:creationId xmlns:p14="http://schemas.microsoft.com/office/powerpoint/2010/main" val="2943296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7. Expense: It is the cost incurred for generating revenue(income).</a:t>
            </a:r>
            <a:endParaRPr lang="en-GB" dirty="0"/>
          </a:p>
        </p:txBody>
      </p:sp>
      <p:sp>
        <p:nvSpPr>
          <p:cNvPr id="3" name="Content Placeholder 2"/>
          <p:cNvSpPr>
            <a:spLocks noGrp="1"/>
          </p:cNvSpPr>
          <p:nvPr>
            <p:ph idx="1"/>
          </p:nvPr>
        </p:nvSpPr>
        <p:spPr/>
        <p:txBody>
          <a:bodyPr/>
          <a:lstStyle/>
          <a:p>
            <a:r>
              <a:rPr lang="en-IN" dirty="0" err="1"/>
              <a:t>Eg</a:t>
            </a:r>
            <a:r>
              <a:rPr lang="en-IN" dirty="0"/>
              <a:t>. </a:t>
            </a:r>
            <a:r>
              <a:rPr lang="en-IN" dirty="0" err="1"/>
              <a:t>i.Cash</a:t>
            </a:r>
            <a:r>
              <a:rPr lang="en-IN" dirty="0"/>
              <a:t> payment such as salaries, wages</a:t>
            </a:r>
          </a:p>
          <a:p>
            <a:r>
              <a:rPr lang="en-IN" dirty="0"/>
              <a:t>Ii. Depreciation, Bad debts</a:t>
            </a:r>
          </a:p>
          <a:p>
            <a:r>
              <a:rPr lang="en-IN" dirty="0"/>
              <a:t>III. Cost of goods sold.</a:t>
            </a:r>
          </a:p>
          <a:p>
            <a:endParaRPr lang="en-IN" dirty="0"/>
          </a:p>
          <a:p>
            <a:r>
              <a:rPr lang="en-IN" dirty="0"/>
              <a:t>8. Income: Income is the profit earned during a period.</a:t>
            </a:r>
          </a:p>
          <a:p>
            <a:r>
              <a:rPr lang="en-IN" dirty="0"/>
              <a:t> Income= Revenue – Expense</a:t>
            </a:r>
          </a:p>
          <a:p>
            <a:r>
              <a:rPr lang="en-IN" dirty="0"/>
              <a:t>Income is also known as profit.</a:t>
            </a:r>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06269-74C6-7D05-176F-BDEE2D8B34B9}"/>
              </a:ext>
            </a:extLst>
          </p:cNvPr>
          <p:cNvSpPr>
            <a:spLocks noGrp="1"/>
          </p:cNvSpPr>
          <p:nvPr>
            <p:ph type="title"/>
          </p:nvPr>
        </p:nvSpPr>
        <p:spPr/>
        <p:txBody>
          <a:bodyPr/>
          <a:lstStyle/>
          <a:p>
            <a:endParaRPr lang="en-US"/>
          </a:p>
        </p:txBody>
      </p:sp>
      <p:pic>
        <p:nvPicPr>
          <p:cNvPr id="1026" name="Picture 2" descr="What Accounts Receivable (AR) Are and How Businesses Use Them, with Examples">
            <a:extLst>
              <a:ext uri="{FF2B5EF4-FFF2-40B4-BE49-F238E27FC236}">
                <a16:creationId xmlns:a16="http://schemas.microsoft.com/office/drawing/2014/main" id="{7D588B1F-87CC-0696-9555-BFA6F0E903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10515600" cy="4836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168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9. Debtor: Debtor is a person who owes amount to the enterprise against credit sale of goods or services in its ordinary course of business.</a:t>
            </a:r>
            <a:endParaRPr lang="en-GB" dirty="0"/>
          </a:p>
        </p:txBody>
      </p:sp>
      <p:sp>
        <p:nvSpPr>
          <p:cNvPr id="3" name="Content Placeholder 2"/>
          <p:cNvSpPr>
            <a:spLocks noGrp="1"/>
          </p:cNvSpPr>
          <p:nvPr>
            <p:ph idx="1"/>
          </p:nvPr>
        </p:nvSpPr>
        <p:spPr/>
        <p:txBody>
          <a:bodyPr>
            <a:normAutofit/>
          </a:bodyPr>
          <a:lstStyle/>
          <a:p>
            <a:r>
              <a:rPr lang="en-IN" dirty="0" err="1"/>
              <a:t>Eg</a:t>
            </a:r>
            <a:r>
              <a:rPr lang="en-IN" dirty="0"/>
              <a:t>. Goods sold to Ram Rs.10,000 on credit then Ram is Debtor.</a:t>
            </a:r>
          </a:p>
          <a:p>
            <a:r>
              <a:rPr lang="en-IN" dirty="0"/>
              <a:t>Debtor is a type of assets are to be recorded in Balance sheet</a:t>
            </a:r>
          </a:p>
          <a:p>
            <a:r>
              <a:rPr lang="en-IN" dirty="0"/>
              <a:t>Debtor is also called Account Receivable</a:t>
            </a:r>
          </a:p>
          <a:p>
            <a:r>
              <a:rPr lang="en-IN" dirty="0" err="1"/>
              <a:t>Eg.</a:t>
            </a:r>
            <a:r>
              <a:rPr lang="en-IN" dirty="0"/>
              <a:t> Services performed on Account Rs 50,000 or Billed to client for services provided.</a:t>
            </a:r>
          </a:p>
          <a:p>
            <a:r>
              <a:rPr lang="en-IN" dirty="0"/>
              <a:t> Account Receivable Dr</a:t>
            </a:r>
          </a:p>
          <a:p>
            <a:r>
              <a:rPr lang="en-IN" dirty="0"/>
              <a:t>   Service Revenue Cr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DB654-CBF8-B5E9-AFAF-C1FEA3D4B4B6}"/>
              </a:ext>
            </a:extLst>
          </p:cNvPr>
          <p:cNvSpPr>
            <a:spLocks noGrp="1"/>
          </p:cNvSpPr>
          <p:nvPr>
            <p:ph type="title"/>
          </p:nvPr>
        </p:nvSpPr>
        <p:spPr/>
        <p:txBody>
          <a:bodyPr/>
          <a:lstStyle/>
          <a:p>
            <a:endParaRPr lang="en-US"/>
          </a:p>
        </p:txBody>
      </p:sp>
      <p:pic>
        <p:nvPicPr>
          <p:cNvPr id="2050" name="Picture 2" descr="Understanding Accounts Payable (AP) With Examples and How to Record AP">
            <a:extLst>
              <a:ext uri="{FF2B5EF4-FFF2-40B4-BE49-F238E27FC236}">
                <a16:creationId xmlns:a16="http://schemas.microsoft.com/office/drawing/2014/main" id="{5BF38E26-E9CF-9436-1210-B753E613E9E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40139"/>
            <a:ext cx="1051560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94508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243E1-FD28-B9F4-B545-625D1B72FB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2E24077-FD4D-99F0-DFCA-D51F181CD5FA}"/>
              </a:ext>
            </a:extLst>
          </p:cNvPr>
          <p:cNvSpPr>
            <a:spLocks noGrp="1"/>
          </p:cNvSpPr>
          <p:nvPr>
            <p:ph idx="1"/>
          </p:nvPr>
        </p:nvSpPr>
        <p:spPr/>
        <p:txBody>
          <a:bodyPr>
            <a:normAutofit fontScale="85000" lnSpcReduction="20000"/>
          </a:bodyPr>
          <a:lstStyle/>
          <a:p>
            <a:r>
              <a:rPr lang="en-IN" dirty="0"/>
              <a:t>10. Creditor: Creditor is a person to whom an enterprise owes amount against credit purchases of goods or services taken.</a:t>
            </a:r>
          </a:p>
          <a:p>
            <a:r>
              <a:rPr lang="en-IN" dirty="0" err="1"/>
              <a:t>Eg.</a:t>
            </a:r>
            <a:r>
              <a:rPr lang="en-IN" dirty="0"/>
              <a:t> If goods purchase on credit Rs 15,000 from Hari. Then Hari is creditor.</a:t>
            </a:r>
          </a:p>
          <a:p>
            <a:r>
              <a:rPr lang="en-IN" dirty="0"/>
              <a:t>Creditor is a type of Liabilities. It is recorded in Balance sheet.</a:t>
            </a:r>
          </a:p>
          <a:p>
            <a:r>
              <a:rPr lang="en-IN" dirty="0"/>
              <a:t>Creditor is also called Account Payable. </a:t>
            </a:r>
          </a:p>
          <a:p>
            <a:r>
              <a:rPr lang="en-IN" dirty="0"/>
              <a:t>Goods purchased on Account/ Furniture Purchased on Account</a:t>
            </a:r>
          </a:p>
          <a:p>
            <a:pPr marL="0" indent="0">
              <a:buNone/>
            </a:pPr>
            <a:r>
              <a:rPr lang="en-IN" dirty="0"/>
              <a:t> Purchase/Furniture  Dr</a:t>
            </a:r>
          </a:p>
          <a:p>
            <a:pPr marL="0" indent="0">
              <a:buNone/>
            </a:pPr>
            <a:r>
              <a:rPr lang="en-IN" dirty="0"/>
              <a:t>   Account Payable  Cr</a:t>
            </a:r>
          </a:p>
          <a:p>
            <a:endParaRPr lang="en-IN" dirty="0"/>
          </a:p>
          <a:p>
            <a:pPr marL="0" indent="0">
              <a:buNone/>
            </a:pPr>
            <a:r>
              <a:rPr lang="en-IN" dirty="0"/>
              <a:t>11. Profit: Profit means income earned by the business from its Operating Activities, i.e., the activities carried out by the enterprise to earn profit. Gross profit &amp; Net profit.</a:t>
            </a:r>
            <a:endParaRPr lang="en-GB" dirty="0"/>
          </a:p>
          <a:p>
            <a:endParaRPr lang="en-US" dirty="0"/>
          </a:p>
        </p:txBody>
      </p:sp>
    </p:spTree>
    <p:extLst>
      <p:ext uri="{BB962C8B-B14F-4D97-AF65-F5344CB8AC3E}">
        <p14:creationId xmlns:p14="http://schemas.microsoft.com/office/powerpoint/2010/main" val="3599387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12. Gain: Gain is a profit of irregular nature. Gain on sale of fixed assets.</a:t>
            </a:r>
            <a:endParaRPr lang="en-GB" dirty="0"/>
          </a:p>
        </p:txBody>
      </p:sp>
      <p:sp>
        <p:nvSpPr>
          <p:cNvPr id="3" name="Content Placeholder 2"/>
          <p:cNvSpPr>
            <a:spLocks noGrp="1"/>
          </p:cNvSpPr>
          <p:nvPr>
            <p:ph idx="1"/>
          </p:nvPr>
        </p:nvSpPr>
        <p:spPr/>
        <p:txBody>
          <a:bodyPr>
            <a:normAutofit fontScale="92500"/>
          </a:bodyPr>
          <a:lstStyle/>
          <a:p>
            <a:r>
              <a:rPr lang="en-IN" dirty="0"/>
              <a:t>13. Loss: Loss is excess of expenses of a period over its revenues(incomes). </a:t>
            </a:r>
            <a:r>
              <a:rPr lang="en-IN" dirty="0" err="1"/>
              <a:t>Eg</a:t>
            </a:r>
            <a:r>
              <a:rPr lang="en-IN" dirty="0"/>
              <a:t>. Cash or goods lost, loss on sale of fixed assets.</a:t>
            </a:r>
          </a:p>
          <a:p>
            <a:r>
              <a:rPr lang="en-IN" dirty="0"/>
              <a:t> Loss=Expenses- Revenue (Income)</a:t>
            </a:r>
          </a:p>
          <a:p>
            <a:r>
              <a:rPr lang="en-IN" dirty="0"/>
              <a:t>          =  10 lakh – 8 lakh = 2 lakhs</a:t>
            </a:r>
          </a:p>
          <a:p>
            <a:endParaRPr lang="en-IN" dirty="0"/>
          </a:p>
          <a:p>
            <a:r>
              <a:rPr lang="en-IN" dirty="0"/>
              <a:t>14. Purchase: The term ‘Purchase’ is used for purchases of goods for resale or for producing the finished products which are also to be sold. Cash Purchases &amp; Credit Purchases. It is recorded on Dr side of Trading a/c.</a:t>
            </a:r>
          </a:p>
          <a:p>
            <a:pPr>
              <a:buNone/>
            </a:pPr>
            <a:r>
              <a:rPr lang="en-IN" dirty="0"/>
              <a:t>  15. Purchases Return: Goods purchased may be returned to the seller for any reason, say, they are defective. It is deducted from Purchase.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16. Discount: When customers are allowed rebate in the prices of goods by the business .</a:t>
            </a:r>
            <a:endParaRPr lang="en-GB" dirty="0"/>
          </a:p>
        </p:txBody>
      </p:sp>
      <p:sp>
        <p:nvSpPr>
          <p:cNvPr id="3" name="Content Placeholder 2"/>
          <p:cNvSpPr>
            <a:spLocks noGrp="1"/>
          </p:cNvSpPr>
          <p:nvPr>
            <p:ph idx="1"/>
          </p:nvPr>
        </p:nvSpPr>
        <p:spPr/>
        <p:txBody>
          <a:bodyPr/>
          <a:lstStyle/>
          <a:p>
            <a:r>
              <a:rPr lang="en-IN" dirty="0"/>
              <a:t>Trade discount: Trade discount is the rebate allowed by the seller on the basis of sales, either quantity or value.</a:t>
            </a:r>
          </a:p>
          <a:p>
            <a:r>
              <a:rPr lang="en-IN" dirty="0"/>
              <a:t>Sales – trade discount=Net sales</a:t>
            </a:r>
          </a:p>
          <a:p>
            <a:r>
              <a:rPr lang="en-IN" dirty="0"/>
              <a:t>Purchase – trade discount = Net Purchase</a:t>
            </a:r>
          </a:p>
          <a:p>
            <a:r>
              <a:rPr lang="en-IN" dirty="0"/>
              <a:t>Trade Discount is not recorded in the books of Account. </a:t>
            </a:r>
          </a:p>
          <a:p>
            <a:endParaRPr lang="en-IN" dirty="0"/>
          </a:p>
          <a:p>
            <a:r>
              <a:rPr lang="en-IN" dirty="0"/>
              <a:t>Cash discount: Cash discount is the rebate allowed for timely payment of due amount. It is recorded in the books of Account.</a:t>
            </a:r>
          </a:p>
          <a:p>
            <a:r>
              <a:rPr lang="en-IN" dirty="0"/>
              <a:t>Discount allowed (exp.),  Discount received (income)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a:bodyPr>
          <a:lstStyle/>
          <a:p>
            <a:r>
              <a:rPr lang="en-IN" dirty="0"/>
              <a:t>Bad Debts: Bad Debt is the amount owed to the business that is written off because it has become irrecoverable. It is a loss for business. It is recorded on </a:t>
            </a:r>
            <a:r>
              <a:rPr lang="en-IN" dirty="0" err="1"/>
              <a:t>Dr.</a:t>
            </a:r>
            <a:r>
              <a:rPr lang="en-IN" dirty="0"/>
              <a:t> side of Profit &amp; Loss a/c.</a:t>
            </a:r>
          </a:p>
          <a:p>
            <a:r>
              <a:rPr lang="en-IN" dirty="0"/>
              <a:t>Trade Receivables: It is the amount receivable for sale of goods or services rendered in the ordinary course of business. It is treated as Assets.</a:t>
            </a:r>
          </a:p>
          <a:p>
            <a:r>
              <a:rPr lang="en-IN" dirty="0"/>
              <a:t>Trade receivables = Debtors + Bills receivable</a:t>
            </a:r>
          </a:p>
          <a:p>
            <a:r>
              <a:rPr lang="en-IN" dirty="0"/>
              <a:t>Trade Payables: It is the amount payable for purchase of goods or services taken in the ordinary course of business. It is treated as Liabilities.</a:t>
            </a:r>
          </a:p>
          <a:p>
            <a:r>
              <a:rPr lang="en-IN" dirty="0"/>
              <a:t>Trade Payables = Creditors + Bills Payables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D275C-77C8-3117-75B9-0735090E61C6}"/>
              </a:ext>
            </a:extLst>
          </p:cNvPr>
          <p:cNvSpPr>
            <a:spLocks noGrp="1"/>
          </p:cNvSpPr>
          <p:nvPr>
            <p:ph type="title"/>
          </p:nvPr>
        </p:nvSpPr>
        <p:spPr/>
        <p:txBody>
          <a:bodyPr/>
          <a:lstStyle/>
          <a:p>
            <a:endParaRPr lang="en-US"/>
          </a:p>
        </p:txBody>
      </p:sp>
      <p:pic>
        <p:nvPicPr>
          <p:cNvPr id="3074" name="Picture 2" descr="Accounting: Accounts Receivable">
            <a:extLst>
              <a:ext uri="{FF2B5EF4-FFF2-40B4-BE49-F238E27FC236}">
                <a16:creationId xmlns:a16="http://schemas.microsoft.com/office/drawing/2014/main" id="{EA0D2A36-A61D-8ED4-A23E-3591FA97ED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14286"/>
            <a:ext cx="10515600" cy="5043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6831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575DA-5E3B-40D2-AB55-D92BF3EC50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CF5B5D-3D74-41AA-851D-DDBCFB3B31C4}"/>
              </a:ext>
            </a:extLst>
          </p:cNvPr>
          <p:cNvSpPr>
            <a:spLocks noGrp="1"/>
          </p:cNvSpPr>
          <p:nvPr>
            <p:ph idx="1"/>
          </p:nvPr>
        </p:nvSpPr>
        <p:spPr/>
        <p:txBody>
          <a:bodyPr/>
          <a:lstStyle/>
          <a:p>
            <a:r>
              <a:rPr lang="en-US" dirty="0"/>
              <a:t>Notes Payables: It represents obligation to bank or other creditors based on formal written agreement. A specific interest rate is usually identified in the agreement.</a:t>
            </a:r>
          </a:p>
          <a:p>
            <a:r>
              <a:rPr lang="en-US" dirty="0" err="1"/>
              <a:t>Eg</a:t>
            </a:r>
            <a:r>
              <a:rPr lang="en-US" dirty="0"/>
              <a:t>: Signed an 8%, Rs 1,00,000; 3 years note. Hence Notes payable – Rs 1,00,000</a:t>
            </a:r>
          </a:p>
          <a:p>
            <a:r>
              <a:rPr lang="en-US" dirty="0"/>
              <a:t>Accrued Income: The income that has been earned but cash is not receive is called Accrued income. It is type of Assets.</a:t>
            </a:r>
          </a:p>
          <a:p>
            <a:r>
              <a:rPr lang="en-US" dirty="0"/>
              <a:t>Prepaid Expenses: The expenses that have been made for the period beyond the accounting period. It is also called unexpired expenses.</a:t>
            </a:r>
          </a:p>
        </p:txBody>
      </p:sp>
    </p:spTree>
    <p:extLst>
      <p:ext uri="{BB962C8B-B14F-4D97-AF65-F5344CB8AC3E}">
        <p14:creationId xmlns:p14="http://schemas.microsoft.com/office/powerpoint/2010/main" val="4165399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17. Stock/ Inventory    23. Trade Payables</a:t>
            </a:r>
          </a:p>
          <a:p>
            <a:r>
              <a:rPr lang="en-US" dirty="0"/>
              <a:t>18. Debtors/ Account Receivable</a:t>
            </a:r>
          </a:p>
          <a:p>
            <a:r>
              <a:rPr lang="en-US" dirty="0"/>
              <a:t>19. Creditors/ Account Payables</a:t>
            </a:r>
          </a:p>
          <a:p>
            <a:r>
              <a:rPr lang="en-US" dirty="0"/>
              <a:t>20. Discount</a:t>
            </a:r>
          </a:p>
          <a:p>
            <a:r>
              <a:rPr lang="en-US" dirty="0"/>
              <a:t>A. Trade discount</a:t>
            </a:r>
          </a:p>
          <a:p>
            <a:r>
              <a:rPr lang="en-US" dirty="0"/>
              <a:t>B. Cash discount</a:t>
            </a:r>
          </a:p>
          <a:p>
            <a:r>
              <a:rPr lang="en-US" dirty="0"/>
              <a:t>21. Bad Debts</a:t>
            </a:r>
          </a:p>
          <a:p>
            <a:r>
              <a:rPr lang="en-US" dirty="0"/>
              <a:t>22. Trade Receivables</a:t>
            </a:r>
          </a:p>
          <a:p>
            <a:endParaRPr lang="en-US" dirty="0"/>
          </a:p>
          <a:p>
            <a:endParaRPr lang="en-US" dirty="0"/>
          </a:p>
        </p:txBody>
      </p:sp>
    </p:spTree>
    <p:extLst>
      <p:ext uri="{BB962C8B-B14F-4D97-AF65-F5344CB8AC3E}">
        <p14:creationId xmlns:p14="http://schemas.microsoft.com/office/powerpoint/2010/main" val="5023022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2E55F-F0EA-1C06-8D47-8A5D03D4CCC8}"/>
              </a:ext>
            </a:extLst>
          </p:cNvPr>
          <p:cNvSpPr>
            <a:spLocks noGrp="1"/>
          </p:cNvSpPr>
          <p:nvPr>
            <p:ph type="title"/>
          </p:nvPr>
        </p:nvSpPr>
        <p:spPr/>
        <p:txBody>
          <a:bodyPr/>
          <a:lstStyle/>
          <a:p>
            <a:endParaRPr lang="en-US"/>
          </a:p>
        </p:txBody>
      </p:sp>
      <p:pic>
        <p:nvPicPr>
          <p:cNvPr id="4098" name="Picture 2" descr="What are trade receivables? - Universal CPA Review">
            <a:extLst>
              <a:ext uri="{FF2B5EF4-FFF2-40B4-BE49-F238E27FC236}">
                <a16:creationId xmlns:a16="http://schemas.microsoft.com/office/drawing/2014/main" id="{784F4E03-3153-5ECC-D811-5A5B63F6B64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6971" y="1690688"/>
            <a:ext cx="10366829" cy="480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678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6EF28-4C6D-05A6-5109-121C05117824}"/>
              </a:ext>
            </a:extLst>
          </p:cNvPr>
          <p:cNvSpPr>
            <a:spLocks noGrp="1"/>
          </p:cNvSpPr>
          <p:nvPr>
            <p:ph type="title"/>
          </p:nvPr>
        </p:nvSpPr>
        <p:spPr/>
        <p:txBody>
          <a:bodyPr/>
          <a:lstStyle/>
          <a:p>
            <a:r>
              <a:rPr lang="en-US" dirty="0"/>
              <a:t> Imp.</a:t>
            </a:r>
          </a:p>
        </p:txBody>
      </p:sp>
      <p:sp>
        <p:nvSpPr>
          <p:cNvPr id="3" name="Content Placeholder 2">
            <a:extLst>
              <a:ext uri="{FF2B5EF4-FFF2-40B4-BE49-F238E27FC236}">
                <a16:creationId xmlns:a16="http://schemas.microsoft.com/office/drawing/2014/main" id="{296A0981-9EBE-158A-C307-1392E567042E}"/>
              </a:ext>
            </a:extLst>
          </p:cNvPr>
          <p:cNvSpPr>
            <a:spLocks noGrp="1"/>
          </p:cNvSpPr>
          <p:nvPr>
            <p:ph idx="1"/>
          </p:nvPr>
        </p:nvSpPr>
        <p:spPr/>
        <p:txBody>
          <a:bodyPr/>
          <a:lstStyle/>
          <a:p>
            <a:pPr marL="514350" indent="-514350">
              <a:buFont typeface="+mj-lt"/>
              <a:buAutoNum type="arabicPeriod"/>
            </a:pPr>
            <a:r>
              <a:rPr lang="en-US" dirty="0"/>
              <a:t>What are the qualitative characteristics of accounting information? List out of them and explain in detail.</a:t>
            </a:r>
          </a:p>
          <a:p>
            <a:pPr marL="514350" indent="-514350">
              <a:buFont typeface="+mj-lt"/>
              <a:buAutoNum type="arabicPeriod"/>
            </a:pPr>
            <a:r>
              <a:rPr lang="en-US" dirty="0"/>
              <a:t>Explain the need of accounting information to different internal and external users of accounting information.</a:t>
            </a:r>
          </a:p>
          <a:p>
            <a:pPr marL="514350" indent="-514350">
              <a:buFont typeface="+mj-lt"/>
              <a:buAutoNum type="arabicPeriod"/>
            </a:pPr>
            <a:r>
              <a:rPr lang="en-US" dirty="0"/>
              <a:t>Financial accounting is not only concern with recording financial transactions but force to do ethical business. Justify this statement with accounting principles.</a:t>
            </a:r>
          </a:p>
          <a:p>
            <a:pPr marL="514350" indent="-514350">
              <a:buFont typeface="+mj-lt"/>
              <a:buAutoNum type="arabicPeriod"/>
            </a:pPr>
            <a:r>
              <a:rPr lang="en-US" dirty="0"/>
              <a:t>Discuss about various accounting concepts, accounting principles and accounting conventions.</a:t>
            </a:r>
          </a:p>
          <a:p>
            <a:pPr marL="514350" indent="-514350">
              <a:buFont typeface="+mj-lt"/>
              <a:buAutoNum type="arabicPeriod"/>
            </a:pPr>
            <a:endParaRPr lang="en-US" dirty="0"/>
          </a:p>
        </p:txBody>
      </p:sp>
    </p:spTree>
    <p:extLst>
      <p:ext uri="{BB962C8B-B14F-4D97-AF65-F5344CB8AC3E}">
        <p14:creationId xmlns:p14="http://schemas.microsoft.com/office/powerpoint/2010/main" val="12892491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8EAFA-B82A-27A4-96FE-6408B1916A2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7FD17FA-5F86-24C5-E542-BE5FD363A93F}"/>
              </a:ext>
            </a:extLst>
          </p:cNvPr>
          <p:cNvSpPr>
            <a:spLocks noGrp="1"/>
          </p:cNvSpPr>
          <p:nvPr>
            <p:ph idx="1"/>
          </p:nvPr>
        </p:nvSpPr>
        <p:spPr/>
        <p:txBody>
          <a:bodyPr/>
          <a:lstStyle/>
          <a:p>
            <a:pPr marL="0" indent="0">
              <a:buNone/>
            </a:pPr>
            <a:r>
              <a:rPr lang="en-US" dirty="0"/>
              <a:t>5. Role of Accounting information System in modern business </a:t>
            </a:r>
            <a:r>
              <a:rPr lang="en-US" dirty="0" err="1"/>
              <a:t>organizatons</a:t>
            </a:r>
            <a:r>
              <a:rPr lang="en-US" dirty="0"/>
              <a:t>.</a:t>
            </a:r>
          </a:p>
        </p:txBody>
      </p:sp>
    </p:spTree>
    <p:extLst>
      <p:ext uri="{BB962C8B-B14F-4D97-AF65-F5344CB8AC3E}">
        <p14:creationId xmlns:p14="http://schemas.microsoft.com/office/powerpoint/2010/main" val="5700164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4CE83-2C39-0C68-BAB4-714319B0ED14}"/>
              </a:ext>
            </a:extLst>
          </p:cNvPr>
          <p:cNvSpPr>
            <a:spLocks noGrp="1"/>
          </p:cNvSpPr>
          <p:nvPr>
            <p:ph type="title"/>
          </p:nvPr>
        </p:nvSpPr>
        <p:spPr/>
        <p:txBody>
          <a:bodyPr/>
          <a:lstStyle/>
          <a:p>
            <a:endParaRPr lang="en-US"/>
          </a:p>
        </p:txBody>
      </p:sp>
      <p:pic>
        <p:nvPicPr>
          <p:cNvPr id="4098" name="Picture 2" descr="Accounting Information System (AIS): Definition and Benefits">
            <a:extLst>
              <a:ext uri="{FF2B5EF4-FFF2-40B4-BE49-F238E27FC236}">
                <a16:creationId xmlns:a16="http://schemas.microsoft.com/office/drawing/2014/main" id="{3217F5F9-A09D-E82C-5CA3-9A0FB7A9B49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32496" y="1825625"/>
            <a:ext cx="652700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7729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959F7-13B8-E3C0-91F3-92ED66ED0924}"/>
              </a:ext>
            </a:extLst>
          </p:cNvPr>
          <p:cNvSpPr>
            <a:spLocks noGrp="1"/>
          </p:cNvSpPr>
          <p:nvPr>
            <p:ph type="title"/>
          </p:nvPr>
        </p:nvSpPr>
        <p:spPr/>
        <p:txBody>
          <a:bodyPr/>
          <a:lstStyle/>
          <a:p>
            <a:endParaRPr lang="en-US"/>
          </a:p>
        </p:txBody>
      </p:sp>
      <p:pic>
        <p:nvPicPr>
          <p:cNvPr id="5122" name="Picture 2" descr="Accounting Information System (AIS): Definition, Function &amp; Types | Tally  Solutions">
            <a:extLst>
              <a:ext uri="{FF2B5EF4-FFF2-40B4-BE49-F238E27FC236}">
                <a16:creationId xmlns:a16="http://schemas.microsoft.com/office/drawing/2014/main" id="{FEA3142D-58E4-AE00-8BF4-3C6302F520A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62250" y="2578894"/>
            <a:ext cx="6667500" cy="284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507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a:t>1. Capital: Capital is the amount invested by the proprietor or partner in the business.</a:t>
            </a:r>
          </a:p>
          <a:p>
            <a:r>
              <a:rPr lang="en-US" dirty="0"/>
              <a:t>       Capital= Assets – Liabilities</a:t>
            </a:r>
          </a:p>
          <a:p>
            <a:r>
              <a:rPr lang="en-US" dirty="0"/>
              <a:t>Ex. Ram invested Rs 10,00,000 in the business. Capital Rs 10,00,000</a:t>
            </a:r>
          </a:p>
          <a:p>
            <a:r>
              <a:rPr lang="en-US" dirty="0"/>
              <a:t>2. Drawings: It is the amount withdrawn or goods taken by the proprietor or partner for personal use. Goods so taken by the proprietor are valued at </a:t>
            </a:r>
            <a:r>
              <a:rPr lang="en-US" u="sng" dirty="0"/>
              <a:t>purchase cost</a:t>
            </a:r>
            <a:r>
              <a:rPr lang="en-US" dirty="0"/>
              <a:t>. At the time of preparing Balance sheet, it is deducted from capital.</a:t>
            </a:r>
          </a:p>
          <a:p>
            <a:r>
              <a:rPr lang="en-US" dirty="0"/>
              <a:t>3. Liabilities: Liabilities mean amount owed (payable) by the business.</a:t>
            </a:r>
          </a:p>
          <a:p>
            <a:r>
              <a:rPr lang="en-US" dirty="0"/>
              <a:t>Liability towards the owners of the business is termed as internal liability. Capital is also called internal liability.</a:t>
            </a:r>
          </a:p>
        </p:txBody>
      </p:sp>
    </p:spTree>
    <p:extLst>
      <p:ext uri="{BB962C8B-B14F-4D97-AF65-F5344CB8AC3E}">
        <p14:creationId xmlns:p14="http://schemas.microsoft.com/office/powerpoint/2010/main" val="2639133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continue</a:t>
            </a:r>
            <a:endParaRPr lang="en-GB" dirty="0"/>
          </a:p>
        </p:txBody>
      </p:sp>
      <p:sp>
        <p:nvSpPr>
          <p:cNvPr id="3" name="Content Placeholder 2"/>
          <p:cNvSpPr>
            <a:spLocks noGrp="1"/>
          </p:cNvSpPr>
          <p:nvPr>
            <p:ph idx="1"/>
          </p:nvPr>
        </p:nvSpPr>
        <p:spPr/>
        <p:txBody>
          <a:bodyPr/>
          <a:lstStyle/>
          <a:p>
            <a:r>
              <a:rPr lang="en-IN" dirty="0"/>
              <a:t>On the other hand, liability towards the outsiders, i.e., other than the owners is termed as external liability.</a:t>
            </a:r>
          </a:p>
          <a:p>
            <a:r>
              <a:rPr lang="en-IN" dirty="0"/>
              <a:t>           External liability arises because of credit transactions or loan taken.</a:t>
            </a:r>
            <a:r>
              <a:rPr lang="en-GB" dirty="0"/>
              <a:t> e.g. Creditors, bank overdraft, long term borrowings, loan etc</a:t>
            </a:r>
          </a:p>
          <a:p>
            <a:endParaRPr lang="en-IN" dirty="0"/>
          </a:p>
          <a:p>
            <a:r>
              <a:rPr lang="en-IN" dirty="0"/>
              <a:t>External liabilities or liabilities divided into two types:</a:t>
            </a:r>
          </a:p>
          <a:p>
            <a:r>
              <a:rPr lang="en-IN" dirty="0"/>
              <a:t>(</a:t>
            </a:r>
            <a:r>
              <a:rPr lang="en-IN" dirty="0" err="1"/>
              <a:t>i</a:t>
            </a:r>
            <a:r>
              <a:rPr lang="en-IN" dirty="0"/>
              <a:t>) current liability (short term liability) </a:t>
            </a:r>
            <a:r>
              <a:rPr lang="en-IN" dirty="0" err="1"/>
              <a:t>eg</a:t>
            </a:r>
            <a:r>
              <a:rPr lang="en-IN" dirty="0"/>
              <a:t>. Creditors, Bank overdraft</a:t>
            </a:r>
          </a:p>
          <a:p>
            <a:r>
              <a:rPr lang="en-IN" dirty="0"/>
              <a:t>(ii) Non current liability (long term liability)  </a:t>
            </a:r>
            <a:r>
              <a:rPr lang="en-IN" dirty="0" err="1"/>
              <a:t>eg</a:t>
            </a:r>
            <a:r>
              <a:rPr lang="en-IN" dirty="0"/>
              <a:t>. Loan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dirty="0"/>
              <a:t>Current Liability: it is that liability which is payable within 12 months from the end of the accounting period.</a:t>
            </a:r>
            <a:endParaRPr lang="en-GB" sz="3600" dirty="0"/>
          </a:p>
        </p:txBody>
      </p:sp>
      <p:sp>
        <p:nvSpPr>
          <p:cNvPr id="3" name="Content Placeholder 2"/>
          <p:cNvSpPr>
            <a:spLocks noGrp="1"/>
          </p:cNvSpPr>
          <p:nvPr>
            <p:ph idx="1"/>
          </p:nvPr>
        </p:nvSpPr>
        <p:spPr/>
        <p:txBody>
          <a:bodyPr/>
          <a:lstStyle/>
          <a:p>
            <a:r>
              <a:rPr lang="en-IN" dirty="0" err="1"/>
              <a:t>Eg</a:t>
            </a:r>
            <a:r>
              <a:rPr lang="en-IN" dirty="0"/>
              <a:t>.  Creditors, bills payable, short-term loans, outstanding expenses, advance income, Account Payable etc.</a:t>
            </a:r>
          </a:p>
          <a:p>
            <a:r>
              <a:rPr lang="en-IN" dirty="0"/>
              <a:t>Non –current liability: Non-current liability is that liability which is payable after a period of more than a year from the end of the accounting period.eg long term loans, loan, debentures etc </a:t>
            </a: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47ED1-062B-C5E9-8C20-FF16924AC8EA}"/>
              </a:ext>
            </a:extLst>
          </p:cNvPr>
          <p:cNvSpPr>
            <a:spLocks noGrp="1"/>
          </p:cNvSpPr>
          <p:nvPr>
            <p:ph type="title"/>
          </p:nvPr>
        </p:nvSpPr>
        <p:spPr/>
        <p:txBody>
          <a:bodyPr/>
          <a:lstStyle/>
          <a:p>
            <a:endParaRPr lang="en-US"/>
          </a:p>
        </p:txBody>
      </p:sp>
      <p:pic>
        <p:nvPicPr>
          <p:cNvPr id="8194" name="Picture 2" descr="Current Liabilities: definition, meaning, list, example, formula">
            <a:extLst>
              <a:ext uri="{FF2B5EF4-FFF2-40B4-BE49-F238E27FC236}">
                <a16:creationId xmlns:a16="http://schemas.microsoft.com/office/drawing/2014/main" id="{32E21781-138F-B49C-9242-0B1B6AE7B48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825625"/>
            <a:ext cx="10515599" cy="466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885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1F235-4769-724D-88CB-71312518C5D2}"/>
              </a:ext>
            </a:extLst>
          </p:cNvPr>
          <p:cNvSpPr>
            <a:spLocks noGrp="1"/>
          </p:cNvSpPr>
          <p:nvPr>
            <p:ph type="title"/>
          </p:nvPr>
        </p:nvSpPr>
        <p:spPr/>
        <p:txBody>
          <a:bodyPr/>
          <a:lstStyle/>
          <a:p>
            <a:endParaRPr lang="en-US"/>
          </a:p>
        </p:txBody>
      </p:sp>
      <p:pic>
        <p:nvPicPr>
          <p:cNvPr id="9218" name="Picture 2" descr="Non Current liabilities - Explained with Examples – Tutor's Tips">
            <a:extLst>
              <a:ext uri="{FF2B5EF4-FFF2-40B4-BE49-F238E27FC236}">
                <a16:creationId xmlns:a16="http://schemas.microsoft.com/office/drawing/2014/main" id="{519CAEDC-82A5-DE4E-A63C-F2C63252D4F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825625"/>
            <a:ext cx="10515599" cy="466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944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67A7A-DB56-163F-CB24-AF2F5DFB409A}"/>
              </a:ext>
            </a:extLst>
          </p:cNvPr>
          <p:cNvSpPr>
            <a:spLocks noGrp="1"/>
          </p:cNvSpPr>
          <p:nvPr>
            <p:ph type="title"/>
          </p:nvPr>
        </p:nvSpPr>
        <p:spPr/>
        <p:txBody>
          <a:bodyPr/>
          <a:lstStyle/>
          <a:p>
            <a:endParaRPr lang="en-US"/>
          </a:p>
        </p:txBody>
      </p:sp>
      <p:pic>
        <p:nvPicPr>
          <p:cNvPr id="10242" name="Picture 2" descr="Non Current Liabilities: definition, meaning, types, lists, example">
            <a:extLst>
              <a:ext uri="{FF2B5EF4-FFF2-40B4-BE49-F238E27FC236}">
                <a16:creationId xmlns:a16="http://schemas.microsoft.com/office/drawing/2014/main" id="{A6A24905-982D-040F-578F-AC1B373F253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959429"/>
            <a:ext cx="10515599" cy="4702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80117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671</TotalTime>
  <Words>1613</Words>
  <Application>Microsoft Office PowerPoint</Application>
  <PresentationFormat>Widescreen</PresentationFormat>
  <Paragraphs>129</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Basics Accounting Terms</vt:lpstr>
      <vt:lpstr>PowerPoint Presentation</vt:lpstr>
      <vt:lpstr>PowerPoint Presentation</vt:lpstr>
      <vt:lpstr>PowerPoint Presentation</vt:lpstr>
      <vt:lpstr>continue</vt:lpstr>
      <vt:lpstr>Current Liability: it is that liability which is payable within 12 months from the end of the accounting period.</vt:lpstr>
      <vt:lpstr>PowerPoint Presentation</vt:lpstr>
      <vt:lpstr>PowerPoint Presentation</vt:lpstr>
      <vt:lpstr>PowerPoint Presentation</vt:lpstr>
      <vt:lpstr>4. Assets: meaning:</vt:lpstr>
      <vt:lpstr>PowerPoint Presentation</vt:lpstr>
      <vt:lpstr>PowerPoint Presentation</vt:lpstr>
      <vt:lpstr>Current assets: </vt:lpstr>
      <vt:lpstr>PowerPoint Presentation</vt:lpstr>
      <vt:lpstr>5. Receipts: It is the amount received or receivable for selling assets, goods or services.</vt:lpstr>
      <vt:lpstr>PowerPoint Presentation</vt:lpstr>
      <vt:lpstr>6. Expenditure:</vt:lpstr>
      <vt:lpstr>PowerPoint Presentation</vt:lpstr>
      <vt:lpstr>PowerPoint Presentation</vt:lpstr>
      <vt:lpstr>7. Expense: It is the cost incurred for generating revenue(income).</vt:lpstr>
      <vt:lpstr>PowerPoint Presentation</vt:lpstr>
      <vt:lpstr>9. Debtor: Debtor is a person who owes amount to the enterprise against credit sale of goods or services in its ordinary course of business.</vt:lpstr>
      <vt:lpstr>PowerPoint Presentation</vt:lpstr>
      <vt:lpstr>PowerPoint Presentation</vt:lpstr>
      <vt:lpstr>12. Gain: Gain is a profit of irregular nature. Gain on sale of fixed assets.</vt:lpstr>
      <vt:lpstr>16. Discount: When customers are allowed rebate in the prices of goods by the business .</vt:lpstr>
      <vt:lpstr>PowerPoint Presentation</vt:lpstr>
      <vt:lpstr>PowerPoint Presentation</vt:lpstr>
      <vt:lpstr>PowerPoint Presentation</vt:lpstr>
      <vt:lpstr>PowerPoint Presentation</vt:lpstr>
      <vt:lpstr> Imp.</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Accounting Terms</dc:title>
  <dc:creator>Microsoft account</dc:creator>
  <cp:lastModifiedBy>Lenovo</cp:lastModifiedBy>
  <cp:revision>57</cp:revision>
  <dcterms:created xsi:type="dcterms:W3CDTF">2020-05-23T06:16:38Z</dcterms:created>
  <dcterms:modified xsi:type="dcterms:W3CDTF">2023-09-02T05:00:37Z</dcterms:modified>
</cp:coreProperties>
</file>