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8" r:id="rId7"/>
    <p:sldId id="272" r:id="rId8"/>
    <p:sldId id="271" r:id="rId9"/>
    <p:sldId id="273" r:id="rId10"/>
    <p:sldId id="270" r:id="rId11"/>
    <p:sldId id="274" r:id="rId12"/>
    <p:sldId id="267" r:id="rId13"/>
    <p:sldId id="276" r:id="rId14"/>
    <p:sldId id="277" r:id="rId15"/>
    <p:sldId id="278" r:id="rId16"/>
    <p:sldId id="282"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EFB13-1E57-4710-9B09-03E8D291F027}"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07AF2-6398-46DF-9853-63287B549BE4}" type="slidenum">
              <a:rPr lang="en-US" smtClean="0"/>
              <a:t>‹#›</a:t>
            </a:fld>
            <a:endParaRPr lang="en-US"/>
          </a:p>
        </p:txBody>
      </p:sp>
    </p:spTree>
    <p:extLst>
      <p:ext uri="{BB962C8B-B14F-4D97-AF65-F5344CB8AC3E}">
        <p14:creationId xmlns:p14="http://schemas.microsoft.com/office/powerpoint/2010/main" val="199791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532B64-AB96-434C-8678-5C9993EF6B0A}" type="slidenum">
              <a:rPr lang="en-US" smtClean="0"/>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532B64-AB96-434C-8678-5C9993EF6B0A}"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0EFD1E-8EDA-239C-BB4E-46A96C89AAB5}"/>
              </a:ext>
            </a:extLst>
          </p:cNvPr>
          <p:cNvPicPr>
            <a:picLocks noChangeAspect="1"/>
          </p:cNvPicPr>
          <p:nvPr/>
        </p:nvPicPr>
        <p:blipFill>
          <a:blip r:embed="rId2"/>
          <a:stretch>
            <a:fillRect/>
          </a:stretch>
        </p:blipFill>
        <p:spPr>
          <a:xfrm>
            <a:off x="435003" y="-116659"/>
            <a:ext cx="11153552" cy="5996308"/>
          </a:xfrm>
          <a:prstGeom prst="rect">
            <a:avLst/>
          </a:prstGeom>
        </p:spPr>
      </p:pic>
      <p:sp>
        <p:nvSpPr>
          <p:cNvPr id="3" name="Subtitle 2"/>
          <p:cNvSpPr>
            <a:spLocks noGrp="1"/>
          </p:cNvSpPr>
          <p:nvPr>
            <p:ph type="subTitle" idx="1"/>
          </p:nvPr>
        </p:nvSpPr>
        <p:spPr>
          <a:xfrm>
            <a:off x="-144380" y="-128534"/>
            <a:ext cx="6460959" cy="3886536"/>
          </a:xfrm>
        </p:spPr>
        <p:txBody>
          <a:bodyPr/>
          <a:lstStyle/>
          <a:p>
            <a:pPr algn="ctr"/>
            <a:r>
              <a:rPr lang="en-US" sz="2800" b="1" dirty="0">
                <a:solidFill>
                  <a:srgbClr val="0070C0"/>
                </a:solidFill>
              </a:rPr>
              <a:t>Prepared by BBA-BI students:</a:t>
            </a:r>
          </a:p>
          <a:p>
            <a:pPr lvl="3" algn="just"/>
            <a:r>
              <a:rPr lang="en-US" sz="2000" b="1" dirty="0">
                <a:solidFill>
                  <a:srgbClr val="002060"/>
                </a:solidFill>
              </a:rPr>
              <a:t>1.Pawan Bhandari</a:t>
            </a:r>
          </a:p>
          <a:p>
            <a:pPr lvl="3" algn="just"/>
            <a:r>
              <a:rPr lang="en-US" sz="2000" b="1" dirty="0">
                <a:solidFill>
                  <a:srgbClr val="002060"/>
                </a:solidFill>
              </a:rPr>
              <a:t>2.Roshan Kumar </a:t>
            </a:r>
            <a:r>
              <a:rPr lang="en-US" sz="2000" b="1" dirty="0" err="1">
                <a:solidFill>
                  <a:srgbClr val="002060"/>
                </a:solidFill>
              </a:rPr>
              <a:t>Sharki</a:t>
            </a:r>
            <a:endParaRPr lang="en-US" sz="2000" b="1" dirty="0">
              <a:solidFill>
                <a:srgbClr val="002060"/>
              </a:solidFill>
            </a:endParaRPr>
          </a:p>
          <a:p>
            <a:pPr lvl="3" algn="just"/>
            <a:r>
              <a:rPr lang="en-US" sz="2000" b="1" dirty="0">
                <a:solidFill>
                  <a:srgbClr val="002060"/>
                </a:solidFill>
              </a:rPr>
              <a:t>3.Salil </a:t>
            </a:r>
            <a:r>
              <a:rPr lang="en-US" sz="2000" b="1" dirty="0" err="1">
                <a:solidFill>
                  <a:srgbClr val="002060"/>
                </a:solidFill>
              </a:rPr>
              <a:t>Subedi</a:t>
            </a:r>
            <a:r>
              <a:rPr lang="en-US" sz="2000" b="1" dirty="0">
                <a:solidFill>
                  <a:srgbClr val="002060"/>
                </a:solidFill>
              </a:rPr>
              <a:t> </a:t>
            </a:r>
          </a:p>
          <a:p>
            <a:pPr lvl="3" algn="just"/>
            <a:r>
              <a:rPr lang="en-US" sz="2000" b="1" dirty="0">
                <a:solidFill>
                  <a:srgbClr val="002060"/>
                </a:solidFill>
              </a:rPr>
              <a:t>4.Md </a:t>
            </a:r>
            <a:r>
              <a:rPr lang="en-US" sz="2000" b="1" dirty="0" err="1">
                <a:solidFill>
                  <a:srgbClr val="002060"/>
                </a:solidFill>
              </a:rPr>
              <a:t>Sejan</a:t>
            </a:r>
            <a:r>
              <a:rPr lang="en-US" sz="2000" b="1" dirty="0">
                <a:solidFill>
                  <a:srgbClr val="002060"/>
                </a:solidFill>
              </a:rPr>
              <a:t> </a:t>
            </a:r>
            <a:r>
              <a:rPr lang="en-US" sz="2000" b="1" dirty="0" err="1">
                <a:solidFill>
                  <a:srgbClr val="002060"/>
                </a:solidFill>
              </a:rPr>
              <a:t>Mikrani</a:t>
            </a:r>
            <a:endParaRPr lang="en-US" sz="2000" b="1" dirty="0">
              <a:solidFill>
                <a:srgbClr val="002060"/>
              </a:solidFill>
            </a:endParaRPr>
          </a:p>
          <a:p>
            <a:pPr lvl="3" algn="just"/>
            <a:r>
              <a:rPr lang="en-US" sz="2000" b="1" dirty="0">
                <a:solidFill>
                  <a:srgbClr val="002060"/>
                </a:solidFill>
              </a:rPr>
              <a:t>5.Dharmendra Shah</a:t>
            </a:r>
          </a:p>
          <a:p>
            <a:pPr lvl="3" algn="just"/>
            <a:r>
              <a:rPr lang="en-US" sz="2000" b="1" dirty="0">
                <a:solidFill>
                  <a:srgbClr val="002060"/>
                </a:solidFill>
              </a:rPr>
              <a:t>6.Sangam Chand</a:t>
            </a:r>
          </a:p>
        </p:txBody>
      </p:sp>
    </p:spTree>
    <p:extLst>
      <p:ext uri="{BB962C8B-B14F-4D97-AF65-F5344CB8AC3E}">
        <p14:creationId xmlns:p14="http://schemas.microsoft.com/office/powerpoint/2010/main" val="2238926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13123"/>
            <a:ext cx="8787177" cy="801277"/>
          </a:xfrm>
        </p:spPr>
        <p:txBody>
          <a:bodyPr/>
          <a:lstStyle/>
          <a:p>
            <a:r>
              <a:rPr lang="en-US" b="1" u="sng" dirty="0"/>
              <a:t>Cash flow from investing activities</a:t>
            </a:r>
          </a:p>
        </p:txBody>
      </p:sp>
      <p:sp>
        <p:nvSpPr>
          <p:cNvPr id="3" name="Content Placeholder 2"/>
          <p:cNvSpPr>
            <a:spLocks noGrp="1"/>
          </p:cNvSpPr>
          <p:nvPr>
            <p:ph idx="1"/>
          </p:nvPr>
        </p:nvSpPr>
        <p:spPr>
          <a:xfrm>
            <a:off x="677333" y="838987"/>
            <a:ext cx="8580967" cy="5599913"/>
          </a:xfrm>
        </p:spPr>
        <p:txBody>
          <a:bodyPr>
            <a:normAutofit lnSpcReduction="10000"/>
          </a:bodyPr>
          <a:lstStyle/>
          <a:p>
            <a:pPr algn="just"/>
            <a:r>
              <a:rPr lang="en-US" sz="2000" dirty="0"/>
              <a:t>cash flow from investing activities is a financial metric that measures the cash inflows and outflows related to a company's investments in assets such as property, plant, and equipment, acquisitions, and investments in other companies. When presenting cash flow from investing activities here are some key points to keep in mind.</a:t>
            </a:r>
          </a:p>
          <a:p>
            <a:pPr algn="just"/>
            <a:r>
              <a:rPr lang="en-US" sz="2000" b="1" dirty="0"/>
              <a:t>Importance: </a:t>
            </a:r>
            <a:r>
              <a:rPr lang="en-US" sz="2000" dirty="0"/>
              <a:t>Emphasize the importance of cash flow from investing activities in assessing a company's capital expenditures and growth prospects.</a:t>
            </a:r>
          </a:p>
          <a:p>
            <a:pPr algn="just"/>
            <a:r>
              <a:rPr lang="en-US" sz="2000" b="1" dirty="0"/>
              <a:t>Comparison: </a:t>
            </a:r>
            <a:r>
              <a:rPr lang="en-US" sz="2000" dirty="0"/>
              <a:t>Compare the company's cash flow from investing activities to its peers or industry averages. This can provide insights into how the company is investing its resources relative to its competitors and whether it is making more or less efficient use of its capital.</a:t>
            </a:r>
          </a:p>
          <a:p>
            <a:pPr algn="just"/>
            <a:r>
              <a:rPr lang="en-US" sz="2000" b="1" dirty="0"/>
              <a:t>Risks and Opportunities: </a:t>
            </a:r>
            <a:r>
              <a:rPr lang="en-US" sz="2000" dirty="0"/>
              <a:t>Discuss any risks or opportunities that may impact the company's cash flow from investing activities in the future. For example, changes in industry conditions, regulatory changes, or shifts in consumer behavior could impact the company's ability to invest in its operations and grow its business.</a:t>
            </a:r>
          </a:p>
        </p:txBody>
      </p:sp>
    </p:spTree>
    <p:extLst>
      <p:ext uri="{BB962C8B-B14F-4D97-AF65-F5344CB8AC3E}">
        <p14:creationId xmlns:p14="http://schemas.microsoft.com/office/powerpoint/2010/main" val="882165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6" y="169334"/>
            <a:ext cx="9336071" cy="3651896"/>
          </a:xfrm>
          <a:prstGeom prst="rect">
            <a:avLst/>
          </a:prstGeom>
        </p:spPr>
      </p:pic>
    </p:spTree>
    <p:extLst>
      <p:ext uri="{BB962C8B-B14F-4D97-AF65-F5344CB8AC3E}">
        <p14:creationId xmlns:p14="http://schemas.microsoft.com/office/powerpoint/2010/main" val="572856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1040"/>
            <a:ext cx="8851677" cy="568307"/>
          </a:xfrm>
        </p:spPr>
        <p:txBody>
          <a:bodyPr>
            <a:noAutofit/>
          </a:bodyPr>
          <a:lstStyle/>
          <a:p>
            <a:pPr algn="ctr"/>
            <a:r>
              <a:rPr lang="en-US" sz="2400" b="1" u="sng" dirty="0"/>
              <a:t>Format of Cash flow statement under indirect Method</a:t>
            </a:r>
          </a:p>
        </p:txBody>
      </p:sp>
      <p:graphicFrame>
        <p:nvGraphicFramePr>
          <p:cNvPr id="6" name="Table 5"/>
          <p:cNvGraphicFramePr>
            <a:graphicFrameLocks noGrp="1"/>
          </p:cNvGraphicFramePr>
          <p:nvPr>
            <p:extLst>
              <p:ext uri="{D42A27DB-BD31-4B8C-83A1-F6EECF244321}">
                <p14:modId xmlns:p14="http://schemas.microsoft.com/office/powerpoint/2010/main" val="2919968636"/>
              </p:ext>
            </p:extLst>
          </p:nvPr>
        </p:nvGraphicFramePr>
        <p:xfrm>
          <a:off x="1" y="567267"/>
          <a:ext cx="7170821" cy="6290733"/>
        </p:xfrm>
        <a:graphic>
          <a:graphicData uri="http://schemas.openxmlformats.org/drawingml/2006/table">
            <a:tbl>
              <a:tblPr firstRow="1" bandRow="1">
                <a:tableStyleId>{5C22544A-7EE6-4342-B048-85BDC9FD1C3A}</a:tableStyleId>
              </a:tblPr>
              <a:tblGrid>
                <a:gridCol w="7170821">
                  <a:extLst>
                    <a:ext uri="{9D8B030D-6E8A-4147-A177-3AD203B41FA5}">
                      <a16:colId xmlns:a16="http://schemas.microsoft.com/office/drawing/2014/main" val="2110119545"/>
                    </a:ext>
                  </a:extLst>
                </a:gridCol>
              </a:tblGrid>
              <a:tr h="340099">
                <a:tc>
                  <a:txBody>
                    <a:bodyPr/>
                    <a:lstStyle/>
                    <a:p>
                      <a:pPr algn="ctr"/>
                      <a:r>
                        <a:rPr lang="en-US" sz="1400"/>
                        <a:t>Particular</a:t>
                      </a:r>
                      <a:endParaRPr lang="en-US" sz="1400" dirty="0"/>
                    </a:p>
                  </a:txBody>
                  <a:tcPr/>
                </a:tc>
                <a:extLst>
                  <a:ext uri="{0D108BD9-81ED-4DB2-BD59-A6C34878D82A}">
                    <a16:rowId xmlns:a16="http://schemas.microsoft.com/office/drawing/2014/main" val="2216570034"/>
                  </a:ext>
                </a:extLst>
              </a:tr>
              <a:tr h="5634111">
                <a:tc>
                  <a:txBody>
                    <a:bodyPr/>
                    <a:lstStyle/>
                    <a:p>
                      <a:r>
                        <a:rPr lang="en-US" sz="1400" b="1" dirty="0"/>
                        <a:t>Operating</a:t>
                      </a:r>
                      <a:r>
                        <a:rPr lang="en-US" sz="1400" b="1" baseline="0" dirty="0"/>
                        <a:t> Activities</a:t>
                      </a:r>
                      <a:r>
                        <a:rPr lang="en-US" sz="1400" baseline="0" dirty="0"/>
                        <a:t>:</a:t>
                      </a:r>
                    </a:p>
                    <a:p>
                      <a:r>
                        <a:rPr lang="en-US" sz="1400" dirty="0"/>
                        <a:t>     Net</a:t>
                      </a:r>
                      <a:r>
                        <a:rPr lang="en-US" sz="1400" baseline="0" dirty="0"/>
                        <a:t> income before tax</a:t>
                      </a:r>
                      <a:r>
                        <a:rPr lang="en-BI" sz="1400" baseline="0" dirty="0"/>
                        <a:t>………………………………………………………………</a:t>
                      </a:r>
                      <a:r>
                        <a:rPr lang="en-US" sz="1400" baseline="0" dirty="0"/>
                        <a:t>………………………....</a:t>
                      </a:r>
                    </a:p>
                    <a:p>
                      <a:r>
                        <a:rPr lang="en-US" sz="1400" b="1" baseline="0" dirty="0"/>
                        <a:t>Add: Adjustment for non cash and non operating expenses/items</a:t>
                      </a:r>
                    </a:p>
                    <a:p>
                      <a:r>
                        <a:rPr lang="en-US" sz="1400" baseline="0" dirty="0"/>
                        <a:t>     Depreciation</a:t>
                      </a:r>
                      <a:r>
                        <a:rPr lang="en-BI" sz="1400" baseline="0" dirty="0"/>
                        <a:t>……………………………………………………………………………………………………………</a:t>
                      </a:r>
                      <a:endParaRPr lang="en-US" sz="1400" baseline="0" dirty="0"/>
                    </a:p>
                    <a:p>
                      <a:r>
                        <a:rPr lang="en-US" sz="1400" baseline="0" dirty="0"/>
                        <a:t>     Written off or </a:t>
                      </a:r>
                      <a:r>
                        <a:rPr lang="en-US" sz="1400" baseline="0" dirty="0" err="1"/>
                        <a:t>amoritization</a:t>
                      </a:r>
                      <a:r>
                        <a:rPr lang="en-US" sz="1400" baseline="0" dirty="0"/>
                        <a:t> of intangible asset and fictitious asset</a:t>
                      </a:r>
                      <a:r>
                        <a:rPr lang="en-BI" sz="1400" baseline="0" dirty="0"/>
                        <a:t>……………………</a:t>
                      </a:r>
                      <a:endParaRPr lang="en-US" sz="1400" baseline="0" dirty="0"/>
                    </a:p>
                    <a:p>
                      <a:r>
                        <a:rPr lang="en-US" sz="1400" baseline="0" dirty="0"/>
                        <a:t>     loss on sale of disposal of fixed  asset and investment………………………………………….</a:t>
                      </a:r>
                    </a:p>
                    <a:p>
                      <a:r>
                        <a:rPr lang="en-US" sz="1400" dirty="0"/>
                        <a:t>    </a:t>
                      </a:r>
                      <a:r>
                        <a:rPr lang="en-US" sz="1400" baseline="0" dirty="0"/>
                        <a:t> Premium on redemption of preference share and debentures</a:t>
                      </a:r>
                      <a:r>
                        <a:rPr lang="en-BI" sz="1400" baseline="0" dirty="0"/>
                        <a:t>……………………………</a:t>
                      </a:r>
                      <a:r>
                        <a:rPr lang="en-US" sz="1400" baseline="0" dirty="0"/>
                        <a:t>..</a:t>
                      </a:r>
                    </a:p>
                    <a:p>
                      <a:endParaRPr lang="en-US" sz="1400" baseline="0" dirty="0"/>
                    </a:p>
                    <a:p>
                      <a:r>
                        <a:rPr lang="en-US" sz="1400" b="1" baseline="0" dirty="0"/>
                        <a:t>less: Adjustment for non-cash and non operating incomes/items</a:t>
                      </a:r>
                    </a:p>
                    <a:p>
                      <a:r>
                        <a:rPr lang="en-US" sz="1400" baseline="0" dirty="0"/>
                        <a:t>     income from investments</a:t>
                      </a:r>
                      <a:r>
                        <a:rPr lang="en-BI" sz="1400" baseline="0" dirty="0"/>
                        <a:t>……………………………………………………………………………</a:t>
                      </a:r>
                      <a:r>
                        <a:rPr lang="en-US" sz="1400" baseline="0" dirty="0"/>
                        <a:t>………….</a:t>
                      </a:r>
                    </a:p>
                    <a:p>
                      <a:r>
                        <a:rPr lang="en-US" sz="1400" baseline="0" dirty="0"/>
                        <a:t>     Appreciation…………………………………………………………………………………………………………..</a:t>
                      </a:r>
                    </a:p>
                    <a:p>
                      <a:r>
                        <a:rPr lang="en-US" sz="1400" baseline="0" dirty="0"/>
                        <a:t>     Reserve written back……………………………………………………………………………………………..</a:t>
                      </a:r>
                    </a:p>
                    <a:p>
                      <a:r>
                        <a:rPr lang="en-US" sz="1400" baseline="0" dirty="0"/>
                        <a:t>      Gain on sales of fixed asset and investment………………………………………………………..</a:t>
                      </a:r>
                    </a:p>
                    <a:p>
                      <a:r>
                        <a:rPr lang="en-US" sz="1400" baseline="0" dirty="0"/>
                        <a:t>      discount on redemption of preference share and debentures…………………………….</a:t>
                      </a:r>
                    </a:p>
                    <a:p>
                      <a:endParaRPr lang="en-US" sz="1400" baseline="0" dirty="0"/>
                    </a:p>
                    <a:p>
                      <a:r>
                        <a:rPr lang="en-US" sz="1400" b="1" baseline="0" dirty="0"/>
                        <a:t>Operating profit before working capital changes</a:t>
                      </a:r>
                    </a:p>
                    <a:p>
                      <a:r>
                        <a:rPr lang="en-US" sz="1400" baseline="0" dirty="0"/>
                        <a:t>Add: Decreases in current assets(except cash and equivalent)……………………………....</a:t>
                      </a:r>
                    </a:p>
                    <a:p>
                      <a:r>
                        <a:rPr lang="en-US" sz="1400" baseline="0" dirty="0"/>
                        <a:t>        Increase in current liabilities(except bank overdraft……………………………………….</a:t>
                      </a:r>
                    </a:p>
                    <a:p>
                      <a:r>
                        <a:rPr lang="en-US" sz="1400" baseline="0" dirty="0"/>
                        <a:t>Less: Increase in current assets(except cash and cash equivalent)……………………………</a:t>
                      </a:r>
                    </a:p>
                    <a:p>
                      <a:r>
                        <a:rPr lang="en-US" sz="1400" baseline="0" dirty="0"/>
                        <a:t>         Decrease in current liabilities(except bank overdraft)…………………………………….</a:t>
                      </a:r>
                    </a:p>
                    <a:p>
                      <a:endParaRPr lang="en-US" sz="1400" baseline="0" dirty="0"/>
                    </a:p>
                    <a:p>
                      <a:r>
                        <a:rPr lang="en-US" sz="1400" baseline="0" dirty="0"/>
                        <a:t>Cash generated from operating before tax</a:t>
                      </a:r>
                    </a:p>
                    <a:p>
                      <a:r>
                        <a:rPr lang="en-US" sz="1400" baseline="0" dirty="0"/>
                        <a:t>Less: Income tax paid……………………………………………………………………………………………………</a:t>
                      </a:r>
                    </a:p>
                    <a:p>
                      <a:r>
                        <a:rPr lang="en-US" sz="1400" baseline="0" dirty="0"/>
                        <a:t>Add/less: Extra ordinary items(if any) ………………………………………………………………………..</a:t>
                      </a:r>
                    </a:p>
                    <a:p>
                      <a:r>
                        <a:rPr lang="en-US" sz="1400" baseline="0" dirty="0"/>
                        <a:t>      </a:t>
                      </a:r>
                    </a:p>
                  </a:txBody>
                  <a:tcPr/>
                </a:tc>
                <a:extLst>
                  <a:ext uri="{0D108BD9-81ED-4DB2-BD59-A6C34878D82A}">
                    <a16:rowId xmlns:a16="http://schemas.microsoft.com/office/drawing/2014/main" val="511983363"/>
                  </a:ext>
                </a:extLst>
              </a:tr>
              <a:tr h="316523">
                <a:tc>
                  <a:txBody>
                    <a:bodyPr/>
                    <a:lstStyle/>
                    <a:p>
                      <a:r>
                        <a:rPr lang="en-US" sz="1400" b="1" dirty="0"/>
                        <a:t>Net cash flow from operating activities……………………………………………………………………..</a:t>
                      </a:r>
                    </a:p>
                  </a:txBody>
                  <a:tcPr/>
                </a:tc>
                <a:extLst>
                  <a:ext uri="{0D108BD9-81ED-4DB2-BD59-A6C34878D82A}">
                    <a16:rowId xmlns:a16="http://schemas.microsoft.com/office/drawing/2014/main" val="76921644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05791036"/>
              </p:ext>
            </p:extLst>
          </p:nvPr>
        </p:nvGraphicFramePr>
        <p:xfrm>
          <a:off x="7170822" y="567266"/>
          <a:ext cx="2315855" cy="6290735"/>
        </p:xfrm>
        <a:graphic>
          <a:graphicData uri="http://schemas.openxmlformats.org/drawingml/2006/table">
            <a:tbl>
              <a:tblPr firstRow="1" bandRow="1">
                <a:tableStyleId>{5C22544A-7EE6-4342-B048-85BDC9FD1C3A}</a:tableStyleId>
              </a:tblPr>
              <a:tblGrid>
                <a:gridCol w="1072918">
                  <a:extLst>
                    <a:ext uri="{9D8B030D-6E8A-4147-A177-3AD203B41FA5}">
                      <a16:colId xmlns:a16="http://schemas.microsoft.com/office/drawing/2014/main" val="608237291"/>
                    </a:ext>
                  </a:extLst>
                </a:gridCol>
                <a:gridCol w="1242937">
                  <a:extLst>
                    <a:ext uri="{9D8B030D-6E8A-4147-A177-3AD203B41FA5}">
                      <a16:colId xmlns:a16="http://schemas.microsoft.com/office/drawing/2014/main" val="817563978"/>
                    </a:ext>
                  </a:extLst>
                </a:gridCol>
              </a:tblGrid>
              <a:tr h="373933">
                <a:tc>
                  <a:txBody>
                    <a:bodyPr/>
                    <a:lstStyle/>
                    <a:p>
                      <a:pPr algn="ctr"/>
                      <a:r>
                        <a:rPr lang="en-US" sz="1400" dirty="0"/>
                        <a:t>Amount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Amount</a:t>
                      </a:r>
                    </a:p>
                  </a:txBody>
                  <a:tcPr/>
                </a:tc>
                <a:extLst>
                  <a:ext uri="{0D108BD9-81ED-4DB2-BD59-A6C34878D82A}">
                    <a16:rowId xmlns:a16="http://schemas.microsoft.com/office/drawing/2014/main" val="1528363387"/>
                  </a:ext>
                </a:extLst>
              </a:tr>
              <a:tr h="1661852">
                <a:tc>
                  <a:txBody>
                    <a:bodyPr/>
                    <a:lstStyle/>
                    <a:p>
                      <a:endParaRPr lang="en-US" sz="1400" dirty="0"/>
                    </a:p>
                    <a:p>
                      <a:endParaRPr lang="en-US" sz="1400" dirty="0"/>
                    </a:p>
                    <a:p>
                      <a:endParaRPr lang="en-US" sz="1400" dirty="0"/>
                    </a:p>
                    <a:p>
                      <a:pPr algn="r"/>
                      <a:r>
                        <a:rPr lang="en-US" sz="1400" dirty="0"/>
                        <a:t>xxx</a:t>
                      </a:r>
                    </a:p>
                    <a:p>
                      <a:pPr algn="r"/>
                      <a:r>
                        <a:rPr lang="en-US" sz="1400" dirty="0"/>
                        <a:t>xxx</a:t>
                      </a:r>
                    </a:p>
                    <a:p>
                      <a:pPr algn="r"/>
                      <a:r>
                        <a:rPr lang="en-US" sz="1400" dirty="0"/>
                        <a:t>xxx</a:t>
                      </a:r>
                    </a:p>
                    <a:p>
                      <a:pPr algn="r"/>
                      <a:r>
                        <a:rPr lang="en-US" sz="1400" dirty="0"/>
                        <a:t>xxx</a:t>
                      </a:r>
                    </a:p>
                  </a:txBody>
                  <a:tcPr/>
                </a:tc>
                <a:tc>
                  <a:txBody>
                    <a:bodyPr/>
                    <a:lstStyle/>
                    <a:p>
                      <a:pPr algn="r"/>
                      <a:endParaRPr lang="en-US" sz="1400" dirty="0"/>
                    </a:p>
                    <a:p>
                      <a:pPr algn="r"/>
                      <a:r>
                        <a:rPr lang="en-US" sz="1400" dirty="0"/>
                        <a:t>xxx</a:t>
                      </a:r>
                    </a:p>
                    <a:p>
                      <a:pPr algn="r"/>
                      <a:endParaRPr lang="en-US" sz="1400" dirty="0"/>
                    </a:p>
                    <a:p>
                      <a:pPr algn="r"/>
                      <a:endParaRPr lang="en-US" sz="1400" dirty="0"/>
                    </a:p>
                    <a:p>
                      <a:pPr algn="r"/>
                      <a:endParaRPr lang="en-US" sz="1400" dirty="0"/>
                    </a:p>
                    <a:p>
                      <a:pPr algn="r"/>
                      <a:endParaRPr lang="en-US" sz="1400" dirty="0"/>
                    </a:p>
                    <a:p>
                      <a:pPr algn="r"/>
                      <a:r>
                        <a:rPr lang="en-US" sz="1400" dirty="0"/>
                        <a:t>xxx</a:t>
                      </a:r>
                    </a:p>
                  </a:txBody>
                  <a:tcPr/>
                </a:tc>
                <a:extLst>
                  <a:ext uri="{0D108BD9-81ED-4DB2-BD59-A6C34878D82A}">
                    <a16:rowId xmlns:a16="http://schemas.microsoft.com/office/drawing/2014/main" val="322244935"/>
                  </a:ext>
                </a:extLst>
              </a:tr>
              <a:tr h="1475287">
                <a:tc>
                  <a:txBody>
                    <a:bodyPr/>
                    <a:lstStyle/>
                    <a:p>
                      <a:pPr algn="r"/>
                      <a:endParaRPr lang="en-US" sz="1400" dirty="0"/>
                    </a:p>
                    <a:p>
                      <a:pPr algn="r"/>
                      <a:r>
                        <a:rPr lang="en-US" sz="1400" dirty="0"/>
                        <a:t>xxx</a:t>
                      </a:r>
                    </a:p>
                    <a:p>
                      <a:pPr algn="r"/>
                      <a:r>
                        <a:rPr lang="en-US" sz="1400" dirty="0"/>
                        <a:t>xxx</a:t>
                      </a:r>
                    </a:p>
                    <a:p>
                      <a:pPr algn="r"/>
                      <a:r>
                        <a:rPr lang="en-US" sz="1400" dirty="0"/>
                        <a:t>xxx</a:t>
                      </a:r>
                    </a:p>
                    <a:p>
                      <a:pPr algn="r"/>
                      <a:r>
                        <a:rPr lang="en-US" sz="1400" dirty="0"/>
                        <a:t>xxx</a:t>
                      </a:r>
                    </a:p>
                    <a:p>
                      <a:pPr algn="r"/>
                      <a:r>
                        <a:rPr lang="en-US" sz="1400" dirty="0"/>
                        <a:t>xx</a:t>
                      </a:r>
                    </a:p>
                  </a:txBody>
                  <a:tcPr/>
                </a:tc>
                <a:tc>
                  <a:txBody>
                    <a:bodyPr/>
                    <a:lstStyle/>
                    <a:p>
                      <a:pPr algn="r"/>
                      <a:r>
                        <a:rPr lang="en-US" sz="1400" dirty="0"/>
                        <a:t>xxx</a:t>
                      </a:r>
                    </a:p>
                    <a:p>
                      <a:pPr algn="r"/>
                      <a:endParaRPr lang="en-US" sz="1800" dirty="0"/>
                    </a:p>
                    <a:p>
                      <a:pPr algn="r"/>
                      <a:endParaRPr lang="en-US" sz="1800" dirty="0"/>
                    </a:p>
                    <a:p>
                      <a:pPr algn="r"/>
                      <a:endParaRPr lang="en-US" sz="1800" dirty="0"/>
                    </a:p>
                    <a:p>
                      <a:pPr algn="r"/>
                      <a:r>
                        <a:rPr lang="en-US" sz="1400" dirty="0"/>
                        <a:t>xxx</a:t>
                      </a:r>
                    </a:p>
                  </a:txBody>
                  <a:tcPr/>
                </a:tc>
                <a:extLst>
                  <a:ext uri="{0D108BD9-81ED-4DB2-BD59-A6C34878D82A}">
                    <a16:rowId xmlns:a16="http://schemas.microsoft.com/office/drawing/2014/main" val="3410295898"/>
                  </a:ext>
                </a:extLst>
              </a:tr>
              <a:tr h="978581">
                <a:tc>
                  <a:txBody>
                    <a:bodyPr/>
                    <a:lstStyle/>
                    <a:p>
                      <a:pPr algn="r"/>
                      <a:endParaRPr lang="en-US" sz="1400" dirty="0"/>
                    </a:p>
                    <a:p>
                      <a:pPr algn="r"/>
                      <a:r>
                        <a:rPr lang="en-US" sz="1400" dirty="0"/>
                        <a:t>xxx</a:t>
                      </a:r>
                    </a:p>
                    <a:p>
                      <a:pPr algn="r"/>
                      <a:r>
                        <a:rPr lang="en-US" sz="1400" dirty="0"/>
                        <a:t>xxx</a:t>
                      </a:r>
                    </a:p>
                  </a:txBody>
                  <a:tcPr/>
                </a:tc>
                <a:tc>
                  <a:txBody>
                    <a:bodyPr/>
                    <a:lstStyle/>
                    <a:p>
                      <a:pPr algn="r"/>
                      <a:r>
                        <a:rPr lang="en-US" sz="1400" dirty="0"/>
                        <a:t>xxx</a:t>
                      </a:r>
                    </a:p>
                    <a:p>
                      <a:pPr algn="r"/>
                      <a:endParaRPr lang="en-US" sz="1400" dirty="0"/>
                    </a:p>
                    <a:p>
                      <a:pPr algn="r"/>
                      <a:endParaRPr lang="en-US" sz="1400" dirty="0"/>
                    </a:p>
                    <a:p>
                      <a:pPr algn="r"/>
                      <a:r>
                        <a:rPr lang="en-US" sz="1400" dirty="0"/>
                        <a:t>xxx</a:t>
                      </a:r>
                    </a:p>
                  </a:txBody>
                  <a:tcPr/>
                </a:tc>
                <a:extLst>
                  <a:ext uri="{0D108BD9-81ED-4DB2-BD59-A6C34878D82A}">
                    <a16:rowId xmlns:a16="http://schemas.microsoft.com/office/drawing/2014/main" val="1617573181"/>
                  </a:ext>
                </a:extLst>
              </a:tr>
              <a:tr h="536641">
                <a:tc>
                  <a:txBody>
                    <a:bodyPr/>
                    <a:lstStyle/>
                    <a:p>
                      <a:pPr algn="r"/>
                      <a:r>
                        <a:rPr lang="en-US" sz="1400" dirty="0"/>
                        <a:t>xxx</a:t>
                      </a:r>
                    </a:p>
                    <a:p>
                      <a:pPr algn="r"/>
                      <a:r>
                        <a:rPr lang="en-US" sz="1400" dirty="0"/>
                        <a:t>xxx</a:t>
                      </a:r>
                    </a:p>
                  </a:txBody>
                  <a:tcPr/>
                </a:tc>
                <a:tc>
                  <a:txBody>
                    <a:bodyPr/>
                    <a:lstStyle/>
                    <a:p>
                      <a:pPr algn="r"/>
                      <a:endParaRPr lang="en-US" sz="1400" dirty="0"/>
                    </a:p>
                    <a:p>
                      <a:pPr algn="r"/>
                      <a:r>
                        <a:rPr lang="en-US" sz="1400" dirty="0"/>
                        <a:t>xxx</a:t>
                      </a:r>
                    </a:p>
                  </a:txBody>
                  <a:tcPr/>
                </a:tc>
                <a:extLst>
                  <a:ext uri="{0D108BD9-81ED-4DB2-BD59-A6C34878D82A}">
                    <a16:rowId xmlns:a16="http://schemas.microsoft.com/office/drawing/2014/main" val="2813724891"/>
                  </a:ext>
                </a:extLst>
              </a:tr>
              <a:tr h="875790">
                <a:tc>
                  <a:txBody>
                    <a:bodyPr/>
                    <a:lstStyle/>
                    <a:p>
                      <a:pPr algn="r"/>
                      <a:endParaRPr lang="en-US" sz="1400" dirty="0"/>
                    </a:p>
                    <a:p>
                      <a:pPr algn="r"/>
                      <a:endParaRPr lang="en-US" sz="1400" dirty="0"/>
                    </a:p>
                  </a:txBody>
                  <a:tcPr/>
                </a:tc>
                <a:tc>
                  <a:txBody>
                    <a:bodyPr/>
                    <a:lstStyle/>
                    <a:p>
                      <a:pPr algn="r"/>
                      <a:r>
                        <a:rPr lang="en-US" sz="1400" dirty="0"/>
                        <a:t>xxx</a:t>
                      </a:r>
                    </a:p>
                    <a:p>
                      <a:pPr algn="r"/>
                      <a:r>
                        <a:rPr lang="en-US" sz="1400" dirty="0"/>
                        <a:t>xxx</a:t>
                      </a:r>
                    </a:p>
                    <a:p>
                      <a:pPr algn="r"/>
                      <a:r>
                        <a:rPr lang="en-US" sz="1400" dirty="0"/>
                        <a:t>xxx</a:t>
                      </a:r>
                    </a:p>
                  </a:txBody>
                  <a:tcPr/>
                </a:tc>
                <a:extLst>
                  <a:ext uri="{0D108BD9-81ED-4DB2-BD59-A6C34878D82A}">
                    <a16:rowId xmlns:a16="http://schemas.microsoft.com/office/drawing/2014/main" val="2470347926"/>
                  </a:ext>
                </a:extLst>
              </a:tr>
              <a:tr h="388651">
                <a:tc>
                  <a:txBody>
                    <a:bodyPr/>
                    <a:lstStyle/>
                    <a:p>
                      <a:pPr algn="r"/>
                      <a:endParaRPr lang="en-US" sz="1400" dirty="0"/>
                    </a:p>
                  </a:txBody>
                  <a:tcPr/>
                </a:tc>
                <a:tc>
                  <a:txBody>
                    <a:bodyPr/>
                    <a:lstStyle/>
                    <a:p>
                      <a:pPr algn="r"/>
                      <a:r>
                        <a:rPr lang="en-US" sz="1400" dirty="0"/>
                        <a:t>xxx</a:t>
                      </a:r>
                    </a:p>
                  </a:txBody>
                  <a:tcPr/>
                </a:tc>
                <a:extLst>
                  <a:ext uri="{0D108BD9-81ED-4DB2-BD59-A6C34878D82A}">
                    <a16:rowId xmlns:a16="http://schemas.microsoft.com/office/drawing/2014/main" val="3814092010"/>
                  </a:ext>
                </a:extLst>
              </a:tr>
            </a:tbl>
          </a:graphicData>
        </a:graphic>
      </p:graphicFrame>
    </p:spTree>
    <p:extLst>
      <p:ext uri="{BB962C8B-B14F-4D97-AF65-F5344CB8AC3E}">
        <p14:creationId xmlns:p14="http://schemas.microsoft.com/office/powerpoint/2010/main" val="1634635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79FE22-16B9-AC30-371E-10F08A24F172}"/>
              </a:ext>
            </a:extLst>
          </p:cNvPr>
          <p:cNvSpPr>
            <a:spLocks noGrp="1"/>
          </p:cNvSpPr>
          <p:nvPr>
            <p:ph type="subTitle" idx="1"/>
          </p:nvPr>
        </p:nvSpPr>
        <p:spPr>
          <a:xfrm>
            <a:off x="217714" y="3811979"/>
            <a:ext cx="11871367" cy="2933205"/>
          </a:xfrm>
        </p:spPr>
        <p:txBody>
          <a:bodyPr>
            <a:normAutofit fontScale="70000" lnSpcReduction="20000"/>
          </a:bodyPr>
          <a:lstStyle/>
          <a:p>
            <a:pPr algn="l"/>
            <a:r>
              <a:rPr lang="en-US" dirty="0"/>
              <a:t>Additional information :</a:t>
            </a:r>
          </a:p>
          <a:p>
            <a:pPr marL="285750" indent="-285750" algn="l">
              <a:buFont typeface="Arial" panose="020B0604020202020204" pitchFamily="34" charset="0"/>
              <a:buChar char="•"/>
            </a:pPr>
            <a:r>
              <a:rPr lang="en-US" dirty="0"/>
              <a:t> Sales revenue (net of Rs 100,000 returned from customer) was Rs 12,00,000</a:t>
            </a:r>
          </a:p>
          <a:p>
            <a:pPr marL="285750" indent="-285750" algn="l">
              <a:buFont typeface="Arial" panose="020B0604020202020204" pitchFamily="34" charset="0"/>
              <a:buChar char="•"/>
            </a:pPr>
            <a:r>
              <a:rPr lang="en-US" dirty="0"/>
              <a:t>Wages expenses was Rs 200,000</a:t>
            </a:r>
          </a:p>
          <a:p>
            <a:pPr marL="285750" indent="-285750" algn="l">
              <a:buFont typeface="Arial" panose="020B0604020202020204" pitchFamily="34" charset="0"/>
              <a:buChar char="•"/>
            </a:pPr>
            <a:r>
              <a:rPr lang="en-US" dirty="0"/>
              <a:t>Purchase of raw materials of Rs 450,000 (excluding carriage inwards of Rs. 50,000) </a:t>
            </a:r>
          </a:p>
          <a:p>
            <a:pPr marL="285750" indent="-285750" algn="l">
              <a:buFont typeface="Arial" panose="020B0604020202020204" pitchFamily="34" charset="0"/>
              <a:buChar char="•"/>
            </a:pPr>
            <a:r>
              <a:rPr lang="en-US" dirty="0"/>
              <a:t> Cash manufacturing expenses of Rs.100,000 </a:t>
            </a:r>
          </a:p>
          <a:p>
            <a:pPr marL="285750" indent="-285750" algn="l">
              <a:buFont typeface="Arial" panose="020B0604020202020204" pitchFamily="34" charset="0"/>
              <a:buChar char="•"/>
            </a:pPr>
            <a:r>
              <a:rPr lang="en-US" dirty="0"/>
              <a:t> Operating expenses (including depreciation on plant and machinery of Rs 80,000 and interest of  Rs 25,000) was Rs.200,000</a:t>
            </a:r>
          </a:p>
          <a:p>
            <a:pPr marL="285750" indent="-285750" algn="l">
              <a:buFont typeface="Arial" panose="020B0604020202020204" pitchFamily="34" charset="0"/>
              <a:buChar char="•"/>
            </a:pPr>
            <a:r>
              <a:rPr lang="en-US" dirty="0"/>
              <a:t> Debentures were redeemed with 10% premium  </a:t>
            </a:r>
          </a:p>
          <a:p>
            <a:pPr marL="285750" indent="-285750" algn="l">
              <a:buFont typeface="Arial" panose="020B0604020202020204" pitchFamily="34" charset="0"/>
              <a:buChar char="•"/>
            </a:pPr>
            <a:r>
              <a:rPr lang="en-US" dirty="0"/>
              <a:t>Loss on sales of a plant (costing Rs. 80,000 and </a:t>
            </a:r>
            <a:r>
              <a:rPr lang="en-US" dirty="0" err="1"/>
              <a:t>accumulatest</a:t>
            </a:r>
            <a:r>
              <a:rPr lang="en-US" dirty="0"/>
              <a:t> depreciation of Rs 40,000) was Rs 10,000 </a:t>
            </a:r>
          </a:p>
          <a:p>
            <a:pPr marL="285750" indent="-285750" algn="l">
              <a:buFont typeface="Arial" panose="020B0604020202020204" pitchFamily="34" charset="0"/>
              <a:buChar char="•"/>
            </a:pPr>
            <a:r>
              <a:rPr lang="en-US" dirty="0"/>
              <a:t>Out of current year's profit, provisions were made for tax and dividend of Rs.60,000 and Rs 50,000 </a:t>
            </a:r>
          </a:p>
          <a:p>
            <a:pPr algn="l"/>
            <a:r>
              <a:rPr lang="en-US" dirty="0"/>
              <a:t>      respectively.</a:t>
            </a:r>
          </a:p>
        </p:txBody>
      </p:sp>
      <p:graphicFrame>
        <p:nvGraphicFramePr>
          <p:cNvPr id="4" name="Table 4">
            <a:extLst>
              <a:ext uri="{FF2B5EF4-FFF2-40B4-BE49-F238E27FC236}">
                <a16:creationId xmlns:a16="http://schemas.microsoft.com/office/drawing/2014/main" id="{947E8D6A-A81B-0B02-6F60-3B85690BB34E}"/>
              </a:ext>
            </a:extLst>
          </p:cNvPr>
          <p:cNvGraphicFramePr>
            <a:graphicFrameLocks noGrp="1"/>
          </p:cNvGraphicFramePr>
          <p:nvPr>
            <p:extLst>
              <p:ext uri="{D42A27DB-BD31-4B8C-83A1-F6EECF244321}">
                <p14:modId xmlns:p14="http://schemas.microsoft.com/office/powerpoint/2010/main" val="829568068"/>
              </p:ext>
            </p:extLst>
          </p:nvPr>
        </p:nvGraphicFramePr>
        <p:xfrm>
          <a:off x="217714" y="391886"/>
          <a:ext cx="11756571" cy="3291840"/>
        </p:xfrm>
        <a:graphic>
          <a:graphicData uri="http://schemas.openxmlformats.org/drawingml/2006/table">
            <a:tbl>
              <a:tblPr firstRow="1" bandRow="1">
                <a:tableStyleId>{5C22544A-7EE6-4342-B048-85BDC9FD1C3A}</a:tableStyleId>
              </a:tblPr>
              <a:tblGrid>
                <a:gridCol w="2588821">
                  <a:extLst>
                    <a:ext uri="{9D8B030D-6E8A-4147-A177-3AD203B41FA5}">
                      <a16:colId xmlns:a16="http://schemas.microsoft.com/office/drawing/2014/main" val="3514540293"/>
                    </a:ext>
                  </a:extLst>
                </a:gridCol>
                <a:gridCol w="1603168">
                  <a:extLst>
                    <a:ext uri="{9D8B030D-6E8A-4147-A177-3AD203B41FA5}">
                      <a16:colId xmlns:a16="http://schemas.microsoft.com/office/drawing/2014/main" val="2746161670"/>
                    </a:ext>
                  </a:extLst>
                </a:gridCol>
                <a:gridCol w="1686297">
                  <a:extLst>
                    <a:ext uri="{9D8B030D-6E8A-4147-A177-3AD203B41FA5}">
                      <a16:colId xmlns:a16="http://schemas.microsoft.com/office/drawing/2014/main" val="1300617567"/>
                    </a:ext>
                  </a:extLst>
                </a:gridCol>
                <a:gridCol w="2956955">
                  <a:extLst>
                    <a:ext uri="{9D8B030D-6E8A-4147-A177-3AD203B41FA5}">
                      <a16:colId xmlns:a16="http://schemas.microsoft.com/office/drawing/2014/main" val="1207305265"/>
                    </a:ext>
                  </a:extLst>
                </a:gridCol>
                <a:gridCol w="1448790">
                  <a:extLst>
                    <a:ext uri="{9D8B030D-6E8A-4147-A177-3AD203B41FA5}">
                      <a16:colId xmlns:a16="http://schemas.microsoft.com/office/drawing/2014/main" val="803394587"/>
                    </a:ext>
                  </a:extLst>
                </a:gridCol>
                <a:gridCol w="1472540">
                  <a:extLst>
                    <a:ext uri="{9D8B030D-6E8A-4147-A177-3AD203B41FA5}">
                      <a16:colId xmlns:a16="http://schemas.microsoft.com/office/drawing/2014/main" val="1075665580"/>
                    </a:ext>
                  </a:extLst>
                </a:gridCol>
              </a:tblGrid>
              <a:tr h="554619">
                <a:tc>
                  <a:txBody>
                    <a:bodyPr/>
                    <a:lstStyle/>
                    <a:p>
                      <a:r>
                        <a:rPr lang="en-US" dirty="0"/>
                        <a:t>Capital and liabilities</a:t>
                      </a:r>
                    </a:p>
                  </a:txBody>
                  <a:tcPr/>
                </a:tc>
                <a:tc>
                  <a:txBody>
                    <a:bodyPr/>
                    <a:lstStyle/>
                    <a:p>
                      <a:r>
                        <a:rPr lang="en-US" dirty="0"/>
                        <a:t>01/01/2009</a:t>
                      </a:r>
                    </a:p>
                    <a:p>
                      <a:r>
                        <a:rPr lang="en-US" dirty="0"/>
                        <a:t>    (Rs)</a:t>
                      </a:r>
                    </a:p>
                  </a:txBody>
                  <a:tcPr/>
                </a:tc>
                <a:tc>
                  <a:txBody>
                    <a:bodyPr/>
                    <a:lstStyle/>
                    <a:p>
                      <a:r>
                        <a:rPr lang="en-US" dirty="0"/>
                        <a:t>31/12/2009</a:t>
                      </a:r>
                    </a:p>
                    <a:p>
                      <a:r>
                        <a:rPr lang="en-US" dirty="0"/>
                        <a:t>      (Rs)</a:t>
                      </a:r>
                    </a:p>
                  </a:txBody>
                  <a:tcPr/>
                </a:tc>
                <a:tc>
                  <a:txBody>
                    <a:bodyPr/>
                    <a:lstStyle/>
                    <a:p>
                      <a:r>
                        <a:rPr lang="en-US" dirty="0"/>
                        <a:t>Asset</a:t>
                      </a:r>
                    </a:p>
                  </a:txBody>
                  <a:tcPr/>
                </a:tc>
                <a:tc>
                  <a:txBody>
                    <a:bodyPr/>
                    <a:lstStyle/>
                    <a:p>
                      <a:r>
                        <a:rPr lang="en-US" dirty="0"/>
                        <a:t>01/01/2009</a:t>
                      </a:r>
                    </a:p>
                    <a:p>
                      <a:r>
                        <a:rPr lang="en-US" dirty="0"/>
                        <a:t>       (Rs)</a:t>
                      </a:r>
                    </a:p>
                  </a:txBody>
                  <a:tcPr/>
                </a:tc>
                <a:tc>
                  <a:txBody>
                    <a:bodyPr/>
                    <a:lstStyle/>
                    <a:p>
                      <a:r>
                        <a:rPr lang="en-US" dirty="0"/>
                        <a:t>31/12/2009</a:t>
                      </a:r>
                    </a:p>
                    <a:p>
                      <a:r>
                        <a:rPr lang="en-US" dirty="0"/>
                        <a:t>      (Rs)</a:t>
                      </a:r>
                    </a:p>
                  </a:txBody>
                  <a:tcPr/>
                </a:tc>
                <a:extLst>
                  <a:ext uri="{0D108BD9-81ED-4DB2-BD59-A6C34878D82A}">
                    <a16:rowId xmlns:a16="http://schemas.microsoft.com/office/drawing/2014/main" val="4067624536"/>
                  </a:ext>
                </a:extLst>
              </a:tr>
              <a:tr h="2149452">
                <a:tc>
                  <a:txBody>
                    <a:bodyPr/>
                    <a:lstStyle/>
                    <a:p>
                      <a:r>
                        <a:rPr lang="en-US" dirty="0"/>
                        <a:t>Share capital</a:t>
                      </a:r>
                    </a:p>
                    <a:p>
                      <a:r>
                        <a:rPr lang="en-US" dirty="0"/>
                        <a:t>10% Debenture</a:t>
                      </a:r>
                    </a:p>
                    <a:p>
                      <a:r>
                        <a:rPr lang="en-US" dirty="0"/>
                        <a:t>Bank loan</a:t>
                      </a:r>
                    </a:p>
                    <a:p>
                      <a:r>
                        <a:rPr lang="en-US" dirty="0"/>
                        <a:t>Accounts payable</a:t>
                      </a:r>
                    </a:p>
                    <a:p>
                      <a:r>
                        <a:rPr lang="en-US" dirty="0"/>
                        <a:t>Wages accrued</a:t>
                      </a:r>
                    </a:p>
                    <a:p>
                      <a:r>
                        <a:rPr lang="en-US" dirty="0"/>
                        <a:t>Tax provision</a:t>
                      </a:r>
                    </a:p>
                    <a:p>
                      <a:r>
                        <a:rPr lang="en-US" dirty="0"/>
                        <a:t>Dividend provision</a:t>
                      </a:r>
                    </a:p>
                    <a:p>
                      <a:r>
                        <a:rPr lang="en-US" dirty="0"/>
                        <a:t>Retained earning </a:t>
                      </a:r>
                    </a:p>
                  </a:txBody>
                  <a:tcPr/>
                </a:tc>
                <a:tc>
                  <a:txBody>
                    <a:bodyPr/>
                    <a:lstStyle/>
                    <a:p>
                      <a:r>
                        <a:rPr lang="en-US" dirty="0"/>
                        <a:t>800,000</a:t>
                      </a:r>
                    </a:p>
                    <a:p>
                      <a:r>
                        <a:rPr lang="en-US" dirty="0"/>
                        <a:t>200,000</a:t>
                      </a:r>
                    </a:p>
                    <a:p>
                      <a:r>
                        <a:rPr lang="en-US" dirty="0"/>
                        <a:t>100,000</a:t>
                      </a:r>
                    </a:p>
                    <a:p>
                      <a:r>
                        <a:rPr lang="en-US" dirty="0"/>
                        <a:t>100,000</a:t>
                      </a:r>
                    </a:p>
                    <a:p>
                      <a:r>
                        <a:rPr lang="en-US" dirty="0"/>
                        <a:t>50,000</a:t>
                      </a:r>
                    </a:p>
                    <a:p>
                      <a:r>
                        <a:rPr lang="en-US" dirty="0"/>
                        <a:t>50,000</a:t>
                      </a:r>
                    </a:p>
                    <a:p>
                      <a:r>
                        <a:rPr lang="en-US" dirty="0"/>
                        <a:t>100,000</a:t>
                      </a:r>
                    </a:p>
                    <a:p>
                      <a:r>
                        <a:rPr lang="en-US" dirty="0"/>
                        <a:t>__________</a:t>
                      </a:r>
                    </a:p>
                  </a:txBody>
                  <a:tcPr/>
                </a:tc>
                <a:tc>
                  <a:txBody>
                    <a:bodyPr/>
                    <a:lstStyle/>
                    <a:p>
                      <a:r>
                        <a:rPr lang="en-US" dirty="0"/>
                        <a:t>1,000,000</a:t>
                      </a:r>
                    </a:p>
                    <a:p>
                      <a:r>
                        <a:rPr lang="en-US" dirty="0"/>
                        <a:t>100,000</a:t>
                      </a:r>
                    </a:p>
                    <a:p>
                      <a:r>
                        <a:rPr lang="en-US" dirty="0"/>
                        <a:t>300,000</a:t>
                      </a:r>
                    </a:p>
                    <a:p>
                      <a:r>
                        <a:rPr lang="en-US" dirty="0"/>
                        <a:t>100,000</a:t>
                      </a:r>
                    </a:p>
                    <a:p>
                      <a:r>
                        <a:rPr lang="en-US" dirty="0"/>
                        <a:t>20,000</a:t>
                      </a:r>
                    </a:p>
                    <a:p>
                      <a:r>
                        <a:rPr lang="en-US" dirty="0"/>
                        <a:t>60,000</a:t>
                      </a:r>
                    </a:p>
                    <a:p>
                      <a:r>
                        <a:rPr lang="en-US" dirty="0"/>
                        <a:t>60,000</a:t>
                      </a:r>
                    </a:p>
                    <a:p>
                      <a:r>
                        <a:rPr lang="en-US" dirty="0"/>
                        <a:t>120,000</a:t>
                      </a:r>
                    </a:p>
                  </a:txBody>
                  <a:tcPr/>
                </a:tc>
                <a:tc>
                  <a:txBody>
                    <a:bodyPr/>
                    <a:lstStyle/>
                    <a:p>
                      <a:r>
                        <a:rPr lang="en-US" dirty="0"/>
                        <a:t>Land and building</a:t>
                      </a:r>
                    </a:p>
                    <a:p>
                      <a:r>
                        <a:rPr lang="en-US" dirty="0"/>
                        <a:t>Plant and machinery</a:t>
                      </a:r>
                    </a:p>
                    <a:p>
                      <a:r>
                        <a:rPr lang="en-US" dirty="0"/>
                        <a:t>Accumulated depreciation</a:t>
                      </a:r>
                    </a:p>
                    <a:p>
                      <a:r>
                        <a:rPr lang="en-US" dirty="0"/>
                        <a:t>Inventories </a:t>
                      </a:r>
                    </a:p>
                    <a:p>
                      <a:r>
                        <a:rPr lang="en-US" dirty="0"/>
                        <a:t>Account receivable</a:t>
                      </a:r>
                    </a:p>
                    <a:p>
                      <a:r>
                        <a:rPr lang="en-US" dirty="0"/>
                        <a:t>Prepaid insurance</a:t>
                      </a:r>
                    </a:p>
                    <a:p>
                      <a:r>
                        <a:rPr lang="en-US" dirty="0"/>
                        <a:t>Cash at bank</a:t>
                      </a:r>
                    </a:p>
                    <a:p>
                      <a:r>
                        <a:rPr lang="en-US" dirty="0"/>
                        <a:t>Cash at hand</a:t>
                      </a:r>
                    </a:p>
                  </a:txBody>
                  <a:tcPr/>
                </a:tc>
                <a:tc>
                  <a:txBody>
                    <a:bodyPr/>
                    <a:lstStyle/>
                    <a:p>
                      <a:r>
                        <a:rPr lang="en-US" dirty="0"/>
                        <a:t>500,000</a:t>
                      </a:r>
                    </a:p>
                    <a:p>
                      <a:r>
                        <a:rPr lang="en-US" dirty="0"/>
                        <a:t>650,000</a:t>
                      </a:r>
                    </a:p>
                    <a:p>
                      <a:r>
                        <a:rPr lang="en-US" dirty="0"/>
                        <a:t>(100,000)</a:t>
                      </a:r>
                    </a:p>
                    <a:p>
                      <a:r>
                        <a:rPr lang="en-US" dirty="0"/>
                        <a:t>100,000</a:t>
                      </a:r>
                    </a:p>
                    <a:p>
                      <a:r>
                        <a:rPr lang="en-US" dirty="0"/>
                        <a:t>150,000</a:t>
                      </a:r>
                    </a:p>
                    <a:p>
                      <a:r>
                        <a:rPr lang="en-US" dirty="0"/>
                        <a:t>10,000</a:t>
                      </a:r>
                    </a:p>
                    <a:p>
                      <a:r>
                        <a:rPr lang="en-US" dirty="0"/>
                        <a:t>80,000</a:t>
                      </a:r>
                    </a:p>
                    <a:p>
                      <a:r>
                        <a:rPr lang="en-US" dirty="0"/>
                        <a:t>10,000</a:t>
                      </a:r>
                    </a:p>
                  </a:txBody>
                  <a:tcPr/>
                </a:tc>
                <a:tc>
                  <a:txBody>
                    <a:bodyPr/>
                    <a:lstStyle/>
                    <a:p>
                      <a:r>
                        <a:rPr lang="en-US" dirty="0"/>
                        <a:t>700,000</a:t>
                      </a:r>
                    </a:p>
                    <a:p>
                      <a:r>
                        <a:rPr lang="en-US" dirty="0"/>
                        <a:t>800,000</a:t>
                      </a:r>
                    </a:p>
                    <a:p>
                      <a:r>
                        <a:rPr lang="en-US" dirty="0"/>
                        <a:t>(140,000)</a:t>
                      </a:r>
                    </a:p>
                    <a:p>
                      <a:r>
                        <a:rPr lang="en-US" dirty="0"/>
                        <a:t>150,000</a:t>
                      </a:r>
                    </a:p>
                    <a:p>
                      <a:r>
                        <a:rPr lang="en-US" dirty="0"/>
                        <a:t>200,000</a:t>
                      </a:r>
                    </a:p>
                    <a:p>
                      <a:r>
                        <a:rPr lang="en-US" dirty="0"/>
                        <a:t>20,000</a:t>
                      </a:r>
                    </a:p>
                    <a:p>
                      <a:r>
                        <a:rPr lang="en-US" dirty="0"/>
                        <a:t>25,000</a:t>
                      </a:r>
                    </a:p>
                    <a:p>
                      <a:r>
                        <a:rPr lang="en-US" dirty="0"/>
                        <a:t>5000</a:t>
                      </a:r>
                    </a:p>
                  </a:txBody>
                  <a:tcPr/>
                </a:tc>
                <a:extLst>
                  <a:ext uri="{0D108BD9-81ED-4DB2-BD59-A6C34878D82A}">
                    <a16:rowId xmlns:a16="http://schemas.microsoft.com/office/drawing/2014/main" val="1470749648"/>
                  </a:ext>
                </a:extLst>
              </a:tr>
              <a:tr h="363385">
                <a:tc>
                  <a:txBody>
                    <a:bodyPr/>
                    <a:lstStyle/>
                    <a:p>
                      <a:endParaRPr lang="en-US" dirty="0"/>
                    </a:p>
                  </a:txBody>
                  <a:tcPr/>
                </a:tc>
                <a:tc>
                  <a:txBody>
                    <a:bodyPr/>
                    <a:lstStyle/>
                    <a:p>
                      <a:r>
                        <a:rPr lang="en-US" dirty="0"/>
                        <a:t>1,400,000</a:t>
                      </a:r>
                    </a:p>
                  </a:txBody>
                  <a:tcPr/>
                </a:tc>
                <a:tc>
                  <a:txBody>
                    <a:bodyPr/>
                    <a:lstStyle/>
                    <a:p>
                      <a:r>
                        <a:rPr lang="en-US" dirty="0"/>
                        <a:t>1,760,000</a:t>
                      </a:r>
                    </a:p>
                  </a:txBody>
                  <a:tcPr/>
                </a:tc>
                <a:tc>
                  <a:txBody>
                    <a:bodyPr/>
                    <a:lstStyle/>
                    <a:p>
                      <a:endParaRPr lang="en-US" dirty="0"/>
                    </a:p>
                  </a:txBody>
                  <a:tcPr/>
                </a:tc>
                <a:tc>
                  <a:txBody>
                    <a:bodyPr/>
                    <a:lstStyle/>
                    <a:p>
                      <a:r>
                        <a:rPr lang="en-US" dirty="0"/>
                        <a:t>1,400,000</a:t>
                      </a:r>
                    </a:p>
                  </a:txBody>
                  <a:tcPr/>
                </a:tc>
                <a:tc>
                  <a:txBody>
                    <a:bodyPr/>
                    <a:lstStyle/>
                    <a:p>
                      <a:r>
                        <a:rPr lang="en-US" dirty="0"/>
                        <a:t>1,760,000</a:t>
                      </a:r>
                    </a:p>
                  </a:txBody>
                  <a:tcPr/>
                </a:tc>
                <a:extLst>
                  <a:ext uri="{0D108BD9-81ED-4DB2-BD59-A6C34878D82A}">
                    <a16:rowId xmlns:a16="http://schemas.microsoft.com/office/drawing/2014/main" val="3166287706"/>
                  </a:ext>
                </a:extLst>
              </a:tr>
            </a:tbl>
          </a:graphicData>
        </a:graphic>
      </p:graphicFrame>
      <p:sp>
        <p:nvSpPr>
          <p:cNvPr id="2" name="Rectangle 1">
            <a:extLst>
              <a:ext uri="{FF2B5EF4-FFF2-40B4-BE49-F238E27FC236}">
                <a16:creationId xmlns:a16="http://schemas.microsoft.com/office/drawing/2014/main" id="{31C879E8-66A5-B8BB-28E6-4CC8AE6EBA65}"/>
              </a:ext>
            </a:extLst>
          </p:cNvPr>
          <p:cNvSpPr/>
          <p:nvPr/>
        </p:nvSpPr>
        <p:spPr>
          <a:xfrm>
            <a:off x="3466013" y="-69779"/>
            <a:ext cx="3469177" cy="646331"/>
          </a:xfrm>
          <a:prstGeom prst="rect">
            <a:avLst/>
          </a:prstGeom>
          <a:noFill/>
        </p:spPr>
        <p:txBody>
          <a:bodyPr wrap="square" lIns="91440" tIns="45720" rIns="91440" bIns="45720">
            <a:spAutoFit/>
          </a:bodyPr>
          <a:lstStyle/>
          <a:p>
            <a:pPr algn="ctr"/>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Numerical</a:t>
            </a:r>
            <a:endParaRPr lang="en-US" sz="3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6065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A6A3DE7-3499-EFED-1DDE-3899D49FDEEB}"/>
              </a:ext>
            </a:extLst>
          </p:cNvPr>
          <p:cNvGraphicFramePr>
            <a:graphicFrameLocks noGrp="1"/>
          </p:cNvGraphicFramePr>
          <p:nvPr>
            <p:extLst>
              <p:ext uri="{D42A27DB-BD31-4B8C-83A1-F6EECF244321}">
                <p14:modId xmlns:p14="http://schemas.microsoft.com/office/powerpoint/2010/main" val="379476092"/>
              </p:ext>
            </p:extLst>
          </p:nvPr>
        </p:nvGraphicFramePr>
        <p:xfrm>
          <a:off x="1027134" y="261258"/>
          <a:ext cx="9006213" cy="6755264"/>
        </p:xfrm>
        <a:graphic>
          <a:graphicData uri="http://schemas.openxmlformats.org/drawingml/2006/table">
            <a:tbl>
              <a:tblPr firstRow="1" bandRow="1">
                <a:tableStyleId>{5C22544A-7EE6-4342-B048-85BDC9FD1C3A}</a:tableStyleId>
              </a:tblPr>
              <a:tblGrid>
                <a:gridCol w="6075124">
                  <a:extLst>
                    <a:ext uri="{9D8B030D-6E8A-4147-A177-3AD203B41FA5}">
                      <a16:colId xmlns:a16="http://schemas.microsoft.com/office/drawing/2014/main" val="2838635094"/>
                    </a:ext>
                  </a:extLst>
                </a:gridCol>
                <a:gridCol w="1490597">
                  <a:extLst>
                    <a:ext uri="{9D8B030D-6E8A-4147-A177-3AD203B41FA5}">
                      <a16:colId xmlns:a16="http://schemas.microsoft.com/office/drawing/2014/main" val="304948302"/>
                    </a:ext>
                  </a:extLst>
                </a:gridCol>
                <a:gridCol w="1440492">
                  <a:extLst>
                    <a:ext uri="{9D8B030D-6E8A-4147-A177-3AD203B41FA5}">
                      <a16:colId xmlns:a16="http://schemas.microsoft.com/office/drawing/2014/main" val="4086717448"/>
                    </a:ext>
                  </a:extLst>
                </a:gridCol>
              </a:tblGrid>
              <a:tr h="537344">
                <a:tc>
                  <a:txBody>
                    <a:bodyPr/>
                    <a:lstStyle/>
                    <a:p>
                      <a:r>
                        <a:rPr lang="en-US" dirty="0"/>
                        <a:t>Particular</a:t>
                      </a:r>
                    </a:p>
                  </a:txBody>
                  <a:tcPr/>
                </a:tc>
                <a:tc>
                  <a:txBody>
                    <a:bodyPr/>
                    <a:lstStyle/>
                    <a:p>
                      <a:r>
                        <a:rPr lang="en-US" dirty="0"/>
                        <a:t>Amount(Rs)</a:t>
                      </a:r>
                    </a:p>
                  </a:txBody>
                  <a:tcPr/>
                </a:tc>
                <a:tc>
                  <a:txBody>
                    <a:bodyPr/>
                    <a:lstStyle/>
                    <a:p>
                      <a:r>
                        <a:rPr lang="en-US" dirty="0"/>
                        <a:t>Amount(Rs)</a:t>
                      </a:r>
                    </a:p>
                  </a:txBody>
                  <a:tcPr/>
                </a:tc>
                <a:extLst>
                  <a:ext uri="{0D108BD9-81ED-4DB2-BD59-A6C34878D82A}">
                    <a16:rowId xmlns:a16="http://schemas.microsoft.com/office/drawing/2014/main" val="388695419"/>
                  </a:ext>
                </a:extLst>
              </a:tr>
              <a:tr h="5792203">
                <a:tc>
                  <a:txBody>
                    <a:bodyPr/>
                    <a:lstStyle/>
                    <a:p>
                      <a:pPr marL="342900" indent="-342900">
                        <a:buAutoNum type="alphaUcPeriod"/>
                      </a:pPr>
                      <a:r>
                        <a:rPr lang="en-US" sz="1200" b="1" dirty="0"/>
                        <a:t>Operating Activities</a:t>
                      </a:r>
                    </a:p>
                    <a:p>
                      <a:pPr marL="342900" indent="-342900">
                        <a:buAutoNum type="arabicPeriod"/>
                      </a:pPr>
                      <a:r>
                        <a:rPr lang="en-US" sz="1200" b="1" dirty="0"/>
                        <a:t>Receipts from customers</a:t>
                      </a:r>
                      <a:endParaRPr lang="en-US" sz="1200" b="0" dirty="0"/>
                    </a:p>
                    <a:p>
                      <a:pPr marL="0" indent="0">
                        <a:buNone/>
                      </a:pPr>
                      <a:r>
                        <a:rPr lang="en-US" sz="1200" b="0" dirty="0"/>
                        <a:t>     Net sales revenue…………… …………………………………………………………………………………………</a:t>
                      </a:r>
                      <a:endParaRPr lang="en-US" sz="1200" b="1" dirty="0"/>
                    </a:p>
                    <a:p>
                      <a:pPr marL="0" indent="0">
                        <a:buNone/>
                      </a:pPr>
                      <a:r>
                        <a:rPr lang="en-US" sz="1200" b="1" dirty="0"/>
                        <a:t>     </a:t>
                      </a:r>
                      <a:r>
                        <a:rPr lang="en-US" sz="1200" b="0" dirty="0"/>
                        <a:t>Increase in account receivable …………………………………………………………………………………</a:t>
                      </a:r>
                    </a:p>
                    <a:p>
                      <a:pPr marL="342900" indent="-342900">
                        <a:buAutoNum type="arabicPeriod" startAt="2"/>
                      </a:pPr>
                      <a:r>
                        <a:rPr lang="en-US" sz="1200" b="1" dirty="0"/>
                        <a:t>Payment to suppliers</a:t>
                      </a:r>
                    </a:p>
                    <a:p>
                      <a:pPr marL="342900" indent="-342900">
                        <a:buAutoNum type="arabicPeriod" startAt="3"/>
                      </a:pPr>
                      <a:r>
                        <a:rPr lang="en-US" sz="1200" b="1" dirty="0"/>
                        <a:t>Payment for operating expenses</a:t>
                      </a:r>
                    </a:p>
                    <a:p>
                      <a:pPr marL="0" indent="0">
                        <a:buNone/>
                      </a:pPr>
                      <a:r>
                        <a:rPr lang="en-US" sz="1200" b="0" dirty="0"/>
                        <a:t>     Cash manufacturing expenses……………………………………………………………………………………</a:t>
                      </a:r>
                    </a:p>
                    <a:p>
                      <a:pPr marL="0" indent="0">
                        <a:buNone/>
                      </a:pPr>
                      <a:r>
                        <a:rPr lang="en-US" sz="1200" b="0" dirty="0"/>
                        <a:t>     Payment for wages ……………………………………………………………………………………………………</a:t>
                      </a:r>
                    </a:p>
                    <a:p>
                      <a:pPr marL="0" indent="0">
                        <a:buNone/>
                      </a:pPr>
                      <a:r>
                        <a:rPr lang="en-US" sz="1200" b="0" dirty="0"/>
                        <a:t>     Operating expenses (200,000-80,000-25000)……………………………………………………………</a:t>
                      </a:r>
                    </a:p>
                    <a:p>
                      <a:pPr marL="0" indent="0">
                        <a:buNone/>
                      </a:pPr>
                      <a:r>
                        <a:rPr lang="en-US" sz="1200" b="0" dirty="0"/>
                        <a:t>     Increase in prepaid expenses…………………………………………………………………………………….</a:t>
                      </a:r>
                    </a:p>
                    <a:p>
                      <a:pPr marL="342900" indent="-342900">
                        <a:buAutoNum type="arabicPeriod" startAt="4"/>
                      </a:pPr>
                      <a:r>
                        <a:rPr lang="en-US" sz="1200" b="1" dirty="0"/>
                        <a:t>Payment for interest</a:t>
                      </a:r>
                    </a:p>
                    <a:p>
                      <a:pPr marL="342900" indent="-342900">
                        <a:buAutoNum type="arabicPeriod" startAt="4"/>
                      </a:pPr>
                      <a:r>
                        <a:rPr lang="en-US" sz="1200" b="1" dirty="0"/>
                        <a:t>Payment for taxes</a:t>
                      </a:r>
                    </a:p>
                    <a:p>
                      <a:pPr marL="0" indent="0">
                        <a:buNone/>
                      </a:pPr>
                      <a:r>
                        <a:rPr lang="en-US" sz="1200" b="1" dirty="0"/>
                        <a:t>     Cash flow under operating activities………………………………………………………………………</a:t>
                      </a:r>
                    </a:p>
                    <a:p>
                      <a:pPr marL="342900" indent="-342900">
                        <a:buAutoNum type="alphaUcPeriod" startAt="2"/>
                      </a:pPr>
                      <a:r>
                        <a:rPr lang="en-US" sz="1200" b="1" dirty="0"/>
                        <a:t>Investing activities</a:t>
                      </a:r>
                    </a:p>
                    <a:p>
                      <a:pPr marL="0" indent="0">
                        <a:buNone/>
                      </a:pPr>
                      <a:r>
                        <a:rPr lang="en-US" sz="1200" b="0" dirty="0"/>
                        <a:t>      Purchase of land and building……………………………………………………………………………………</a:t>
                      </a:r>
                    </a:p>
                    <a:p>
                      <a:pPr marL="0" indent="0">
                        <a:buNone/>
                      </a:pPr>
                      <a:r>
                        <a:rPr lang="en-US" sz="1200" b="0" dirty="0"/>
                        <a:t>      sales of plant…………………………………………………………………………………………………………….</a:t>
                      </a:r>
                    </a:p>
                    <a:p>
                      <a:pPr marL="0" indent="0">
                        <a:buNone/>
                      </a:pPr>
                      <a:r>
                        <a:rPr lang="en-US" sz="1200" b="0" dirty="0"/>
                        <a:t>      Purchase of plant and machinery……………………………………………………………………………..</a:t>
                      </a:r>
                    </a:p>
                    <a:p>
                      <a:pPr marL="0" indent="0">
                        <a:buNone/>
                      </a:pPr>
                      <a:r>
                        <a:rPr lang="en-US" sz="1200" b="1" dirty="0"/>
                        <a:t>      Cash flows from investing activities………………………………………………………………………</a:t>
                      </a:r>
                    </a:p>
                    <a:p>
                      <a:pPr marL="0" indent="0">
                        <a:buNone/>
                      </a:pPr>
                      <a:r>
                        <a:rPr lang="en-US" sz="1200" b="0" dirty="0"/>
                        <a:t>C</a:t>
                      </a:r>
                      <a:r>
                        <a:rPr lang="en-US" sz="1200" b="1" dirty="0"/>
                        <a:t>. Financing activities</a:t>
                      </a:r>
                    </a:p>
                    <a:p>
                      <a:pPr marL="0" indent="0">
                        <a:buNone/>
                      </a:pPr>
                      <a:r>
                        <a:rPr lang="en-US" sz="1200" b="0" dirty="0"/>
                        <a:t>    Issue of share capital………………………………………………………………………………………………….</a:t>
                      </a:r>
                    </a:p>
                    <a:p>
                      <a:pPr marL="0" indent="0">
                        <a:buNone/>
                      </a:pPr>
                      <a:r>
                        <a:rPr lang="en-US" sz="1200" b="0" dirty="0"/>
                        <a:t>    Redemption of debentures………………………………………………………………………………………….</a:t>
                      </a:r>
                    </a:p>
                    <a:p>
                      <a:pPr marL="0" indent="0">
                        <a:buNone/>
                      </a:pPr>
                      <a:r>
                        <a:rPr lang="en-US" sz="1200" b="0" dirty="0"/>
                        <a:t>    Premium on redemption of debenture……………………………………………………………………….</a:t>
                      </a:r>
                    </a:p>
                    <a:p>
                      <a:pPr marL="0" indent="0">
                        <a:buNone/>
                      </a:pPr>
                      <a:r>
                        <a:rPr lang="en-US" sz="1200" b="0" dirty="0"/>
                        <a:t>    Bank loan obtained………………………………………………………………………………………………………</a:t>
                      </a:r>
                    </a:p>
                    <a:p>
                      <a:pPr marL="0" indent="0">
                        <a:buNone/>
                      </a:pPr>
                      <a:r>
                        <a:rPr lang="en-US" sz="1200" b="0" dirty="0"/>
                        <a:t>    Payment of dividend……………………………………………………………………………………………………</a:t>
                      </a:r>
                    </a:p>
                    <a:p>
                      <a:pPr marL="0" indent="0">
                        <a:buNone/>
                      </a:pPr>
                      <a:r>
                        <a:rPr lang="en-US" sz="1200" b="0" dirty="0"/>
                        <a:t>    </a:t>
                      </a:r>
                      <a:r>
                        <a:rPr lang="en-US" sz="1200" b="1" dirty="0"/>
                        <a:t>Cashflow from financing activities……………………………………………………………………………</a:t>
                      </a:r>
                    </a:p>
                    <a:p>
                      <a:pPr marL="0" indent="0">
                        <a:buNone/>
                      </a:pPr>
                      <a:r>
                        <a:rPr lang="en-US" sz="1200" b="0" dirty="0"/>
                        <a:t>Net changes in cash or cash equivalents(A+B+C)…………………………………………………………….</a:t>
                      </a:r>
                    </a:p>
                    <a:p>
                      <a:pPr marL="0" indent="0">
                        <a:buNone/>
                      </a:pPr>
                      <a:r>
                        <a:rPr lang="en-US" sz="1200" b="0" dirty="0"/>
                        <a:t>Add: Beginning balance of</a:t>
                      </a:r>
                    </a:p>
                    <a:p>
                      <a:pPr marL="0" indent="0">
                        <a:buNone/>
                      </a:pPr>
                      <a:r>
                        <a:rPr lang="en-US" sz="1200" b="0" dirty="0"/>
                        <a:t>        Bank…………………………………………………………………………………………………………………………</a:t>
                      </a:r>
                    </a:p>
                    <a:p>
                      <a:pPr marL="0" indent="0">
                        <a:buNone/>
                      </a:pPr>
                      <a:r>
                        <a:rPr lang="en-US" sz="1200" b="0" dirty="0"/>
                        <a:t>        Cash…………………………………………………………………………………………………………………………</a:t>
                      </a:r>
                    </a:p>
                    <a:p>
                      <a:pPr marL="0" indent="0">
                        <a:buNone/>
                      </a:pPr>
                      <a:r>
                        <a:rPr lang="en-US" sz="1200" b="0" dirty="0"/>
                        <a:t>Ending Balance of </a:t>
                      </a:r>
                    </a:p>
                    <a:p>
                      <a:pPr marL="0" indent="0">
                        <a:buNone/>
                      </a:pPr>
                      <a:r>
                        <a:rPr lang="en-US" sz="1200" b="0" dirty="0"/>
                        <a:t>        Bank…………………………………………………………………………………………………………………………</a:t>
                      </a:r>
                    </a:p>
                    <a:p>
                      <a:pPr marL="0" indent="0">
                        <a:buNone/>
                      </a:pPr>
                      <a:r>
                        <a:rPr lang="en-US" sz="1200" b="0" dirty="0"/>
                        <a:t>        Cash…………………………………………………………………………………………………………………………</a:t>
                      </a:r>
                    </a:p>
                    <a:p>
                      <a:pPr marL="0" indent="0">
                        <a:buNone/>
                      </a:pPr>
                      <a:endParaRPr lang="en-US" b="1" dirty="0"/>
                    </a:p>
                  </a:txBody>
                  <a:tcPr/>
                </a:tc>
                <a:tc>
                  <a:txBody>
                    <a:bodyPr/>
                    <a:lstStyle/>
                    <a:p>
                      <a:endParaRPr lang="en-US" sz="1200" dirty="0"/>
                    </a:p>
                    <a:p>
                      <a:endParaRPr lang="en-US" sz="1200" dirty="0"/>
                    </a:p>
                    <a:p>
                      <a:r>
                        <a:rPr lang="en-US" sz="1200" dirty="0"/>
                        <a:t>12,00,000</a:t>
                      </a:r>
                    </a:p>
                    <a:p>
                      <a:r>
                        <a:rPr lang="en-US" sz="1200" dirty="0"/>
                        <a:t>(50,000)</a:t>
                      </a:r>
                    </a:p>
                    <a:p>
                      <a:endParaRPr lang="en-US" sz="1200" dirty="0"/>
                    </a:p>
                    <a:p>
                      <a:endParaRPr lang="en-US" sz="1200" dirty="0"/>
                    </a:p>
                    <a:p>
                      <a:r>
                        <a:rPr lang="en-US" sz="1200" dirty="0"/>
                        <a:t>(100,000)</a:t>
                      </a:r>
                    </a:p>
                    <a:p>
                      <a:r>
                        <a:rPr lang="en-US" sz="1200" dirty="0"/>
                        <a:t>(230,000)</a:t>
                      </a:r>
                    </a:p>
                    <a:p>
                      <a:r>
                        <a:rPr lang="en-US" sz="1200" dirty="0"/>
                        <a:t>(95,000)</a:t>
                      </a:r>
                    </a:p>
                    <a:p>
                      <a:r>
                        <a:rPr lang="en-US" sz="1200" dirty="0"/>
                        <a:t>(10,000)</a:t>
                      </a:r>
                    </a:p>
                    <a:p>
                      <a:r>
                        <a:rPr lang="en-US" sz="1200" dirty="0"/>
                        <a:t>(25,000)</a:t>
                      </a:r>
                    </a:p>
                    <a:p>
                      <a:r>
                        <a:rPr lang="en-US" sz="1200" dirty="0"/>
                        <a:t>(50,000)</a:t>
                      </a:r>
                    </a:p>
                    <a:p>
                      <a:endParaRPr lang="en-US" sz="1200" dirty="0"/>
                    </a:p>
                    <a:p>
                      <a:endParaRPr lang="en-US" sz="1200" dirty="0"/>
                    </a:p>
                    <a:p>
                      <a:r>
                        <a:rPr lang="en-US" sz="1200" dirty="0"/>
                        <a:t>(200,000)</a:t>
                      </a:r>
                    </a:p>
                    <a:p>
                      <a:r>
                        <a:rPr lang="en-US" sz="1200" dirty="0"/>
                        <a:t>30,000</a:t>
                      </a:r>
                    </a:p>
                    <a:p>
                      <a:r>
                        <a:rPr lang="en-US" sz="1200" dirty="0"/>
                        <a:t>(230,000)</a:t>
                      </a:r>
                    </a:p>
                    <a:p>
                      <a:r>
                        <a:rPr lang="en-US" sz="1200" b="1" dirty="0">
                          <a:solidFill>
                            <a:srgbClr val="FF0000"/>
                          </a:solidFill>
                        </a:rPr>
                        <a:t>(400,000)</a:t>
                      </a:r>
                    </a:p>
                    <a:p>
                      <a:endParaRPr lang="en-US" sz="1200" dirty="0"/>
                    </a:p>
                    <a:p>
                      <a:r>
                        <a:rPr lang="en-US" sz="1200" dirty="0"/>
                        <a:t>200,000</a:t>
                      </a:r>
                    </a:p>
                    <a:p>
                      <a:r>
                        <a:rPr lang="en-US" sz="1200" dirty="0"/>
                        <a:t>(100,000)</a:t>
                      </a:r>
                    </a:p>
                    <a:p>
                      <a:r>
                        <a:rPr lang="en-US" sz="1200" dirty="0"/>
                        <a:t>(10,000)</a:t>
                      </a:r>
                    </a:p>
                    <a:p>
                      <a:r>
                        <a:rPr lang="en-US" sz="1200" dirty="0"/>
                        <a:t>200,000</a:t>
                      </a:r>
                    </a:p>
                    <a:p>
                      <a:r>
                        <a:rPr lang="en-US" sz="1200" dirty="0"/>
                        <a:t>(90,000)</a:t>
                      </a:r>
                    </a:p>
                    <a:p>
                      <a:r>
                        <a:rPr lang="en-US" sz="1200" b="1" dirty="0">
                          <a:solidFill>
                            <a:srgbClr val="FF0000"/>
                          </a:solidFill>
                        </a:rPr>
                        <a:t>200,000</a:t>
                      </a:r>
                      <a:endParaRPr lang="en-US" sz="1200" dirty="0"/>
                    </a:p>
                    <a:p>
                      <a:endParaRPr lang="en-US" sz="1200" dirty="0"/>
                    </a:p>
                    <a:p>
                      <a:r>
                        <a:rPr lang="en-US" sz="1200" dirty="0"/>
                        <a:t>80,000</a:t>
                      </a:r>
                    </a:p>
                    <a:p>
                      <a:r>
                        <a:rPr lang="en-US" sz="1200" dirty="0"/>
                        <a:t>10,000</a:t>
                      </a:r>
                    </a:p>
                    <a:p>
                      <a:endParaRPr lang="en-US" sz="1200" dirty="0"/>
                    </a:p>
                    <a:p>
                      <a:r>
                        <a:rPr lang="en-US" sz="1200" dirty="0"/>
                        <a:t>25,000</a:t>
                      </a:r>
                    </a:p>
                    <a:p>
                      <a:r>
                        <a:rPr lang="en-US" sz="1200" dirty="0"/>
                        <a:t>5000</a:t>
                      </a:r>
                    </a:p>
                    <a:p>
                      <a:endParaRPr lang="en-US" sz="1200" dirty="0"/>
                    </a:p>
                  </a:txBody>
                  <a:tcPr/>
                </a:tc>
                <a:tc>
                  <a:txBody>
                    <a:bodyPr/>
                    <a:lstStyle/>
                    <a:p>
                      <a:endParaRPr lang="en-US" sz="1200" dirty="0"/>
                    </a:p>
                    <a:p>
                      <a:endParaRPr lang="en-US" sz="1200" dirty="0"/>
                    </a:p>
                    <a:p>
                      <a:endParaRPr lang="en-US" sz="1200" dirty="0"/>
                    </a:p>
                    <a:p>
                      <a:r>
                        <a:rPr lang="en-US" sz="1200" dirty="0"/>
                        <a:t>11,50,000</a:t>
                      </a:r>
                    </a:p>
                    <a:p>
                      <a:r>
                        <a:rPr lang="en-US" sz="1200" dirty="0"/>
                        <a:t>(500,000)</a:t>
                      </a:r>
                    </a:p>
                    <a:p>
                      <a:endParaRPr lang="en-US" sz="1200" dirty="0"/>
                    </a:p>
                    <a:p>
                      <a:endParaRPr lang="en-US" sz="1200" dirty="0"/>
                    </a:p>
                    <a:p>
                      <a:endParaRPr lang="en-US" sz="1200" dirty="0"/>
                    </a:p>
                    <a:p>
                      <a:endParaRPr lang="en-US" sz="1200" dirty="0"/>
                    </a:p>
                    <a:p>
                      <a:r>
                        <a:rPr lang="en-US" sz="1200" dirty="0"/>
                        <a:t>(435,000)</a:t>
                      </a:r>
                    </a:p>
                    <a:p>
                      <a:r>
                        <a:rPr lang="en-US" sz="1200" dirty="0"/>
                        <a:t>(25,000)</a:t>
                      </a:r>
                    </a:p>
                    <a:p>
                      <a:r>
                        <a:rPr lang="en-US" sz="1200" dirty="0"/>
                        <a:t>(50,000)</a:t>
                      </a:r>
                    </a:p>
                    <a:p>
                      <a:r>
                        <a:rPr lang="en-US" sz="1200" b="1" dirty="0">
                          <a:solidFill>
                            <a:srgbClr val="FF0000"/>
                          </a:solidFill>
                        </a:rPr>
                        <a:t>140,000</a:t>
                      </a:r>
                    </a:p>
                    <a:p>
                      <a:endParaRPr lang="en-US" sz="1200" dirty="0"/>
                    </a:p>
                    <a:p>
                      <a:endParaRPr lang="en-US" sz="1200" dirty="0"/>
                    </a:p>
                    <a:p>
                      <a:endParaRPr lang="en-US" sz="1200" dirty="0"/>
                    </a:p>
                    <a:p>
                      <a:endParaRPr lang="en-US" sz="1200" dirty="0"/>
                    </a:p>
                    <a:p>
                      <a:r>
                        <a:rPr lang="en-US" sz="1200" b="1" i="1" dirty="0">
                          <a:solidFill>
                            <a:srgbClr val="FF0000"/>
                          </a:solidFill>
                        </a:rPr>
                        <a:t>(</a:t>
                      </a:r>
                      <a:r>
                        <a:rPr lang="en-US" sz="1200" b="1" i="0" dirty="0">
                          <a:solidFill>
                            <a:srgbClr val="FF0000"/>
                          </a:solidFill>
                        </a:rPr>
                        <a:t>400,000)</a:t>
                      </a:r>
                    </a:p>
                    <a:p>
                      <a:endParaRPr lang="en-US" sz="1200" b="1" i="1" dirty="0"/>
                    </a:p>
                    <a:p>
                      <a:endParaRPr lang="en-US" sz="1200" b="1" i="1" dirty="0"/>
                    </a:p>
                    <a:p>
                      <a:endParaRPr lang="en-US" sz="1200" dirty="0"/>
                    </a:p>
                    <a:p>
                      <a:endParaRPr lang="en-US" sz="1200" dirty="0"/>
                    </a:p>
                    <a:p>
                      <a:endParaRPr lang="en-US" sz="1200" dirty="0"/>
                    </a:p>
                    <a:p>
                      <a:endParaRPr lang="en-US" sz="1200" dirty="0"/>
                    </a:p>
                    <a:p>
                      <a:r>
                        <a:rPr lang="en-US" sz="1200" b="1" dirty="0">
                          <a:solidFill>
                            <a:srgbClr val="FF0000"/>
                          </a:solidFill>
                        </a:rPr>
                        <a:t>200,000</a:t>
                      </a:r>
                    </a:p>
                    <a:p>
                      <a:r>
                        <a:rPr lang="en-US" sz="1200" dirty="0"/>
                        <a:t>(60,000)</a:t>
                      </a:r>
                    </a:p>
                    <a:p>
                      <a:endParaRPr lang="en-US" sz="1200" dirty="0"/>
                    </a:p>
                    <a:p>
                      <a:endParaRPr lang="en-US" sz="1200" dirty="0"/>
                    </a:p>
                    <a:p>
                      <a:r>
                        <a:rPr lang="en-US" sz="1200" dirty="0"/>
                        <a:t>90,000</a:t>
                      </a:r>
                    </a:p>
                    <a:p>
                      <a:endParaRPr lang="en-US" sz="1200" dirty="0"/>
                    </a:p>
                    <a:p>
                      <a:endParaRPr lang="en-US" sz="1200" dirty="0"/>
                    </a:p>
                    <a:p>
                      <a:r>
                        <a:rPr lang="en-US" sz="1200" dirty="0"/>
                        <a:t>30,000</a:t>
                      </a:r>
                    </a:p>
                  </a:txBody>
                  <a:tcPr/>
                </a:tc>
                <a:extLst>
                  <a:ext uri="{0D108BD9-81ED-4DB2-BD59-A6C34878D82A}">
                    <a16:rowId xmlns:a16="http://schemas.microsoft.com/office/drawing/2014/main" val="3223933499"/>
                  </a:ext>
                </a:extLst>
              </a:tr>
            </a:tbl>
          </a:graphicData>
        </a:graphic>
      </p:graphicFrame>
    </p:spTree>
    <p:extLst>
      <p:ext uri="{BB962C8B-B14F-4D97-AF65-F5344CB8AC3E}">
        <p14:creationId xmlns:p14="http://schemas.microsoft.com/office/powerpoint/2010/main" val="352221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E7DCF-F2BF-DEF0-F595-B7C212EAF1DF}"/>
              </a:ext>
            </a:extLst>
          </p:cNvPr>
          <p:cNvSpPr>
            <a:spLocks noGrp="1"/>
          </p:cNvSpPr>
          <p:nvPr>
            <p:ph idx="1"/>
          </p:nvPr>
        </p:nvSpPr>
        <p:spPr>
          <a:xfrm>
            <a:off x="1271100" y="0"/>
            <a:ext cx="8596668" cy="5788443"/>
          </a:xfrm>
        </p:spPr>
        <p:txBody>
          <a:bodyPr/>
          <a:lstStyle/>
          <a:p>
            <a:pPr marL="0" indent="0">
              <a:buNone/>
            </a:pPr>
            <a:r>
              <a:rPr lang="en-US" dirty="0"/>
              <a:t>Working note:</a:t>
            </a:r>
          </a:p>
          <a:p>
            <a:pPr marL="0" indent="0">
              <a:buNone/>
            </a:pPr>
            <a:r>
              <a:rPr lang="en-US" sz="1400" dirty="0"/>
              <a:t>1.Cost of goods sold = Purchase + Carriage + Opening stock - Closing stock  </a:t>
            </a:r>
          </a:p>
          <a:p>
            <a:pPr marL="0" indent="0">
              <a:buNone/>
            </a:pPr>
            <a:r>
              <a:rPr lang="en-US" sz="1400" dirty="0"/>
              <a:t>                               =450,000+50,000+ 100,000-150,000 = Rs 450,000  </a:t>
            </a:r>
          </a:p>
          <a:p>
            <a:pPr marL="0" indent="0">
              <a:buNone/>
            </a:pPr>
            <a:r>
              <a:rPr lang="en-US" sz="1400" dirty="0"/>
              <a:t>2.Paid to suppliers = Cost of goods sold + Increase inventory  </a:t>
            </a:r>
          </a:p>
          <a:p>
            <a:pPr marL="0" indent="0">
              <a:buNone/>
            </a:pPr>
            <a:r>
              <a:rPr lang="en-US" sz="1400" dirty="0"/>
              <a:t>                              =450,000+50,000 = Rs 500,000  </a:t>
            </a:r>
          </a:p>
          <a:p>
            <a:pPr marL="0" indent="0">
              <a:buNone/>
            </a:pPr>
            <a:r>
              <a:rPr lang="en-US" sz="1400" dirty="0"/>
              <a:t>3. Payment for wages = Beginning wages accrued + Wages expenses - Ending wages accrued –</a:t>
            </a:r>
          </a:p>
          <a:p>
            <a:pPr marL="0" indent="0">
              <a:buNone/>
            </a:pPr>
            <a:r>
              <a:rPr lang="en-US" sz="1400" dirty="0"/>
              <a:t>                                  =50,000+200,000-20,000 = Rs. 230,000  </a:t>
            </a:r>
          </a:p>
          <a:p>
            <a:pPr marL="0" indent="0">
              <a:buNone/>
            </a:pPr>
            <a:r>
              <a:rPr lang="en-US" sz="1400" dirty="0"/>
              <a:t>4.Payment for taxes = Beginning tax provision + Current year's tax provision - Ending tax provision         </a:t>
            </a:r>
          </a:p>
          <a:p>
            <a:pPr marL="0" indent="0">
              <a:buNone/>
            </a:pPr>
            <a:r>
              <a:rPr lang="en-US" sz="1400" dirty="0"/>
              <a:t>                               =50,000+ 60,000 60.000 = Rs. 50,000  </a:t>
            </a:r>
          </a:p>
          <a:p>
            <a:pPr marL="0" indent="0">
              <a:buNone/>
            </a:pPr>
            <a:r>
              <a:rPr lang="en-US" sz="1400" dirty="0"/>
              <a:t>5. Sale of plant = Cost-Accumulated depreciation - Loss </a:t>
            </a:r>
          </a:p>
          <a:p>
            <a:pPr>
              <a:buAutoNum type="arabicPeriod"/>
            </a:pPr>
            <a:r>
              <a:rPr lang="en-US" sz="1400" dirty="0"/>
              <a:t>                  =80,000-40,000-10,000 = Rs, 30,000  </a:t>
            </a:r>
          </a:p>
          <a:p>
            <a:pPr marL="0" indent="0">
              <a:buNone/>
            </a:pPr>
            <a:r>
              <a:rPr lang="en-US" sz="1400" dirty="0"/>
              <a:t>6. Purchase of plant and machinery = Beginning cost+ Purchase-Cost of sold part Ending cost </a:t>
            </a:r>
          </a:p>
          <a:p>
            <a:pPr marL="0" indent="0">
              <a:buNone/>
            </a:pPr>
            <a:r>
              <a:rPr lang="en-US" sz="1400" dirty="0"/>
              <a:t>       or, 650,000+x-80,000 800,000  </a:t>
            </a:r>
          </a:p>
          <a:p>
            <a:pPr marL="0" indent="0">
              <a:buNone/>
            </a:pPr>
            <a:r>
              <a:rPr lang="en-US" sz="1400" dirty="0"/>
              <a:t>       or, x = purchase = Rs. 230,000  </a:t>
            </a:r>
          </a:p>
          <a:p>
            <a:pPr marL="0" indent="0">
              <a:buNone/>
            </a:pPr>
            <a:r>
              <a:rPr lang="en-US" sz="1400" dirty="0"/>
              <a:t>7. Payment of dividend = Beginning dividend provision + Current year's provision - Ending provision -                                  </a:t>
            </a:r>
          </a:p>
          <a:p>
            <a:pPr marL="0" indent="0">
              <a:buNone/>
            </a:pPr>
            <a:r>
              <a:rPr lang="en-US" sz="1400" dirty="0"/>
              <a:t>                                   = 100,000+ 50,000 60,000- Rs. 90,000</a:t>
            </a:r>
          </a:p>
        </p:txBody>
      </p:sp>
    </p:spTree>
    <p:extLst>
      <p:ext uri="{BB962C8B-B14F-4D97-AF65-F5344CB8AC3E}">
        <p14:creationId xmlns:p14="http://schemas.microsoft.com/office/powerpoint/2010/main" val="301096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8800" y="200106"/>
          <a:ext cx="8534398" cy="5057695"/>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198">
                  <a:extLst>
                    <a:ext uri="{9D8B030D-6E8A-4147-A177-3AD203B41FA5}">
                      <a16:colId xmlns:a16="http://schemas.microsoft.com/office/drawing/2014/main" val="20002"/>
                    </a:ext>
                  </a:extLst>
                </a:gridCol>
              </a:tblGrid>
              <a:tr h="424735">
                <a:tc>
                  <a:txBody>
                    <a:bodyPr/>
                    <a:lstStyle/>
                    <a:p>
                      <a:pPr algn="ctr"/>
                      <a:r>
                        <a:rPr lang="en-US" dirty="0"/>
                        <a:t>Particulars </a:t>
                      </a:r>
                    </a:p>
                  </a:txBody>
                  <a:tcPr/>
                </a:tc>
                <a:tc>
                  <a:txBody>
                    <a:bodyPr/>
                    <a:lstStyle/>
                    <a:p>
                      <a:r>
                        <a:rPr lang="en-US" dirty="0"/>
                        <a:t>2003</a:t>
                      </a:r>
                    </a:p>
                  </a:txBody>
                  <a:tcPr/>
                </a:tc>
                <a:tc>
                  <a:txBody>
                    <a:bodyPr/>
                    <a:lstStyle/>
                    <a:p>
                      <a:r>
                        <a:rPr lang="en-US" dirty="0"/>
                        <a:t>2002</a:t>
                      </a:r>
                    </a:p>
                  </a:txBody>
                  <a:tcPr/>
                </a:tc>
                <a:extLst>
                  <a:ext uri="{0D108BD9-81ED-4DB2-BD59-A6C34878D82A}">
                    <a16:rowId xmlns:a16="http://schemas.microsoft.com/office/drawing/2014/main" val="10000"/>
                  </a:ext>
                </a:extLst>
              </a:tr>
              <a:tr h="4452065">
                <a:tc>
                  <a:txBody>
                    <a:bodyPr/>
                    <a:lstStyle/>
                    <a:p>
                      <a:r>
                        <a:rPr lang="en-US" sz="1400" kern="1200" dirty="0">
                          <a:solidFill>
                            <a:schemeClr val="dk1"/>
                          </a:solidFill>
                          <a:latin typeface="+mn-lt"/>
                          <a:ea typeface="+mn-ea"/>
                          <a:cs typeface="+mn-cs"/>
                        </a:rPr>
                        <a:t>Cash </a:t>
                      </a:r>
                    </a:p>
                    <a:p>
                      <a:r>
                        <a:rPr lang="en-US" sz="1400" kern="1200" dirty="0">
                          <a:solidFill>
                            <a:schemeClr val="dk1"/>
                          </a:solidFill>
                          <a:latin typeface="+mn-lt"/>
                          <a:ea typeface="+mn-ea"/>
                          <a:cs typeface="+mn-cs"/>
                        </a:rPr>
                        <a:t>Accounts receivable </a:t>
                      </a:r>
                    </a:p>
                    <a:p>
                      <a:r>
                        <a:rPr lang="en-US" sz="1400" kern="1200" dirty="0">
                          <a:solidFill>
                            <a:schemeClr val="dk1"/>
                          </a:solidFill>
                          <a:latin typeface="+mn-lt"/>
                          <a:ea typeface="+mn-ea"/>
                          <a:cs typeface="+mn-cs"/>
                        </a:rPr>
                        <a:t>Inventory</a:t>
                      </a:r>
                    </a:p>
                    <a:p>
                      <a:r>
                        <a:rPr lang="en-US" sz="1400" kern="1200" dirty="0">
                          <a:solidFill>
                            <a:schemeClr val="dk1"/>
                          </a:solidFill>
                          <a:latin typeface="+mn-lt"/>
                          <a:ea typeface="+mn-ea"/>
                          <a:cs typeface="+mn-cs"/>
                        </a:rPr>
                        <a:t>Prepai</a:t>
                      </a:r>
                      <a:r>
                        <a:rPr lang="en-US" sz="1400" kern="1200" baseline="0" dirty="0">
                          <a:solidFill>
                            <a:schemeClr val="dk1"/>
                          </a:solidFill>
                          <a:latin typeface="+mn-lt"/>
                          <a:ea typeface="+mn-ea"/>
                          <a:cs typeface="+mn-cs"/>
                        </a:rPr>
                        <a:t>d expenses</a:t>
                      </a:r>
                    </a:p>
                    <a:p>
                      <a:r>
                        <a:rPr lang="en-US" sz="1400" b="1" kern="1200" baseline="0" dirty="0">
                          <a:solidFill>
                            <a:schemeClr val="dk1"/>
                          </a:solidFill>
                          <a:latin typeface="+mn-lt"/>
                          <a:ea typeface="+mn-ea"/>
                          <a:cs typeface="+mn-cs"/>
                        </a:rPr>
                        <a:t>Total current assets</a:t>
                      </a:r>
                    </a:p>
                    <a:p>
                      <a:r>
                        <a:rPr lang="en-US" sz="1400" kern="1200" dirty="0">
                          <a:solidFill>
                            <a:schemeClr val="dk1"/>
                          </a:solidFill>
                          <a:latin typeface="+mn-lt"/>
                          <a:ea typeface="+mn-ea"/>
                          <a:cs typeface="+mn-cs"/>
                        </a:rPr>
                        <a:t>Land </a:t>
                      </a:r>
                    </a:p>
                    <a:p>
                      <a:r>
                        <a:rPr lang="en-US" sz="1400" kern="1200" dirty="0">
                          <a:solidFill>
                            <a:schemeClr val="dk1"/>
                          </a:solidFill>
                          <a:latin typeface="+mn-lt"/>
                          <a:ea typeface="+mn-ea"/>
                          <a:cs typeface="+mn-cs"/>
                        </a:rPr>
                        <a:t>Equipment</a:t>
                      </a:r>
                    </a:p>
                    <a:p>
                      <a:r>
                        <a:rPr lang="en-US" sz="1400" kern="1200" dirty="0">
                          <a:solidFill>
                            <a:schemeClr val="dk1"/>
                          </a:solidFill>
                          <a:latin typeface="+mn-lt"/>
                          <a:ea typeface="+mn-ea"/>
                          <a:cs typeface="+mn-cs"/>
                        </a:rPr>
                        <a:t>Accumulated</a:t>
                      </a:r>
                      <a:r>
                        <a:rPr lang="en-US" sz="1400" kern="1200" baseline="0" dirty="0">
                          <a:solidFill>
                            <a:schemeClr val="dk1"/>
                          </a:solidFill>
                          <a:latin typeface="+mn-lt"/>
                          <a:ea typeface="+mn-ea"/>
                          <a:cs typeface="+mn-cs"/>
                        </a:rPr>
                        <a:t> depreciation</a:t>
                      </a:r>
                    </a:p>
                    <a:p>
                      <a:r>
                        <a:rPr lang="en-US" sz="1400" kern="1200" baseline="0" dirty="0">
                          <a:solidFill>
                            <a:schemeClr val="dk1"/>
                          </a:solidFill>
                          <a:latin typeface="+mn-lt"/>
                          <a:ea typeface="+mn-ea"/>
                          <a:cs typeface="+mn-cs"/>
                        </a:rPr>
                        <a:t>Total long-term assets</a:t>
                      </a:r>
                    </a:p>
                    <a:p>
                      <a:r>
                        <a:rPr lang="en-US" sz="1400" b="1" kern="1200" baseline="0" dirty="0">
                          <a:solidFill>
                            <a:schemeClr val="dk1"/>
                          </a:solidFill>
                          <a:latin typeface="+mn-lt"/>
                          <a:ea typeface="+mn-ea"/>
                          <a:cs typeface="+mn-cs"/>
                        </a:rPr>
                        <a:t>Total assets</a:t>
                      </a:r>
                    </a:p>
                    <a:p>
                      <a:r>
                        <a:rPr lang="en-US" sz="1400" b="0" kern="1200" baseline="0" dirty="0">
                          <a:solidFill>
                            <a:schemeClr val="dk1"/>
                          </a:solidFill>
                          <a:latin typeface="+mn-lt"/>
                          <a:ea typeface="+mn-ea"/>
                          <a:cs typeface="+mn-cs"/>
                        </a:rPr>
                        <a:t>Accounts Payable </a:t>
                      </a:r>
                    </a:p>
                    <a:p>
                      <a:r>
                        <a:rPr lang="en-US" sz="1400" b="0" kern="1200" baseline="0" dirty="0">
                          <a:solidFill>
                            <a:schemeClr val="dk1"/>
                          </a:solidFill>
                          <a:latin typeface="+mn-lt"/>
                          <a:ea typeface="+mn-ea"/>
                          <a:cs typeface="+mn-cs"/>
                        </a:rPr>
                        <a:t>Outstanding expenses</a:t>
                      </a:r>
                    </a:p>
                    <a:p>
                      <a:r>
                        <a:rPr lang="en-US" sz="1400" b="0" kern="1200" baseline="0" dirty="0">
                          <a:solidFill>
                            <a:schemeClr val="dk1"/>
                          </a:solidFill>
                          <a:latin typeface="+mn-lt"/>
                          <a:ea typeface="+mn-ea"/>
                          <a:cs typeface="+mn-cs"/>
                        </a:rPr>
                        <a:t>Income taxes payable</a:t>
                      </a:r>
                    </a:p>
                    <a:p>
                      <a:r>
                        <a:rPr lang="en-US" sz="1400" b="1" kern="1200" baseline="0" dirty="0">
                          <a:solidFill>
                            <a:schemeClr val="dk1"/>
                          </a:solidFill>
                          <a:latin typeface="+mn-lt"/>
                          <a:ea typeface="+mn-ea"/>
                          <a:cs typeface="+mn-cs"/>
                        </a:rPr>
                        <a:t>Total current liabilities</a:t>
                      </a:r>
                    </a:p>
                    <a:p>
                      <a:r>
                        <a:rPr lang="en-US" sz="1400" b="0" kern="1200" baseline="0" dirty="0">
                          <a:solidFill>
                            <a:schemeClr val="dk1"/>
                          </a:solidFill>
                          <a:latin typeface="+mn-lt"/>
                          <a:ea typeface="+mn-ea"/>
                          <a:cs typeface="+mn-cs"/>
                        </a:rPr>
                        <a:t>Bonds payable </a:t>
                      </a:r>
                    </a:p>
                    <a:p>
                      <a:r>
                        <a:rPr lang="en-US" sz="1400" b="0" kern="1200" baseline="0" dirty="0">
                          <a:solidFill>
                            <a:schemeClr val="dk1"/>
                          </a:solidFill>
                          <a:latin typeface="+mn-lt"/>
                          <a:ea typeface="+mn-ea"/>
                          <a:cs typeface="+mn-cs"/>
                        </a:rPr>
                        <a:t>Total long-term liabilities</a:t>
                      </a:r>
                    </a:p>
                    <a:p>
                      <a:r>
                        <a:rPr lang="en-US" sz="1400" b="0" kern="1200" baseline="0" dirty="0">
                          <a:solidFill>
                            <a:schemeClr val="dk1"/>
                          </a:solidFill>
                          <a:latin typeface="+mn-lt"/>
                          <a:ea typeface="+mn-ea"/>
                          <a:cs typeface="+mn-cs"/>
                        </a:rPr>
                        <a:t>Capital stock</a:t>
                      </a:r>
                    </a:p>
                    <a:p>
                      <a:r>
                        <a:rPr lang="en-US" sz="1400" b="0" kern="1200" baseline="0" dirty="0">
                          <a:solidFill>
                            <a:schemeClr val="dk1"/>
                          </a:solidFill>
                          <a:latin typeface="+mn-lt"/>
                          <a:ea typeface="+mn-ea"/>
                          <a:cs typeface="+mn-cs"/>
                        </a:rPr>
                        <a:t>Retained earnings</a:t>
                      </a:r>
                    </a:p>
                    <a:p>
                      <a:r>
                        <a:rPr lang="en-US" sz="1400" b="1" kern="1200" baseline="0" dirty="0">
                          <a:solidFill>
                            <a:schemeClr val="dk1"/>
                          </a:solidFill>
                          <a:latin typeface="+mn-lt"/>
                          <a:ea typeface="+mn-ea"/>
                          <a:cs typeface="+mn-cs"/>
                        </a:rPr>
                        <a:t>Total stockholder’s equity</a:t>
                      </a:r>
                    </a:p>
                    <a:p>
                      <a:r>
                        <a:rPr lang="en-US" sz="1400" b="1" kern="1200" baseline="0" dirty="0">
                          <a:solidFill>
                            <a:schemeClr val="dk1"/>
                          </a:solidFill>
                          <a:latin typeface="+mn-lt"/>
                          <a:ea typeface="+mn-ea"/>
                          <a:cs typeface="+mn-cs"/>
                        </a:rPr>
                        <a:t>Total liabilities and stockholder’s equity</a:t>
                      </a:r>
                    </a:p>
                  </a:txBody>
                  <a:tcPr/>
                </a:tc>
                <a:tc>
                  <a:txBody>
                    <a:bodyPr/>
                    <a:lstStyle/>
                    <a:p>
                      <a:r>
                        <a:rPr lang="en-US" sz="1400" kern="1200" dirty="0">
                          <a:solidFill>
                            <a:schemeClr val="dk1"/>
                          </a:solidFill>
                          <a:latin typeface="+mn-lt"/>
                          <a:ea typeface="+mn-ea"/>
                          <a:cs typeface="+mn-cs"/>
                        </a:rPr>
                        <a:t>52000</a:t>
                      </a:r>
                    </a:p>
                    <a:p>
                      <a:r>
                        <a:rPr lang="en-US" sz="1400" kern="1200" dirty="0">
                          <a:solidFill>
                            <a:schemeClr val="dk1"/>
                          </a:solidFill>
                          <a:latin typeface="+mn-lt"/>
                          <a:ea typeface="+mn-ea"/>
                          <a:cs typeface="+mn-cs"/>
                        </a:rPr>
                        <a:t>180000</a:t>
                      </a:r>
                    </a:p>
                    <a:p>
                      <a:r>
                        <a:rPr lang="en-US" sz="1400" kern="1200" dirty="0">
                          <a:solidFill>
                            <a:schemeClr val="dk1"/>
                          </a:solidFill>
                          <a:latin typeface="+mn-lt"/>
                          <a:ea typeface="+mn-ea"/>
                          <a:cs typeface="+mn-cs"/>
                        </a:rPr>
                        <a:t>230000</a:t>
                      </a:r>
                    </a:p>
                    <a:p>
                      <a:r>
                        <a:rPr lang="en-US" sz="1400" kern="1200" dirty="0">
                          <a:solidFill>
                            <a:schemeClr val="dk1"/>
                          </a:solidFill>
                          <a:latin typeface="+mn-lt"/>
                          <a:ea typeface="+mn-ea"/>
                          <a:cs typeface="+mn-cs"/>
                        </a:rPr>
                        <a:t>15000</a:t>
                      </a:r>
                    </a:p>
                    <a:p>
                      <a:r>
                        <a:rPr lang="en-US" sz="1400" b="1" kern="1200" dirty="0">
                          <a:solidFill>
                            <a:schemeClr val="dk1"/>
                          </a:solidFill>
                          <a:latin typeface="+mn-lt"/>
                          <a:ea typeface="+mn-ea"/>
                          <a:cs typeface="+mn-cs"/>
                        </a:rPr>
                        <a:t>477000</a:t>
                      </a:r>
                    </a:p>
                    <a:p>
                      <a:r>
                        <a:rPr lang="en-US" sz="1400" b="0" kern="1200" dirty="0">
                          <a:solidFill>
                            <a:schemeClr val="dk1"/>
                          </a:solidFill>
                          <a:latin typeface="+mn-lt"/>
                          <a:ea typeface="+mn-ea"/>
                          <a:cs typeface="+mn-cs"/>
                        </a:rPr>
                        <a:t>750000</a:t>
                      </a:r>
                    </a:p>
                    <a:p>
                      <a:r>
                        <a:rPr lang="en-US" sz="1400" b="0" kern="1200" dirty="0">
                          <a:solidFill>
                            <a:schemeClr val="dk1"/>
                          </a:solidFill>
                          <a:latin typeface="+mn-lt"/>
                          <a:ea typeface="+mn-ea"/>
                          <a:cs typeface="+mn-cs"/>
                        </a:rPr>
                        <a:t>700000</a:t>
                      </a:r>
                    </a:p>
                    <a:p>
                      <a:r>
                        <a:rPr lang="en-US" sz="1400" b="0" kern="1200" dirty="0">
                          <a:solidFill>
                            <a:schemeClr val="dk1"/>
                          </a:solidFill>
                          <a:latin typeface="+mn-lt"/>
                          <a:ea typeface="+mn-ea"/>
                          <a:cs typeface="+mn-cs"/>
                        </a:rPr>
                        <a:t>(250000)</a:t>
                      </a:r>
                    </a:p>
                    <a:p>
                      <a:r>
                        <a:rPr lang="en-US" sz="1400" b="0" kern="1200" dirty="0">
                          <a:solidFill>
                            <a:schemeClr val="dk1"/>
                          </a:solidFill>
                          <a:latin typeface="+mn-lt"/>
                          <a:ea typeface="+mn-ea"/>
                          <a:cs typeface="+mn-cs"/>
                        </a:rPr>
                        <a:t>1200000</a:t>
                      </a:r>
                    </a:p>
                    <a:p>
                      <a:r>
                        <a:rPr lang="en-US" sz="1400" b="1" kern="1200" dirty="0">
                          <a:solidFill>
                            <a:schemeClr val="dk1"/>
                          </a:solidFill>
                          <a:latin typeface="+mn-lt"/>
                          <a:ea typeface="+mn-ea"/>
                          <a:cs typeface="+mn-cs"/>
                        </a:rPr>
                        <a:t>1677000</a:t>
                      </a:r>
                    </a:p>
                    <a:p>
                      <a:r>
                        <a:rPr lang="en-US" sz="1400" b="0" kern="1200" dirty="0">
                          <a:solidFill>
                            <a:schemeClr val="dk1"/>
                          </a:solidFill>
                          <a:latin typeface="+mn-lt"/>
                          <a:ea typeface="+mn-ea"/>
                          <a:cs typeface="+mn-cs"/>
                        </a:rPr>
                        <a:t>130000</a:t>
                      </a:r>
                    </a:p>
                    <a:p>
                      <a:r>
                        <a:rPr lang="en-US" sz="1400" b="0" kern="1200" dirty="0">
                          <a:solidFill>
                            <a:schemeClr val="dk1"/>
                          </a:solidFill>
                          <a:latin typeface="+mn-lt"/>
                          <a:ea typeface="+mn-ea"/>
                          <a:cs typeface="+mn-cs"/>
                        </a:rPr>
                        <a:t>68000</a:t>
                      </a:r>
                    </a:p>
                    <a:p>
                      <a:r>
                        <a:rPr lang="en-US" sz="1400" b="0" kern="1200" dirty="0">
                          <a:solidFill>
                            <a:schemeClr val="dk1"/>
                          </a:solidFill>
                          <a:latin typeface="+mn-lt"/>
                          <a:ea typeface="+mn-ea"/>
                          <a:cs typeface="+mn-cs"/>
                        </a:rPr>
                        <a:t>90000</a:t>
                      </a:r>
                    </a:p>
                    <a:p>
                      <a:r>
                        <a:rPr lang="en-US" sz="1400" b="1" kern="1200" dirty="0">
                          <a:solidFill>
                            <a:schemeClr val="dk1"/>
                          </a:solidFill>
                          <a:latin typeface="+mn-lt"/>
                          <a:ea typeface="+mn-ea"/>
                          <a:cs typeface="+mn-cs"/>
                        </a:rPr>
                        <a:t>288000</a:t>
                      </a:r>
                    </a:p>
                    <a:p>
                      <a:r>
                        <a:rPr lang="en-US" sz="1400" b="0" kern="1200" dirty="0">
                          <a:solidFill>
                            <a:schemeClr val="dk1"/>
                          </a:solidFill>
                          <a:latin typeface="+mn-lt"/>
                          <a:ea typeface="+mn-ea"/>
                          <a:cs typeface="+mn-cs"/>
                        </a:rPr>
                        <a:t>350000</a:t>
                      </a:r>
                    </a:p>
                    <a:p>
                      <a:r>
                        <a:rPr lang="en-US" sz="1400" b="0" kern="1200" dirty="0">
                          <a:solidFill>
                            <a:schemeClr val="dk1"/>
                          </a:solidFill>
                          <a:latin typeface="+mn-lt"/>
                          <a:ea typeface="+mn-ea"/>
                          <a:cs typeface="+mn-cs"/>
                        </a:rPr>
                        <a:t>350000</a:t>
                      </a:r>
                    </a:p>
                    <a:p>
                      <a:r>
                        <a:rPr lang="en-US" sz="1400" b="0" kern="1200" dirty="0">
                          <a:solidFill>
                            <a:schemeClr val="dk1"/>
                          </a:solidFill>
                          <a:latin typeface="+mn-lt"/>
                          <a:ea typeface="+mn-ea"/>
                          <a:cs typeface="+mn-cs"/>
                        </a:rPr>
                        <a:t>550000</a:t>
                      </a:r>
                    </a:p>
                    <a:p>
                      <a:r>
                        <a:rPr lang="en-US" sz="1400" b="0" kern="1200" dirty="0">
                          <a:solidFill>
                            <a:schemeClr val="dk1"/>
                          </a:solidFill>
                          <a:latin typeface="+mn-lt"/>
                          <a:ea typeface="+mn-ea"/>
                          <a:cs typeface="+mn-cs"/>
                        </a:rPr>
                        <a:t>489000</a:t>
                      </a:r>
                    </a:p>
                    <a:p>
                      <a:r>
                        <a:rPr lang="en-US" sz="1400" b="1" kern="1200" dirty="0">
                          <a:solidFill>
                            <a:schemeClr val="dk1"/>
                          </a:solidFill>
                          <a:latin typeface="+mn-lt"/>
                          <a:ea typeface="+mn-ea"/>
                          <a:cs typeface="+mn-cs"/>
                        </a:rPr>
                        <a:t>1039000</a:t>
                      </a:r>
                    </a:p>
                    <a:p>
                      <a:r>
                        <a:rPr lang="en-US" sz="1400" b="1" kern="1200" dirty="0">
                          <a:solidFill>
                            <a:schemeClr val="dk1"/>
                          </a:solidFill>
                          <a:latin typeface="+mn-lt"/>
                          <a:ea typeface="+mn-ea"/>
                          <a:cs typeface="+mn-cs"/>
                        </a:rPr>
                        <a:t>1677000</a:t>
                      </a:r>
                    </a:p>
                    <a:p>
                      <a:endParaRPr lang="en-US" dirty="0"/>
                    </a:p>
                  </a:txBody>
                  <a:tcPr/>
                </a:tc>
                <a:tc>
                  <a:txBody>
                    <a:bodyPr/>
                    <a:lstStyle/>
                    <a:p>
                      <a:r>
                        <a:rPr lang="en-US" sz="1400" kern="1200" dirty="0">
                          <a:solidFill>
                            <a:schemeClr val="dk1"/>
                          </a:solidFill>
                          <a:latin typeface="+mn-lt"/>
                          <a:ea typeface="+mn-ea"/>
                          <a:cs typeface="+mn-cs"/>
                        </a:rPr>
                        <a:t>90000</a:t>
                      </a:r>
                    </a:p>
                    <a:p>
                      <a:r>
                        <a:rPr lang="en-US" sz="1400" kern="1200" dirty="0">
                          <a:solidFill>
                            <a:schemeClr val="dk1"/>
                          </a:solidFill>
                          <a:latin typeface="+mn-lt"/>
                          <a:ea typeface="+mn-ea"/>
                          <a:cs typeface="+mn-cs"/>
                        </a:rPr>
                        <a:t>130000</a:t>
                      </a:r>
                    </a:p>
                    <a:p>
                      <a:r>
                        <a:rPr lang="en-US" sz="1400" kern="1200" dirty="0">
                          <a:solidFill>
                            <a:schemeClr val="dk1"/>
                          </a:solidFill>
                          <a:latin typeface="+mn-lt"/>
                          <a:ea typeface="+mn-ea"/>
                          <a:cs typeface="+mn-cs"/>
                        </a:rPr>
                        <a:t>200000</a:t>
                      </a:r>
                    </a:p>
                    <a:p>
                      <a:r>
                        <a:rPr lang="en-US" sz="1400" kern="1200" dirty="0">
                          <a:solidFill>
                            <a:schemeClr val="dk1"/>
                          </a:solidFill>
                          <a:latin typeface="+mn-lt"/>
                          <a:ea typeface="+mn-ea"/>
                          <a:cs typeface="+mn-cs"/>
                        </a:rPr>
                        <a:t>25000</a:t>
                      </a:r>
                    </a:p>
                    <a:p>
                      <a:r>
                        <a:rPr lang="en-US" sz="1400" b="1" kern="1200" dirty="0">
                          <a:solidFill>
                            <a:schemeClr val="dk1"/>
                          </a:solidFill>
                          <a:latin typeface="+mn-lt"/>
                          <a:ea typeface="+mn-ea"/>
                          <a:cs typeface="+mn-cs"/>
                        </a:rPr>
                        <a:t>445000</a:t>
                      </a:r>
                    </a:p>
                    <a:p>
                      <a:r>
                        <a:rPr lang="en-US" sz="1400" kern="1200" dirty="0">
                          <a:solidFill>
                            <a:schemeClr val="dk1"/>
                          </a:solidFill>
                          <a:latin typeface="+mn-lt"/>
                          <a:ea typeface="+mn-ea"/>
                          <a:cs typeface="+mn-cs"/>
                        </a:rPr>
                        <a:t>600000</a:t>
                      </a:r>
                    </a:p>
                    <a:p>
                      <a:r>
                        <a:rPr lang="en-US" sz="1400" kern="1200" dirty="0">
                          <a:solidFill>
                            <a:schemeClr val="dk1"/>
                          </a:solidFill>
                          <a:latin typeface="+mn-lt"/>
                          <a:ea typeface="+mn-ea"/>
                          <a:cs typeface="+mn-cs"/>
                        </a:rPr>
                        <a:t>500000</a:t>
                      </a:r>
                    </a:p>
                    <a:p>
                      <a:r>
                        <a:rPr lang="en-US" sz="1400" kern="1200" dirty="0">
                          <a:solidFill>
                            <a:schemeClr val="dk1"/>
                          </a:solidFill>
                          <a:latin typeface="+mn-lt"/>
                          <a:ea typeface="+mn-ea"/>
                          <a:cs typeface="+mn-cs"/>
                        </a:rPr>
                        <a:t>(200000)</a:t>
                      </a:r>
                    </a:p>
                    <a:p>
                      <a:r>
                        <a:rPr lang="en-US" sz="1400" kern="1200" dirty="0">
                          <a:solidFill>
                            <a:schemeClr val="dk1"/>
                          </a:solidFill>
                          <a:latin typeface="+mn-lt"/>
                          <a:ea typeface="+mn-ea"/>
                          <a:cs typeface="+mn-cs"/>
                        </a:rPr>
                        <a:t>900000</a:t>
                      </a:r>
                    </a:p>
                    <a:p>
                      <a:r>
                        <a:rPr lang="en-US" sz="1400" b="1" kern="1200" dirty="0">
                          <a:solidFill>
                            <a:schemeClr val="dk1"/>
                          </a:solidFill>
                          <a:latin typeface="+mn-lt"/>
                          <a:ea typeface="+mn-ea"/>
                          <a:cs typeface="+mn-cs"/>
                        </a:rPr>
                        <a:t>1345000</a:t>
                      </a:r>
                    </a:p>
                    <a:p>
                      <a:r>
                        <a:rPr lang="en-US" sz="1400" kern="1200" dirty="0">
                          <a:solidFill>
                            <a:schemeClr val="dk1"/>
                          </a:solidFill>
                          <a:latin typeface="+mn-lt"/>
                          <a:ea typeface="+mn-ea"/>
                          <a:cs typeface="+mn-cs"/>
                        </a:rPr>
                        <a:t>148000</a:t>
                      </a:r>
                    </a:p>
                    <a:p>
                      <a:r>
                        <a:rPr lang="en-US" sz="1400" kern="1200" dirty="0">
                          <a:solidFill>
                            <a:schemeClr val="dk1"/>
                          </a:solidFill>
                          <a:latin typeface="+mn-lt"/>
                          <a:ea typeface="+mn-ea"/>
                          <a:cs typeface="+mn-cs"/>
                        </a:rPr>
                        <a:t>63000</a:t>
                      </a:r>
                    </a:p>
                    <a:p>
                      <a:r>
                        <a:rPr lang="en-US" sz="1400" kern="1200" dirty="0">
                          <a:solidFill>
                            <a:schemeClr val="dk1"/>
                          </a:solidFill>
                          <a:latin typeface="+mn-lt"/>
                          <a:ea typeface="+mn-ea"/>
                          <a:cs typeface="+mn-cs"/>
                        </a:rPr>
                        <a:t>110000</a:t>
                      </a:r>
                    </a:p>
                    <a:p>
                      <a:r>
                        <a:rPr lang="en-US" sz="1400" b="1" kern="1200" dirty="0">
                          <a:solidFill>
                            <a:schemeClr val="dk1"/>
                          </a:solidFill>
                          <a:latin typeface="+mn-lt"/>
                          <a:ea typeface="+mn-ea"/>
                          <a:cs typeface="+mn-cs"/>
                        </a:rPr>
                        <a:t>321000</a:t>
                      </a:r>
                    </a:p>
                    <a:p>
                      <a:r>
                        <a:rPr lang="en-US" sz="1400" kern="1200" dirty="0">
                          <a:solidFill>
                            <a:schemeClr val="dk1"/>
                          </a:solidFill>
                          <a:latin typeface="+mn-lt"/>
                          <a:ea typeface="+mn-ea"/>
                          <a:cs typeface="+mn-cs"/>
                        </a:rPr>
                        <a:t>300000</a:t>
                      </a:r>
                    </a:p>
                    <a:p>
                      <a:r>
                        <a:rPr lang="en-US" sz="1400" kern="1200" dirty="0">
                          <a:solidFill>
                            <a:schemeClr val="dk1"/>
                          </a:solidFill>
                          <a:latin typeface="+mn-lt"/>
                          <a:ea typeface="+mn-ea"/>
                          <a:cs typeface="+mn-cs"/>
                        </a:rPr>
                        <a:t>300000</a:t>
                      </a:r>
                    </a:p>
                    <a:p>
                      <a:r>
                        <a:rPr lang="en-US" sz="1400" kern="1200" dirty="0">
                          <a:solidFill>
                            <a:schemeClr val="dk1"/>
                          </a:solidFill>
                          <a:latin typeface="+mn-lt"/>
                          <a:ea typeface="+mn-ea"/>
                          <a:cs typeface="+mn-cs"/>
                        </a:rPr>
                        <a:t>400000</a:t>
                      </a:r>
                    </a:p>
                    <a:p>
                      <a:r>
                        <a:rPr lang="en-US" sz="1400" kern="1200" dirty="0">
                          <a:solidFill>
                            <a:schemeClr val="dk1"/>
                          </a:solidFill>
                          <a:latin typeface="+mn-lt"/>
                          <a:ea typeface="+mn-ea"/>
                          <a:cs typeface="+mn-cs"/>
                        </a:rPr>
                        <a:t>324000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724000</a:t>
                      </a:r>
                    </a:p>
                    <a:p>
                      <a:r>
                        <a:rPr lang="en-US" sz="1400" b="1" kern="1200" dirty="0">
                          <a:solidFill>
                            <a:schemeClr val="dk1"/>
                          </a:solidFill>
                          <a:latin typeface="+mn-lt"/>
                          <a:ea typeface="+mn-ea"/>
                          <a:cs typeface="+mn-cs"/>
                        </a:rPr>
                        <a:t>1345000</a:t>
                      </a:r>
                    </a:p>
                  </a:txBody>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a:off x="7924800" y="15240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924800" y="17526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28800" y="2819400"/>
            <a:ext cx="853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924800" y="25908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924800" y="23622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924800" y="34290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924800" y="36576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924800" y="44958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24800" y="472440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7"/>
          <p:cNvSpPr>
            <a:spLocks noGrp="1"/>
          </p:cNvSpPr>
          <p:nvPr>
            <p:ph idx="1"/>
          </p:nvPr>
        </p:nvSpPr>
        <p:spPr>
          <a:xfrm>
            <a:off x="1828800" y="5334001"/>
            <a:ext cx="8534400" cy="1020763"/>
          </a:xfrm>
        </p:spPr>
        <p:txBody>
          <a:bodyPr>
            <a:normAutofit fontScale="92500" lnSpcReduction="20000"/>
          </a:bodyPr>
          <a:lstStyle/>
          <a:p>
            <a:pPr>
              <a:buNone/>
            </a:pPr>
            <a:r>
              <a:rPr lang="en-US" sz="1200" dirty="0"/>
              <a:t>Additional information:</a:t>
            </a:r>
          </a:p>
          <a:p>
            <a:pPr>
              <a:buNone/>
            </a:pPr>
            <a:r>
              <a:rPr lang="en-US" sz="1200" dirty="0"/>
              <a:t>(a) Dividends of Rs 60,000 were paid</a:t>
            </a:r>
          </a:p>
          <a:p>
            <a:pPr>
              <a:buNone/>
            </a:pPr>
            <a:r>
              <a:rPr lang="en-US" sz="1200" dirty="0"/>
              <a:t>(b) Operating expenses include Rs 50000 of depreciation</a:t>
            </a:r>
          </a:p>
          <a:p>
            <a:pPr>
              <a:buNone/>
            </a:pPr>
            <a:r>
              <a:rPr lang="en-US" sz="1200" dirty="0"/>
              <a:t>      You are required to prepare Statement of Cash Flow using direct method for the period ended December 31, 2003</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87741024"/>
              </p:ext>
            </p:extLst>
          </p:nvPr>
        </p:nvGraphicFramePr>
        <p:xfrm>
          <a:off x="360218" y="434829"/>
          <a:ext cx="9144000" cy="5988342"/>
        </p:xfrm>
        <a:graphic>
          <a:graphicData uri="http://schemas.openxmlformats.org/drawingml/2006/table">
            <a:tbl>
              <a:tblPr firstRow="1" bandRow="1">
                <a:tableStyleId>{F5AB1C69-6EDB-4FF4-983F-18BD219EF322}</a:tableStyleId>
              </a:tblPr>
              <a:tblGrid>
                <a:gridCol w="6248400">
                  <a:extLst>
                    <a:ext uri="{9D8B030D-6E8A-4147-A177-3AD203B41FA5}">
                      <a16:colId xmlns:a16="http://schemas.microsoft.com/office/drawing/2014/main" val="20000"/>
                    </a:ext>
                  </a:extLst>
                </a:gridCol>
                <a:gridCol w="1512474">
                  <a:extLst>
                    <a:ext uri="{9D8B030D-6E8A-4147-A177-3AD203B41FA5}">
                      <a16:colId xmlns:a16="http://schemas.microsoft.com/office/drawing/2014/main" val="20001"/>
                    </a:ext>
                  </a:extLst>
                </a:gridCol>
                <a:gridCol w="1383126">
                  <a:extLst>
                    <a:ext uri="{9D8B030D-6E8A-4147-A177-3AD203B41FA5}">
                      <a16:colId xmlns:a16="http://schemas.microsoft.com/office/drawing/2014/main" val="20002"/>
                    </a:ext>
                  </a:extLst>
                </a:gridCol>
              </a:tblGrid>
              <a:tr h="366738">
                <a:tc>
                  <a:txBody>
                    <a:bodyPr/>
                    <a:lstStyle/>
                    <a:p>
                      <a:pPr algn="ctr"/>
                      <a:r>
                        <a:rPr lang="en-US" dirty="0"/>
                        <a:t>Details </a:t>
                      </a:r>
                    </a:p>
                  </a:txBody>
                  <a:tcPr/>
                </a:tc>
                <a:tc>
                  <a:txBody>
                    <a:bodyPr/>
                    <a:lstStyle/>
                    <a:p>
                      <a:r>
                        <a:rPr lang="en-US" dirty="0"/>
                        <a:t>Amount (Rs)</a:t>
                      </a:r>
                    </a:p>
                  </a:txBody>
                  <a:tcPr/>
                </a:tc>
                <a:tc>
                  <a:txBody>
                    <a:bodyPr/>
                    <a:lstStyle/>
                    <a:p>
                      <a:r>
                        <a:rPr lang="en-US" dirty="0"/>
                        <a:t>Amount (Rs)</a:t>
                      </a:r>
                    </a:p>
                  </a:txBody>
                  <a:tcPr/>
                </a:tc>
                <a:extLst>
                  <a:ext uri="{0D108BD9-81ED-4DB2-BD59-A6C34878D82A}">
                    <a16:rowId xmlns:a16="http://schemas.microsoft.com/office/drawing/2014/main" val="10000"/>
                  </a:ext>
                </a:extLst>
              </a:tr>
              <a:tr h="5348262">
                <a:tc>
                  <a:txBody>
                    <a:bodyPr/>
                    <a:lstStyle/>
                    <a:p>
                      <a:r>
                        <a:rPr lang="en-US" sz="1400" b="1" dirty="0"/>
                        <a:t>A.</a:t>
                      </a:r>
                      <a:r>
                        <a:rPr lang="en-US" sz="1400" b="1" baseline="0" dirty="0"/>
                        <a:t> </a:t>
                      </a:r>
                      <a:r>
                        <a:rPr lang="en-US" sz="1400" b="1" dirty="0"/>
                        <a:t> Operating activities</a:t>
                      </a:r>
                    </a:p>
                    <a:p>
                      <a:pPr marL="342900" indent="-342900">
                        <a:buNone/>
                      </a:pPr>
                      <a:r>
                        <a:rPr lang="en-US" sz="1200" dirty="0"/>
                        <a:t>1.  Receipts from customers</a:t>
                      </a:r>
                    </a:p>
                    <a:p>
                      <a:pPr marL="342900" indent="-342900">
                        <a:buNone/>
                      </a:pPr>
                      <a:r>
                        <a:rPr lang="en-US" sz="1200" dirty="0"/>
                        <a:t>      Sales revenue.</a:t>
                      </a:r>
                    </a:p>
                    <a:p>
                      <a:pPr marL="342900" indent="-342900">
                        <a:buNone/>
                      </a:pPr>
                      <a:r>
                        <a:rPr lang="en-US" sz="1200" dirty="0"/>
                        <a:t>      Increase in accounts receivable. </a:t>
                      </a:r>
                    </a:p>
                    <a:p>
                      <a:pPr marL="342900" indent="-342900">
                        <a:buNone/>
                      </a:pPr>
                      <a:r>
                        <a:rPr lang="en-US" sz="1200" baseline="0" dirty="0"/>
                        <a:t>2. </a:t>
                      </a:r>
                      <a:r>
                        <a:rPr lang="en-US" sz="1200" dirty="0"/>
                        <a:t> Payment to suppliers and employers</a:t>
                      </a:r>
                    </a:p>
                    <a:p>
                      <a:pPr marL="342900" indent="-342900">
                        <a:buNone/>
                      </a:pPr>
                      <a:r>
                        <a:rPr lang="en-US" sz="1200" dirty="0"/>
                        <a:t>      Cost of goods sold</a:t>
                      </a:r>
                    </a:p>
                    <a:p>
                      <a:pPr marL="342900" indent="-342900">
                        <a:buNone/>
                      </a:pPr>
                      <a:r>
                        <a:rPr lang="en-US" sz="1200" dirty="0"/>
                        <a:t>      Increase in inventory</a:t>
                      </a:r>
                    </a:p>
                    <a:p>
                      <a:pPr marL="342900" indent="-342900">
                        <a:buNone/>
                      </a:pPr>
                      <a:r>
                        <a:rPr lang="en-US" sz="1200" dirty="0"/>
                        <a:t>      Decrease in accounts payable</a:t>
                      </a:r>
                    </a:p>
                    <a:p>
                      <a:pPr marL="342900" indent="-342900">
                        <a:buNone/>
                      </a:pPr>
                      <a:r>
                        <a:rPr lang="en-US" sz="1200" dirty="0"/>
                        <a:t>3.</a:t>
                      </a:r>
                      <a:r>
                        <a:rPr lang="en-US" sz="1200" baseline="0" dirty="0"/>
                        <a:t>   </a:t>
                      </a:r>
                      <a:r>
                        <a:rPr lang="en-US" sz="1200" dirty="0"/>
                        <a:t>Payment for operating expenses </a:t>
                      </a:r>
                    </a:p>
                    <a:p>
                      <a:pPr marL="342900" indent="-342900">
                        <a:buNone/>
                      </a:pPr>
                      <a:r>
                        <a:rPr lang="en-US" sz="1200" dirty="0"/>
                        <a:t>      Operating expenses (150,000-50,000)</a:t>
                      </a:r>
                    </a:p>
                    <a:p>
                      <a:pPr marL="342900" indent="-342900">
                        <a:buNone/>
                      </a:pPr>
                      <a:r>
                        <a:rPr lang="en-US" sz="1200" dirty="0"/>
                        <a:t>      Decrease in prepaid expenses</a:t>
                      </a:r>
                    </a:p>
                    <a:p>
                      <a:pPr marL="342900" indent="-342900">
                        <a:buNone/>
                      </a:pPr>
                      <a:r>
                        <a:rPr lang="en-US" sz="1200" dirty="0"/>
                        <a:t>      Increase in outstanding expenses</a:t>
                      </a:r>
                    </a:p>
                    <a:p>
                      <a:pPr marL="342900" indent="-342900">
                        <a:buNone/>
                      </a:pPr>
                      <a:r>
                        <a:rPr lang="en-US" sz="1200" dirty="0"/>
                        <a:t>4.   Payment for interest</a:t>
                      </a:r>
                    </a:p>
                    <a:p>
                      <a:pPr marL="342900" indent="-342900">
                        <a:buNone/>
                      </a:pPr>
                      <a:r>
                        <a:rPr lang="en-US" sz="1200" dirty="0"/>
                        <a:t>5.   Payment for tax (WNI)</a:t>
                      </a:r>
                    </a:p>
                    <a:p>
                      <a:pPr marL="342900" indent="-342900">
                        <a:buNone/>
                      </a:pPr>
                      <a:r>
                        <a:rPr lang="en-US" sz="1200" dirty="0"/>
                        <a:t>6.   Cash flow under other operating items</a:t>
                      </a:r>
                    </a:p>
                    <a:p>
                      <a:pPr marL="342900" indent="-342900">
                        <a:buAutoNum type="alphaUcPeriod" startAt="2"/>
                      </a:pPr>
                      <a:r>
                        <a:rPr lang="en-US" sz="1400" b="1" dirty="0"/>
                        <a:t>Investing activities</a:t>
                      </a:r>
                      <a:r>
                        <a:rPr lang="en-US" dirty="0"/>
                        <a:t>  </a:t>
                      </a:r>
                    </a:p>
                    <a:p>
                      <a:pPr marL="342900" indent="-342900">
                        <a:buNone/>
                      </a:pPr>
                      <a:r>
                        <a:rPr lang="en-US" sz="1200" dirty="0"/>
                        <a:t>      Purchase of land</a:t>
                      </a:r>
                    </a:p>
                    <a:p>
                      <a:pPr marL="342900" indent="-342900">
                        <a:buNone/>
                      </a:pPr>
                      <a:r>
                        <a:rPr lang="en-US" sz="1200" dirty="0"/>
                        <a:t>      Purchase of equipment  </a:t>
                      </a:r>
                    </a:p>
                    <a:p>
                      <a:pPr marL="342900" indent="-342900">
                        <a:buNone/>
                      </a:pPr>
                      <a:r>
                        <a:rPr lang="en-US" sz="1200" dirty="0"/>
                        <a:t>      </a:t>
                      </a:r>
                      <a:r>
                        <a:rPr lang="en-US" sz="1400" b="1" dirty="0"/>
                        <a:t>Cash Flow under investing activities</a:t>
                      </a:r>
                    </a:p>
                    <a:p>
                      <a:pPr marL="342900" indent="-342900">
                        <a:buAutoNum type="alphaUcPeriod" startAt="3"/>
                      </a:pPr>
                      <a:r>
                        <a:rPr lang="en-US" sz="1400" b="1" dirty="0"/>
                        <a:t>Financing activities</a:t>
                      </a:r>
                    </a:p>
                    <a:p>
                      <a:pPr marL="342900" indent="-342900">
                        <a:buNone/>
                      </a:pPr>
                      <a:r>
                        <a:rPr lang="en-US" sz="1400" b="1" dirty="0"/>
                        <a:t>      </a:t>
                      </a:r>
                      <a:r>
                        <a:rPr lang="en-US" sz="1200" b="0" dirty="0"/>
                        <a:t>Issue</a:t>
                      </a:r>
                      <a:r>
                        <a:rPr lang="en-US" sz="1200" b="0" baseline="0" dirty="0"/>
                        <a:t> of bond </a:t>
                      </a:r>
                    </a:p>
                    <a:p>
                      <a:pPr marL="342900" indent="-342900">
                        <a:buNone/>
                      </a:pPr>
                      <a:r>
                        <a:rPr lang="en-US" sz="1200" b="0" baseline="0" dirty="0"/>
                        <a:t>       Issue of capital stock</a:t>
                      </a:r>
                    </a:p>
                    <a:p>
                      <a:pPr marL="342900" indent="-342900">
                        <a:buNone/>
                      </a:pPr>
                      <a:r>
                        <a:rPr lang="en-US" sz="1200" b="0" baseline="0" dirty="0"/>
                        <a:t>       Payment of dividend </a:t>
                      </a:r>
                    </a:p>
                    <a:p>
                      <a:pPr marL="342900" indent="-342900">
                        <a:buNone/>
                      </a:pPr>
                      <a:r>
                        <a:rPr lang="en-US" sz="1200" b="0" baseline="0" dirty="0"/>
                        <a:t>     </a:t>
                      </a:r>
                      <a:r>
                        <a:rPr lang="en-US" sz="1400" b="1" baseline="0" dirty="0"/>
                        <a:t>  Cash flow under financing activities</a:t>
                      </a:r>
                    </a:p>
                    <a:p>
                      <a:pPr marL="342900" indent="-342900">
                        <a:buNone/>
                      </a:pPr>
                      <a:r>
                        <a:rPr lang="en-US" sz="1400" b="1" baseline="0" dirty="0"/>
                        <a:t>Net change in cash or cash equivalents [A+B+C]</a:t>
                      </a:r>
                    </a:p>
                    <a:p>
                      <a:pPr marL="342900" indent="-342900">
                        <a:buNone/>
                      </a:pPr>
                      <a:r>
                        <a:rPr lang="en-US" sz="1200" b="0" baseline="0" dirty="0"/>
                        <a:t>Add: Beginning cash balance</a:t>
                      </a:r>
                    </a:p>
                    <a:p>
                      <a:pPr marL="342900" indent="-342900">
                        <a:buNone/>
                      </a:pPr>
                      <a:r>
                        <a:rPr lang="en-US" sz="1400" b="1" dirty="0"/>
                        <a:t>Ending cash balance</a:t>
                      </a:r>
                    </a:p>
                  </a:txBody>
                  <a:tcPr/>
                </a:tc>
                <a:tc>
                  <a:txBody>
                    <a:bodyPr/>
                    <a:lstStyle/>
                    <a:p>
                      <a:endParaRPr lang="en-US" dirty="0"/>
                    </a:p>
                    <a:p>
                      <a:endParaRPr lang="en-US" sz="1200" dirty="0"/>
                    </a:p>
                    <a:p>
                      <a:pPr algn="l"/>
                      <a:r>
                        <a:rPr lang="en-US" sz="1200" dirty="0"/>
                        <a:t>12,50,000</a:t>
                      </a:r>
                    </a:p>
                    <a:p>
                      <a:r>
                        <a:rPr lang="en-US" sz="1200" dirty="0"/>
                        <a:t>(50,000)</a:t>
                      </a:r>
                    </a:p>
                    <a:p>
                      <a:endParaRPr lang="en-US" sz="1200" dirty="0"/>
                    </a:p>
                    <a:p>
                      <a:r>
                        <a:rPr lang="en-US" sz="1200" dirty="0"/>
                        <a:t>(700,000)</a:t>
                      </a:r>
                    </a:p>
                    <a:p>
                      <a:r>
                        <a:rPr lang="en-US" sz="1200" dirty="0"/>
                        <a:t>(30,000)</a:t>
                      </a:r>
                    </a:p>
                    <a:p>
                      <a:r>
                        <a:rPr lang="en-US" sz="1200" dirty="0"/>
                        <a:t>(18,000)</a:t>
                      </a:r>
                    </a:p>
                    <a:p>
                      <a:endParaRPr lang="en-US" sz="1200" dirty="0"/>
                    </a:p>
                    <a:p>
                      <a:r>
                        <a:rPr lang="en-US" sz="1200" dirty="0"/>
                        <a:t>(100,000)</a:t>
                      </a:r>
                    </a:p>
                    <a:p>
                      <a:r>
                        <a:rPr lang="en-US" sz="1200" dirty="0"/>
                        <a:t>10,000</a:t>
                      </a:r>
                    </a:p>
                    <a:p>
                      <a:r>
                        <a:rPr lang="en-US" sz="1200" dirty="0"/>
                        <a:t>5,000</a:t>
                      </a:r>
                    </a:p>
                    <a:p>
                      <a:r>
                        <a:rPr lang="en-US" sz="1200" dirty="0"/>
                        <a:t>(25,000)</a:t>
                      </a:r>
                    </a:p>
                    <a:p>
                      <a:r>
                        <a:rPr lang="en-US" sz="1200" dirty="0"/>
                        <a:t>(170,000)</a:t>
                      </a:r>
                    </a:p>
                    <a:p>
                      <a:r>
                        <a:rPr lang="en-US" sz="1200" dirty="0"/>
                        <a:t>Nil</a:t>
                      </a:r>
                    </a:p>
                    <a:p>
                      <a:endParaRPr lang="en-US" sz="1200" dirty="0"/>
                    </a:p>
                    <a:p>
                      <a:r>
                        <a:rPr lang="en-US" sz="1200" dirty="0"/>
                        <a:t>(150,000)</a:t>
                      </a:r>
                    </a:p>
                    <a:p>
                      <a:r>
                        <a:rPr lang="en-US" sz="1200" dirty="0"/>
                        <a:t>(200,000)</a:t>
                      </a:r>
                    </a:p>
                    <a:p>
                      <a:endParaRPr lang="en-US" sz="1200" dirty="0"/>
                    </a:p>
                    <a:p>
                      <a:endParaRPr lang="en-US" sz="1200" dirty="0"/>
                    </a:p>
                    <a:p>
                      <a:r>
                        <a:rPr lang="en-US" sz="1200" dirty="0"/>
                        <a:t>50,000</a:t>
                      </a:r>
                    </a:p>
                    <a:p>
                      <a:r>
                        <a:rPr lang="en-US" sz="1200" dirty="0"/>
                        <a:t>150,000</a:t>
                      </a:r>
                    </a:p>
                    <a:p>
                      <a:r>
                        <a:rPr lang="en-US" sz="1200" dirty="0"/>
                        <a:t>(60,000)</a:t>
                      </a:r>
                    </a:p>
                  </a:txBody>
                  <a:tcPr/>
                </a:tc>
                <a:tc>
                  <a:txBody>
                    <a:bodyPr/>
                    <a:lstStyle/>
                    <a:p>
                      <a:endParaRPr lang="en-US" sz="1800" dirty="0"/>
                    </a:p>
                    <a:p>
                      <a:endParaRPr lang="en-US" sz="1200" dirty="0"/>
                    </a:p>
                    <a:p>
                      <a:endParaRPr lang="en-US" sz="1200" dirty="0"/>
                    </a:p>
                    <a:p>
                      <a:r>
                        <a:rPr lang="en-US" sz="1200" dirty="0"/>
                        <a:t>12,00,000</a:t>
                      </a:r>
                    </a:p>
                    <a:p>
                      <a:endParaRPr lang="en-US" sz="1200" dirty="0"/>
                    </a:p>
                    <a:p>
                      <a:endParaRPr lang="en-US" sz="1200" dirty="0"/>
                    </a:p>
                    <a:p>
                      <a:endParaRPr lang="en-US" sz="1200" dirty="0"/>
                    </a:p>
                    <a:p>
                      <a:r>
                        <a:rPr lang="en-US" sz="1200" dirty="0"/>
                        <a:t>(7,48,000)</a:t>
                      </a:r>
                    </a:p>
                    <a:p>
                      <a:endParaRPr lang="en-US" sz="1200" dirty="0"/>
                    </a:p>
                    <a:p>
                      <a:endParaRPr lang="en-US" sz="1200" dirty="0"/>
                    </a:p>
                    <a:p>
                      <a:endParaRPr lang="en-US" sz="1200" dirty="0"/>
                    </a:p>
                    <a:p>
                      <a:r>
                        <a:rPr lang="en-US" sz="1200" dirty="0"/>
                        <a:t>(85,000)</a:t>
                      </a:r>
                    </a:p>
                    <a:p>
                      <a:r>
                        <a:rPr lang="en-US" sz="1200" dirty="0"/>
                        <a:t>(25,000)</a:t>
                      </a:r>
                    </a:p>
                    <a:p>
                      <a:r>
                        <a:rPr lang="en-US" sz="1200" dirty="0"/>
                        <a:t>(170,000)</a:t>
                      </a:r>
                    </a:p>
                    <a:p>
                      <a:r>
                        <a:rPr lang="en-US" sz="1200" dirty="0"/>
                        <a:t>Nil</a:t>
                      </a:r>
                    </a:p>
                    <a:p>
                      <a:r>
                        <a:rPr lang="en-US" sz="1200" b="1" dirty="0"/>
                        <a:t>172,000</a:t>
                      </a:r>
                    </a:p>
                    <a:p>
                      <a:endParaRPr lang="en-US" sz="1200" b="0" dirty="0"/>
                    </a:p>
                    <a:p>
                      <a:endParaRPr lang="en-US" sz="1200" b="0" dirty="0"/>
                    </a:p>
                    <a:p>
                      <a:r>
                        <a:rPr lang="en-US" sz="1200" b="1" dirty="0"/>
                        <a:t>(350,000)</a:t>
                      </a:r>
                    </a:p>
                    <a:p>
                      <a:endParaRPr lang="en-US" sz="1200" b="0" dirty="0"/>
                    </a:p>
                    <a:p>
                      <a:endParaRPr lang="en-US" sz="1200" b="0" dirty="0"/>
                    </a:p>
                    <a:p>
                      <a:endParaRPr lang="en-US" sz="1200" b="0" dirty="0"/>
                    </a:p>
                    <a:p>
                      <a:endParaRPr lang="en-US" sz="1200" b="0" dirty="0"/>
                    </a:p>
                    <a:p>
                      <a:endParaRPr lang="en-US" sz="1200" b="0" dirty="0"/>
                    </a:p>
                    <a:p>
                      <a:r>
                        <a:rPr lang="en-US" sz="1200" b="1" dirty="0"/>
                        <a:t>140,000</a:t>
                      </a:r>
                    </a:p>
                    <a:p>
                      <a:r>
                        <a:rPr lang="en-US" sz="1200" b="0" dirty="0"/>
                        <a:t>(38,000)</a:t>
                      </a:r>
                    </a:p>
                    <a:p>
                      <a:r>
                        <a:rPr lang="en-US" sz="1200" b="0" dirty="0"/>
                        <a:t>90,000</a:t>
                      </a:r>
                    </a:p>
                    <a:p>
                      <a:r>
                        <a:rPr lang="en-US" sz="1200" b="0" dirty="0"/>
                        <a:t>52,000</a:t>
                      </a:r>
                    </a:p>
                  </a:txBody>
                  <a:tcPr/>
                </a:tc>
                <a:extLst>
                  <a:ext uri="{0D108BD9-81ED-4DB2-BD59-A6C34878D82A}">
                    <a16:rowId xmlns:a16="http://schemas.microsoft.com/office/drawing/2014/main" val="10001"/>
                  </a:ext>
                </a:extLst>
              </a:tr>
            </a:tbl>
          </a:graphicData>
        </a:graphic>
      </p:graphicFrame>
      <p:sp>
        <p:nvSpPr>
          <p:cNvPr id="5" name="Title 4"/>
          <p:cNvSpPr>
            <a:spLocks noGrp="1"/>
          </p:cNvSpPr>
          <p:nvPr>
            <p:ph type="title"/>
          </p:nvPr>
        </p:nvSpPr>
        <p:spPr>
          <a:xfrm>
            <a:off x="1905000" y="0"/>
            <a:ext cx="8229600" cy="487362"/>
          </a:xfrm>
        </p:spPr>
        <p:txBody>
          <a:bodyPr>
            <a:normAutofit fontScale="90000"/>
          </a:bodyPr>
          <a:lstStyle/>
          <a:p>
            <a:r>
              <a:rPr lang="en-US" sz="1400" dirty="0"/>
              <a:t>Statement of Cash Flow – Direct Method</a:t>
            </a:r>
            <a:br>
              <a:rPr lang="en-US" sz="1400" dirty="0"/>
            </a:br>
            <a:r>
              <a:rPr lang="en-US" sz="1400" dirty="0"/>
              <a:t>For the period ended December 31, 2003</a:t>
            </a:r>
          </a:p>
        </p:txBody>
      </p:sp>
      <p:sp>
        <p:nvSpPr>
          <p:cNvPr id="37" name="Content Placeholder 36"/>
          <p:cNvSpPr>
            <a:spLocks noGrp="1"/>
          </p:cNvSpPr>
          <p:nvPr>
            <p:ph idx="1"/>
          </p:nvPr>
        </p:nvSpPr>
        <p:spPr>
          <a:xfrm>
            <a:off x="1524000" y="6172202"/>
            <a:ext cx="9144000" cy="685799"/>
          </a:xfrm>
        </p:spPr>
        <p:txBody>
          <a:bodyPr>
            <a:normAutofit fontScale="77500" lnSpcReduction="20000"/>
          </a:bodyPr>
          <a:lstStyle/>
          <a:p>
            <a:pPr>
              <a:buNone/>
            </a:pPr>
            <a:r>
              <a:rPr lang="en-US" sz="1200" dirty="0"/>
              <a:t>Working Note : </a:t>
            </a:r>
          </a:p>
          <a:p>
            <a:pPr>
              <a:buAutoNum type="arabicPeriod"/>
            </a:pPr>
            <a:r>
              <a:rPr lang="en-US" sz="1200" dirty="0"/>
              <a:t>Payment of tax : Closing  = Opening + Provision  for the year -  Tax paid</a:t>
            </a:r>
          </a:p>
          <a:p>
            <a:pPr>
              <a:buNone/>
            </a:pPr>
            <a:r>
              <a:rPr lang="en-US" sz="1200" dirty="0"/>
              <a:t>           90,000   =    110,000 + 150,000 – Tax paid             Therefore, Tax paid = Rs. 170,000</a:t>
            </a:r>
          </a:p>
        </p:txBody>
      </p:sp>
      <p:cxnSp>
        <p:nvCxnSpPr>
          <p:cNvPr id="8" name="Straight Connector 7"/>
          <p:cNvCxnSpPr/>
          <p:nvPr/>
        </p:nvCxnSpPr>
        <p:spPr>
          <a:xfrm>
            <a:off x="1524000" y="6096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296400" y="55626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2400" y="51816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72400" y="36576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772400" y="35052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3528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772400" y="31242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772400" y="24384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772400" y="1676400"/>
            <a:ext cx="1524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5092" y="1244337"/>
            <a:ext cx="7766936" cy="855149"/>
          </a:xfrm>
        </p:spPr>
        <p:txBody>
          <a:bodyPr/>
          <a:lstStyle/>
          <a:p>
            <a:pPr algn="ctr"/>
            <a:r>
              <a:rPr lang="en-US" b="1" dirty="0"/>
              <a:t>Meaning</a:t>
            </a:r>
            <a:r>
              <a:rPr lang="en-BI" b="1" dirty="0"/>
              <a:t>………</a:t>
            </a:r>
            <a:r>
              <a:rPr lang="en-US" b="1" dirty="0"/>
              <a:t>.</a:t>
            </a:r>
          </a:p>
        </p:txBody>
      </p:sp>
      <p:sp>
        <p:nvSpPr>
          <p:cNvPr id="3" name="Subtitle 2"/>
          <p:cNvSpPr>
            <a:spLocks noGrp="1"/>
          </p:cNvSpPr>
          <p:nvPr>
            <p:ph type="subTitle" idx="1"/>
          </p:nvPr>
        </p:nvSpPr>
        <p:spPr>
          <a:xfrm>
            <a:off x="1224263" y="2950590"/>
            <a:ext cx="8447638" cy="4025245"/>
          </a:xfrm>
        </p:spPr>
        <p:txBody>
          <a:bodyPr>
            <a:normAutofit/>
          </a:bodyPr>
          <a:lstStyle/>
          <a:p>
            <a:pPr algn="l"/>
            <a:r>
              <a:rPr lang="en-US" sz="2000" dirty="0">
                <a:solidFill>
                  <a:schemeClr val="tx1"/>
                </a:solidFill>
              </a:rPr>
              <a:t>The statement which records the flow of company’s cash and has been an integral part of every business is called cash flow statements.</a:t>
            </a:r>
          </a:p>
          <a:p>
            <a:pPr algn="l"/>
            <a:endParaRPr lang="en-US" sz="2000" dirty="0">
              <a:solidFill>
                <a:schemeClr val="tx1"/>
              </a:solidFill>
            </a:endParaRPr>
          </a:p>
          <a:p>
            <a:pPr algn="l"/>
            <a:r>
              <a:rPr lang="en-US" sz="2000" dirty="0">
                <a:solidFill>
                  <a:schemeClr val="tx1"/>
                </a:solidFill>
              </a:rPr>
              <a:t>With the cash flow statement, investors know about the utilization of their money. A cash flow statement can be utilized to measure the future cash flow of the business, which can aid in budgeting purposes. </a:t>
            </a:r>
          </a:p>
        </p:txBody>
      </p:sp>
    </p:spTree>
    <p:extLst>
      <p:ext uri="{BB962C8B-B14F-4D97-AF65-F5344CB8AC3E}">
        <p14:creationId xmlns:p14="http://schemas.microsoft.com/office/powerpoint/2010/main" val="1347954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017" y="188537"/>
            <a:ext cx="8596668" cy="961534"/>
          </a:xfrm>
        </p:spPr>
        <p:txBody>
          <a:bodyPr>
            <a:normAutofit fontScale="90000"/>
          </a:bodyPr>
          <a:lstStyle/>
          <a:p>
            <a:r>
              <a:rPr lang="en-US" b="1" u="sng" dirty="0"/>
              <a:t>Purposes of cash flow statement:</a:t>
            </a:r>
            <a:br>
              <a:rPr lang="en-US" b="1" u="sng" dirty="0"/>
            </a:br>
            <a:endParaRPr lang="en-US" b="1" u="sng" dirty="0"/>
          </a:p>
        </p:txBody>
      </p:sp>
      <p:sp>
        <p:nvSpPr>
          <p:cNvPr id="3" name="Content Placeholder 2"/>
          <p:cNvSpPr>
            <a:spLocks noGrp="1"/>
          </p:cNvSpPr>
          <p:nvPr>
            <p:ph idx="1"/>
          </p:nvPr>
        </p:nvSpPr>
        <p:spPr>
          <a:xfrm>
            <a:off x="677334" y="1272619"/>
            <a:ext cx="8596668" cy="5260155"/>
          </a:xfrm>
        </p:spPr>
        <p:txBody>
          <a:bodyPr>
            <a:normAutofit/>
          </a:bodyPr>
          <a:lstStyle/>
          <a:p>
            <a:r>
              <a:rPr lang="en-US" sz="2000" dirty="0">
                <a:solidFill>
                  <a:schemeClr val="tx1"/>
                </a:solidFill>
              </a:rPr>
              <a:t>To measure the arithmetic accuracy of entries mode.</a:t>
            </a:r>
          </a:p>
          <a:p>
            <a:r>
              <a:rPr lang="en-US" sz="2000" dirty="0">
                <a:solidFill>
                  <a:schemeClr val="tx1"/>
                </a:solidFill>
              </a:rPr>
              <a:t>To act as basis of financial statements.</a:t>
            </a:r>
          </a:p>
          <a:p>
            <a:r>
              <a:rPr lang="en-US" sz="2000" dirty="0">
                <a:solidFill>
                  <a:schemeClr val="tx1"/>
                </a:solidFill>
              </a:rPr>
              <a:t>To summarize the accounting.</a:t>
            </a:r>
          </a:p>
          <a:p>
            <a:r>
              <a:rPr lang="en-US" sz="2000" dirty="0">
                <a:solidFill>
                  <a:schemeClr val="tx1"/>
                </a:solidFill>
              </a:rPr>
              <a:t>To assess the company’s ability to generate positive cash flows in the future.</a:t>
            </a:r>
          </a:p>
          <a:p>
            <a:r>
              <a:rPr lang="en-US" sz="2000" dirty="0">
                <a:solidFill>
                  <a:schemeClr val="tx1"/>
                </a:solidFill>
              </a:rPr>
              <a:t>To assess its ability to met its obligations to provide service, payment of loans, payment of dividends etc.</a:t>
            </a:r>
          </a:p>
          <a:p>
            <a:r>
              <a:rPr lang="en-US" sz="2000" dirty="0">
                <a:solidFill>
                  <a:schemeClr val="tx1"/>
                </a:solidFill>
              </a:rPr>
              <a:t>To assess the reason for differences between reported revenues/expenses and the actual cash flows.</a:t>
            </a:r>
          </a:p>
          <a:p>
            <a:r>
              <a:rPr lang="en-US" sz="2000" dirty="0">
                <a:solidFill>
                  <a:schemeClr val="tx1"/>
                </a:solidFill>
              </a:rPr>
              <a:t>To assess the effect of major transactions on the financial conditions of a company’s</a:t>
            </a:r>
          </a:p>
          <a:p>
            <a:r>
              <a:rPr lang="en-US" sz="2000" dirty="0">
                <a:solidFill>
                  <a:schemeClr val="tx1"/>
                </a:solidFill>
              </a:rPr>
              <a:t>To </a:t>
            </a:r>
            <a:r>
              <a:rPr lang="en-US" sz="2000" dirty="0" err="1">
                <a:solidFill>
                  <a:schemeClr val="tx1"/>
                </a:solidFill>
              </a:rPr>
              <a:t>expalin</a:t>
            </a:r>
            <a:r>
              <a:rPr lang="en-US" sz="2000" dirty="0">
                <a:solidFill>
                  <a:schemeClr val="tx1"/>
                </a:solidFill>
              </a:rPr>
              <a:t> the causes for changes in the cash balance during the year.</a:t>
            </a:r>
          </a:p>
          <a:p>
            <a:endParaRPr lang="en-US" sz="2000" dirty="0">
              <a:solidFill>
                <a:schemeClr val="tx1"/>
              </a:solidFill>
            </a:endParaRPr>
          </a:p>
        </p:txBody>
      </p:sp>
    </p:spTree>
    <p:extLst>
      <p:ext uri="{BB962C8B-B14F-4D97-AF65-F5344CB8AC3E}">
        <p14:creationId xmlns:p14="http://schemas.microsoft.com/office/powerpoint/2010/main" val="1665255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5487"/>
            <a:ext cx="8596139" cy="677071"/>
          </a:xfrm>
        </p:spPr>
        <p:txBody>
          <a:bodyPr>
            <a:normAutofit/>
          </a:bodyPr>
          <a:lstStyle/>
          <a:p>
            <a:r>
              <a:rPr lang="en-US" b="1" u="sng" dirty="0"/>
              <a:t>  Importance of cash flow statements</a:t>
            </a:r>
          </a:p>
        </p:txBody>
      </p:sp>
      <p:sp>
        <p:nvSpPr>
          <p:cNvPr id="6" name="Rectangle 1"/>
          <p:cNvSpPr>
            <a:spLocks noGrp="1" noChangeArrowheads="1"/>
          </p:cNvSpPr>
          <p:nvPr>
            <p:ph idx="1"/>
          </p:nvPr>
        </p:nvSpPr>
        <p:spPr bwMode="auto">
          <a:xfrm>
            <a:off x="381981" y="623718"/>
            <a:ext cx="11173446" cy="655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Söhne"/>
              </a:rPr>
              <a:t>1.Assessing Liquidity:</a:t>
            </a:r>
            <a:r>
              <a:rPr kumimoji="0" lang="en-US" altLang="en-US" sz="2000" b="0" i="0" u="none" strike="noStrike" cap="none" normalizeH="0" baseline="0" dirty="0">
                <a:ln>
                  <a:noFill/>
                </a:ln>
                <a:solidFill>
                  <a:schemeClr val="tx1"/>
                </a:solidFill>
                <a:effectLst/>
                <a:latin typeface="Söhne"/>
              </a:rPr>
              <a:t> Cash flow statements help evaluate a company's ability to meet its short-term obligations and manage its day-to-day operations.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Söhne"/>
              </a:rPr>
              <a:t>Tracking Cash Sources and Uses: </a:t>
            </a:r>
            <a:r>
              <a:rPr kumimoji="0" lang="en-US" altLang="en-US" sz="2000" b="0" i="0" u="none" strike="noStrike" cap="none" normalizeH="0" baseline="0" dirty="0">
                <a:ln>
                  <a:noFill/>
                </a:ln>
                <a:solidFill>
                  <a:schemeClr val="tx1"/>
                </a:solidFill>
                <a:effectLst/>
                <a:latin typeface="Söhne"/>
              </a:rPr>
              <a:t>Cash flow statements track the various sources and uses of cash within a business.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Söhne"/>
              </a:rPr>
              <a:t>Identifying Cash Flow Trends</a:t>
            </a:r>
            <a:r>
              <a:rPr kumimoji="0" lang="en-US" altLang="en-US" sz="2000" b="0" i="0" u="none" strike="noStrike" cap="none" normalizeH="0" baseline="0" dirty="0">
                <a:ln>
                  <a:noFill/>
                </a:ln>
                <a:solidFill>
                  <a:schemeClr val="tx1"/>
                </a:solidFill>
                <a:effectLst/>
                <a:latin typeface="Söhne"/>
              </a:rPr>
              <a:t>: By comparing cash flow statements over different periods, stakeholders can identify trends and patterns in a company's cash flow.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solidFill>
                <a:schemeClr val="tx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Söhne"/>
              </a:rPr>
              <a:t>Supporting Investment Decisions: </a:t>
            </a:r>
            <a:r>
              <a:rPr kumimoji="0" lang="en-US" altLang="en-US" sz="2000" b="0" i="0" u="none" strike="noStrike" cap="none" normalizeH="0" baseline="0" dirty="0">
                <a:ln>
                  <a:noFill/>
                </a:ln>
                <a:solidFill>
                  <a:schemeClr val="tx1"/>
                </a:solidFill>
                <a:effectLst/>
                <a:latin typeface="Söhne"/>
              </a:rPr>
              <a:t>Cash flow statements assist investors in assessing the attractiveness of an investment opportunity.  </a:t>
            </a:r>
          </a:p>
          <a:p>
            <a:pPr marL="0" lvl="0" indent="0" algn="just" defTabSz="914400" eaLnBrk="0" fontAlgn="base" hangingPunct="0">
              <a:spcBef>
                <a:spcPct val="0"/>
              </a:spcBef>
              <a:spcAft>
                <a:spcPct val="0"/>
              </a:spcAft>
              <a:buClrTx/>
              <a:buSzTx/>
              <a:buNone/>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5.</a:t>
            </a:r>
            <a:r>
              <a:rPr lang="en-US" altLang="en-US" sz="2000" b="1" dirty="0">
                <a:solidFill>
                  <a:schemeClr val="tx1"/>
                </a:solidFill>
                <a:latin typeface="Söhne"/>
              </a:rPr>
              <a:t>Evaluating Cash Conversion Efficiency: </a:t>
            </a:r>
            <a:r>
              <a:rPr lang="en-US" altLang="en-US" sz="2000" dirty="0">
                <a:solidFill>
                  <a:schemeClr val="tx1"/>
                </a:solidFill>
                <a:latin typeface="Söhne"/>
              </a:rPr>
              <a:t>The cash flow statement allows businesses to evaluate how effectively they convert their sales and profits into cash.</a:t>
            </a:r>
          </a:p>
          <a:p>
            <a:pPr marL="0" lvl="0" indent="0" algn="just" defTabSz="914400" eaLnBrk="0" fontAlgn="base" hangingPunct="0">
              <a:spcBef>
                <a:spcPct val="0"/>
              </a:spcBef>
              <a:spcAft>
                <a:spcPct val="0"/>
              </a:spcAft>
              <a:buClrTx/>
              <a:buSzTx/>
              <a:buNone/>
            </a:pPr>
            <a:endParaRPr lang="en-US" altLang="en-US" sz="2000" dirty="0">
              <a:solidFill>
                <a:schemeClr val="tx1"/>
              </a:solidFill>
              <a:latin typeface="Söhne"/>
            </a:endParaRPr>
          </a:p>
          <a:p>
            <a:pPr marL="0" indent="0" algn="just" defTabSz="914400" eaLnBrk="0" fontAlgn="base" hangingPunct="0">
              <a:spcBef>
                <a:spcPct val="0"/>
              </a:spcBef>
              <a:spcAft>
                <a:spcPct val="0"/>
              </a:spcAft>
              <a:buClrTx/>
              <a:buSzTx/>
              <a:buNone/>
            </a:pPr>
            <a:r>
              <a:rPr lang="en-US" altLang="en-US" sz="2000" b="1" dirty="0">
                <a:solidFill>
                  <a:schemeClr val="tx1"/>
                </a:solidFill>
                <a:latin typeface="Söhne"/>
              </a:rPr>
              <a:t>6</a:t>
            </a:r>
            <a:r>
              <a:rPr lang="en-US" altLang="en-US" sz="2000" b="1">
                <a:solidFill>
                  <a:schemeClr val="tx1"/>
                </a:solidFill>
                <a:latin typeface="Söhne"/>
              </a:rPr>
              <a:t>.Facilitating </a:t>
            </a:r>
            <a:r>
              <a:rPr lang="en-US" altLang="en-US" sz="2000" b="1" dirty="0">
                <a:solidFill>
                  <a:schemeClr val="tx1"/>
                </a:solidFill>
                <a:latin typeface="Söhne"/>
              </a:rPr>
              <a:t>Financial Planning: </a:t>
            </a:r>
            <a:r>
              <a:rPr lang="en-US" altLang="en-US" sz="2000" dirty="0">
                <a:solidFill>
                  <a:schemeClr val="tx1"/>
                </a:solidFill>
                <a:latin typeface="Söhne"/>
              </a:rPr>
              <a:t>Cash flow statements serve as a foundation for financial planning and budgeting. </a:t>
            </a:r>
          </a:p>
          <a:p>
            <a:pPr marL="0" lvl="0" indent="0" algn="just" defTabSz="914400" eaLnBrk="0" fontAlgn="base" hangingPunct="0">
              <a:spcBef>
                <a:spcPct val="0"/>
              </a:spcBef>
              <a:spcAft>
                <a:spcPct val="0"/>
              </a:spcAft>
              <a:buClrTx/>
              <a:buSzTx/>
              <a:buNone/>
            </a:pPr>
            <a:endParaRPr lang="en-US" altLang="en-US" sz="2000" dirty="0">
              <a:solidFill>
                <a:schemeClr val="tx1"/>
              </a:solidFill>
              <a:latin typeface="Söhne"/>
            </a:endParaRPr>
          </a:p>
          <a:p>
            <a:pPr marL="0" lvl="0" indent="0" algn="just" defTabSz="914400" eaLnBrk="0" fontAlgn="base" hangingPunct="0">
              <a:spcBef>
                <a:spcPct val="0"/>
              </a:spcBef>
              <a:spcAft>
                <a:spcPct val="0"/>
              </a:spcAft>
              <a:buClrTx/>
              <a:buSzTx/>
              <a:buNone/>
            </a:pPr>
            <a:endParaRPr lang="en-US" altLang="en-US" sz="2000" dirty="0">
              <a:solidFill>
                <a:schemeClr val="tx1"/>
              </a:solidFill>
              <a:latin typeface="Söhne"/>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845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630"/>
            <a:ext cx="8596668" cy="770022"/>
          </a:xfrm>
        </p:spPr>
        <p:txBody>
          <a:bodyPr>
            <a:normAutofit fontScale="90000"/>
          </a:bodyPr>
          <a:lstStyle/>
          <a:p>
            <a:r>
              <a:rPr lang="en-US" b="1" dirty="0"/>
              <a:t>       </a:t>
            </a:r>
            <a:r>
              <a:rPr lang="en-US" b="1" u="sng" dirty="0"/>
              <a:t>Importance of cash flow statements</a:t>
            </a:r>
            <a:endParaRPr lang="en-US" u="sng" dirty="0"/>
          </a:p>
        </p:txBody>
      </p:sp>
      <p:sp>
        <p:nvSpPr>
          <p:cNvPr id="3" name="Content Placeholder 2"/>
          <p:cNvSpPr>
            <a:spLocks noGrp="1"/>
          </p:cNvSpPr>
          <p:nvPr>
            <p:ph idx="1"/>
          </p:nvPr>
        </p:nvSpPr>
        <p:spPr>
          <a:xfrm>
            <a:off x="205695" y="1090061"/>
            <a:ext cx="9477319" cy="4677878"/>
          </a:xfrm>
        </p:spPr>
        <p:txBody>
          <a:bodyPr>
            <a:noAutofit/>
          </a:bodyPr>
          <a:lstStyle/>
          <a:p>
            <a:pPr marL="0" lvl="0" indent="0" algn="just" defTabSz="914400" eaLnBrk="0" fontAlgn="base" hangingPunct="0">
              <a:spcBef>
                <a:spcPct val="0"/>
              </a:spcBef>
              <a:spcAft>
                <a:spcPct val="0"/>
              </a:spcAft>
              <a:buClrTx/>
              <a:buSzTx/>
              <a:buNone/>
            </a:pPr>
            <a:endParaRPr lang="en-US" altLang="en-US" sz="2000" dirty="0">
              <a:solidFill>
                <a:schemeClr val="tx1"/>
              </a:solidFill>
              <a:latin typeface="Söhne"/>
            </a:endParaRPr>
          </a:p>
          <a:p>
            <a:pPr marL="0" lvl="0" indent="0" algn="just" defTabSz="914400" eaLnBrk="0" fontAlgn="base" hangingPunct="0">
              <a:spcBef>
                <a:spcPct val="0"/>
              </a:spcBef>
              <a:spcAft>
                <a:spcPct val="0"/>
              </a:spcAft>
              <a:buClrTx/>
              <a:buSzTx/>
              <a:buNone/>
            </a:pPr>
            <a:r>
              <a:rPr lang="en-US" altLang="en-US" sz="2000" b="1" dirty="0">
                <a:solidFill>
                  <a:schemeClr val="tx1"/>
                </a:solidFill>
                <a:latin typeface="Söhne"/>
              </a:rPr>
              <a:t>7.Facilitating Financial Planning: </a:t>
            </a:r>
            <a:r>
              <a:rPr lang="en-US" altLang="en-US" sz="2000" dirty="0">
                <a:solidFill>
                  <a:schemeClr val="tx1"/>
                </a:solidFill>
                <a:latin typeface="Söhne"/>
              </a:rPr>
              <a:t>Cash flow statements serve as a foundation for financial planning and budgeting. </a:t>
            </a:r>
          </a:p>
          <a:p>
            <a:pPr marL="0" lvl="0" indent="0" algn="just" defTabSz="914400" eaLnBrk="0" fontAlgn="base" hangingPunct="0">
              <a:spcBef>
                <a:spcPct val="0"/>
              </a:spcBef>
              <a:spcAft>
                <a:spcPct val="0"/>
              </a:spcAft>
              <a:buClrTx/>
              <a:buSzTx/>
              <a:buNone/>
            </a:pPr>
            <a:endParaRPr lang="en-US" altLang="en-US" sz="2000" dirty="0">
              <a:solidFill>
                <a:schemeClr val="tx1"/>
              </a:solidFill>
              <a:latin typeface="Söhne"/>
            </a:endParaRPr>
          </a:p>
        </p:txBody>
      </p:sp>
    </p:spTree>
    <p:extLst>
      <p:ext uri="{BB962C8B-B14F-4D97-AF65-F5344CB8AC3E}">
        <p14:creationId xmlns:p14="http://schemas.microsoft.com/office/powerpoint/2010/main" val="2944089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457239" cy="688157"/>
          </a:xfrm>
        </p:spPr>
        <p:txBody>
          <a:bodyPr>
            <a:normAutofit fontScale="90000"/>
          </a:bodyPr>
          <a:lstStyle/>
          <a:p>
            <a:pPr algn="ctr"/>
            <a:r>
              <a:rPr lang="en-US" b="1" u="sng" dirty="0"/>
              <a:t>Cash </a:t>
            </a:r>
            <a:r>
              <a:rPr lang="en-US" sz="4000" b="1" u="sng" dirty="0"/>
              <a:t>flow</a:t>
            </a:r>
            <a:r>
              <a:rPr lang="en-US" b="1" u="sng" dirty="0"/>
              <a:t> from operating activities</a:t>
            </a:r>
            <a:r>
              <a:rPr lang="en-US" sz="4400" b="1" u="sng" dirty="0"/>
              <a:t>. </a:t>
            </a:r>
            <a:endParaRPr lang="en-US" b="1" u="sng" dirty="0"/>
          </a:p>
        </p:txBody>
      </p:sp>
      <p:sp>
        <p:nvSpPr>
          <p:cNvPr id="3" name="Content Placeholder 2"/>
          <p:cNvSpPr>
            <a:spLocks noGrp="1"/>
          </p:cNvSpPr>
          <p:nvPr>
            <p:ph idx="1"/>
          </p:nvPr>
        </p:nvSpPr>
        <p:spPr>
          <a:xfrm>
            <a:off x="329939" y="688156"/>
            <a:ext cx="9283961" cy="5865044"/>
          </a:xfrm>
        </p:spPr>
        <p:txBody>
          <a:bodyPr>
            <a:normAutofit/>
          </a:bodyPr>
          <a:lstStyle/>
          <a:p>
            <a:pPr algn="just"/>
            <a:r>
              <a:rPr lang="en-US" sz="2000" dirty="0"/>
              <a:t>Cash flow from operating activities is an important financial metric that measures the amount of cash generated or used by a company's core business operations. It reflects the cash inflows and outflows directly related to the company's ongoing operations, such as sales revenue, expenses, and taxes</a:t>
            </a:r>
            <a:r>
              <a:rPr lang="en-US" dirty="0"/>
              <a:t>. </a:t>
            </a:r>
          </a:p>
          <a:p>
            <a:r>
              <a:rPr lang="en-US" sz="2000" b="1" dirty="0"/>
              <a:t>Importance:</a:t>
            </a:r>
            <a:r>
              <a:rPr lang="en-US" sz="2000" dirty="0"/>
              <a:t> Cash flow from operating activities is an important measure of a company's financial health and sustainability. </a:t>
            </a:r>
          </a:p>
          <a:p>
            <a:pPr algn="just"/>
            <a:r>
              <a:rPr lang="en-US" sz="2000" b="1" dirty="0"/>
              <a:t>Interpretation: </a:t>
            </a:r>
            <a:r>
              <a:rPr lang="en-US" sz="2000" dirty="0"/>
              <a:t>A positive cash flow from operating activities is generally considered a good sign, while a negative cash flow from operating activities may indicate underlying issues in the company's operations, such as declining sales, rising costs, or poor management of working capital.</a:t>
            </a:r>
          </a:p>
          <a:p>
            <a:pPr algn="just"/>
            <a:r>
              <a:rPr lang="en-US" sz="2000" b="1" dirty="0"/>
              <a:t> Limitations: </a:t>
            </a:r>
            <a:r>
              <a:rPr lang="en-US" sz="2000" dirty="0"/>
              <a:t>While cash flow from operating activities is an important metric, it is not a comprehensive measure of a company's financial performance.</a:t>
            </a:r>
          </a:p>
          <a:p>
            <a:r>
              <a:rPr lang="en-US" sz="2000" dirty="0"/>
              <a:t> </a:t>
            </a:r>
            <a:r>
              <a:rPr lang="en-US" sz="2000" b="1" dirty="0"/>
              <a:t>Analysis: </a:t>
            </a:r>
            <a:r>
              <a:rPr lang="en-US" sz="2000" dirty="0"/>
              <a:t>When analyzing cash flow from operating activities, it is important to consider trends over time and compare the company's performance to its peers and industry averages.                                                                                                            </a:t>
            </a:r>
          </a:p>
        </p:txBody>
      </p:sp>
    </p:spTree>
    <p:extLst>
      <p:ext uri="{BB962C8B-B14F-4D97-AF65-F5344CB8AC3E}">
        <p14:creationId xmlns:p14="http://schemas.microsoft.com/office/powerpoint/2010/main" val="3896862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1" y="174020"/>
            <a:ext cx="9467681" cy="5168001"/>
          </a:xfrm>
          <a:prstGeom prst="rect">
            <a:avLst/>
          </a:prstGeom>
        </p:spPr>
      </p:pic>
    </p:spTree>
    <p:extLst>
      <p:ext uri="{BB962C8B-B14F-4D97-AF65-F5344CB8AC3E}">
        <p14:creationId xmlns:p14="http://schemas.microsoft.com/office/powerpoint/2010/main" val="4042088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03695"/>
            <a:ext cx="8596668" cy="622169"/>
          </a:xfrm>
        </p:spPr>
        <p:txBody>
          <a:bodyPr>
            <a:normAutofit fontScale="90000"/>
          </a:bodyPr>
          <a:lstStyle/>
          <a:p>
            <a:r>
              <a:rPr lang="en-US" b="1" u="sng" dirty="0"/>
              <a:t>Cash flow from Financial activities</a:t>
            </a:r>
          </a:p>
        </p:txBody>
      </p:sp>
      <p:sp>
        <p:nvSpPr>
          <p:cNvPr id="3" name="Content Placeholder 2"/>
          <p:cNvSpPr>
            <a:spLocks noGrp="1"/>
          </p:cNvSpPr>
          <p:nvPr>
            <p:ph idx="1"/>
          </p:nvPr>
        </p:nvSpPr>
        <p:spPr>
          <a:xfrm>
            <a:off x="243701" y="725864"/>
            <a:ext cx="8853165" cy="5618374"/>
          </a:xfrm>
        </p:spPr>
        <p:txBody>
          <a:bodyPr>
            <a:normAutofit/>
          </a:bodyPr>
          <a:lstStyle/>
          <a:p>
            <a:pPr algn="just"/>
            <a:r>
              <a:rPr lang="en-US" sz="2000" dirty="0"/>
              <a:t>Cash flow from financial activities refers to the inflows and outflows of cash resulting from financial transactions that affect the capital structure of a company. It represents the cash generated or used by activities such as borrowing, issuing stock, repaying debt, paying dividends, and making investments in financial instruments. Here are some key components of cash flow from financial activities:</a:t>
            </a:r>
          </a:p>
          <a:p>
            <a:pPr algn="just"/>
            <a:r>
              <a:rPr lang="en-US" sz="2000" b="1" dirty="0"/>
              <a:t>Issuing or Repaying Debt: </a:t>
            </a:r>
            <a:r>
              <a:rPr lang="en-US" sz="2000" dirty="0"/>
              <a:t>When a company issues bonds, takes out loans, or issues other debt instruments, it receives cash inflows. Conversely, when the company repays its debt, it results in cash outflows.</a:t>
            </a:r>
          </a:p>
          <a:p>
            <a:pPr algn="just"/>
            <a:r>
              <a:rPr lang="en-US" sz="2000" b="1" dirty="0"/>
              <a:t>Equity Financing: </a:t>
            </a:r>
            <a:r>
              <a:rPr lang="en-US" sz="2000" dirty="0"/>
              <a:t>Cash inflows can occur when a company issues new shares of stock through an initial public offering (IPO) or secondary offerings. Conversely, repurchasing shares through buybacks leads to cash outflows.</a:t>
            </a:r>
          </a:p>
          <a:p>
            <a:pPr algn="just"/>
            <a:br>
              <a:rPr lang="en-US" sz="2000" dirty="0"/>
            </a:br>
            <a:endParaRPr lang="en-US" sz="2000" dirty="0"/>
          </a:p>
        </p:txBody>
      </p:sp>
    </p:spTree>
    <p:extLst>
      <p:ext uri="{BB962C8B-B14F-4D97-AF65-F5344CB8AC3E}">
        <p14:creationId xmlns:p14="http://schemas.microsoft.com/office/powerpoint/2010/main" val="2983604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40" y="220135"/>
            <a:ext cx="9431221" cy="3524092"/>
          </a:xfrm>
          <a:prstGeom prst="rect">
            <a:avLst/>
          </a:prstGeom>
        </p:spPr>
      </p:pic>
    </p:spTree>
    <p:extLst>
      <p:ext uri="{BB962C8B-B14F-4D97-AF65-F5344CB8AC3E}">
        <p14:creationId xmlns:p14="http://schemas.microsoft.com/office/powerpoint/2010/main" val="858162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2148</Words>
  <Application>Microsoft Office PowerPoint</Application>
  <PresentationFormat>Widescreen</PresentationFormat>
  <Paragraphs>462</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Söhne</vt:lpstr>
      <vt:lpstr>Trebuchet MS</vt:lpstr>
      <vt:lpstr>Wingdings 3</vt:lpstr>
      <vt:lpstr>Facet</vt:lpstr>
      <vt:lpstr>PowerPoint Presentation</vt:lpstr>
      <vt:lpstr>Meaning……….</vt:lpstr>
      <vt:lpstr>Purposes of cash flow statement: </vt:lpstr>
      <vt:lpstr>  Importance of cash flow statements</vt:lpstr>
      <vt:lpstr>       Importance of cash flow statements</vt:lpstr>
      <vt:lpstr>Cash flow from operating activities. </vt:lpstr>
      <vt:lpstr>PowerPoint Presentation</vt:lpstr>
      <vt:lpstr>Cash flow from Financial activities</vt:lpstr>
      <vt:lpstr>PowerPoint Presentation</vt:lpstr>
      <vt:lpstr>Cash flow from investing activities</vt:lpstr>
      <vt:lpstr>PowerPoint Presentation</vt:lpstr>
      <vt:lpstr>Format of Cash flow statement under indirect Method</vt:lpstr>
      <vt:lpstr>PowerPoint Presentation</vt:lpstr>
      <vt:lpstr>PowerPoint Presentation</vt:lpstr>
      <vt:lpstr>PowerPoint Presentation</vt:lpstr>
      <vt:lpstr>PowerPoint Presentation</vt:lpstr>
      <vt:lpstr>Statement of Cash Flow – Direct Method For the period ended December 31, 2003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of cash flows</dc:title>
  <dc:creator>Salil Subedi</dc:creator>
  <cp:lastModifiedBy>pawanbhandari11@outlook.com</cp:lastModifiedBy>
  <cp:revision>59</cp:revision>
  <dcterms:created xsi:type="dcterms:W3CDTF">2023-05-11T02:16:04Z</dcterms:created>
  <dcterms:modified xsi:type="dcterms:W3CDTF">2023-05-24T14:34:46Z</dcterms:modified>
</cp:coreProperties>
</file>