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73" r:id="rId5"/>
    <p:sldId id="269" r:id="rId6"/>
    <p:sldId id="270" r:id="rId7"/>
    <p:sldId id="271" r:id="rId8"/>
    <p:sldId id="257" r:id="rId9"/>
    <p:sldId id="268" r:id="rId10"/>
    <p:sldId id="267" r:id="rId11"/>
    <p:sldId id="258" r:id="rId12"/>
    <p:sldId id="266" r:id="rId13"/>
    <p:sldId id="275" r:id="rId14"/>
    <p:sldId id="259" r:id="rId15"/>
    <p:sldId id="276" r:id="rId16"/>
    <p:sldId id="277" r:id="rId17"/>
    <p:sldId id="278" r:id="rId18"/>
    <p:sldId id="262" r:id="rId19"/>
    <p:sldId id="260" r:id="rId20"/>
    <p:sldId id="263" r:id="rId21"/>
    <p:sldId id="261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20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03436-ECFD-4736-8EF4-24BD3251E40E}" type="datetimeFigureOut">
              <a:rPr lang="en-GB" smtClean="0"/>
              <a:pPr/>
              <a:t>24/06/2024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68370-16DF-41D6-85A8-A588A622ED4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</p:spPr>
        <p:txBody>
          <a:bodyPr/>
          <a:lstStyle/>
          <a:p>
            <a:r>
              <a:rPr lang="en-GB" dirty="0"/>
              <a:t>Introduction to Accounting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Meaning of Accounting:</a:t>
            </a:r>
          </a:p>
          <a:p>
            <a:r>
              <a:rPr lang="en-GB" b="1" dirty="0">
                <a:solidFill>
                  <a:schemeClr val="tx1"/>
                </a:solidFill>
              </a:rPr>
              <a:t>Accounting is a systematic process of identifying, measuring, recording, classifying, summarising, interpreting and communicating financial  information to the users.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1B87-113E-4FE3-B244-2F43B90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Qualitative Characteristics of Financial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4735-B775-4CBD-AC95-1CA5596B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Relevancy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Comparability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Limitations of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Accounting Ignores the Qualitative  Elements</a:t>
            </a:r>
          </a:p>
          <a:p>
            <a:r>
              <a:rPr lang="en-GB" dirty="0"/>
              <a:t>2. Accounting may Lead to window Dressing</a:t>
            </a:r>
          </a:p>
          <a:p>
            <a:r>
              <a:rPr lang="en-GB" dirty="0"/>
              <a:t>3. Accounting is not Fully Exact</a:t>
            </a:r>
          </a:p>
          <a:p>
            <a:r>
              <a:rPr lang="en-GB" dirty="0"/>
              <a:t>4. Accounting does not Indicate the Realisable Value</a:t>
            </a:r>
          </a:p>
          <a:p>
            <a:r>
              <a:rPr lang="en-GB" dirty="0"/>
              <a:t>5. Accounting Ignores the Effect of Price Level Changes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5C9A-DB9B-4A0C-B777-8A18076B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DC68-6FB9-4617-9D47-9E7C56C1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scope of Accounting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wide and extends in business, trade, government, financial institutions, individuals and families and every other arena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 The functions of Accounting are to keep accounts of those financial transactions. Even accounts are to be kept in case of individuals and families.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61C1-3051-9FC1-116C-949E05CA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of Accounting</a:t>
            </a:r>
          </a:p>
        </p:txBody>
      </p:sp>
      <p:pic>
        <p:nvPicPr>
          <p:cNvPr id="1026" name="Picture 2" descr="What is Accounting? definition, branches and functions - Business Jargons">
            <a:extLst>
              <a:ext uri="{FF2B5EF4-FFF2-40B4-BE49-F238E27FC236}">
                <a16:creationId xmlns:a16="http://schemas.microsoft.com/office/drawing/2014/main" id="{A46BE499-2706-308C-52BE-1D73BE03C4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0056"/>
            <a:ext cx="8229600" cy="48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6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Branches of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A. Financial Accounting</a:t>
            </a:r>
          </a:p>
          <a:p>
            <a:pPr marL="0" indent="0">
              <a:buNone/>
            </a:pPr>
            <a:r>
              <a:rPr lang="en-IN" dirty="0"/>
              <a:t>B. Cost accounting</a:t>
            </a:r>
          </a:p>
          <a:p>
            <a:pPr>
              <a:buNone/>
            </a:pPr>
            <a:r>
              <a:rPr lang="en-IN" dirty="0"/>
              <a:t>C. Management  Accounting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B120-55EB-1551-EAC6-DA3A7C3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2F973-365A-8221-A247-E5F19EDCD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07651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st Accounting: Definition and Types With Examples">
            <a:extLst>
              <a:ext uri="{FF2B5EF4-FFF2-40B4-BE49-F238E27FC236}">
                <a16:creationId xmlns:a16="http://schemas.microsoft.com/office/drawing/2014/main" id="{09F01EB8-CD85-1918-8EDB-C188E0E8B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058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hapter 1-1. Chapter 1-2 CHAPTER 1 MANAGERIAL ACCOUNTING MANAGERIAL  ACCOUNTING Managerial Accounting, Fourth Edition. - ppt download">
            <a:extLst>
              <a:ext uri="{FF2B5EF4-FFF2-40B4-BE49-F238E27FC236}">
                <a16:creationId xmlns:a16="http://schemas.microsoft.com/office/drawing/2014/main" id="{0D79FD6A-37A7-803B-8391-B8729F1F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73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Meaning of Book Keeping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Book Keeping is a part of accounting being a process of recording of financial transactions and events in the books of accounts.</a:t>
            </a:r>
          </a:p>
          <a:p>
            <a:endParaRPr lang="en-IN" dirty="0"/>
          </a:p>
          <a:p>
            <a:r>
              <a:rPr lang="en-IN" dirty="0"/>
              <a:t>Difference Between Book Keeping And Accounting:</a:t>
            </a:r>
          </a:p>
          <a:p>
            <a:r>
              <a:rPr lang="en-IN" dirty="0"/>
              <a:t>1. Scope 2.Stage 3. Objecting 4. Nature of job</a:t>
            </a:r>
          </a:p>
          <a:p>
            <a:r>
              <a:rPr lang="en-IN" dirty="0"/>
              <a:t>5. Performance 6. Special Skills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Users of Accounting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IN" dirty="0"/>
              <a:t>Internal Users </a:t>
            </a:r>
          </a:p>
          <a:p>
            <a:pPr marL="571500" indent="-571500">
              <a:buAutoNum type="romanLcParenBoth"/>
            </a:pPr>
            <a:r>
              <a:rPr lang="en-IN" dirty="0"/>
              <a:t>Owners : Owners contribute capital in the business .</a:t>
            </a:r>
          </a:p>
          <a:p>
            <a:pPr marL="571500" indent="-571500">
              <a:buAutoNum type="romanLcParenBoth"/>
            </a:pPr>
            <a:r>
              <a:rPr lang="en-IN" dirty="0"/>
              <a:t> Management : The management makes extensive use of accounting information to arrive at informed decisions such as determination of selling price , cost controls etc.</a:t>
            </a:r>
          </a:p>
          <a:p>
            <a:pPr marL="571500" indent="-571500">
              <a:buAutoNum type="romanLcParenBoth"/>
            </a:pPr>
            <a:r>
              <a:rPr lang="en-IN" dirty="0"/>
              <a:t> Employees and workers 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BD60-0458-7212-D889-0005AB7E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Accounting? Definition, Objectives, Functions, Need">
            <a:extLst>
              <a:ext uri="{FF2B5EF4-FFF2-40B4-BE49-F238E27FC236}">
                <a16:creationId xmlns:a16="http://schemas.microsoft.com/office/drawing/2014/main" id="{CA9E2273-5799-EACD-7517-3B10645EA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599" cy="51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1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B. External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Banks and Financial Institutions</a:t>
            </a:r>
          </a:p>
          <a:p>
            <a:pPr>
              <a:buNone/>
            </a:pPr>
            <a:r>
              <a:rPr lang="en-IN" dirty="0"/>
              <a:t>(ii) Investors and Potential Investors</a:t>
            </a:r>
          </a:p>
          <a:p>
            <a:pPr marL="571500" indent="-571500">
              <a:buAutoNum type="romanLcParenBoth" startAt="3"/>
            </a:pPr>
            <a:r>
              <a:rPr lang="en-IN" dirty="0"/>
              <a:t>Creditors:</a:t>
            </a:r>
          </a:p>
          <a:p>
            <a:pPr marL="571500" indent="-571500">
              <a:buAutoNum type="romanLcParenBoth" startAt="3"/>
            </a:pPr>
            <a:r>
              <a:rPr lang="en-IN" dirty="0"/>
              <a:t>Government:</a:t>
            </a:r>
          </a:p>
          <a:p>
            <a:pPr marL="571500" indent="-571500">
              <a:buAutoNum type="romanLcParenBoth" startAt="3"/>
            </a:pPr>
            <a:r>
              <a:rPr lang="en-IN" dirty="0"/>
              <a:t>Researchers: </a:t>
            </a:r>
          </a:p>
          <a:p>
            <a:pPr marL="571500" indent="-571500">
              <a:buAutoNum type="romanLcParenBoth" startAt="3"/>
            </a:pPr>
            <a:r>
              <a:rPr lang="en-IN" dirty="0"/>
              <a:t>Consumers:</a:t>
            </a:r>
          </a:p>
          <a:p>
            <a:pPr marL="571500" indent="-571500">
              <a:buAutoNum type="romanLcParenBoth" startAt="3"/>
            </a:pPr>
            <a:r>
              <a:rPr lang="en-IN" dirty="0"/>
              <a:t>Public :</a:t>
            </a:r>
          </a:p>
          <a:p>
            <a:pPr marL="571500" indent="-571500">
              <a:buAutoNum type="romanLcParenBoth" startAt="3"/>
            </a:pPr>
            <a:r>
              <a:rPr lang="en-IN" dirty="0"/>
              <a:t> Media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Systems of accounting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 1. Double Entry System</a:t>
            </a:r>
          </a:p>
          <a:p>
            <a:pPr>
              <a:buNone/>
            </a:pPr>
            <a:r>
              <a:rPr lang="en-IN" dirty="0"/>
              <a:t> 2. Single Entry System</a:t>
            </a:r>
          </a:p>
          <a:p>
            <a:pPr>
              <a:buNone/>
            </a:pPr>
            <a:r>
              <a:rPr lang="en-IN" dirty="0"/>
              <a:t>Features of Double Entry System</a:t>
            </a:r>
          </a:p>
          <a:p>
            <a:pPr marL="514350" indent="-514350">
              <a:buAutoNum type="arabicPeriod"/>
            </a:pPr>
            <a:r>
              <a:rPr lang="en-IN" dirty="0"/>
              <a:t>It maintains a complete record of </a:t>
            </a:r>
            <a:r>
              <a:rPr lang="en-IN"/>
              <a:t>each transaction</a:t>
            </a:r>
            <a:r>
              <a:rPr lang="en-IN" dirty="0"/>
              <a:t>.</a:t>
            </a:r>
          </a:p>
          <a:p>
            <a:pPr marL="514350" indent="-514350">
              <a:buAutoNum type="arabicPeriod"/>
            </a:pPr>
            <a:r>
              <a:rPr lang="en-IN" dirty="0"/>
              <a:t> it recognises two- fold aspect of every transaction, viz.; the aspect of receiving (value in) and the aspect of giving (value out)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double entry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Scientific system</a:t>
            </a:r>
          </a:p>
          <a:p>
            <a:r>
              <a:rPr lang="en-IN" dirty="0"/>
              <a:t>Complete record of transactions</a:t>
            </a:r>
          </a:p>
          <a:p>
            <a:r>
              <a:rPr lang="en-IN" dirty="0"/>
              <a:t>Comparative study is possible</a:t>
            </a:r>
          </a:p>
          <a:p>
            <a:r>
              <a:rPr lang="en-IN" dirty="0"/>
              <a:t>Helps management in decision making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Basics Accounting Terms:</a:t>
            </a:r>
          </a:p>
          <a:p>
            <a:r>
              <a:rPr lang="en-IN" dirty="0"/>
              <a:t>Assets</a:t>
            </a:r>
          </a:p>
          <a:p>
            <a:r>
              <a:rPr lang="en-IN" dirty="0"/>
              <a:t>Capital</a:t>
            </a:r>
          </a:p>
          <a:p>
            <a:r>
              <a:rPr lang="en-IN" dirty="0"/>
              <a:t>Liabilities</a:t>
            </a:r>
          </a:p>
          <a:p>
            <a:r>
              <a:rPr lang="en-IN" dirty="0"/>
              <a:t>Income</a:t>
            </a:r>
          </a:p>
          <a:p>
            <a:r>
              <a:rPr lang="en-IN" dirty="0"/>
              <a:t>Expenses</a:t>
            </a:r>
          </a:p>
          <a:p>
            <a:r>
              <a:rPr lang="en-IN" dirty="0"/>
              <a:t>Debtors</a:t>
            </a:r>
          </a:p>
          <a:p>
            <a:r>
              <a:rPr lang="en-IN" dirty="0"/>
              <a:t>Creditors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C3D3-A572-41FF-AA61-81B66A18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607F-0F4E-4C9C-A510-CE41FA5D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gives information on:</a:t>
            </a:r>
          </a:p>
          <a:p>
            <a:r>
              <a:rPr lang="en-US" dirty="0" err="1"/>
              <a:t>i</a:t>
            </a:r>
            <a:r>
              <a:rPr lang="en-US" dirty="0"/>
              <a:t>. the resources available;</a:t>
            </a:r>
          </a:p>
          <a:p>
            <a:r>
              <a:rPr lang="en-US" dirty="0"/>
              <a:t>Ii. How the available resources have been employed; and</a:t>
            </a:r>
          </a:p>
          <a:p>
            <a:r>
              <a:rPr lang="en-US" dirty="0"/>
              <a:t>Iii. The results achieved by their use.</a:t>
            </a:r>
          </a:p>
          <a:p>
            <a:pPr marL="0" indent="0">
              <a:buNone/>
            </a:pPr>
            <a:r>
              <a:rPr lang="en-US" dirty="0"/>
              <a:t> It shows the profit earned or loss incurred during the period, value and nature of assets, liabilities and owners’ equity, i.e. capital.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1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60A5-CC80-4544-9F73-637AD2B7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278C-1D59-44AA-831A-23749B72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Since accounting is a medium of communication, it is called the language </a:t>
            </a:r>
            <a:r>
              <a:rPr lang="en-US"/>
              <a:t>of business.</a:t>
            </a:r>
          </a:p>
        </p:txBody>
      </p:sp>
    </p:spTree>
    <p:extLst>
      <p:ext uri="{BB962C8B-B14F-4D97-AF65-F5344CB8AC3E}">
        <p14:creationId xmlns:p14="http://schemas.microsoft.com/office/powerpoint/2010/main" val="75462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Business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types of Activities in Business/Organisations.</a:t>
            </a:r>
          </a:p>
          <a:p>
            <a:pPr marL="0" lvl="0" indent="0">
              <a:buNone/>
            </a:pPr>
            <a:r>
              <a:rPr lang="en-GB" dirty="0"/>
              <a:t>A. Financial Activities/ Transactions/Events(Financial Transactions)</a:t>
            </a:r>
            <a:endParaRPr lang="en-US" dirty="0"/>
          </a:p>
          <a:p>
            <a:pPr marL="0" lvl="0" indent="0">
              <a:buNone/>
            </a:pPr>
            <a:r>
              <a:rPr lang="en-GB" dirty="0"/>
              <a:t>B. Non- Financial Activities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7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Financial Transactions: Those transactions which can be measured in </a:t>
            </a:r>
            <a:r>
              <a:rPr lang="en-GB" u="sng" dirty="0"/>
              <a:t>monetary value</a:t>
            </a:r>
            <a:r>
              <a:rPr lang="en-GB" dirty="0"/>
              <a:t> i.e. called Financial transactions. It is also called Economic activities.</a:t>
            </a:r>
            <a:endParaRPr lang="en-US" sz="2000" dirty="0"/>
          </a:p>
          <a:p>
            <a:pPr lvl="2"/>
            <a:r>
              <a:rPr lang="en-GB" dirty="0"/>
              <a:t>Activities. E.g. Purchase goods </a:t>
            </a:r>
            <a:r>
              <a:rPr lang="en-GB" dirty="0" err="1"/>
              <a:t>Rs</a:t>
            </a:r>
            <a:r>
              <a:rPr lang="en-GB" dirty="0"/>
              <a:t>. 60,000.</a:t>
            </a:r>
            <a:endParaRPr lang="en-US" sz="1600" dirty="0"/>
          </a:p>
          <a:p>
            <a:pPr lvl="2"/>
            <a:r>
              <a:rPr lang="en-GB" dirty="0"/>
              <a:t>Sale of goods </a:t>
            </a:r>
            <a:r>
              <a:rPr lang="en-GB" dirty="0" err="1"/>
              <a:t>Rs</a:t>
            </a:r>
            <a:r>
              <a:rPr lang="en-GB" dirty="0"/>
              <a:t>.  70,000</a:t>
            </a:r>
            <a:endParaRPr lang="en-US" sz="1600" dirty="0"/>
          </a:p>
          <a:p>
            <a:pPr lvl="2"/>
            <a:r>
              <a:rPr lang="en-GB" dirty="0"/>
              <a:t>Salary paid to staff </a:t>
            </a:r>
            <a:r>
              <a:rPr lang="en-GB" dirty="0" err="1"/>
              <a:t>Rs</a:t>
            </a:r>
            <a:r>
              <a:rPr lang="en-GB" dirty="0"/>
              <a:t>. 30,000.</a:t>
            </a:r>
            <a:endParaRPr lang="en-US" sz="1600" dirty="0"/>
          </a:p>
          <a:p>
            <a:pPr lvl="2"/>
            <a:r>
              <a:rPr lang="en-GB" dirty="0"/>
              <a:t>These transactions to be recorded in the books of Account.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1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Non-Financial Transactions: </a:t>
            </a:r>
            <a:r>
              <a:rPr lang="en-GB" dirty="0" err="1"/>
              <a:t>eg</a:t>
            </a:r>
            <a:r>
              <a:rPr lang="en-GB" dirty="0"/>
              <a:t>. Good relation between manager and workers,</a:t>
            </a:r>
          </a:p>
          <a:p>
            <a:pPr lvl="0"/>
            <a:r>
              <a:rPr lang="en-GB" dirty="0"/>
              <a:t> Workers strike on the gate of factory etc.</a:t>
            </a:r>
            <a:endParaRPr lang="en-US" sz="2000" dirty="0"/>
          </a:p>
          <a:p>
            <a:pPr lvl="2"/>
            <a:r>
              <a:rPr lang="en-GB" dirty="0"/>
              <a:t>Non –Economic Activities are not recorded in the books of account because it cannot be measured in </a:t>
            </a:r>
            <a:r>
              <a:rPr lang="en-GB"/>
              <a:t>money value.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6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Objectives of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Record of Financial Transactions &amp; Events</a:t>
            </a:r>
          </a:p>
          <a:p>
            <a:r>
              <a:rPr lang="en-GB" dirty="0"/>
              <a:t>2. Determine Profit or Loss</a:t>
            </a:r>
          </a:p>
          <a:p>
            <a:r>
              <a:rPr lang="en-GB" dirty="0"/>
              <a:t>3. Determine Financial Position (Balance- sheet)</a:t>
            </a:r>
          </a:p>
          <a:p>
            <a:r>
              <a:rPr lang="en-GB" dirty="0"/>
              <a:t>4. Assisting the Management</a:t>
            </a:r>
          </a:p>
          <a:p>
            <a:r>
              <a:rPr lang="en-GB" dirty="0"/>
              <a:t>5. Communicating Accounting Information to Users</a:t>
            </a:r>
          </a:p>
          <a:p>
            <a:r>
              <a:rPr lang="en-GB" dirty="0"/>
              <a:t>6. Protecting Business Assets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5DA0-084D-44AD-8F75-645720C4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9B73-77E6-4759-9E65-DFBA50F35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Maintenance of business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Preparation of financial statements.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Comparison of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Decision 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Evidence in legal matters.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Provides information to related parties.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Helps in taxation matters.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Valuation of business.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687</Words>
  <Application>Microsoft Office PowerPoint</Application>
  <PresentationFormat>On-screen Show (4:3)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</vt:lpstr>
      <vt:lpstr>Calibri</vt:lpstr>
      <vt:lpstr>Office Theme</vt:lpstr>
      <vt:lpstr>Introduction to Accounting</vt:lpstr>
      <vt:lpstr>PowerPoint Presentation</vt:lpstr>
      <vt:lpstr>PowerPoint Presentation</vt:lpstr>
      <vt:lpstr>PowerPoint Presentation</vt:lpstr>
      <vt:lpstr>Business </vt:lpstr>
      <vt:lpstr>PowerPoint Presentation</vt:lpstr>
      <vt:lpstr>PowerPoint Presentation</vt:lpstr>
      <vt:lpstr>2. Objectives of Accounting</vt:lpstr>
      <vt:lpstr>Advantages of Accounting</vt:lpstr>
      <vt:lpstr>Qualitative Characteristics of Financial Statement</vt:lpstr>
      <vt:lpstr>3. Limitations of Accounting</vt:lpstr>
      <vt:lpstr>Scope of Accounting</vt:lpstr>
      <vt:lpstr>Branches of Accounting</vt:lpstr>
      <vt:lpstr>4. Branches of Accounting</vt:lpstr>
      <vt:lpstr>PowerPoint Presentation</vt:lpstr>
      <vt:lpstr>PowerPoint Presentation</vt:lpstr>
      <vt:lpstr>PowerPoint Presentation</vt:lpstr>
      <vt:lpstr>Meaning of Book Keeping</vt:lpstr>
      <vt:lpstr>5. Users of Accounting Information</vt:lpstr>
      <vt:lpstr>B. External users</vt:lpstr>
      <vt:lpstr>Systems of accounting</vt:lpstr>
      <vt:lpstr>Advantages of double entry system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Intoduction to Accounting</dc:title>
  <dc:creator>karna_family</dc:creator>
  <cp:lastModifiedBy>raghav panthi</cp:lastModifiedBy>
  <cp:revision>28</cp:revision>
  <dcterms:created xsi:type="dcterms:W3CDTF">2020-05-24T07:40:02Z</dcterms:created>
  <dcterms:modified xsi:type="dcterms:W3CDTF">2024-06-24T16:24:07Z</dcterms:modified>
</cp:coreProperties>
</file>