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9"/>
  </p:notesMasterIdLst>
  <p:sldIdLst>
    <p:sldId id="256" r:id="rId2"/>
    <p:sldId id="257" r:id="rId3"/>
    <p:sldId id="270" r:id="rId4"/>
    <p:sldId id="271" r:id="rId5"/>
    <p:sldId id="258" r:id="rId6"/>
    <p:sldId id="259" r:id="rId7"/>
    <p:sldId id="260" r:id="rId8"/>
    <p:sldId id="262" r:id="rId9"/>
    <p:sldId id="263" r:id="rId10"/>
    <p:sldId id="264" r:id="rId11"/>
    <p:sldId id="265" r:id="rId12"/>
    <p:sldId id="266" r:id="rId13"/>
    <p:sldId id="267" r:id="rId14"/>
    <p:sldId id="268" r:id="rId15"/>
    <p:sldId id="276" r:id="rId16"/>
    <p:sldId id="272" r:id="rId17"/>
    <p:sldId id="273" r:id="rId18"/>
    <p:sldId id="274" r:id="rId19"/>
    <p:sldId id="275"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6305" autoAdjust="0"/>
  </p:normalViewPr>
  <p:slideViewPr>
    <p:cSldViewPr snapToGrid="0">
      <p:cViewPr>
        <p:scale>
          <a:sx n="50" d="100"/>
          <a:sy n="50" d="100"/>
        </p:scale>
        <p:origin x="1934" y="37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BE4000-432B-4882-B1A9-3E621038EC46}" type="datetimeFigureOut">
              <a:rPr lang="en-US" smtClean="0"/>
              <a:t>7/31/2024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41D18-B2DB-4F04-8FD6-022B1955007B}" type="slidenum">
              <a:rPr lang="en-US" smtClean="0"/>
              <a:t>‹#›</a:t>
            </a:fld>
            <a:endParaRPr lang="en-US"/>
          </a:p>
        </p:txBody>
      </p:sp>
    </p:spTree>
    <p:extLst>
      <p:ext uri="{BB962C8B-B14F-4D97-AF65-F5344CB8AC3E}">
        <p14:creationId xmlns:p14="http://schemas.microsoft.com/office/powerpoint/2010/main" val="29273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5B41D18-B2DB-4F04-8FD6-022B1955007B}" type="slidenum">
              <a:rPr lang="en-US" smtClean="0"/>
              <a:t>2</a:t>
            </a:fld>
            <a:endParaRPr lang="en-US"/>
          </a:p>
        </p:txBody>
      </p:sp>
    </p:spTree>
    <p:extLst>
      <p:ext uri="{BB962C8B-B14F-4D97-AF65-F5344CB8AC3E}">
        <p14:creationId xmlns:p14="http://schemas.microsoft.com/office/powerpoint/2010/main" val="2877333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163692911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E3116-08AC-43BF-882D-E71B7367DEC1}"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1689011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204792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1733110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2141923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101474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5361295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65457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3654047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24050231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7E3116-08AC-43BF-882D-E71B7367DEC1}" type="datetimeFigureOut">
              <a:rPr lang="en-US" smtClean="0"/>
              <a:t>7/31/2024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1389515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7E3116-08AC-43BF-882D-E71B7367DEC1}"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3371221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7E3116-08AC-43BF-882D-E71B7367DEC1}" type="datetimeFigureOut">
              <a:rPr lang="en-US" smtClean="0"/>
              <a:t>7/31/2024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410683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7E3116-08AC-43BF-882D-E71B7367DEC1}" type="datetimeFigureOut">
              <a:rPr lang="en-US" smtClean="0"/>
              <a:t>7/31/2024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3039016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67E3116-08AC-43BF-882D-E71B7367DEC1}" type="datetimeFigureOut">
              <a:rPr lang="en-US" smtClean="0"/>
              <a:t>7/31/2024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222086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E3116-08AC-43BF-882D-E71B7367DEC1}"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2753188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7E3116-08AC-43BF-882D-E71B7367DEC1}" type="datetimeFigureOut">
              <a:rPr lang="en-US" smtClean="0"/>
              <a:t>7/31/2024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5409C2-8979-4BB8-BEA5-6FE33563D702}" type="slidenum">
              <a:rPr lang="en-US" smtClean="0"/>
              <a:t>‹#›</a:t>
            </a:fld>
            <a:endParaRPr lang="en-US"/>
          </a:p>
        </p:txBody>
      </p:sp>
    </p:spTree>
    <p:extLst>
      <p:ext uri="{BB962C8B-B14F-4D97-AF65-F5344CB8AC3E}">
        <p14:creationId xmlns:p14="http://schemas.microsoft.com/office/powerpoint/2010/main" val="3722133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7E3116-08AC-43BF-882D-E71B7367DEC1}" type="datetimeFigureOut">
              <a:rPr lang="en-US" smtClean="0"/>
              <a:t>7/31/2024</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65409C2-8979-4BB8-BEA5-6FE33563D702}" type="slidenum">
              <a:rPr lang="en-US" smtClean="0"/>
              <a:t>‹#›</a:t>
            </a:fld>
            <a:endParaRPr lang="en-US"/>
          </a:p>
        </p:txBody>
      </p:sp>
    </p:spTree>
    <p:extLst>
      <p:ext uri="{BB962C8B-B14F-4D97-AF65-F5344CB8AC3E}">
        <p14:creationId xmlns:p14="http://schemas.microsoft.com/office/powerpoint/2010/main" val="53326292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nternetofthingsagenda.techtarget.com/definition/embedded-system"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techtarget.com/whatis/definition/processor"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techtarget.com/whatis/definition/digital-to-analog-conversion-DA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geeksforgeeks.org/computer-organization-von-neumann-architecture/"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harvard-architecture/"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spiceworks.com/tech/devops/articles/what-is-device-drive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spiceworks.com/tech/tech-101/articles/ssd-vs-hd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spiceworks.com/tech/tech-general/articles/universal-serial-bu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89735-2FAB-CEE2-D9FD-ACFF6093B47B}"/>
              </a:ext>
            </a:extLst>
          </p:cNvPr>
          <p:cNvSpPr>
            <a:spLocks noGrp="1"/>
          </p:cNvSpPr>
          <p:nvPr>
            <p:ph type="ctrTitle"/>
          </p:nvPr>
        </p:nvSpPr>
        <p:spPr/>
        <p:txBody>
          <a:bodyPr/>
          <a:lstStyle/>
          <a:p>
            <a:r>
              <a:rPr lang="en-US" b="1" dirty="0"/>
              <a:t>An Overview of Computer and Microprocessor </a:t>
            </a:r>
          </a:p>
        </p:txBody>
      </p:sp>
      <p:sp>
        <p:nvSpPr>
          <p:cNvPr id="3" name="Subtitle 2">
            <a:extLst>
              <a:ext uri="{FF2B5EF4-FFF2-40B4-BE49-F238E27FC236}">
                <a16:creationId xmlns:a16="http://schemas.microsoft.com/office/drawing/2014/main" id="{14A2F505-BE3D-29B5-3A61-721CD1102814}"/>
              </a:ext>
            </a:extLst>
          </p:cNvPr>
          <p:cNvSpPr>
            <a:spLocks noGrp="1"/>
          </p:cNvSpPr>
          <p:nvPr>
            <p:ph type="subTitle" idx="1"/>
          </p:nvPr>
        </p:nvSpPr>
        <p:spPr/>
        <p:txBody>
          <a:bodyPr>
            <a:normAutofit/>
          </a:bodyPr>
          <a:lstStyle/>
          <a:p>
            <a:r>
              <a:rPr lang="en-US" sz="3600" b="1" dirty="0">
                <a:latin typeface="Times New Roman" panose="02020603050405020304" pitchFamily="18" charset="0"/>
                <a:cs typeface="Times New Roman" panose="02020603050405020304" pitchFamily="18" charset="0"/>
              </a:rPr>
              <a:t>Unit 1</a:t>
            </a:r>
          </a:p>
        </p:txBody>
      </p:sp>
    </p:spTree>
    <p:extLst>
      <p:ext uri="{BB962C8B-B14F-4D97-AF65-F5344CB8AC3E}">
        <p14:creationId xmlns:p14="http://schemas.microsoft.com/office/powerpoint/2010/main" val="1537377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35E0FB-AF96-677C-2ECF-9CB8C941B9D1}"/>
              </a:ext>
            </a:extLst>
          </p:cNvPr>
          <p:cNvSpPr>
            <a:spLocks noGrp="1"/>
          </p:cNvSpPr>
          <p:nvPr>
            <p:ph sz="half" idx="1"/>
          </p:nvPr>
        </p:nvSpPr>
        <p:spPr>
          <a:xfrm>
            <a:off x="-85725" y="0"/>
            <a:ext cx="12277725" cy="6858000"/>
          </a:xfrm>
        </p:spPr>
        <p:txBody>
          <a:bodyPr>
            <a:normAutofit/>
          </a:bodyPr>
          <a:lstStyle/>
          <a:p>
            <a:r>
              <a:rPr lang="en-US" b="1" dirty="0"/>
              <a:t>Microcontroller</a:t>
            </a:r>
          </a:p>
          <a:p>
            <a:endParaRPr lang="en-US" dirty="0"/>
          </a:p>
          <a:p>
            <a:r>
              <a:rPr lang="en-US" dirty="0"/>
              <a:t>A microcontroller is a compact integrated circuit designed to govern a specific operation in an </a:t>
            </a:r>
            <a:r>
              <a:rPr lang="en-US" dirty="0">
                <a:hlinkClick r:id="rId2"/>
              </a:rPr>
              <a:t>embedded system</a:t>
            </a:r>
            <a:r>
              <a:rPr lang="en-US" dirty="0"/>
              <a:t>.</a:t>
            </a:r>
          </a:p>
          <a:p>
            <a:endParaRPr lang="en-US" dirty="0"/>
          </a:p>
          <a:p>
            <a:r>
              <a:rPr lang="en-US" dirty="0"/>
              <a:t> A typical microcontroller includes a processor, memory and input/output (I/O) peripherals on a single chip.</a:t>
            </a:r>
          </a:p>
          <a:p>
            <a:endParaRPr lang="en-US" dirty="0"/>
          </a:p>
          <a:p>
            <a:r>
              <a:rPr lang="en-US" dirty="0"/>
              <a:t>Sometimes referred to as an embedded controller or microcontroller unit (MCU), microcontrollers are found in vehicles, robots, office machines, medical devices, mobile radio transceivers, vending machines and home appliances, among other devices.</a:t>
            </a:r>
          </a:p>
          <a:p>
            <a:endParaRPr lang="en-US" dirty="0"/>
          </a:p>
        </p:txBody>
      </p:sp>
    </p:spTree>
    <p:extLst>
      <p:ext uri="{BB962C8B-B14F-4D97-AF65-F5344CB8AC3E}">
        <p14:creationId xmlns:p14="http://schemas.microsoft.com/office/powerpoint/2010/main" val="106292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4A3EAA-CD4C-8B54-62D7-9E9F8AB253FD}"/>
              </a:ext>
            </a:extLst>
          </p:cNvPr>
          <p:cNvSpPr>
            <a:spLocks noGrp="1"/>
          </p:cNvSpPr>
          <p:nvPr>
            <p:ph idx="1"/>
          </p:nvPr>
        </p:nvSpPr>
        <p:spPr>
          <a:xfrm>
            <a:off x="0" y="0"/>
            <a:ext cx="12192000" cy="6857999"/>
          </a:xfrm>
        </p:spPr>
        <p:txBody>
          <a:bodyPr>
            <a:normAutofit/>
          </a:bodyPr>
          <a:lstStyle/>
          <a:p>
            <a:r>
              <a:rPr lang="en-US" b="1" dirty="0"/>
              <a:t>How do microcontrollers work?</a:t>
            </a:r>
          </a:p>
          <a:p>
            <a:endParaRPr lang="en-US" b="1" dirty="0"/>
          </a:p>
          <a:p>
            <a:r>
              <a:rPr lang="en-US" dirty="0"/>
              <a:t>A microcontroller is embedded inside of a system to control a singular function in a device. </a:t>
            </a:r>
          </a:p>
          <a:p>
            <a:endParaRPr lang="en-US" dirty="0"/>
          </a:p>
          <a:p>
            <a:r>
              <a:rPr lang="en-US" dirty="0"/>
              <a:t>It does this by interpreting data it receives from its I/O peripherals using its central processor. </a:t>
            </a:r>
          </a:p>
          <a:p>
            <a:endParaRPr lang="en-US" dirty="0"/>
          </a:p>
          <a:p>
            <a:r>
              <a:rPr lang="en-US" dirty="0"/>
              <a:t>The temporary information that the microcontroller receives is stored in its data memory, where the processor accesses it and uses instructions stored in its program memory to decipher and apply the incoming data. </a:t>
            </a:r>
          </a:p>
          <a:p>
            <a:endParaRPr lang="en-US" dirty="0"/>
          </a:p>
          <a:p>
            <a:r>
              <a:rPr lang="en-US" dirty="0"/>
              <a:t>It then uses its I/O peripherals to communicate and enact the appropriate action.</a:t>
            </a:r>
          </a:p>
          <a:p>
            <a:endParaRPr lang="en-US" dirty="0"/>
          </a:p>
        </p:txBody>
      </p:sp>
    </p:spTree>
    <p:extLst>
      <p:ext uri="{BB962C8B-B14F-4D97-AF65-F5344CB8AC3E}">
        <p14:creationId xmlns:p14="http://schemas.microsoft.com/office/powerpoint/2010/main" val="10315470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A02A6-98C8-26D1-9785-F14132CA2C7A}"/>
              </a:ext>
            </a:extLst>
          </p:cNvPr>
          <p:cNvSpPr>
            <a:spLocks noGrp="1"/>
          </p:cNvSpPr>
          <p:nvPr>
            <p:ph idx="1"/>
          </p:nvPr>
        </p:nvSpPr>
        <p:spPr>
          <a:xfrm>
            <a:off x="0" y="0"/>
            <a:ext cx="12192000" cy="6858000"/>
          </a:xfrm>
        </p:spPr>
        <p:txBody>
          <a:bodyPr>
            <a:normAutofit/>
          </a:bodyPr>
          <a:lstStyle/>
          <a:p>
            <a:r>
              <a:rPr lang="en-US" b="1" dirty="0"/>
              <a:t>What are the elements of a microcontroller?</a:t>
            </a:r>
          </a:p>
          <a:p>
            <a:r>
              <a:rPr lang="en-US" dirty="0"/>
              <a:t>The core elements of a microcontroller are:</a:t>
            </a:r>
          </a:p>
          <a:p>
            <a:pPr>
              <a:buFont typeface="Arial" panose="020B0604020202020204" pitchFamily="34" charset="0"/>
              <a:buChar char="•"/>
            </a:pPr>
            <a:r>
              <a:rPr lang="en-US" b="1" dirty="0"/>
              <a:t>The processor (</a:t>
            </a:r>
            <a:r>
              <a:rPr lang="en-US" b="1" dirty="0">
                <a:hlinkClick r:id="rId2"/>
              </a:rPr>
              <a:t>CPU</a:t>
            </a:r>
            <a:r>
              <a:rPr lang="en-US" dirty="0"/>
              <a:t>) -- A processor can be thought of as the brain of the device. It processes and responds to various instructions that direct the microcontroller's function. </a:t>
            </a:r>
          </a:p>
          <a:p>
            <a:pPr>
              <a:buFont typeface="Arial" panose="020B0604020202020204" pitchFamily="34" charset="0"/>
              <a:buChar char="•"/>
            </a:pPr>
            <a:r>
              <a:rPr lang="en-US" dirty="0"/>
              <a:t>This involves performing basic arithmetic, logic and I/O operations. </a:t>
            </a:r>
          </a:p>
          <a:p>
            <a:pPr>
              <a:buFont typeface="Arial" panose="020B0604020202020204" pitchFamily="34" charset="0"/>
              <a:buChar char="•"/>
            </a:pPr>
            <a:r>
              <a:rPr lang="en-US" dirty="0"/>
              <a:t>It also performs data transfer operations, which communicate commands to other components in the larger embedded system.</a:t>
            </a:r>
          </a:p>
          <a:p>
            <a:pPr>
              <a:buFont typeface="Arial" panose="020B0604020202020204" pitchFamily="34" charset="0"/>
              <a:buChar char="•"/>
            </a:pPr>
            <a:r>
              <a:rPr lang="en-US" b="1" dirty="0"/>
              <a:t>Memory -</a:t>
            </a:r>
            <a:r>
              <a:rPr lang="en-US" dirty="0"/>
              <a:t>- A microcontroller's memory is used to store the data that the processor receives and uses to respond to instructions that it's been programmed to carry out.</a:t>
            </a:r>
          </a:p>
          <a:p>
            <a:pPr>
              <a:buFont typeface="Arial" panose="020B0604020202020204" pitchFamily="34" charset="0"/>
              <a:buChar char="•"/>
            </a:pPr>
            <a:r>
              <a:rPr lang="en-US" dirty="0"/>
              <a:t> A microcontroller has two main memory types: </a:t>
            </a:r>
          </a:p>
          <a:p>
            <a:pPr marL="742950" lvl="1" indent="-285750">
              <a:buFont typeface="Arial" panose="020B0604020202020204" pitchFamily="34" charset="0"/>
              <a:buChar char="•"/>
            </a:pPr>
            <a:r>
              <a:rPr lang="en-US" dirty="0"/>
              <a:t>Program memory, which stores long-term information about the instructions that the CPU carries out. </a:t>
            </a:r>
          </a:p>
          <a:p>
            <a:pPr marL="742950" lvl="1" indent="-285750">
              <a:buFont typeface="Arial" panose="020B0604020202020204" pitchFamily="34" charset="0"/>
              <a:buChar char="•"/>
            </a:pPr>
            <a:r>
              <a:rPr lang="en-US" dirty="0"/>
              <a:t>Data memory, which is required for temporary data storage while the instructions are being executed. </a:t>
            </a:r>
          </a:p>
        </p:txBody>
      </p:sp>
    </p:spTree>
    <p:extLst>
      <p:ext uri="{BB962C8B-B14F-4D97-AF65-F5344CB8AC3E}">
        <p14:creationId xmlns:p14="http://schemas.microsoft.com/office/powerpoint/2010/main" val="2766599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DA48A2-D57D-D74B-D21C-E93051306D15}"/>
              </a:ext>
            </a:extLst>
          </p:cNvPr>
          <p:cNvSpPr>
            <a:spLocks noGrp="1"/>
          </p:cNvSpPr>
          <p:nvPr>
            <p:ph idx="1"/>
          </p:nvPr>
        </p:nvSpPr>
        <p:spPr>
          <a:xfrm>
            <a:off x="0" y="0"/>
            <a:ext cx="12192000" cy="6858000"/>
          </a:xfrm>
        </p:spPr>
        <p:txBody>
          <a:bodyPr>
            <a:normAutofit/>
          </a:bodyPr>
          <a:lstStyle/>
          <a:p>
            <a:pPr>
              <a:buFont typeface="Arial" panose="020B0604020202020204" pitchFamily="34" charset="0"/>
              <a:buChar char="•"/>
            </a:pPr>
            <a:r>
              <a:rPr lang="en-US" b="1" dirty="0"/>
              <a:t>I/O peripherals </a:t>
            </a:r>
            <a:r>
              <a:rPr lang="en-US" dirty="0"/>
              <a:t>-- The input and output devices are the interface for the processor to the outside world.</a:t>
            </a:r>
          </a:p>
          <a:p>
            <a:pPr>
              <a:buFont typeface="Arial" panose="020B0604020202020204" pitchFamily="34" charset="0"/>
              <a:buChar char="•"/>
            </a:pPr>
            <a:r>
              <a:rPr lang="en-US" dirty="0"/>
              <a:t> The input ports receive information and send it to the processor in the form of binary data.</a:t>
            </a:r>
          </a:p>
          <a:p>
            <a:pPr>
              <a:buFont typeface="Arial" panose="020B0604020202020204" pitchFamily="34" charset="0"/>
              <a:buChar char="•"/>
            </a:pPr>
            <a:r>
              <a:rPr lang="en-US" dirty="0"/>
              <a:t> The processor receives that data and sends the necessary instructions to output devices that execute tasks external to the microcontroller.</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575921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690D4-DBAB-60D3-48A3-B630C49EC20D}"/>
              </a:ext>
            </a:extLst>
          </p:cNvPr>
          <p:cNvSpPr>
            <a:spLocks noGrp="1"/>
          </p:cNvSpPr>
          <p:nvPr>
            <p:ph idx="1"/>
          </p:nvPr>
        </p:nvSpPr>
        <p:spPr>
          <a:xfrm>
            <a:off x="0" y="0"/>
            <a:ext cx="12192000" cy="6858000"/>
          </a:xfrm>
        </p:spPr>
        <p:txBody>
          <a:bodyPr>
            <a:normAutofit/>
          </a:bodyPr>
          <a:lstStyle/>
          <a:p>
            <a:r>
              <a:rPr lang="en-US" b="1" dirty="0"/>
              <a:t>Other supporting elements of a microcontroller include:</a:t>
            </a:r>
          </a:p>
          <a:p>
            <a:pPr>
              <a:buFont typeface="Arial" panose="020B0604020202020204" pitchFamily="34" charset="0"/>
              <a:buChar char="•"/>
            </a:pPr>
            <a:r>
              <a:rPr lang="en-US" dirty="0"/>
              <a:t>Analog to Digital Converter (ADC) -- An ADC is a circuit that converts analog signals to digital signals.</a:t>
            </a:r>
          </a:p>
          <a:p>
            <a:pPr>
              <a:buFont typeface="Arial" panose="020B0604020202020204" pitchFamily="34" charset="0"/>
              <a:buChar char="•"/>
            </a:pPr>
            <a:r>
              <a:rPr lang="en-US" dirty="0"/>
              <a:t> It allows the processor at the center of the microcontroller to interface with external analog devices, such as sensors.</a:t>
            </a:r>
          </a:p>
          <a:p>
            <a:pPr>
              <a:buFont typeface="Arial" panose="020B0604020202020204" pitchFamily="34" charset="0"/>
              <a:buChar char="•"/>
            </a:pPr>
            <a:endParaRPr lang="en-US" dirty="0"/>
          </a:p>
          <a:p>
            <a:pPr>
              <a:buFont typeface="Arial" panose="020B0604020202020204" pitchFamily="34" charset="0"/>
              <a:buChar char="•"/>
            </a:pPr>
            <a:r>
              <a:rPr lang="en-US" dirty="0"/>
              <a:t>Digital to Analog Converter (</a:t>
            </a:r>
            <a:r>
              <a:rPr lang="en-US" dirty="0">
                <a:hlinkClick r:id="rId2"/>
              </a:rPr>
              <a:t>DAC</a:t>
            </a:r>
            <a:r>
              <a:rPr lang="en-US" dirty="0"/>
              <a:t>) -- A DAC performs the inverse function of an ADC and allows the processor at the center of the microcontroller to communicate its outgoing signals to external analog components.</a:t>
            </a:r>
          </a:p>
          <a:p>
            <a:pPr>
              <a:buFont typeface="Arial" panose="020B0604020202020204" pitchFamily="34" charset="0"/>
              <a:buChar char="•"/>
            </a:pPr>
            <a:endParaRPr lang="en-US" dirty="0"/>
          </a:p>
          <a:p>
            <a:pPr>
              <a:buFont typeface="Arial" panose="020B0604020202020204" pitchFamily="34" charset="0"/>
              <a:buChar char="•"/>
            </a:pPr>
            <a:r>
              <a:rPr lang="en-US" dirty="0"/>
              <a:t>System bus -- The system bus is the connective wire that links all components of the microcontroller together.</a:t>
            </a:r>
          </a:p>
          <a:p>
            <a:pPr>
              <a:buFont typeface="Arial" panose="020B0604020202020204" pitchFamily="34" charset="0"/>
              <a:buChar char="•"/>
            </a:pPr>
            <a:endParaRPr lang="en-US" dirty="0"/>
          </a:p>
          <a:p>
            <a:pPr>
              <a:buFont typeface="Arial" panose="020B0604020202020204" pitchFamily="34" charset="0"/>
              <a:buChar char="•"/>
            </a:pPr>
            <a:r>
              <a:rPr lang="en-US" dirty="0"/>
              <a:t>Serial port -- The serial port is one example of an I/O port that allows the microcontroller to connect to external components. </a:t>
            </a:r>
          </a:p>
          <a:p>
            <a:pPr>
              <a:buFont typeface="Arial" panose="020B0604020202020204" pitchFamily="34" charset="0"/>
              <a:buChar char="•"/>
            </a:pPr>
            <a:r>
              <a:rPr lang="en-US" dirty="0"/>
              <a:t>It has a similar function to a USB or a parallel port but differs in the way it exchanges bits.</a:t>
            </a:r>
          </a:p>
          <a:p>
            <a:endParaRPr lang="en-US" dirty="0"/>
          </a:p>
        </p:txBody>
      </p:sp>
    </p:spTree>
    <p:extLst>
      <p:ext uri="{BB962C8B-B14F-4D97-AF65-F5344CB8AC3E}">
        <p14:creationId xmlns:p14="http://schemas.microsoft.com/office/powerpoint/2010/main" val="1730601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29059-AD50-5751-5C2D-D301F285D9F4}"/>
              </a:ext>
            </a:extLst>
          </p:cNvPr>
          <p:cNvSpPr>
            <a:spLocks noGrp="1"/>
          </p:cNvSpPr>
          <p:nvPr>
            <p:ph type="title"/>
          </p:nvPr>
        </p:nvSpPr>
        <p:spPr/>
        <p:txBody>
          <a:bodyPr>
            <a:normAutofit/>
          </a:bodyPr>
          <a:lstStyle/>
          <a:p>
            <a:r>
              <a:rPr lang="en-US" b="1" dirty="0"/>
              <a:t>Organization of a Computer System</a:t>
            </a:r>
            <a:br>
              <a:rPr lang="en-US" b="1" dirty="0"/>
            </a:br>
            <a:endParaRPr lang="en-US" dirty="0"/>
          </a:p>
        </p:txBody>
      </p:sp>
      <p:sp>
        <p:nvSpPr>
          <p:cNvPr id="5" name="Content Placeholder 4">
            <a:extLst>
              <a:ext uri="{FF2B5EF4-FFF2-40B4-BE49-F238E27FC236}">
                <a16:creationId xmlns:a16="http://schemas.microsoft.com/office/drawing/2014/main" id="{F4A83C27-CB7B-9B15-FA3E-248EC2709D4F}"/>
              </a:ext>
            </a:extLst>
          </p:cNvPr>
          <p:cNvSpPr>
            <a:spLocks noGrp="1"/>
          </p:cNvSpPr>
          <p:nvPr>
            <p:ph sz="half" idx="1"/>
          </p:nvPr>
        </p:nvSpPr>
        <p:spPr>
          <a:xfrm>
            <a:off x="-1" y="1066800"/>
            <a:ext cx="7038975" cy="5791200"/>
          </a:xfrm>
        </p:spPr>
        <p:txBody>
          <a:bodyPr>
            <a:normAutofit/>
          </a:bodyPr>
          <a:lstStyle/>
          <a:p>
            <a:r>
              <a:rPr lang="en-US" b="0" dirty="0">
                <a:effectLst/>
              </a:rPr>
              <a:t>The basic organization of a computer system is the processing unit, memory unit, and input-output devices.</a:t>
            </a:r>
          </a:p>
          <a:p>
            <a:r>
              <a:rPr lang="en-US" b="0" dirty="0">
                <a:effectLst/>
              </a:rPr>
              <a:t> The processing unit controls all the functions of the computer system. </a:t>
            </a:r>
          </a:p>
          <a:p>
            <a:r>
              <a:rPr lang="en-US" b="0" dirty="0">
                <a:effectLst/>
              </a:rPr>
              <a:t>It is the brain of the computer e.g. CPU. </a:t>
            </a:r>
          </a:p>
          <a:p>
            <a:r>
              <a:rPr lang="en-US" b="0">
                <a:effectLst/>
              </a:rPr>
              <a:t>The CPU consists </a:t>
            </a:r>
            <a:r>
              <a:rPr lang="en-US" b="0" dirty="0">
                <a:effectLst/>
              </a:rPr>
              <a:t>of two units. </a:t>
            </a:r>
          </a:p>
          <a:p>
            <a:r>
              <a:rPr lang="en-US" b="0" dirty="0">
                <a:effectLst/>
              </a:rPr>
              <a:t>One is an arithmetic unit and the other is a logic unit.</a:t>
            </a:r>
          </a:p>
          <a:p>
            <a:r>
              <a:rPr lang="en-US" b="0" dirty="0">
                <a:effectLst/>
              </a:rPr>
              <a:t> Input devices are those devices through which end-users can send messages to computers e.g. keyboard, mouse, etc. </a:t>
            </a:r>
          </a:p>
          <a:p>
            <a:r>
              <a:rPr lang="en-US" b="0" dirty="0">
                <a:effectLst/>
              </a:rPr>
              <a:t>Output devices are those devices through which end-users get output from computers e.g. monitors.</a:t>
            </a:r>
            <a:endParaRPr lang="en-US" dirty="0"/>
          </a:p>
        </p:txBody>
      </p:sp>
      <p:pic>
        <p:nvPicPr>
          <p:cNvPr id="12" name="Content Placeholder 11">
            <a:extLst>
              <a:ext uri="{FF2B5EF4-FFF2-40B4-BE49-F238E27FC236}">
                <a16:creationId xmlns:a16="http://schemas.microsoft.com/office/drawing/2014/main" id="{20608959-00EA-E292-DAE9-38BBEB7A63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00900" y="1381125"/>
            <a:ext cx="4838700" cy="4895850"/>
          </a:xfrm>
        </p:spPr>
      </p:pic>
    </p:spTree>
    <p:extLst>
      <p:ext uri="{BB962C8B-B14F-4D97-AF65-F5344CB8AC3E}">
        <p14:creationId xmlns:p14="http://schemas.microsoft.com/office/powerpoint/2010/main" val="1955692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8F42CB-5190-CE24-187E-23CCE2A165FC}"/>
              </a:ext>
            </a:extLst>
          </p:cNvPr>
          <p:cNvSpPr>
            <a:spLocks noGrp="1"/>
          </p:cNvSpPr>
          <p:nvPr>
            <p:ph sz="half" idx="1"/>
          </p:nvPr>
        </p:nvSpPr>
        <p:spPr>
          <a:xfrm>
            <a:off x="-1" y="0"/>
            <a:ext cx="6962775" cy="6857999"/>
          </a:xfrm>
        </p:spPr>
        <p:txBody>
          <a:bodyPr>
            <a:normAutofit/>
          </a:bodyPr>
          <a:lstStyle/>
          <a:p>
            <a:r>
              <a:rPr lang="en-US" b="1" dirty="0">
                <a:hlinkClick r:id="rId2"/>
              </a:rPr>
              <a:t>Von Neumann Architecture:</a:t>
            </a:r>
            <a:r>
              <a:rPr lang="en-US" dirty="0"/>
              <a:t> </a:t>
            </a:r>
          </a:p>
          <a:p>
            <a:br>
              <a:rPr lang="en-US" dirty="0"/>
            </a:br>
            <a:r>
              <a:rPr lang="en-US" dirty="0"/>
              <a:t>Von Neumann Architecture is a digital computer architecture whose design is based on the concept of stored program computers where program data and instruction data are stored in the same memory.</a:t>
            </a:r>
          </a:p>
          <a:p>
            <a:endParaRPr lang="en-US" dirty="0"/>
          </a:p>
          <a:p>
            <a:r>
              <a:rPr lang="en-US" dirty="0"/>
              <a:t> This architecture was designed by the famous mathematician and physicist </a:t>
            </a:r>
            <a:r>
              <a:rPr lang="en-US" b="1" dirty="0"/>
              <a:t>John Von Neumann</a:t>
            </a:r>
            <a:r>
              <a:rPr lang="en-US" dirty="0"/>
              <a:t> in 1945. </a:t>
            </a:r>
          </a:p>
        </p:txBody>
      </p:sp>
      <p:pic>
        <p:nvPicPr>
          <p:cNvPr id="7" name="Content Placeholder 6">
            <a:extLst>
              <a:ext uri="{FF2B5EF4-FFF2-40B4-BE49-F238E27FC236}">
                <a16:creationId xmlns:a16="http://schemas.microsoft.com/office/drawing/2014/main" id="{CEDD60F7-7624-F0E6-560C-8600F25C18E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44483" y="466725"/>
            <a:ext cx="4840837" cy="6391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86888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08220-CADA-CC94-32E3-739193A6D2C8}"/>
              </a:ext>
            </a:extLst>
          </p:cNvPr>
          <p:cNvSpPr>
            <a:spLocks noGrp="1"/>
          </p:cNvSpPr>
          <p:nvPr>
            <p:ph sz="half" idx="1"/>
          </p:nvPr>
        </p:nvSpPr>
        <p:spPr>
          <a:xfrm>
            <a:off x="0" y="0"/>
            <a:ext cx="6648450" cy="6858000"/>
          </a:xfrm>
        </p:spPr>
        <p:txBody>
          <a:bodyPr/>
          <a:lstStyle/>
          <a:p>
            <a:r>
              <a:rPr lang="en-US" b="1" dirty="0">
                <a:hlinkClick r:id="rId2"/>
              </a:rPr>
              <a:t>Harvard Architecture:</a:t>
            </a:r>
            <a:r>
              <a:rPr lang="en-US" dirty="0"/>
              <a:t> </a:t>
            </a:r>
          </a:p>
          <a:p>
            <a:br>
              <a:rPr lang="en-US" dirty="0"/>
            </a:br>
            <a:r>
              <a:rPr lang="en-US" dirty="0"/>
              <a:t>Harvard Architecture is the digital computer architecture whose design is based on the concept where there are separate storage and separate buses (signal path) for instruction and data.</a:t>
            </a:r>
          </a:p>
          <a:p>
            <a:endParaRPr lang="en-US" dirty="0"/>
          </a:p>
          <a:p>
            <a:r>
              <a:rPr lang="en-US" dirty="0"/>
              <a:t> It was basically developed to overcome the bottleneck of Von Neumann Architecture. </a:t>
            </a:r>
          </a:p>
        </p:txBody>
      </p:sp>
      <p:pic>
        <p:nvPicPr>
          <p:cNvPr id="7" name="Content Placeholder 6">
            <a:extLst>
              <a:ext uri="{FF2B5EF4-FFF2-40B4-BE49-F238E27FC236}">
                <a16:creationId xmlns:a16="http://schemas.microsoft.com/office/drawing/2014/main" id="{AF6B7744-768D-7684-C854-62F5356DDF0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534150" y="628650"/>
            <a:ext cx="5467350" cy="5848349"/>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33076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7E16CD7F-8434-F048-7BC3-B5037C5166A2}"/>
              </a:ext>
            </a:extLst>
          </p:cNvPr>
          <p:cNvGraphicFramePr>
            <a:graphicFrameLocks noGrp="1"/>
          </p:cNvGraphicFramePr>
          <p:nvPr>
            <p:ph idx="1"/>
            <p:extLst>
              <p:ext uri="{D42A27DB-BD31-4B8C-83A1-F6EECF244321}">
                <p14:modId xmlns:p14="http://schemas.microsoft.com/office/powerpoint/2010/main" val="3448862129"/>
              </p:ext>
            </p:extLst>
          </p:nvPr>
        </p:nvGraphicFramePr>
        <p:xfrm>
          <a:off x="123825" y="666750"/>
          <a:ext cx="12134850" cy="5715973"/>
        </p:xfrm>
        <a:graphic>
          <a:graphicData uri="http://schemas.openxmlformats.org/drawingml/2006/table">
            <a:tbl>
              <a:tblPr/>
              <a:tblGrid>
                <a:gridCol w="6067425">
                  <a:extLst>
                    <a:ext uri="{9D8B030D-6E8A-4147-A177-3AD203B41FA5}">
                      <a16:colId xmlns:a16="http://schemas.microsoft.com/office/drawing/2014/main" val="1704942724"/>
                    </a:ext>
                  </a:extLst>
                </a:gridCol>
                <a:gridCol w="6067425">
                  <a:extLst>
                    <a:ext uri="{9D8B030D-6E8A-4147-A177-3AD203B41FA5}">
                      <a16:colId xmlns:a16="http://schemas.microsoft.com/office/drawing/2014/main" val="1652225677"/>
                    </a:ext>
                  </a:extLst>
                </a:gridCol>
              </a:tblGrid>
              <a:tr h="526915">
                <a:tc>
                  <a:txBody>
                    <a:bodyPr/>
                    <a:lstStyle/>
                    <a:p>
                      <a:r>
                        <a:rPr lang="en-US" sz="2400" b="1" dirty="0"/>
                        <a:t>VON NEUMANN ARCHITECTURE</a:t>
                      </a:r>
                    </a:p>
                  </a:txBody>
                  <a:tcPr anchor="ctr">
                    <a:lnL>
                      <a:noFill/>
                    </a:lnL>
                    <a:lnR>
                      <a:noFill/>
                    </a:lnR>
                    <a:lnT>
                      <a:noFill/>
                    </a:lnT>
                    <a:lnB>
                      <a:noFill/>
                    </a:lnB>
                  </a:tcPr>
                </a:tc>
                <a:tc>
                  <a:txBody>
                    <a:bodyPr/>
                    <a:lstStyle/>
                    <a:p>
                      <a:r>
                        <a:rPr lang="en-US" sz="2400" b="1" dirty="0"/>
                        <a:t>HARVARD ARCHITECTURE</a:t>
                      </a:r>
                    </a:p>
                  </a:txBody>
                  <a:tcPr anchor="ctr">
                    <a:lnL>
                      <a:noFill/>
                    </a:lnL>
                    <a:lnR>
                      <a:noFill/>
                    </a:lnR>
                    <a:lnT>
                      <a:noFill/>
                    </a:lnT>
                    <a:lnB>
                      <a:noFill/>
                    </a:lnB>
                  </a:tcPr>
                </a:tc>
                <a:extLst>
                  <a:ext uri="{0D108BD9-81ED-4DB2-BD59-A6C34878D82A}">
                    <a16:rowId xmlns:a16="http://schemas.microsoft.com/office/drawing/2014/main" val="205254415"/>
                  </a:ext>
                </a:extLst>
              </a:tr>
              <a:tr h="922101">
                <a:tc>
                  <a:txBody>
                    <a:bodyPr/>
                    <a:lstStyle/>
                    <a:p>
                      <a:r>
                        <a:rPr lang="en-US"/>
                        <a:t>It is ancient computer architecture based on stored program computer concept.</a:t>
                      </a:r>
                    </a:p>
                  </a:txBody>
                  <a:tcPr anchor="ctr">
                    <a:lnL>
                      <a:noFill/>
                    </a:lnL>
                    <a:lnR>
                      <a:noFill/>
                    </a:lnR>
                    <a:lnT>
                      <a:noFill/>
                    </a:lnT>
                    <a:lnB>
                      <a:noFill/>
                    </a:lnB>
                  </a:tcPr>
                </a:tc>
                <a:tc>
                  <a:txBody>
                    <a:bodyPr/>
                    <a:lstStyle/>
                    <a:p>
                      <a:r>
                        <a:rPr lang="en-US"/>
                        <a:t>It is modern computer architecture based on Harvard Mark I relay based model.</a:t>
                      </a:r>
                    </a:p>
                  </a:txBody>
                  <a:tcPr anchor="ctr">
                    <a:lnL>
                      <a:noFill/>
                    </a:lnL>
                    <a:lnR>
                      <a:noFill/>
                    </a:lnR>
                    <a:lnT>
                      <a:noFill/>
                    </a:lnT>
                    <a:lnB>
                      <a:noFill/>
                    </a:lnB>
                  </a:tcPr>
                </a:tc>
                <a:extLst>
                  <a:ext uri="{0D108BD9-81ED-4DB2-BD59-A6C34878D82A}">
                    <a16:rowId xmlns:a16="http://schemas.microsoft.com/office/drawing/2014/main" val="3823962802"/>
                  </a:ext>
                </a:extLst>
              </a:tr>
              <a:tr h="922101">
                <a:tc>
                  <a:txBody>
                    <a:bodyPr/>
                    <a:lstStyle/>
                    <a:p>
                      <a:r>
                        <a:rPr lang="en-US"/>
                        <a:t>Same physical memory address is used for instructions and data.</a:t>
                      </a:r>
                    </a:p>
                  </a:txBody>
                  <a:tcPr anchor="ctr">
                    <a:lnL>
                      <a:noFill/>
                    </a:lnL>
                    <a:lnR>
                      <a:noFill/>
                    </a:lnR>
                    <a:lnT>
                      <a:noFill/>
                    </a:lnT>
                    <a:lnB>
                      <a:noFill/>
                    </a:lnB>
                  </a:tcPr>
                </a:tc>
                <a:tc>
                  <a:txBody>
                    <a:bodyPr/>
                    <a:lstStyle/>
                    <a:p>
                      <a:r>
                        <a:rPr lang="en-US"/>
                        <a:t>Separate physical memory address is used for instructions and data.</a:t>
                      </a:r>
                    </a:p>
                  </a:txBody>
                  <a:tcPr anchor="ctr">
                    <a:lnL>
                      <a:noFill/>
                    </a:lnL>
                    <a:lnR>
                      <a:noFill/>
                    </a:lnR>
                    <a:lnT>
                      <a:noFill/>
                    </a:lnT>
                    <a:lnB>
                      <a:noFill/>
                    </a:lnB>
                  </a:tcPr>
                </a:tc>
                <a:extLst>
                  <a:ext uri="{0D108BD9-81ED-4DB2-BD59-A6C34878D82A}">
                    <a16:rowId xmlns:a16="http://schemas.microsoft.com/office/drawing/2014/main" val="2709247943"/>
                  </a:ext>
                </a:extLst>
              </a:tr>
              <a:tr h="711173">
                <a:tc>
                  <a:txBody>
                    <a:bodyPr/>
                    <a:lstStyle/>
                    <a:p>
                      <a:r>
                        <a:rPr lang="en-US" dirty="0"/>
                        <a:t>There is common bus for data and instruction transfer.</a:t>
                      </a:r>
                    </a:p>
                  </a:txBody>
                  <a:tcPr anchor="ctr">
                    <a:lnL>
                      <a:noFill/>
                    </a:lnL>
                    <a:lnR>
                      <a:noFill/>
                    </a:lnR>
                    <a:lnT>
                      <a:noFill/>
                    </a:lnT>
                    <a:lnB>
                      <a:noFill/>
                    </a:lnB>
                  </a:tcPr>
                </a:tc>
                <a:tc>
                  <a:txBody>
                    <a:bodyPr/>
                    <a:lstStyle/>
                    <a:p>
                      <a:r>
                        <a:rPr lang="en-US"/>
                        <a:t>Separate buses are used for transferring data and instruction.</a:t>
                      </a:r>
                    </a:p>
                  </a:txBody>
                  <a:tcPr anchor="ctr">
                    <a:lnL>
                      <a:noFill/>
                    </a:lnL>
                    <a:lnR>
                      <a:noFill/>
                    </a:lnR>
                    <a:lnT>
                      <a:noFill/>
                    </a:lnT>
                    <a:lnB>
                      <a:noFill/>
                    </a:lnB>
                  </a:tcPr>
                </a:tc>
                <a:extLst>
                  <a:ext uri="{0D108BD9-81ED-4DB2-BD59-A6C34878D82A}">
                    <a16:rowId xmlns:a16="http://schemas.microsoft.com/office/drawing/2014/main" val="1004020874"/>
                  </a:ext>
                </a:extLst>
              </a:tr>
              <a:tr h="657752">
                <a:tc>
                  <a:txBody>
                    <a:bodyPr/>
                    <a:lstStyle/>
                    <a:p>
                      <a:r>
                        <a:rPr lang="en-US" dirty="0"/>
                        <a:t>Two clock cycles are required to execute single instruction.</a:t>
                      </a:r>
                    </a:p>
                  </a:txBody>
                  <a:tcPr anchor="ctr">
                    <a:lnL>
                      <a:noFill/>
                    </a:lnL>
                    <a:lnR>
                      <a:noFill/>
                    </a:lnR>
                    <a:lnT>
                      <a:noFill/>
                    </a:lnT>
                    <a:lnB>
                      <a:noFill/>
                    </a:lnB>
                  </a:tcPr>
                </a:tc>
                <a:tc>
                  <a:txBody>
                    <a:bodyPr/>
                    <a:lstStyle/>
                    <a:p>
                      <a:r>
                        <a:rPr lang="en-US"/>
                        <a:t>An instruction is executed in a single cycle.</a:t>
                      </a:r>
                    </a:p>
                  </a:txBody>
                  <a:tcPr anchor="ctr">
                    <a:lnL>
                      <a:noFill/>
                    </a:lnL>
                    <a:lnR>
                      <a:noFill/>
                    </a:lnR>
                    <a:lnT>
                      <a:noFill/>
                    </a:lnT>
                    <a:lnB>
                      <a:noFill/>
                    </a:lnB>
                  </a:tcPr>
                </a:tc>
                <a:extLst>
                  <a:ext uri="{0D108BD9-81ED-4DB2-BD59-A6C34878D82A}">
                    <a16:rowId xmlns:a16="http://schemas.microsoft.com/office/drawing/2014/main" val="267998771"/>
                  </a:ext>
                </a:extLst>
              </a:tr>
              <a:tr h="526915">
                <a:tc>
                  <a:txBody>
                    <a:bodyPr/>
                    <a:lstStyle/>
                    <a:p>
                      <a:r>
                        <a:rPr lang="en-US" dirty="0"/>
                        <a:t>It is cheaper in cost.</a:t>
                      </a:r>
                    </a:p>
                  </a:txBody>
                  <a:tcPr anchor="ctr">
                    <a:lnL>
                      <a:noFill/>
                    </a:lnL>
                    <a:lnR>
                      <a:noFill/>
                    </a:lnR>
                    <a:lnT>
                      <a:noFill/>
                    </a:lnT>
                    <a:lnB>
                      <a:noFill/>
                    </a:lnB>
                  </a:tcPr>
                </a:tc>
                <a:tc>
                  <a:txBody>
                    <a:bodyPr/>
                    <a:lstStyle/>
                    <a:p>
                      <a:r>
                        <a:rPr lang="en-US"/>
                        <a:t>It is costly than Von Neumann Architecture.</a:t>
                      </a:r>
                    </a:p>
                  </a:txBody>
                  <a:tcPr anchor="ctr">
                    <a:lnL>
                      <a:noFill/>
                    </a:lnL>
                    <a:lnR>
                      <a:noFill/>
                    </a:lnR>
                    <a:lnT>
                      <a:noFill/>
                    </a:lnT>
                    <a:lnB>
                      <a:noFill/>
                    </a:lnB>
                  </a:tcPr>
                </a:tc>
                <a:extLst>
                  <a:ext uri="{0D108BD9-81ED-4DB2-BD59-A6C34878D82A}">
                    <a16:rowId xmlns:a16="http://schemas.microsoft.com/office/drawing/2014/main" val="1988312884"/>
                  </a:ext>
                </a:extLst>
              </a:tr>
              <a:tr h="922101">
                <a:tc>
                  <a:txBody>
                    <a:bodyPr/>
                    <a:lstStyle/>
                    <a:p>
                      <a:r>
                        <a:rPr lang="en-US" dirty="0"/>
                        <a:t>CPU can not access instructions and read/write at the same time.</a:t>
                      </a:r>
                    </a:p>
                  </a:txBody>
                  <a:tcPr anchor="ctr">
                    <a:lnL>
                      <a:noFill/>
                    </a:lnL>
                    <a:lnR>
                      <a:noFill/>
                    </a:lnR>
                    <a:lnT>
                      <a:noFill/>
                    </a:lnT>
                    <a:lnB>
                      <a:noFill/>
                    </a:lnB>
                  </a:tcPr>
                </a:tc>
                <a:tc>
                  <a:txBody>
                    <a:bodyPr/>
                    <a:lstStyle/>
                    <a:p>
                      <a:r>
                        <a:rPr lang="en-US"/>
                        <a:t>CPU can access instructions and read/write at the same time.</a:t>
                      </a:r>
                    </a:p>
                  </a:txBody>
                  <a:tcPr anchor="ctr">
                    <a:lnL>
                      <a:noFill/>
                    </a:lnL>
                    <a:lnR>
                      <a:noFill/>
                    </a:lnR>
                    <a:lnT>
                      <a:noFill/>
                    </a:lnT>
                    <a:lnB>
                      <a:noFill/>
                    </a:lnB>
                  </a:tcPr>
                </a:tc>
                <a:extLst>
                  <a:ext uri="{0D108BD9-81ED-4DB2-BD59-A6C34878D82A}">
                    <a16:rowId xmlns:a16="http://schemas.microsoft.com/office/drawing/2014/main" val="3760780699"/>
                  </a:ext>
                </a:extLst>
              </a:tr>
              <a:tr h="526915">
                <a:tc>
                  <a:txBody>
                    <a:bodyPr/>
                    <a:lstStyle/>
                    <a:p>
                      <a:r>
                        <a:rPr lang="en-US"/>
                        <a:t>It is used in personal computers and small computers.</a:t>
                      </a:r>
                    </a:p>
                  </a:txBody>
                  <a:tcPr anchor="ctr">
                    <a:lnL>
                      <a:noFill/>
                    </a:lnL>
                    <a:lnR>
                      <a:noFill/>
                    </a:lnR>
                    <a:lnT>
                      <a:noFill/>
                    </a:lnT>
                    <a:lnB>
                      <a:noFill/>
                    </a:lnB>
                  </a:tcPr>
                </a:tc>
                <a:tc>
                  <a:txBody>
                    <a:bodyPr/>
                    <a:lstStyle/>
                    <a:p>
                      <a:r>
                        <a:rPr lang="en-US" dirty="0"/>
                        <a:t>It is used in micro controllers and signal processing.</a:t>
                      </a:r>
                    </a:p>
                  </a:txBody>
                  <a:tcPr anchor="ctr">
                    <a:lnL>
                      <a:noFill/>
                    </a:lnL>
                    <a:lnR>
                      <a:noFill/>
                    </a:lnR>
                    <a:lnT>
                      <a:noFill/>
                    </a:lnT>
                    <a:lnB>
                      <a:noFill/>
                    </a:lnB>
                  </a:tcPr>
                </a:tc>
                <a:extLst>
                  <a:ext uri="{0D108BD9-81ED-4DB2-BD59-A6C34878D82A}">
                    <a16:rowId xmlns:a16="http://schemas.microsoft.com/office/drawing/2014/main" val="405890035"/>
                  </a:ext>
                </a:extLst>
              </a:tr>
            </a:tbl>
          </a:graphicData>
        </a:graphic>
      </p:graphicFrame>
      <p:sp>
        <p:nvSpPr>
          <p:cNvPr id="8" name="Rectangle 1">
            <a:extLst>
              <a:ext uri="{FF2B5EF4-FFF2-40B4-BE49-F238E27FC236}">
                <a16:creationId xmlns:a16="http://schemas.microsoft.com/office/drawing/2014/main" id="{B575E913-FB01-3B21-C6B1-374B438590C8}"/>
              </a:ext>
            </a:extLst>
          </p:cNvPr>
          <p:cNvSpPr>
            <a:spLocks noChangeArrowheads="1"/>
          </p:cNvSpPr>
          <p:nvPr/>
        </p:nvSpPr>
        <p:spPr bwMode="auto">
          <a:xfrm>
            <a:off x="0" y="-2232"/>
            <a:ext cx="842544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Difference between Von Neumann and Harvard Architecture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870408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ED1BDB-CF72-5644-BD59-584606E3C790}"/>
              </a:ext>
            </a:extLst>
          </p:cNvPr>
          <p:cNvSpPr>
            <a:spLocks noGrp="1"/>
          </p:cNvSpPr>
          <p:nvPr>
            <p:ph sz="half" idx="2"/>
          </p:nvPr>
        </p:nvSpPr>
        <p:spPr>
          <a:xfrm>
            <a:off x="0" y="0"/>
            <a:ext cx="6848475" cy="6858000"/>
          </a:xfrm>
        </p:spPr>
        <p:txBody>
          <a:bodyPr>
            <a:normAutofit/>
          </a:bodyPr>
          <a:lstStyle/>
          <a:p>
            <a:r>
              <a:rPr lang="en-US" b="0" dirty="0">
                <a:effectLst/>
              </a:rPr>
              <a:t>What Is Computer Architecture?</a:t>
            </a:r>
          </a:p>
          <a:p>
            <a:endParaRPr lang="en-US" b="1" dirty="0"/>
          </a:p>
          <a:p>
            <a:r>
              <a:rPr lang="en-US" b="0" dirty="0">
                <a:effectLst/>
              </a:rPr>
              <a:t>Computer architecture refers to the end-to-end structure of a computer system that determines how its components interact with each other in helping to execute the machine’s purpose (i.e., processing data), often avoiding any reference to the actual technical implementation.</a:t>
            </a:r>
          </a:p>
          <a:p>
            <a:endParaRPr lang="en-US" dirty="0"/>
          </a:p>
          <a:p>
            <a:r>
              <a:rPr lang="en-US" b="0" dirty="0">
                <a:effectLst/>
              </a:rPr>
              <a:t>Examples of Computer Architecture: Von Neumann Architecture (a) and Harvard Architecture (b)</a:t>
            </a:r>
            <a:endParaRPr lang="en-US" dirty="0"/>
          </a:p>
        </p:txBody>
      </p:sp>
      <p:pic>
        <p:nvPicPr>
          <p:cNvPr id="9" name="Content Placeholder 8">
            <a:extLst>
              <a:ext uri="{FF2B5EF4-FFF2-40B4-BE49-F238E27FC236}">
                <a16:creationId xmlns:a16="http://schemas.microsoft.com/office/drawing/2014/main" id="{67298845-4D88-3B58-7476-9E1128E4495E}"/>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7029450" y="533399"/>
            <a:ext cx="4791074" cy="5762625"/>
          </a:xfrm>
        </p:spPr>
      </p:pic>
    </p:spTree>
    <p:extLst>
      <p:ext uri="{BB962C8B-B14F-4D97-AF65-F5344CB8AC3E}">
        <p14:creationId xmlns:p14="http://schemas.microsoft.com/office/powerpoint/2010/main" val="3867244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ext uri="{BEBA8EAE-BF5A-486C-A8C5-ECC9F3942E4B}">
                <a14:imgProps xmlns:a14="http://schemas.microsoft.com/office/drawing/2010/main">
                  <a14:imgLayer r:embed="rId4">
                    <a14:imgEffect>
                      <a14:sharpenSoften amount="100000"/>
                    </a14:imgEffect>
                    <a14:imgEffect>
                      <a14:brightnessContrast bright="-5000"/>
                    </a14:imgEffect>
                  </a14:imgLayer>
                </a14:imgProps>
              </a:ext>
            </a:extLst>
          </a:blip>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15BB06C-DD4C-8A3F-9A62-023A3BF86829}"/>
              </a:ext>
            </a:extLst>
          </p:cNvPr>
          <p:cNvSpPr>
            <a:spLocks noGrp="1"/>
          </p:cNvSpPr>
          <p:nvPr>
            <p:ph sz="half" idx="1"/>
          </p:nvPr>
        </p:nvSpPr>
        <p:spPr>
          <a:xfrm>
            <a:off x="-1" y="0"/>
            <a:ext cx="7115175" cy="6743699"/>
          </a:xfrm>
        </p:spPr>
        <p:txBody>
          <a:bodyPr>
            <a:normAutofit/>
          </a:bodyPr>
          <a:lstStyle/>
          <a:p>
            <a:r>
              <a:rPr lang="en-US" dirty="0"/>
              <a:t>Microprocessor is a controlling unit of a micro-computer, fabricated on a small chip capable of performing ALU (Arithmetic Logical Unit) operations and communicating with the other devices connected to it.</a:t>
            </a:r>
          </a:p>
          <a:p>
            <a:endParaRPr lang="en-US" dirty="0"/>
          </a:p>
          <a:p>
            <a:r>
              <a:rPr lang="en-US" dirty="0"/>
              <a:t>Microprocessor consists of an ALU, register array, and a control unit. ALU performs arithmetical and logical operations on the data received from the memory or an input device.</a:t>
            </a:r>
          </a:p>
          <a:p>
            <a:endParaRPr lang="en-US" dirty="0"/>
          </a:p>
          <a:p>
            <a:r>
              <a:rPr lang="en-US" dirty="0"/>
              <a:t> Register array consists of registers identified by letters like B, C, D, E, H, L and accumulator. </a:t>
            </a:r>
          </a:p>
          <a:p>
            <a:r>
              <a:rPr lang="en-US" dirty="0"/>
              <a:t>The control unit controls the flow of data and instructions within the computer.</a:t>
            </a:r>
          </a:p>
          <a:p>
            <a:endParaRPr lang="en-US" dirty="0"/>
          </a:p>
        </p:txBody>
      </p:sp>
      <p:pic>
        <p:nvPicPr>
          <p:cNvPr id="8" name="Content Placeholder 7">
            <a:extLst>
              <a:ext uri="{FF2B5EF4-FFF2-40B4-BE49-F238E27FC236}">
                <a16:creationId xmlns:a16="http://schemas.microsoft.com/office/drawing/2014/main" id="{352BC04C-92F1-26EF-1329-D5A769851EB0}"/>
              </a:ext>
            </a:extLst>
          </p:cNvPr>
          <p:cNvPicPr>
            <a:picLocks noGrp="1" noChangeAspect="1"/>
          </p:cNvPicPr>
          <p:nvPr>
            <p:ph sz="half" idx="2"/>
          </p:nvPr>
        </p:nvPicPr>
        <p:blipFill>
          <a:blip r:embed="rId5">
            <a:alphaModFix/>
            <a:extLst>
              <a:ext uri="{BEBA8EAE-BF5A-486C-A8C5-ECC9F3942E4B}">
                <a14:imgProps xmlns:a14="http://schemas.microsoft.com/office/drawing/2010/main">
                  <a14:imgLayer r:embed="rId6">
                    <a14:imgEffect>
                      <a14:saturation sat="101000"/>
                    </a14:imgEffect>
                    <a14:imgEffect>
                      <a14:brightnessContrast contrast="-11000"/>
                    </a14:imgEffect>
                  </a14:imgLayer>
                </a14:imgProps>
              </a:ext>
              <a:ext uri="{28A0092B-C50C-407E-A947-70E740481C1C}">
                <a14:useLocalDpi xmlns:a14="http://schemas.microsoft.com/office/drawing/2010/main" val="0"/>
              </a:ext>
            </a:extLst>
          </a:blip>
          <a:stretch>
            <a:fillRect/>
          </a:stretch>
        </p:blipFill>
        <p:spPr>
          <a:xfrm>
            <a:off x="7115175" y="1571626"/>
            <a:ext cx="4952999" cy="4257674"/>
          </a:xfrm>
          <a:solidFill>
            <a:schemeClr val="accent1">
              <a:alpha val="93000"/>
            </a:schemeClr>
          </a:solidFill>
          <a:ln>
            <a:solidFill>
              <a:schemeClr val="accent1">
                <a:lumMod val="75000"/>
              </a:schemeClr>
            </a:solidFill>
          </a:ln>
        </p:spPr>
      </p:pic>
      <p:sp>
        <p:nvSpPr>
          <p:cNvPr id="10" name="TextBox 9">
            <a:extLst>
              <a:ext uri="{FF2B5EF4-FFF2-40B4-BE49-F238E27FC236}">
                <a16:creationId xmlns:a16="http://schemas.microsoft.com/office/drawing/2014/main" id="{BF9493F2-B31C-142E-6923-911E311FE12C}"/>
              </a:ext>
            </a:extLst>
          </p:cNvPr>
          <p:cNvSpPr txBox="1"/>
          <p:nvPr/>
        </p:nvSpPr>
        <p:spPr>
          <a:xfrm>
            <a:off x="5750568" y="426394"/>
            <a:ext cx="6153150" cy="461665"/>
          </a:xfrm>
          <a:prstGeom prst="rect">
            <a:avLst/>
          </a:prstGeom>
          <a:noFill/>
        </p:spPr>
        <p:txBody>
          <a:bodyPr wrap="square">
            <a:spAutoFit/>
          </a:bodyPr>
          <a:lstStyle/>
          <a:p>
            <a:r>
              <a:rPr lang="en-US" sz="2400" b="1" dirty="0"/>
              <a:t>Block Diagram of a Basic Microcomputer</a:t>
            </a:r>
          </a:p>
        </p:txBody>
      </p:sp>
    </p:spTree>
    <p:extLst>
      <p:ext uri="{BB962C8B-B14F-4D97-AF65-F5344CB8AC3E}">
        <p14:creationId xmlns:p14="http://schemas.microsoft.com/office/powerpoint/2010/main" val="3997501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F4AA986-0394-67B6-BCBD-15952F2611E5}"/>
              </a:ext>
            </a:extLst>
          </p:cNvPr>
          <p:cNvSpPr>
            <a:spLocks noGrp="1"/>
          </p:cNvSpPr>
          <p:nvPr>
            <p:ph idx="1"/>
          </p:nvPr>
        </p:nvSpPr>
        <p:spPr>
          <a:xfrm>
            <a:off x="0" y="1"/>
            <a:ext cx="12192000" cy="6858000"/>
          </a:xfrm>
        </p:spPr>
        <p:txBody>
          <a:bodyPr>
            <a:normAutofit/>
          </a:bodyPr>
          <a:lstStyle/>
          <a:p>
            <a:r>
              <a:rPr lang="en-US" b="0" dirty="0">
                <a:effectLst/>
              </a:rPr>
              <a:t>Computer architecture is the arrangement of the components that comprise a computer system and the engine at the core of the processes that drive its functioning. </a:t>
            </a:r>
          </a:p>
          <a:p>
            <a:endParaRPr lang="en-US" b="0" dirty="0">
              <a:effectLst/>
            </a:endParaRPr>
          </a:p>
          <a:p>
            <a:r>
              <a:rPr lang="en-US" b="0" dirty="0">
                <a:effectLst/>
              </a:rPr>
              <a:t>It specifies the machine interface for which programming languages and associated processors are designed.</a:t>
            </a:r>
          </a:p>
          <a:p>
            <a:endParaRPr lang="en-US" dirty="0"/>
          </a:p>
          <a:p>
            <a:r>
              <a:rPr lang="en-US" b="0" dirty="0">
                <a:effectLst/>
              </a:rPr>
              <a:t>Complex instruction set computer (CISC) and reduced instruction set computer (RISC) are the two predominant approaches to the architecture that influence how computer processors function.</a:t>
            </a:r>
            <a:endParaRPr lang="en-US" dirty="0"/>
          </a:p>
        </p:txBody>
      </p:sp>
    </p:spTree>
    <p:extLst>
      <p:ext uri="{BB962C8B-B14F-4D97-AF65-F5344CB8AC3E}">
        <p14:creationId xmlns:p14="http://schemas.microsoft.com/office/powerpoint/2010/main" val="38084267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54A3B3-0B8C-A6AA-12DA-E6BADD0BAA59}"/>
              </a:ext>
            </a:extLst>
          </p:cNvPr>
          <p:cNvSpPr>
            <a:spLocks noGrp="1"/>
          </p:cNvSpPr>
          <p:nvPr>
            <p:ph idx="1"/>
          </p:nvPr>
        </p:nvSpPr>
        <p:spPr>
          <a:xfrm>
            <a:off x="0" y="0"/>
            <a:ext cx="12192000" cy="6858000"/>
          </a:xfrm>
        </p:spPr>
        <p:txBody>
          <a:bodyPr/>
          <a:lstStyle/>
          <a:p>
            <a:r>
              <a:rPr lang="en-US" b="0" dirty="0">
                <a:effectLst/>
              </a:rPr>
              <a:t>Components of Computer Architecture</a:t>
            </a:r>
          </a:p>
          <a:p>
            <a:endParaRPr lang="en-US" b="1" dirty="0"/>
          </a:p>
          <a:p>
            <a:r>
              <a:rPr lang="en-US" b="0" dirty="0">
                <a:effectLst/>
              </a:rPr>
              <a:t>Depending on the method of categorization, the parts of a computer architecture can be subdivided in several ways. </a:t>
            </a:r>
          </a:p>
          <a:p>
            <a:endParaRPr lang="en-US" b="0" dirty="0">
              <a:effectLst/>
            </a:endParaRPr>
          </a:p>
          <a:p>
            <a:r>
              <a:rPr lang="en-US" b="0" dirty="0">
                <a:effectLst/>
              </a:rPr>
              <a:t>The main components of a computer architecture are the CPU, memory, and peripherals.</a:t>
            </a:r>
          </a:p>
          <a:p>
            <a:endParaRPr lang="en-US" b="0" dirty="0">
              <a:effectLst/>
            </a:endParaRPr>
          </a:p>
          <a:p>
            <a:r>
              <a:rPr lang="en-US" b="0" dirty="0">
                <a:effectLst/>
              </a:rPr>
              <a:t> All these elements are linked by the system bus, which comprises an address bus, a data bus, and a control bus. </a:t>
            </a:r>
          </a:p>
          <a:p>
            <a:endParaRPr lang="en-US" b="0" dirty="0">
              <a:effectLst/>
            </a:endParaRPr>
          </a:p>
          <a:p>
            <a:r>
              <a:rPr lang="en-US" b="0" dirty="0">
                <a:effectLst/>
              </a:rPr>
              <a:t>Within this framework, the computer architecture has eight key components, as described below.</a:t>
            </a:r>
            <a:endParaRPr lang="en-US" dirty="0"/>
          </a:p>
          <a:p>
            <a:endParaRPr lang="en-US" dirty="0"/>
          </a:p>
        </p:txBody>
      </p:sp>
    </p:spTree>
    <p:extLst>
      <p:ext uri="{BB962C8B-B14F-4D97-AF65-F5344CB8AC3E}">
        <p14:creationId xmlns:p14="http://schemas.microsoft.com/office/powerpoint/2010/main" val="2143027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E1D5C-A8DE-6EA2-5637-258ACF0A94C9}"/>
              </a:ext>
            </a:extLst>
          </p:cNvPr>
          <p:cNvSpPr>
            <a:spLocks noGrp="1"/>
          </p:cNvSpPr>
          <p:nvPr>
            <p:ph type="title"/>
          </p:nvPr>
        </p:nvSpPr>
        <p:spPr>
          <a:xfrm>
            <a:off x="838200" y="344805"/>
            <a:ext cx="10515600" cy="1325563"/>
          </a:xfrm>
        </p:spPr>
        <p:txBody>
          <a:bodyPr/>
          <a:lstStyle/>
          <a:p>
            <a:r>
              <a:rPr lang="en-US" dirty="0"/>
              <a:t>Components of Computer Architecture</a:t>
            </a:r>
          </a:p>
        </p:txBody>
      </p:sp>
      <p:sp>
        <p:nvSpPr>
          <p:cNvPr id="3" name="Content Placeholder 2">
            <a:extLst>
              <a:ext uri="{FF2B5EF4-FFF2-40B4-BE49-F238E27FC236}">
                <a16:creationId xmlns:a16="http://schemas.microsoft.com/office/drawing/2014/main" id="{765513C9-DBC8-7BFC-3D0A-B3A601C6A37B}"/>
              </a:ext>
            </a:extLst>
          </p:cNvPr>
          <p:cNvSpPr>
            <a:spLocks noGrp="1"/>
          </p:cNvSpPr>
          <p:nvPr>
            <p:ph idx="1"/>
          </p:nvPr>
        </p:nvSpPr>
        <p:spPr>
          <a:xfrm>
            <a:off x="0" y="1690688"/>
            <a:ext cx="12192000" cy="5167311"/>
          </a:xfrm>
        </p:spPr>
        <p:txBody>
          <a:bodyPr>
            <a:normAutofit/>
          </a:bodyPr>
          <a:lstStyle/>
          <a:p>
            <a:r>
              <a:rPr lang="en-US" sz="2000" b="1" dirty="0">
                <a:effectLst/>
              </a:rPr>
              <a:t>1. Input unit and associated peripherals</a:t>
            </a:r>
          </a:p>
          <a:p>
            <a:endParaRPr lang="en-US" b="1" dirty="0"/>
          </a:p>
          <a:p>
            <a:r>
              <a:rPr lang="en-US" b="0" dirty="0">
                <a:effectLst/>
              </a:rPr>
              <a:t>The input unit provides external data sources to the computer system, It connects the external environment to the computer. </a:t>
            </a:r>
          </a:p>
          <a:p>
            <a:endParaRPr lang="en-US" b="0" dirty="0">
              <a:effectLst/>
            </a:endParaRPr>
          </a:p>
          <a:p>
            <a:r>
              <a:rPr lang="en-US" b="0" dirty="0">
                <a:effectLst/>
              </a:rPr>
              <a:t>It receives information from input devices, translates it to machine language, and then inserts it within the computer system. </a:t>
            </a:r>
          </a:p>
          <a:p>
            <a:endParaRPr lang="en-US" b="0" dirty="0">
              <a:effectLst/>
            </a:endParaRPr>
          </a:p>
          <a:p>
            <a:r>
              <a:rPr lang="en-US" b="0" dirty="0">
                <a:effectLst/>
              </a:rPr>
              <a:t>The keyboard, mouse, or other input devices are the most often utilized and have corresponding </a:t>
            </a:r>
            <a:r>
              <a:rPr lang="en-US" b="0" dirty="0">
                <a:effectLst/>
                <a:hlinkClick r:id="rId2" tooltip="hardware drivers"/>
              </a:rPr>
              <a:t>hardware drivers</a:t>
            </a:r>
            <a:r>
              <a:rPr lang="en-US" b="0" dirty="0">
                <a:effectLst/>
              </a:rPr>
              <a:t> that allow them to work in sync with the rest of the computer architecture.</a:t>
            </a:r>
            <a:endParaRPr lang="en-US" dirty="0"/>
          </a:p>
          <a:p>
            <a:endParaRPr lang="en-US" dirty="0"/>
          </a:p>
        </p:txBody>
      </p:sp>
    </p:spTree>
    <p:extLst>
      <p:ext uri="{BB962C8B-B14F-4D97-AF65-F5344CB8AC3E}">
        <p14:creationId xmlns:p14="http://schemas.microsoft.com/office/powerpoint/2010/main" val="3262421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01B5B-1910-06EF-921A-F7511280C458}"/>
              </a:ext>
            </a:extLst>
          </p:cNvPr>
          <p:cNvSpPr>
            <a:spLocks noGrp="1"/>
          </p:cNvSpPr>
          <p:nvPr>
            <p:ph idx="1"/>
          </p:nvPr>
        </p:nvSpPr>
        <p:spPr>
          <a:xfrm>
            <a:off x="0" y="0"/>
            <a:ext cx="12192000" cy="6858000"/>
          </a:xfrm>
        </p:spPr>
        <p:txBody>
          <a:bodyPr>
            <a:normAutofit/>
          </a:bodyPr>
          <a:lstStyle/>
          <a:p>
            <a:r>
              <a:rPr lang="en-US" sz="2000" b="1" dirty="0">
                <a:effectLst/>
              </a:rPr>
              <a:t>2. Output unit and associated peripherals</a:t>
            </a:r>
            <a:endParaRPr lang="en-US" sz="2000" b="1" dirty="0"/>
          </a:p>
          <a:p>
            <a:r>
              <a:rPr lang="en-US" b="0" dirty="0">
                <a:effectLst/>
              </a:rPr>
              <a:t>The output unit delivers the computer process’s results to the user. </a:t>
            </a:r>
          </a:p>
          <a:p>
            <a:endParaRPr lang="en-US" b="0" dirty="0">
              <a:effectLst/>
            </a:endParaRPr>
          </a:p>
          <a:p>
            <a:r>
              <a:rPr lang="en-US" b="0" dirty="0">
                <a:effectLst/>
              </a:rPr>
              <a:t>A majority of the output data comprises music, graphics, or video. </a:t>
            </a:r>
          </a:p>
          <a:p>
            <a:endParaRPr lang="en-US" b="0" dirty="0">
              <a:effectLst/>
            </a:endParaRPr>
          </a:p>
          <a:p>
            <a:r>
              <a:rPr lang="en-US" b="0" dirty="0">
                <a:effectLst/>
              </a:rPr>
              <a:t>A computer architecture’s output devices encompass the display, printing unit, speakers, headphones, etc.</a:t>
            </a:r>
          </a:p>
          <a:p>
            <a:endParaRPr lang="en-US" dirty="0"/>
          </a:p>
          <a:p>
            <a:r>
              <a:rPr lang="en-US" b="0" dirty="0">
                <a:effectLst/>
              </a:rPr>
              <a:t>To play an MP3 file, for instance, the system reads a number array from the disc and into memory.</a:t>
            </a:r>
          </a:p>
          <a:p>
            <a:endParaRPr lang="en-US" b="0" dirty="0">
              <a:effectLst/>
            </a:endParaRPr>
          </a:p>
          <a:p>
            <a:r>
              <a:rPr lang="en-US" b="0" dirty="0">
                <a:effectLst/>
              </a:rPr>
              <a:t> The computer architecture manipulates these numbers to convert compressed audio data to uncompressed audio data and then outputs the resulting set of numbers (uncompressed audio file) to the audio chips. </a:t>
            </a:r>
          </a:p>
          <a:p>
            <a:endParaRPr lang="en-US" b="0" dirty="0">
              <a:effectLst/>
            </a:endParaRPr>
          </a:p>
          <a:p>
            <a:r>
              <a:rPr lang="en-US" b="0" dirty="0">
                <a:effectLst/>
              </a:rPr>
              <a:t>The chip then makes it user-ready through the output unit and associated peripherals.</a:t>
            </a:r>
            <a:endParaRPr lang="en-US" dirty="0"/>
          </a:p>
          <a:p>
            <a:endParaRPr lang="en-US" dirty="0"/>
          </a:p>
        </p:txBody>
      </p:sp>
    </p:spTree>
    <p:extLst>
      <p:ext uri="{BB962C8B-B14F-4D97-AF65-F5344CB8AC3E}">
        <p14:creationId xmlns:p14="http://schemas.microsoft.com/office/powerpoint/2010/main" val="121421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F38DDE-CA89-79D3-3215-A166F6857106}"/>
              </a:ext>
            </a:extLst>
          </p:cNvPr>
          <p:cNvSpPr>
            <a:spLocks noGrp="1"/>
          </p:cNvSpPr>
          <p:nvPr>
            <p:ph idx="1"/>
          </p:nvPr>
        </p:nvSpPr>
        <p:spPr>
          <a:xfrm>
            <a:off x="0" y="0"/>
            <a:ext cx="12192000" cy="6858000"/>
          </a:xfrm>
        </p:spPr>
        <p:txBody>
          <a:bodyPr/>
          <a:lstStyle/>
          <a:p>
            <a:pPr marL="0" indent="0">
              <a:buNone/>
            </a:pPr>
            <a:r>
              <a:rPr lang="en-US" sz="2000" b="1" dirty="0">
                <a:effectLst/>
              </a:rPr>
              <a:t>3. Storage unit/memory</a:t>
            </a:r>
            <a:endParaRPr lang="en-US" sz="2000" b="1" dirty="0"/>
          </a:p>
          <a:p>
            <a:r>
              <a:rPr lang="en-US" b="0" dirty="0">
                <a:effectLst/>
              </a:rPr>
              <a:t>The storage unit contains numerous computer parts that are employed to store data. </a:t>
            </a:r>
          </a:p>
          <a:p>
            <a:r>
              <a:rPr lang="en-US" b="0" dirty="0">
                <a:effectLst/>
              </a:rPr>
              <a:t>It is typically separated into primary storage and secondary storage.</a:t>
            </a:r>
            <a:endParaRPr lang="en-US" dirty="0"/>
          </a:p>
          <a:p>
            <a:r>
              <a:rPr lang="en-US" b="1" dirty="0"/>
              <a:t>RAM</a:t>
            </a:r>
          </a:p>
          <a:p>
            <a:r>
              <a:rPr lang="en-US" b="1" dirty="0"/>
              <a:t>ROM </a:t>
            </a:r>
          </a:p>
          <a:p>
            <a:r>
              <a:rPr lang="en-US" b="0" dirty="0">
                <a:effectLst/>
              </a:rPr>
              <a:t>Secondary storage unit</a:t>
            </a:r>
            <a:endParaRPr lang="en-US" b="1" dirty="0"/>
          </a:p>
          <a:p>
            <a:r>
              <a:rPr lang="en-US" b="0" dirty="0">
                <a:effectLst/>
              </a:rPr>
              <a:t>Secondary or external storage is inaccessible directly to the CPU. </a:t>
            </a:r>
          </a:p>
          <a:p>
            <a:r>
              <a:rPr lang="en-US" b="0" dirty="0">
                <a:effectLst/>
              </a:rPr>
              <a:t>Before the CPU uses secondary storage data, it must be transferred to the main storage. </a:t>
            </a:r>
          </a:p>
          <a:p>
            <a:r>
              <a:rPr lang="en-US" b="0" dirty="0">
                <a:effectLst/>
              </a:rPr>
              <a:t>Secondary storage permanently retains vast amounts of data. Examples include </a:t>
            </a:r>
            <a:r>
              <a:rPr lang="en-US" b="0" dirty="0">
                <a:effectLst/>
                <a:hlinkClick r:id="rId2" tooltip="hard disk drives (HDDs), solid-state drives (SSDs)"/>
              </a:rPr>
              <a:t>hard disk drives (HDDs), solid-state drives (SSDs)</a:t>
            </a:r>
            <a:r>
              <a:rPr lang="en-US" b="0" dirty="0">
                <a:effectLst/>
              </a:rPr>
              <a:t>, compact disks (CDs), etc.</a:t>
            </a:r>
            <a:endParaRPr lang="en-US" dirty="0"/>
          </a:p>
          <a:p>
            <a:endParaRPr lang="en-US" dirty="0"/>
          </a:p>
        </p:txBody>
      </p:sp>
    </p:spTree>
    <p:extLst>
      <p:ext uri="{BB962C8B-B14F-4D97-AF65-F5344CB8AC3E}">
        <p14:creationId xmlns:p14="http://schemas.microsoft.com/office/powerpoint/2010/main" val="2295275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C5593E-513E-7A91-6BE0-D4402A77871B}"/>
              </a:ext>
            </a:extLst>
          </p:cNvPr>
          <p:cNvSpPr>
            <a:spLocks noGrp="1"/>
          </p:cNvSpPr>
          <p:nvPr>
            <p:ph idx="1"/>
          </p:nvPr>
        </p:nvSpPr>
        <p:spPr>
          <a:xfrm>
            <a:off x="0" y="0"/>
            <a:ext cx="12192000" cy="6858000"/>
          </a:xfrm>
        </p:spPr>
        <p:txBody>
          <a:bodyPr/>
          <a:lstStyle/>
          <a:p>
            <a:pPr marL="0" indent="0">
              <a:buNone/>
            </a:pPr>
            <a:r>
              <a:rPr lang="en-US" sz="2000" b="1" dirty="0"/>
              <a:t>4.</a:t>
            </a:r>
            <a:r>
              <a:rPr lang="en-US" sz="2000" b="1" dirty="0">
                <a:effectLst/>
              </a:rPr>
              <a:t>Central processing unit (CPU)</a:t>
            </a:r>
            <a:endParaRPr lang="en-US" sz="2000" b="1" dirty="0"/>
          </a:p>
          <a:p>
            <a:r>
              <a:rPr lang="en-US" b="0" dirty="0">
                <a:effectLst/>
              </a:rPr>
              <a:t>The central processing unit includes registers, an arithmetic logic unit (ALU), and control circuits, which interpret and execute assembly language instructions. </a:t>
            </a:r>
          </a:p>
          <a:p>
            <a:r>
              <a:rPr lang="en-US" b="0" dirty="0">
                <a:effectLst/>
              </a:rPr>
              <a:t>The CPU interacts with all the other parts of the computer architecture to make sense of the data and deliver the necessary output.</a:t>
            </a:r>
            <a:endParaRPr lang="en-US" dirty="0"/>
          </a:p>
          <a:p>
            <a:r>
              <a:rPr lang="en-US" b="0" dirty="0">
                <a:effectLst/>
              </a:rPr>
              <a:t>Here is a brief overview of the CPU’s sub-component</a:t>
            </a:r>
            <a:endParaRPr lang="en-US" dirty="0"/>
          </a:p>
          <a:p>
            <a:r>
              <a:rPr lang="en-US" b="0" dirty="0">
                <a:effectLst/>
              </a:rPr>
              <a:t>1. Registers</a:t>
            </a:r>
            <a:endParaRPr lang="en-US" b="1" dirty="0"/>
          </a:p>
          <a:p>
            <a:r>
              <a:rPr lang="en-US" b="0" dirty="0">
                <a:effectLst/>
              </a:rPr>
              <a:t>2. Arithmetic logic unit (ALU)</a:t>
            </a:r>
            <a:endParaRPr lang="en-US" b="1" dirty="0"/>
          </a:p>
          <a:p>
            <a:r>
              <a:rPr lang="en-US" b="0" dirty="0">
                <a:effectLst/>
              </a:rPr>
              <a:t>3. Control unit</a:t>
            </a:r>
          </a:p>
          <a:p>
            <a:endParaRPr lang="en-US" dirty="0"/>
          </a:p>
        </p:txBody>
      </p:sp>
    </p:spTree>
    <p:extLst>
      <p:ext uri="{BB962C8B-B14F-4D97-AF65-F5344CB8AC3E}">
        <p14:creationId xmlns:p14="http://schemas.microsoft.com/office/powerpoint/2010/main" val="14412187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C2DD5B-9DBE-4C62-A4C3-375F19104FD2}"/>
              </a:ext>
            </a:extLst>
          </p:cNvPr>
          <p:cNvSpPr>
            <a:spLocks noGrp="1"/>
          </p:cNvSpPr>
          <p:nvPr>
            <p:ph idx="1"/>
          </p:nvPr>
        </p:nvSpPr>
        <p:spPr>
          <a:xfrm>
            <a:off x="0" y="0"/>
            <a:ext cx="12080240" cy="6776720"/>
          </a:xfrm>
        </p:spPr>
        <p:txBody>
          <a:bodyPr/>
          <a:lstStyle/>
          <a:p>
            <a:r>
              <a:rPr lang="en-US" sz="2000" b="1" dirty="0"/>
              <a:t>5</a:t>
            </a:r>
            <a:r>
              <a:rPr lang="en-US" sz="2000" b="1" dirty="0">
                <a:effectLst/>
              </a:rPr>
              <a:t>. Operating system (OS):</a:t>
            </a:r>
          </a:p>
          <a:p>
            <a:endParaRPr lang="en-US" b="0" dirty="0">
              <a:effectLst/>
            </a:endParaRPr>
          </a:p>
          <a:p>
            <a:r>
              <a:rPr lang="en-US" b="0" dirty="0">
                <a:effectLst/>
              </a:rPr>
              <a:t>The operating system governs the computer’s functionality just above firmware. </a:t>
            </a:r>
          </a:p>
          <a:p>
            <a:endParaRPr lang="en-US" b="0" dirty="0">
              <a:effectLst/>
            </a:endParaRPr>
          </a:p>
          <a:p>
            <a:r>
              <a:rPr lang="en-US" b="0" dirty="0">
                <a:effectLst/>
              </a:rPr>
              <a:t>It manages memory usage and regulates devices such as the keyboard, mouse, display, and disc drives. </a:t>
            </a:r>
          </a:p>
          <a:p>
            <a:endParaRPr lang="en-US" b="0" dirty="0">
              <a:effectLst/>
            </a:endParaRPr>
          </a:p>
          <a:p>
            <a:r>
              <a:rPr lang="en-US" b="0" dirty="0">
                <a:effectLst/>
              </a:rPr>
              <a:t>The OS also provides the user with an interface, allowing them to launch apps and access data on the drive.</a:t>
            </a:r>
            <a:endParaRPr lang="en-US" dirty="0"/>
          </a:p>
          <a:p>
            <a:endParaRPr lang="en-US" b="1" dirty="0"/>
          </a:p>
          <a:p>
            <a:endParaRPr lang="en-US" b="1" dirty="0"/>
          </a:p>
          <a:p>
            <a:endParaRPr lang="en-US" dirty="0"/>
          </a:p>
        </p:txBody>
      </p:sp>
    </p:spTree>
    <p:extLst>
      <p:ext uri="{BB962C8B-B14F-4D97-AF65-F5344CB8AC3E}">
        <p14:creationId xmlns:p14="http://schemas.microsoft.com/office/powerpoint/2010/main" val="414044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068489-639F-002A-4FA0-F56182784D74}"/>
              </a:ext>
            </a:extLst>
          </p:cNvPr>
          <p:cNvSpPr>
            <a:spLocks noGrp="1"/>
          </p:cNvSpPr>
          <p:nvPr>
            <p:ph idx="1"/>
          </p:nvPr>
        </p:nvSpPr>
        <p:spPr>
          <a:xfrm>
            <a:off x="0" y="0"/>
            <a:ext cx="12192000" cy="6858000"/>
          </a:xfrm>
        </p:spPr>
        <p:txBody>
          <a:bodyPr>
            <a:normAutofit/>
          </a:bodyPr>
          <a:lstStyle/>
          <a:p>
            <a:r>
              <a:rPr lang="en-US" sz="2000" b="1" dirty="0"/>
              <a:t>6</a:t>
            </a:r>
            <a:r>
              <a:rPr lang="en-US" sz="2000" b="1" dirty="0">
                <a:effectLst/>
              </a:rPr>
              <a:t>. Buses</a:t>
            </a:r>
            <a:endParaRPr lang="en-US" sz="2000" b="1" dirty="0"/>
          </a:p>
          <a:p>
            <a:r>
              <a:rPr lang="en-US" b="0" dirty="0">
                <a:effectLst/>
              </a:rPr>
              <a:t>A bus is a tangible collection of signal lines with a linked purpose; a good example is the </a:t>
            </a:r>
            <a:r>
              <a:rPr lang="en-US" b="0" dirty="0">
                <a:effectLst/>
                <a:hlinkClick r:id="rId2" tooltip="universal serial bus (USB)"/>
              </a:rPr>
              <a:t>universal serial bus (USB)</a:t>
            </a:r>
            <a:r>
              <a:rPr lang="en-US" b="0" dirty="0">
                <a:effectLst/>
              </a:rPr>
              <a:t>.</a:t>
            </a:r>
          </a:p>
          <a:p>
            <a:endParaRPr lang="en-US" b="0" dirty="0">
              <a:effectLst/>
            </a:endParaRPr>
          </a:p>
          <a:p>
            <a:r>
              <a:rPr lang="en-US" b="0" dirty="0">
                <a:effectLst/>
              </a:rPr>
              <a:t> Buses enable the flow of electrical impulses between various components of a computer’s design, transferring information from one system to another. </a:t>
            </a:r>
          </a:p>
          <a:p>
            <a:endParaRPr lang="en-US" b="0" dirty="0">
              <a:effectLst/>
            </a:endParaRPr>
          </a:p>
          <a:p>
            <a:r>
              <a:rPr lang="en-US" b="0" dirty="0">
                <a:effectLst/>
              </a:rPr>
              <a:t>The size of a bus is the count of information-transferring signal lines. </a:t>
            </a:r>
          </a:p>
          <a:p>
            <a:endParaRPr lang="en-US" dirty="0"/>
          </a:p>
          <a:p>
            <a:r>
              <a:rPr lang="en-US" b="0" dirty="0">
                <a:effectLst/>
              </a:rPr>
              <a:t>A bus with a size of 8 bits, for instance, transports 8 data bits in a parallel formation.</a:t>
            </a:r>
            <a:endParaRPr lang="en-US" dirty="0"/>
          </a:p>
          <a:p>
            <a:endParaRPr lang="en-US" dirty="0"/>
          </a:p>
        </p:txBody>
      </p:sp>
    </p:spTree>
    <p:extLst>
      <p:ext uri="{BB962C8B-B14F-4D97-AF65-F5344CB8AC3E}">
        <p14:creationId xmlns:p14="http://schemas.microsoft.com/office/powerpoint/2010/main" val="15697642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9D5B85-44D7-0F96-F2B2-926C021972FB}"/>
              </a:ext>
            </a:extLst>
          </p:cNvPr>
          <p:cNvSpPr>
            <a:spLocks noGrp="1"/>
          </p:cNvSpPr>
          <p:nvPr>
            <p:ph idx="1"/>
          </p:nvPr>
        </p:nvSpPr>
        <p:spPr>
          <a:xfrm>
            <a:off x="0" y="0"/>
            <a:ext cx="12192000" cy="6858000"/>
          </a:xfrm>
        </p:spPr>
        <p:txBody>
          <a:bodyPr/>
          <a:lstStyle/>
          <a:p>
            <a:r>
              <a:rPr lang="en-US" sz="2000" b="1" dirty="0">
                <a:effectLst/>
              </a:rPr>
              <a:t>8. Interrupts</a:t>
            </a:r>
            <a:endParaRPr lang="en-US" sz="2000" b="1" dirty="0"/>
          </a:p>
          <a:p>
            <a:r>
              <a:rPr lang="en-US" b="0" dirty="0">
                <a:effectLst/>
              </a:rPr>
              <a:t>Interrupts, also known as traps or exceptions in certain processors, are a method for redirecting the processor from the running of the current program so that it can handle an occurrence. </a:t>
            </a:r>
          </a:p>
          <a:p>
            <a:endParaRPr lang="en-US" b="0" dirty="0">
              <a:effectLst/>
            </a:endParaRPr>
          </a:p>
          <a:p>
            <a:r>
              <a:rPr lang="en-US" b="0" dirty="0">
                <a:effectLst/>
              </a:rPr>
              <a:t>Such an event might be a malfunction from a peripheral or just the fact that an I/O device has completed its previous duty and is presently ready for another one.</a:t>
            </a:r>
          </a:p>
          <a:p>
            <a:endParaRPr lang="en-US" dirty="0"/>
          </a:p>
          <a:p>
            <a:r>
              <a:rPr lang="en-US" b="0" dirty="0">
                <a:effectLst/>
              </a:rPr>
              <a:t> Every time you press a key and click a mouse button, your system will generate an interrupt.</a:t>
            </a:r>
            <a:endParaRPr lang="en-US" dirty="0"/>
          </a:p>
          <a:p>
            <a:endParaRPr lang="en-US" dirty="0"/>
          </a:p>
        </p:txBody>
      </p:sp>
    </p:spTree>
    <p:extLst>
      <p:ext uri="{BB962C8B-B14F-4D97-AF65-F5344CB8AC3E}">
        <p14:creationId xmlns:p14="http://schemas.microsoft.com/office/powerpoint/2010/main" val="2670654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307A4D1-1987-03C6-238E-8972A1AB3C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8708" t="-2619" r="10128" b="7855"/>
          <a:stretch/>
        </p:blipFill>
        <p:spPr>
          <a:xfrm>
            <a:off x="0" y="411480"/>
            <a:ext cx="11490960" cy="5699760"/>
          </a:xfrm>
        </p:spPr>
      </p:pic>
    </p:spTree>
    <p:extLst>
      <p:ext uri="{BB962C8B-B14F-4D97-AF65-F5344CB8AC3E}">
        <p14:creationId xmlns:p14="http://schemas.microsoft.com/office/powerpoint/2010/main" val="21614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9AF17D7-C601-6B86-7B52-1FB7C641A6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8225" y="1180455"/>
            <a:ext cx="9545534" cy="4248197"/>
          </a:xfrm>
        </p:spPr>
      </p:pic>
    </p:spTree>
    <p:extLst>
      <p:ext uri="{BB962C8B-B14F-4D97-AF65-F5344CB8AC3E}">
        <p14:creationId xmlns:p14="http://schemas.microsoft.com/office/powerpoint/2010/main" val="2268374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5227538-3DE7-717F-BAAE-4674D253F8A3}"/>
              </a:ext>
            </a:extLst>
          </p:cNvPr>
          <p:cNvGraphicFramePr>
            <a:graphicFrameLocks noGrp="1"/>
          </p:cNvGraphicFramePr>
          <p:nvPr>
            <p:ph idx="1"/>
            <p:extLst>
              <p:ext uri="{D42A27DB-BD31-4B8C-83A1-F6EECF244321}">
                <p14:modId xmlns:p14="http://schemas.microsoft.com/office/powerpoint/2010/main" val="1466523606"/>
              </p:ext>
            </p:extLst>
          </p:nvPr>
        </p:nvGraphicFramePr>
        <p:xfrm>
          <a:off x="60960" y="0"/>
          <a:ext cx="12131040" cy="6858001"/>
        </p:xfrm>
        <a:graphic>
          <a:graphicData uri="http://schemas.openxmlformats.org/drawingml/2006/table">
            <a:tbl>
              <a:tblPr/>
              <a:tblGrid>
                <a:gridCol w="629920">
                  <a:extLst>
                    <a:ext uri="{9D8B030D-6E8A-4147-A177-3AD203B41FA5}">
                      <a16:colId xmlns:a16="http://schemas.microsoft.com/office/drawing/2014/main" val="3381607610"/>
                    </a:ext>
                  </a:extLst>
                </a:gridCol>
                <a:gridCol w="5734972">
                  <a:extLst>
                    <a:ext uri="{9D8B030D-6E8A-4147-A177-3AD203B41FA5}">
                      <a16:colId xmlns:a16="http://schemas.microsoft.com/office/drawing/2014/main" val="603020878"/>
                    </a:ext>
                  </a:extLst>
                </a:gridCol>
                <a:gridCol w="5766148">
                  <a:extLst>
                    <a:ext uri="{9D8B030D-6E8A-4147-A177-3AD203B41FA5}">
                      <a16:colId xmlns:a16="http://schemas.microsoft.com/office/drawing/2014/main" val="3422306251"/>
                    </a:ext>
                  </a:extLst>
                </a:gridCol>
              </a:tblGrid>
              <a:tr h="669393">
                <a:tc>
                  <a:txBody>
                    <a:bodyPr/>
                    <a:lstStyle/>
                    <a:p>
                      <a:endParaRPr lang="en-US" sz="2000" dirty="0"/>
                    </a:p>
                  </a:txBody>
                  <a:tcPr marL="28627" marR="28627" marT="14314" marB="14314"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Computer Architecture</a:t>
                      </a:r>
                    </a:p>
                    <a:p>
                      <a:endParaRPr lang="en-US" sz="2000" dirty="0"/>
                    </a:p>
                  </a:txBody>
                  <a:tcPr marL="28627" marR="28627" marT="14314" marB="14314" anchor="ctr">
                    <a:lnL>
                      <a:noFill/>
                    </a:lnL>
                    <a:lnR>
                      <a:noFill/>
                    </a:lnR>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Computer Organization</a:t>
                      </a:r>
                    </a:p>
                    <a:p>
                      <a:endParaRPr lang="en-US" sz="2000" dirty="0"/>
                    </a:p>
                  </a:txBody>
                  <a:tcPr marL="28627" marR="28627" marT="14314" marB="14314">
                    <a:lnL>
                      <a:noFill/>
                    </a:lnL>
                  </a:tcPr>
                </a:tc>
                <a:extLst>
                  <a:ext uri="{0D108BD9-81ED-4DB2-BD59-A6C34878D82A}">
                    <a16:rowId xmlns:a16="http://schemas.microsoft.com/office/drawing/2014/main" val="4195183692"/>
                  </a:ext>
                </a:extLst>
              </a:tr>
              <a:tr h="669393">
                <a:tc>
                  <a:txBody>
                    <a:bodyPr/>
                    <a:lstStyle/>
                    <a:p>
                      <a:r>
                        <a:rPr lang="en-US" sz="2000"/>
                        <a:t>1.</a:t>
                      </a:r>
                    </a:p>
                  </a:txBody>
                  <a:tcPr marL="28627" marR="28627" marT="14314" marB="14314" anchor="ctr">
                    <a:lnL>
                      <a:noFill/>
                    </a:lnL>
                    <a:lnR>
                      <a:noFill/>
                    </a:lnR>
                    <a:lnT>
                      <a:noFill/>
                    </a:lnT>
                    <a:lnB>
                      <a:noFill/>
                    </a:lnB>
                  </a:tcPr>
                </a:tc>
                <a:tc>
                  <a:txBody>
                    <a:bodyPr/>
                    <a:lstStyle/>
                    <a:p>
                      <a:r>
                        <a:rPr lang="en-US" sz="2000" dirty="0"/>
                        <a:t>Architecture describes what the computer does.</a:t>
                      </a:r>
                    </a:p>
                  </a:txBody>
                  <a:tcPr marL="28627" marR="28627" marT="14314" marB="14314" anchor="ctr">
                    <a:lnL>
                      <a:noFill/>
                    </a:lnL>
                    <a:lnR>
                      <a:noFill/>
                    </a:lnR>
                    <a:lnT>
                      <a:noFill/>
                    </a:lnT>
                    <a:lnB>
                      <a:noFill/>
                    </a:lnB>
                  </a:tcPr>
                </a:tc>
                <a:tc>
                  <a:txBody>
                    <a:bodyPr/>
                    <a:lstStyle/>
                    <a:p>
                      <a:r>
                        <a:rPr lang="en-US" sz="2000"/>
                        <a:t>The Organization describes how it does it.</a:t>
                      </a:r>
                    </a:p>
                  </a:txBody>
                  <a:tcPr marL="28627" marR="28627" marT="14314" marB="14314" anchor="ctr">
                    <a:lnL>
                      <a:noFill/>
                    </a:lnL>
                    <a:lnR>
                      <a:noFill/>
                    </a:lnR>
                    <a:lnB>
                      <a:noFill/>
                    </a:lnB>
                  </a:tcPr>
                </a:tc>
                <a:extLst>
                  <a:ext uri="{0D108BD9-81ED-4DB2-BD59-A6C34878D82A}">
                    <a16:rowId xmlns:a16="http://schemas.microsoft.com/office/drawing/2014/main" val="292715644"/>
                  </a:ext>
                </a:extLst>
              </a:tr>
              <a:tr h="953377">
                <a:tc>
                  <a:txBody>
                    <a:bodyPr/>
                    <a:lstStyle/>
                    <a:p>
                      <a:r>
                        <a:rPr lang="en-US" sz="2000"/>
                        <a:t>2.</a:t>
                      </a:r>
                    </a:p>
                  </a:txBody>
                  <a:tcPr marL="28627" marR="28627" marT="14314" marB="14314" anchor="ctr">
                    <a:lnL>
                      <a:noFill/>
                    </a:lnL>
                    <a:lnR>
                      <a:noFill/>
                    </a:lnR>
                    <a:lnT>
                      <a:noFill/>
                    </a:lnT>
                    <a:lnB>
                      <a:noFill/>
                    </a:lnB>
                  </a:tcPr>
                </a:tc>
                <a:tc>
                  <a:txBody>
                    <a:bodyPr/>
                    <a:lstStyle/>
                    <a:p>
                      <a:r>
                        <a:rPr lang="en-US" sz="2000"/>
                        <a:t>Computer Architecture deals with the functional behavior of computer systems.</a:t>
                      </a:r>
                    </a:p>
                  </a:txBody>
                  <a:tcPr marL="28627" marR="28627" marT="14314" marB="14314" anchor="ctr">
                    <a:lnL>
                      <a:noFill/>
                    </a:lnL>
                    <a:lnR>
                      <a:noFill/>
                    </a:lnR>
                    <a:lnT>
                      <a:noFill/>
                    </a:lnT>
                    <a:lnB>
                      <a:noFill/>
                    </a:lnB>
                  </a:tcPr>
                </a:tc>
                <a:tc>
                  <a:txBody>
                    <a:bodyPr/>
                    <a:lstStyle/>
                    <a:p>
                      <a:r>
                        <a:rPr lang="en-US" sz="2000"/>
                        <a:t>Computer Organization deals with a structural relationship.</a:t>
                      </a:r>
                    </a:p>
                  </a:txBody>
                  <a:tcPr marL="28627" marR="28627" marT="14314" marB="14314" anchor="ctr">
                    <a:lnL>
                      <a:noFill/>
                    </a:lnL>
                    <a:lnR>
                      <a:noFill/>
                    </a:lnR>
                    <a:lnT>
                      <a:noFill/>
                    </a:lnT>
                    <a:lnB>
                      <a:noFill/>
                    </a:lnB>
                  </a:tcPr>
                </a:tc>
                <a:extLst>
                  <a:ext uri="{0D108BD9-81ED-4DB2-BD59-A6C34878D82A}">
                    <a16:rowId xmlns:a16="http://schemas.microsoft.com/office/drawing/2014/main" val="3370387214"/>
                  </a:ext>
                </a:extLst>
              </a:tr>
              <a:tr h="1308760">
                <a:tc>
                  <a:txBody>
                    <a:bodyPr/>
                    <a:lstStyle/>
                    <a:p>
                      <a:r>
                        <a:rPr lang="en-US" sz="2000" dirty="0"/>
                        <a:t>3.</a:t>
                      </a:r>
                    </a:p>
                  </a:txBody>
                  <a:tcPr marL="28627" marR="28627" marT="14314" marB="14314" anchor="ctr">
                    <a:lnL>
                      <a:noFill/>
                    </a:lnL>
                    <a:lnR>
                      <a:noFill/>
                    </a:lnR>
                    <a:lnT>
                      <a:noFill/>
                    </a:lnT>
                    <a:lnB>
                      <a:noFill/>
                    </a:lnB>
                  </a:tcPr>
                </a:tc>
                <a:tc>
                  <a:txBody>
                    <a:bodyPr/>
                    <a:lstStyle/>
                    <a:p>
                      <a:pPr marL="0" algn="l" rtl="0" eaLnBrk="1" fontAlgn="ctr" latinLnBrk="0" hangingPunct="1">
                        <a:spcBef>
                          <a:spcPts val="0"/>
                        </a:spcBef>
                        <a:spcAft>
                          <a:spcPts val="0"/>
                        </a:spcAft>
                      </a:pPr>
                      <a:r>
                        <a:rPr lang="en-US" sz="2000" b="0" i="0" u="none" strike="noStrike" kern="1200" dirty="0">
                          <a:solidFill>
                            <a:schemeClr val="tx1"/>
                          </a:solidFill>
                          <a:effectLst/>
                          <a:latin typeface="Calibri" panose="020F0502020204030204" pitchFamily="34" charset="0"/>
                        </a:rPr>
                        <a:t>Computer Architecture comprises logical functions such as instruction sets, registers, data types, and addressing modes.</a:t>
                      </a:r>
                      <a:endParaRPr lang="en-US" sz="2000" b="0" i="0" u="none" strike="noStrike" dirty="0">
                        <a:solidFill>
                          <a:schemeClr val="tx1"/>
                        </a:solidFill>
                        <a:effectLst/>
                        <a:latin typeface="Arial" panose="020B0604020202020204" pitchFamily="34" charset="0"/>
                      </a:endParaRPr>
                    </a:p>
                    <a:p>
                      <a:endParaRPr lang="en-US" sz="2000" dirty="0"/>
                    </a:p>
                  </a:txBody>
                  <a:tcPr marL="28627" marR="28627" marT="14314" marB="14314" anchor="ctr">
                    <a:lnL>
                      <a:noFill/>
                    </a:lnL>
                    <a:lnR>
                      <a:noFill/>
                    </a:lnR>
                    <a:lnT>
                      <a:noFill/>
                    </a:lnT>
                    <a:lnB>
                      <a:noFill/>
                    </a:lnB>
                  </a:tcPr>
                </a:tc>
                <a:tc>
                  <a:txBody>
                    <a:bodyPr/>
                    <a:lstStyle/>
                    <a:p>
                      <a:pPr marL="0" algn="l" rtl="0" eaLnBrk="1" fontAlgn="ctr" latinLnBrk="0" hangingPunct="1">
                        <a:spcBef>
                          <a:spcPts val="0"/>
                        </a:spcBef>
                        <a:spcAft>
                          <a:spcPts val="0"/>
                        </a:spcAft>
                      </a:pPr>
                      <a:r>
                        <a:rPr lang="en-US" sz="2000" b="0" i="0" u="none" strike="noStrike" kern="1200" dirty="0">
                          <a:solidFill>
                            <a:schemeClr val="tx1"/>
                          </a:solidFill>
                          <a:effectLst/>
                          <a:latin typeface="Calibri" panose="020F0502020204030204" pitchFamily="34" charset="0"/>
                        </a:rPr>
                        <a:t>Computer Organization consists of physical units like circuit designs, peripherals, and adders.</a:t>
                      </a:r>
                      <a:endParaRPr lang="en-US" sz="2000" b="0" i="0" u="none" strike="noStrike" dirty="0">
                        <a:solidFill>
                          <a:schemeClr val="tx1"/>
                        </a:solidFill>
                        <a:effectLst/>
                        <a:latin typeface="Arial" panose="020B0604020202020204" pitchFamily="34" charset="0"/>
                      </a:endParaRPr>
                    </a:p>
                    <a:p>
                      <a:endParaRPr lang="en-US" sz="2000" dirty="0"/>
                    </a:p>
                  </a:txBody>
                  <a:tcPr marL="28627" marR="28627" marT="14314" marB="14314" anchor="ctr">
                    <a:lnL>
                      <a:noFill/>
                    </a:lnL>
                    <a:lnR>
                      <a:noFill/>
                    </a:lnR>
                    <a:lnT>
                      <a:noFill/>
                    </a:lnT>
                    <a:lnB>
                      <a:noFill/>
                    </a:lnB>
                  </a:tcPr>
                </a:tc>
                <a:extLst>
                  <a:ext uri="{0D108BD9-81ED-4DB2-BD59-A6C34878D82A}">
                    <a16:rowId xmlns:a16="http://schemas.microsoft.com/office/drawing/2014/main" val="766742452"/>
                  </a:ext>
                </a:extLst>
              </a:tr>
              <a:tr h="645232">
                <a:tc>
                  <a:txBody>
                    <a:bodyPr/>
                    <a:lstStyle/>
                    <a:p>
                      <a:r>
                        <a:rPr lang="en-US" sz="2000"/>
                        <a:t>4.</a:t>
                      </a:r>
                    </a:p>
                  </a:txBody>
                  <a:tcPr marL="28627" marR="28627" marT="14314" marB="14314" anchor="ctr">
                    <a:lnL>
                      <a:noFill/>
                    </a:lnL>
                    <a:lnR>
                      <a:noFill/>
                    </a:lnR>
                    <a:lnT>
                      <a:noFill/>
                    </a:lnT>
                    <a:lnB>
                      <a:noFill/>
                    </a:lnB>
                  </a:tcPr>
                </a:tc>
                <a:tc>
                  <a:txBody>
                    <a:bodyPr/>
                    <a:lstStyle/>
                    <a:p>
                      <a:r>
                        <a:rPr lang="en-US" sz="2000" dirty="0"/>
                        <a:t>Architecture indicates its hardware.</a:t>
                      </a:r>
                    </a:p>
                  </a:txBody>
                  <a:tcPr marL="28627" marR="28627" marT="14314" marB="14314" anchor="ctr">
                    <a:lnL>
                      <a:noFill/>
                    </a:lnL>
                    <a:lnR>
                      <a:noFill/>
                    </a:lnR>
                    <a:lnT>
                      <a:noFill/>
                    </a:lnT>
                    <a:lnB>
                      <a:noFill/>
                    </a:lnB>
                  </a:tcPr>
                </a:tc>
                <a:tc>
                  <a:txBody>
                    <a:bodyPr/>
                    <a:lstStyle/>
                    <a:p>
                      <a:r>
                        <a:rPr lang="en-US" sz="2000"/>
                        <a:t>Whereas Organization indicates its performance.</a:t>
                      </a:r>
                    </a:p>
                  </a:txBody>
                  <a:tcPr marL="28627" marR="28627" marT="14314" marB="14314" anchor="ctr">
                    <a:lnL>
                      <a:noFill/>
                    </a:lnL>
                    <a:lnR>
                      <a:noFill/>
                    </a:lnR>
                    <a:lnT>
                      <a:noFill/>
                    </a:lnT>
                    <a:lnB>
                      <a:noFill/>
                    </a:lnB>
                  </a:tcPr>
                </a:tc>
                <a:extLst>
                  <a:ext uri="{0D108BD9-81ED-4DB2-BD59-A6C34878D82A}">
                    <a16:rowId xmlns:a16="http://schemas.microsoft.com/office/drawing/2014/main" val="2867480610"/>
                  </a:ext>
                </a:extLst>
              </a:tr>
              <a:tr h="989076">
                <a:tc>
                  <a:txBody>
                    <a:bodyPr/>
                    <a:lstStyle/>
                    <a:p>
                      <a:r>
                        <a:rPr lang="en-US" sz="2000"/>
                        <a:t>5.</a:t>
                      </a:r>
                    </a:p>
                  </a:txBody>
                  <a:tcPr marL="28627" marR="28627" marT="14314" marB="14314" anchor="ctr">
                    <a:lnL>
                      <a:noFill/>
                    </a:lnL>
                    <a:lnR>
                      <a:noFill/>
                    </a:lnR>
                    <a:lnT>
                      <a:noFill/>
                    </a:lnT>
                    <a:lnB>
                      <a:noFill/>
                    </a:lnB>
                  </a:tcPr>
                </a:tc>
                <a:tc>
                  <a:txBody>
                    <a:bodyPr/>
                    <a:lstStyle/>
                    <a:p>
                      <a:r>
                        <a:rPr lang="en-US" sz="2000"/>
                        <a:t>As a programmer, you can view architecture as a series of instructions, addressing modes, and registers.</a:t>
                      </a:r>
                    </a:p>
                  </a:txBody>
                  <a:tcPr marL="28627" marR="28627" marT="14314" marB="14314" anchor="ctr">
                    <a:lnL>
                      <a:noFill/>
                    </a:lnL>
                    <a:lnR>
                      <a:noFill/>
                    </a:lnR>
                    <a:lnT>
                      <a:noFill/>
                    </a:lnT>
                    <a:lnB>
                      <a:noFill/>
                    </a:lnB>
                  </a:tcPr>
                </a:tc>
                <a:tc>
                  <a:txBody>
                    <a:bodyPr/>
                    <a:lstStyle/>
                    <a:p>
                      <a:r>
                        <a:rPr lang="en-US" sz="2000"/>
                        <a:t>The implementation of the architecture is called organization.</a:t>
                      </a:r>
                    </a:p>
                  </a:txBody>
                  <a:tcPr marL="28627" marR="28627" marT="14314" marB="14314" anchor="ctr">
                    <a:lnL>
                      <a:noFill/>
                    </a:lnL>
                    <a:lnR>
                      <a:noFill/>
                    </a:lnR>
                    <a:lnT>
                      <a:noFill/>
                    </a:lnT>
                    <a:lnB>
                      <a:noFill/>
                    </a:lnB>
                  </a:tcPr>
                </a:tc>
                <a:extLst>
                  <a:ext uri="{0D108BD9-81ED-4DB2-BD59-A6C34878D82A}">
                    <a16:rowId xmlns:a16="http://schemas.microsoft.com/office/drawing/2014/main" val="2040294579"/>
                  </a:ext>
                </a:extLst>
              </a:tr>
              <a:tr h="953377">
                <a:tc>
                  <a:txBody>
                    <a:bodyPr/>
                    <a:lstStyle/>
                    <a:p>
                      <a:r>
                        <a:rPr lang="en-US" sz="2000" dirty="0"/>
                        <a:t>6.</a:t>
                      </a:r>
                    </a:p>
                  </a:txBody>
                  <a:tcPr marL="28627" marR="28627" marT="14314" marB="14314" anchor="ctr">
                    <a:lnL>
                      <a:noFill/>
                    </a:lnL>
                    <a:lnR>
                      <a:noFill/>
                    </a:lnR>
                    <a:lnT>
                      <a:noFill/>
                    </a:lnT>
                    <a:lnB>
                      <a:noFill/>
                    </a:lnB>
                  </a:tcPr>
                </a:tc>
                <a:tc>
                  <a:txBody>
                    <a:bodyPr/>
                    <a:lstStyle/>
                    <a:p>
                      <a:r>
                        <a:rPr lang="en-US" sz="2000"/>
                        <a:t>For designing a computer, its architecture is fixed first.</a:t>
                      </a:r>
                    </a:p>
                  </a:txBody>
                  <a:tcPr marL="28627" marR="28627" marT="14314" marB="14314" anchor="ctr">
                    <a:lnL>
                      <a:noFill/>
                    </a:lnL>
                    <a:lnR>
                      <a:noFill/>
                    </a:lnR>
                    <a:lnT>
                      <a:noFill/>
                    </a:lnT>
                    <a:lnB>
                      <a:noFill/>
                    </a:lnB>
                  </a:tcPr>
                </a:tc>
                <a:tc>
                  <a:txBody>
                    <a:bodyPr/>
                    <a:lstStyle/>
                    <a:p>
                      <a:r>
                        <a:rPr lang="en-US" sz="2000"/>
                        <a:t>For designing a computer, an organization is decided after its architecture.</a:t>
                      </a:r>
                    </a:p>
                  </a:txBody>
                  <a:tcPr marL="28627" marR="28627" marT="14314" marB="14314" anchor="ctr">
                    <a:lnL>
                      <a:noFill/>
                    </a:lnL>
                    <a:lnR>
                      <a:noFill/>
                    </a:lnR>
                    <a:lnT>
                      <a:noFill/>
                    </a:lnT>
                    <a:lnB>
                      <a:noFill/>
                    </a:lnB>
                  </a:tcPr>
                </a:tc>
                <a:extLst>
                  <a:ext uri="{0D108BD9-81ED-4DB2-BD59-A6C34878D82A}">
                    <a16:rowId xmlns:a16="http://schemas.microsoft.com/office/drawing/2014/main" val="1201161774"/>
                  </a:ext>
                </a:extLst>
              </a:tr>
              <a:tr h="669393">
                <a:tc>
                  <a:txBody>
                    <a:bodyPr/>
                    <a:lstStyle/>
                    <a:p>
                      <a:r>
                        <a:rPr lang="en-US" sz="2000" dirty="0"/>
                        <a:t>7.</a:t>
                      </a:r>
                    </a:p>
                  </a:txBody>
                  <a:tcPr marL="28627" marR="28627" marT="14314" marB="14314" anchor="ctr">
                    <a:lnL>
                      <a:noFill/>
                    </a:lnL>
                    <a:lnR>
                      <a:noFill/>
                    </a:lnR>
                    <a:lnT>
                      <a:noFill/>
                    </a:lnT>
                    <a:lnB>
                      <a:noFill/>
                    </a:lnB>
                  </a:tcPr>
                </a:tc>
                <a:tc>
                  <a:txBody>
                    <a:bodyPr/>
                    <a:lstStyle/>
                    <a:p>
                      <a:r>
                        <a:rPr lang="en-US" sz="2000" dirty="0"/>
                        <a:t>Computer Architecture is also called Instruction Set Architecture (ISA).</a:t>
                      </a:r>
                    </a:p>
                  </a:txBody>
                  <a:tcPr marL="28627" marR="28627" marT="14314" marB="14314" anchor="ctr">
                    <a:lnL>
                      <a:noFill/>
                    </a:lnL>
                    <a:lnR>
                      <a:noFill/>
                    </a:lnR>
                    <a:lnT>
                      <a:noFill/>
                    </a:lnT>
                    <a:lnB>
                      <a:noFill/>
                    </a:lnB>
                  </a:tcPr>
                </a:tc>
                <a:tc>
                  <a:txBody>
                    <a:bodyPr/>
                    <a:lstStyle/>
                    <a:p>
                      <a:r>
                        <a:rPr lang="en-US" sz="2000" dirty="0"/>
                        <a:t>Computer Organization is frequently called microarchitecture.</a:t>
                      </a:r>
                    </a:p>
                  </a:txBody>
                  <a:tcPr marL="28627" marR="28627" marT="14314" marB="14314" anchor="ctr">
                    <a:lnL>
                      <a:noFill/>
                    </a:lnL>
                    <a:lnR>
                      <a:noFill/>
                    </a:lnR>
                    <a:lnT>
                      <a:noFill/>
                    </a:lnT>
                    <a:lnB>
                      <a:noFill/>
                    </a:lnB>
                  </a:tcPr>
                </a:tc>
                <a:extLst>
                  <a:ext uri="{0D108BD9-81ED-4DB2-BD59-A6C34878D82A}">
                    <a16:rowId xmlns:a16="http://schemas.microsoft.com/office/drawing/2014/main" val="219939660"/>
                  </a:ext>
                </a:extLst>
              </a:tr>
            </a:tbl>
          </a:graphicData>
        </a:graphic>
      </p:graphicFrame>
    </p:spTree>
    <p:extLst>
      <p:ext uri="{BB962C8B-B14F-4D97-AF65-F5344CB8AC3E}">
        <p14:creationId xmlns:p14="http://schemas.microsoft.com/office/powerpoint/2010/main" val="22236565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D5B19-AED1-2C36-7414-46DDB042D4CF}"/>
              </a:ext>
            </a:extLst>
          </p:cNvPr>
          <p:cNvSpPr>
            <a:spLocks noGrp="1"/>
          </p:cNvSpPr>
          <p:nvPr>
            <p:ph idx="1"/>
          </p:nvPr>
        </p:nvSpPr>
        <p:spPr>
          <a:xfrm>
            <a:off x="0" y="0"/>
            <a:ext cx="12192000" cy="6858000"/>
          </a:xfrm>
        </p:spPr>
        <p:txBody>
          <a:bodyPr>
            <a:normAutofit/>
          </a:bodyPr>
          <a:lstStyle/>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8.</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Computer Architecture comprises logical functions such as instruction sets, registers, data types, and addressing modes.</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Computer Organization consists of physical units like circuit designs, peripherals, and adders.</a:t>
            </a:r>
          </a:p>
          <a:p>
            <a:pPr marL="0" algn="l" rtl="0" eaLnBrk="1" fontAlgn="ctr" latinLnBrk="0" hangingPunct="1">
              <a:spcBef>
                <a:spcPts val="0"/>
              </a:spcBef>
              <a:spcAft>
                <a:spcPts val="0"/>
              </a:spcAft>
            </a:pP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9.</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The different architectural categories found in our computer systems are as follows:</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Von-Neumann Architecture</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Harvard Architecture</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Instruction Set Architecture</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Micro-architecture</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System Design</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CPU organization is classified into three categories based on the number of address fields:</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Organization of a single Accumulator.</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Organization of general registers</a:t>
            </a:r>
            <a:endParaRPr lang="en-US" sz="2400" b="0" i="0" u="none" strike="noStrike" dirty="0">
              <a:effectLst/>
              <a:latin typeface="Times New Roman" panose="02020603050405020304" pitchFamily="18" charset="0"/>
              <a:cs typeface="Times New Roman" panose="02020603050405020304" pitchFamily="18" charset="0"/>
            </a:endParaRPr>
          </a:p>
          <a:p>
            <a:pPr marL="0" algn="l" rtl="0" eaLnBrk="1" fontAlgn="ctr" latinLnBrk="0" hangingPunct="1">
              <a:spcBef>
                <a:spcPts val="0"/>
              </a:spcBef>
              <a:spcAft>
                <a:spcPts val="0"/>
              </a:spcAft>
            </a:pPr>
            <a:r>
              <a:rPr lang="en-US" sz="2400" b="0" i="0" u="none" strike="noStrike" kern="1200" dirty="0">
                <a:effectLst/>
                <a:latin typeface="Times New Roman" panose="02020603050405020304" pitchFamily="18" charset="0"/>
                <a:cs typeface="Times New Roman" panose="02020603050405020304" pitchFamily="18" charset="0"/>
              </a:rPr>
              <a:t>Stack organization</a:t>
            </a:r>
            <a:endParaRPr lang="en-US" sz="2400" b="0" i="0" u="none" strike="noStrike" dirty="0">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98823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66F51B-9A32-4F7B-4D82-0A063DED2B6D}"/>
              </a:ext>
            </a:extLst>
          </p:cNvPr>
          <p:cNvSpPr>
            <a:spLocks noGrp="1"/>
          </p:cNvSpPr>
          <p:nvPr>
            <p:ph idx="1"/>
          </p:nvPr>
        </p:nvSpPr>
        <p:spPr>
          <a:xfrm>
            <a:off x="0" y="0"/>
            <a:ext cx="12192000" cy="6858000"/>
          </a:xfrm>
        </p:spPr>
        <p:txBody>
          <a:bodyPr>
            <a:normAutofit lnSpcReduction="10000"/>
          </a:bodyPr>
          <a:lstStyle/>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10.</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It makes the computer’s hardware visible.</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It offers details on how well the computer performs.</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11.</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Architecture coordinates the hardware and software of the system.</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Computer Organization handles the segments of the network in a system.</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12.</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The software developer is aware of it.</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It escapes the software programmer’s detection.</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13.</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Examples- Intel and AMD created the x86 processor. Sun Microsystems and others created the SPARC processor. Apple, IBM, and Motorola created the PowerPC.</a:t>
            </a:r>
            <a:endParaRPr lang="en-US" sz="2800" b="0" i="0" u="none" strike="noStrike" dirty="0">
              <a:effectLst/>
              <a:latin typeface="Arial" panose="020B0604020202020204" pitchFamily="34" charset="0"/>
            </a:endParaRPr>
          </a:p>
          <a:p>
            <a:pPr marL="0" algn="l" rtl="0" eaLnBrk="1" fontAlgn="ctr" latinLnBrk="0" hangingPunct="1">
              <a:spcBef>
                <a:spcPts val="0"/>
              </a:spcBef>
              <a:spcAft>
                <a:spcPts val="0"/>
              </a:spcAft>
            </a:pPr>
            <a:r>
              <a:rPr lang="en-US" sz="2800" b="0" i="0" u="none" strike="noStrike" kern="1200" dirty="0">
                <a:effectLst/>
                <a:latin typeface="Calibri" panose="020F0502020204030204" pitchFamily="34" charset="0"/>
              </a:rPr>
              <a:t>Organizational qualities include hardware elements that are invisible to the programmer, such as interfacing of computer and peripherals, memory technologies, and control signals.</a:t>
            </a:r>
            <a:endParaRPr lang="en-US" sz="28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25024739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B168F8-5B3E-AE04-74D0-2799E9DDAA39}"/>
              </a:ext>
            </a:extLst>
          </p:cNvPr>
          <p:cNvSpPr>
            <a:spLocks noGrp="1"/>
          </p:cNvSpPr>
          <p:nvPr>
            <p:ph idx="1"/>
          </p:nvPr>
        </p:nvSpPr>
        <p:spPr>
          <a:xfrm>
            <a:off x="0" y="0"/>
            <a:ext cx="12192000" cy="6858000"/>
          </a:xfrm>
        </p:spPr>
        <p:txBody>
          <a:bodyPr>
            <a:normAutofit/>
          </a:bodyPr>
          <a:lstStyle/>
          <a:p>
            <a:r>
              <a:rPr lang="en-US" sz="3200" b="1" dirty="0">
                <a:latin typeface="Times New Roman" panose="02020603050405020304" pitchFamily="18" charset="0"/>
                <a:cs typeface="Times New Roman" panose="02020603050405020304" pitchFamily="18" charset="0"/>
              </a:rPr>
              <a:t>Applications of Microprocessor and Microcontroller</a:t>
            </a:r>
          </a:p>
          <a:p>
            <a:r>
              <a:rPr lang="en-US" dirty="0">
                <a:latin typeface="Times New Roman" panose="02020603050405020304" pitchFamily="18" charset="0"/>
                <a:cs typeface="Times New Roman" panose="02020603050405020304" pitchFamily="18" charset="0"/>
              </a:rPr>
              <a:t>The microprocessor is used in an application where the task is not predefined and it is assigned by the user.</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It is used in computers, mobiles, video games, TVs, </a:t>
            </a:r>
            <a:r>
              <a:rPr lang="en-US" dirty="0" err="1">
                <a:latin typeface="Times New Roman" panose="02020603050405020304" pitchFamily="18" charset="0"/>
                <a:cs typeface="Times New Roman" panose="02020603050405020304" pitchFamily="18" charset="0"/>
              </a:rPr>
              <a:t>etc</a:t>
            </a:r>
            <a:r>
              <a:rPr lang="en-US" dirty="0">
                <a:latin typeface="Times New Roman" panose="02020603050405020304" pitchFamily="18" charset="0"/>
                <a:cs typeface="Times New Roman" panose="02020603050405020304" pitchFamily="18" charset="0"/>
              </a:rPr>
              <a:t> where the task is not fixed and it depends on the user. Generally, the microprocessor is used where intensive processing is required.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 laptop is the best example where a microprocessor is used.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The laptop is used for media streaming, simulation, editing image, web browsing, gaming, creating a document and many more</a:t>
            </a:r>
          </a:p>
        </p:txBody>
      </p:sp>
    </p:spTree>
    <p:extLst>
      <p:ext uri="{BB962C8B-B14F-4D97-AF65-F5344CB8AC3E}">
        <p14:creationId xmlns:p14="http://schemas.microsoft.com/office/powerpoint/2010/main" val="2871543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3A686-CCED-F7D2-B0CA-E76216B55962}"/>
              </a:ext>
            </a:extLst>
          </p:cNvPr>
          <p:cNvSpPr>
            <a:spLocks noGrp="1"/>
          </p:cNvSpPr>
          <p:nvPr>
            <p:ph idx="1"/>
          </p:nvPr>
        </p:nvSpPr>
        <p:spPr>
          <a:xfrm>
            <a:off x="0" y="0"/>
            <a:ext cx="12100142" cy="6858000"/>
          </a:xfrm>
        </p:spPr>
        <p:txBody>
          <a:bodyPr>
            <a:normAutofit/>
          </a:bodyPr>
          <a:lstStyle/>
          <a:p>
            <a:pPr marL="0" indent="0">
              <a:buNone/>
            </a:pPr>
            <a:r>
              <a:rPr lang="en-US" b="1" dirty="0"/>
              <a:t>Microcontroller </a:t>
            </a:r>
          </a:p>
          <a:p>
            <a:r>
              <a:rPr lang="en-US" dirty="0"/>
              <a:t>The microcontroller is designed for a specific task and once the program is embed on MCU chip, it can’t be altered easily and you may be needed special tools to reburn it.</a:t>
            </a:r>
          </a:p>
          <a:p>
            <a:endParaRPr lang="en-US" dirty="0"/>
          </a:p>
          <a:p>
            <a:r>
              <a:rPr lang="en-US" dirty="0"/>
              <a:t> The process of the microcontroller is fixed according to its application. Hence, it does some processing, based on the input given to the microcontroller and gives the predefined results as an output. </a:t>
            </a:r>
          </a:p>
          <a:p>
            <a:endParaRPr lang="en-US" dirty="0"/>
          </a:p>
          <a:p>
            <a:r>
              <a:rPr lang="en-US" dirty="0"/>
              <a:t>The input could be given by the user or it could be given by the sensors. </a:t>
            </a:r>
          </a:p>
          <a:p>
            <a:endParaRPr lang="en-US" dirty="0"/>
          </a:p>
          <a:p>
            <a:r>
              <a:rPr lang="en-US" dirty="0"/>
              <a:t>It is used in many electronic appliances like washing machine, microwave oven, timer, etc. </a:t>
            </a:r>
          </a:p>
        </p:txBody>
      </p:sp>
    </p:spTree>
    <p:extLst>
      <p:ext uri="{BB962C8B-B14F-4D97-AF65-F5344CB8AC3E}">
        <p14:creationId xmlns:p14="http://schemas.microsoft.com/office/powerpoint/2010/main" val="3897678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005A27-9485-D126-1FFE-14E22105A180}"/>
              </a:ext>
            </a:extLst>
          </p:cNvPr>
          <p:cNvSpPr>
            <a:spLocks noGrp="1"/>
          </p:cNvSpPr>
          <p:nvPr>
            <p:ph idx="1"/>
          </p:nvPr>
        </p:nvSpPr>
        <p:spPr>
          <a:xfrm>
            <a:off x="0" y="0"/>
            <a:ext cx="12192000" cy="6858000"/>
          </a:xfrm>
        </p:spPr>
        <p:txBody>
          <a:bodyPr/>
          <a:lstStyle/>
          <a:p>
            <a:r>
              <a:rPr lang="en-US" dirty="0">
                <a:latin typeface="Times New Roman" panose="02020603050405020304" pitchFamily="18" charset="0"/>
                <a:cs typeface="Times New Roman" panose="02020603050405020304" pitchFamily="18" charset="0"/>
              </a:rPr>
              <a:t>In these equipment's, the process is predefined, it may need some inputs from user to give predefine output.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Let say washing machine, once the user sets the input parameters, it wash the clothes according to input parameter.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So, the basic task (washing the clothes) for the washing machine is fixed.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You cannot do anything else from the washing machine.</a:t>
            </a:r>
          </a:p>
          <a:p>
            <a:endParaRPr lang="en-US" dirty="0"/>
          </a:p>
        </p:txBody>
      </p:sp>
    </p:spTree>
    <p:extLst>
      <p:ext uri="{BB962C8B-B14F-4D97-AF65-F5344CB8AC3E}">
        <p14:creationId xmlns:p14="http://schemas.microsoft.com/office/powerpoint/2010/main" val="1667272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099C47-598B-848A-55CF-2D5FB566F65B}"/>
              </a:ext>
            </a:extLst>
          </p:cNvPr>
          <p:cNvSpPr>
            <a:spLocks noGrp="1"/>
          </p:cNvSpPr>
          <p:nvPr>
            <p:ph idx="1"/>
          </p:nvPr>
        </p:nvSpPr>
        <p:spPr>
          <a:xfrm>
            <a:off x="0" y="0"/>
            <a:ext cx="12192000" cy="6858000"/>
          </a:xfrm>
        </p:spPr>
        <p:txBody>
          <a:bodyPr/>
          <a:lstStyle/>
          <a:p>
            <a:r>
              <a:rPr lang="en-US" b="1" dirty="0"/>
              <a:t>Microprocessor Applications:</a:t>
            </a:r>
          </a:p>
          <a:p>
            <a:endParaRPr lang="en-US" b="1" dirty="0"/>
          </a:p>
          <a:p>
            <a:r>
              <a:rPr lang="en-US" dirty="0"/>
              <a:t>Microprocessors are manufactured for general-purpose systems that can handle multiple tasks at once. The systems that handle multiple tasks at once require a variable amount of memory and storage.</a:t>
            </a:r>
          </a:p>
          <a:p>
            <a:endParaRPr lang="en-US" dirty="0"/>
          </a:p>
          <a:p>
            <a:r>
              <a:rPr lang="en-US" dirty="0"/>
              <a:t>Examples include personal computers (PC), gaming devices, ATM machines, robots, defense systems, smartphones, servers, railways/airport traffic controller systems, etc.</a:t>
            </a:r>
          </a:p>
          <a:p>
            <a:endParaRPr lang="en-US" dirty="0"/>
          </a:p>
          <a:p>
            <a:r>
              <a:rPr lang="en-US" dirty="0"/>
              <a:t>The above systems handle multiple tasks simultaneously, so microprocessors are their right fit.</a:t>
            </a:r>
          </a:p>
          <a:p>
            <a:endParaRPr lang="en-US" dirty="0"/>
          </a:p>
        </p:txBody>
      </p:sp>
    </p:spTree>
    <p:extLst>
      <p:ext uri="{BB962C8B-B14F-4D97-AF65-F5344CB8AC3E}">
        <p14:creationId xmlns:p14="http://schemas.microsoft.com/office/powerpoint/2010/main" val="5589642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32F7ED-9917-3581-BD8A-FE9D5CD3AA5C}"/>
              </a:ext>
            </a:extLst>
          </p:cNvPr>
          <p:cNvSpPr>
            <a:spLocks noGrp="1"/>
          </p:cNvSpPr>
          <p:nvPr>
            <p:ph idx="1"/>
          </p:nvPr>
        </p:nvSpPr>
        <p:spPr>
          <a:xfrm>
            <a:off x="0" y="0"/>
            <a:ext cx="12192000" cy="6858000"/>
          </a:xfrm>
        </p:spPr>
        <p:txBody>
          <a:bodyPr>
            <a:normAutofit/>
          </a:bodyPr>
          <a:lstStyle/>
          <a:p>
            <a:r>
              <a:rPr lang="en-US" b="1" dirty="0"/>
              <a:t>Microcontroller Applications:</a:t>
            </a:r>
          </a:p>
          <a:p>
            <a:r>
              <a:rPr lang="en-US" dirty="0"/>
              <a:t>Microcontrollers are specifically fabricated for embedded systems that require limited memory and storage to do specific tasks.</a:t>
            </a:r>
          </a:p>
          <a:p>
            <a:endParaRPr lang="en-US" dirty="0"/>
          </a:p>
          <a:p>
            <a:r>
              <a:rPr lang="en-US" dirty="0"/>
              <a:t>They are part of devices used in digital medical equipment, sensors, measuring devices, industrial devices, hi-tech systems, etc.</a:t>
            </a:r>
          </a:p>
          <a:p>
            <a:endParaRPr lang="en-US" dirty="0"/>
          </a:p>
          <a:p>
            <a:r>
              <a:rPr lang="en-US" dirty="0"/>
              <a:t>Examples are Electrocardiography(EGC) machines, remotes, digital cameras, washing machines, telephones, calculators, car systems, digital thermometers, etc.</a:t>
            </a:r>
          </a:p>
          <a:p>
            <a:endParaRPr lang="en-US" dirty="0"/>
          </a:p>
          <a:p>
            <a:r>
              <a:rPr lang="en-US" dirty="0"/>
              <a:t>The design engineers choose microcontrollers considering the size and cost of the device. External RAM, ROM, memory, timers, ports, </a:t>
            </a:r>
            <a:r>
              <a:rPr lang="en-US" dirty="0" err="1"/>
              <a:t>etc</a:t>
            </a:r>
            <a:r>
              <a:rPr lang="en-US" dirty="0"/>
              <a:t> make the system expensive, and complex, and more lines of code to perform the task.</a:t>
            </a:r>
          </a:p>
          <a:p>
            <a:endParaRPr lang="en-US" dirty="0"/>
          </a:p>
          <a:p>
            <a:r>
              <a:rPr lang="en-US" dirty="0"/>
              <a:t>Microcontrollers keep the system simple and light.</a:t>
            </a:r>
          </a:p>
          <a:p>
            <a:endParaRPr lang="en-US" dirty="0"/>
          </a:p>
        </p:txBody>
      </p:sp>
    </p:spTree>
    <p:extLst>
      <p:ext uri="{BB962C8B-B14F-4D97-AF65-F5344CB8AC3E}">
        <p14:creationId xmlns:p14="http://schemas.microsoft.com/office/powerpoint/2010/main" val="2342890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12F58F-A536-BCDB-DB5F-53FC3CDB0B8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5528"/>
          <a:stretch/>
        </p:blipFill>
        <p:spPr>
          <a:xfrm>
            <a:off x="0" y="1064871"/>
            <a:ext cx="12106274" cy="5793129"/>
          </a:xfrm>
        </p:spPr>
      </p:pic>
    </p:spTree>
    <p:extLst>
      <p:ext uri="{BB962C8B-B14F-4D97-AF65-F5344CB8AC3E}">
        <p14:creationId xmlns:p14="http://schemas.microsoft.com/office/powerpoint/2010/main" val="2283707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807534-814E-69E8-BEA1-3B10D1DACB94}"/>
              </a:ext>
            </a:extLst>
          </p:cNvPr>
          <p:cNvSpPr>
            <a:spLocks noGrp="1"/>
          </p:cNvSpPr>
          <p:nvPr>
            <p:ph idx="1"/>
          </p:nvPr>
        </p:nvSpPr>
        <p:spPr>
          <a:xfrm>
            <a:off x="0" y="0"/>
            <a:ext cx="12192000" cy="6857999"/>
          </a:xfrm>
        </p:spPr>
        <p:txBody>
          <a:bodyPr>
            <a:normAutofit/>
          </a:bodyPr>
          <a:lstStyle/>
          <a:p>
            <a:r>
              <a:rPr lang="en-US" b="1" dirty="0"/>
              <a:t>How does a Microprocessor Work?</a:t>
            </a:r>
          </a:p>
          <a:p>
            <a:r>
              <a:rPr lang="en-US" dirty="0"/>
              <a:t>The microprocessor follows a sequence: Fetch, Decode, and then Execute.</a:t>
            </a:r>
          </a:p>
          <a:p>
            <a:endParaRPr lang="en-US" dirty="0"/>
          </a:p>
          <a:p>
            <a:r>
              <a:rPr lang="en-US" dirty="0"/>
              <a:t>Initially, the instructions are stored in the memory in a sequential order. </a:t>
            </a:r>
          </a:p>
          <a:p>
            <a:endParaRPr lang="en-US" dirty="0"/>
          </a:p>
          <a:p>
            <a:r>
              <a:rPr lang="en-US" dirty="0"/>
              <a:t>The microprocessor fetches those instructions from the memory, then decodes it and executes those instructions till STOP instruction is reached.</a:t>
            </a:r>
          </a:p>
          <a:p>
            <a:endParaRPr lang="en-US" dirty="0"/>
          </a:p>
          <a:p>
            <a:r>
              <a:rPr lang="en-US" dirty="0"/>
              <a:t> Later, it sends the result in binary to the output port.</a:t>
            </a:r>
          </a:p>
          <a:p>
            <a:endParaRPr lang="en-US" dirty="0"/>
          </a:p>
          <a:p>
            <a:r>
              <a:rPr lang="en-US" dirty="0"/>
              <a:t> Between these processes, the register stores the temporarily data and ALU performs the computing functions.</a:t>
            </a:r>
          </a:p>
          <a:p>
            <a:endParaRPr lang="en-US" dirty="0"/>
          </a:p>
        </p:txBody>
      </p:sp>
    </p:spTree>
    <p:extLst>
      <p:ext uri="{BB962C8B-B14F-4D97-AF65-F5344CB8AC3E}">
        <p14:creationId xmlns:p14="http://schemas.microsoft.com/office/powerpoint/2010/main" val="3439343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066074-EA10-AED3-2151-22778987A1B6}"/>
              </a:ext>
            </a:extLst>
          </p:cNvPr>
          <p:cNvSpPr>
            <a:spLocks noGrp="1"/>
          </p:cNvSpPr>
          <p:nvPr>
            <p:ph idx="1"/>
          </p:nvPr>
        </p:nvSpPr>
        <p:spPr>
          <a:xfrm>
            <a:off x="0" y="0"/>
            <a:ext cx="12192000" cy="6858000"/>
          </a:xfrm>
        </p:spPr>
        <p:txBody>
          <a:bodyPr>
            <a:normAutofit/>
          </a:bodyPr>
          <a:lstStyle/>
          <a:p>
            <a:r>
              <a:rPr lang="en-US" b="1" dirty="0"/>
              <a:t>List of Terms Used in a Microprocessor</a:t>
            </a:r>
          </a:p>
          <a:p>
            <a:pPr>
              <a:buFont typeface="Arial" panose="020B0604020202020204" pitchFamily="34" charset="0"/>
              <a:buChar char="•"/>
            </a:pPr>
            <a:r>
              <a:rPr lang="en-US" b="1" dirty="0"/>
              <a:t>Instruction Set</a:t>
            </a:r>
            <a:r>
              <a:rPr lang="en-US" dirty="0"/>
              <a:t> − It is the set of instructions that the microprocessor can understand.</a:t>
            </a:r>
          </a:p>
          <a:p>
            <a:pPr>
              <a:buFont typeface="Arial" panose="020B0604020202020204" pitchFamily="34" charset="0"/>
              <a:buChar char="•"/>
            </a:pPr>
            <a:endParaRPr lang="en-US" dirty="0"/>
          </a:p>
          <a:p>
            <a:pPr>
              <a:buFont typeface="Arial" panose="020B0604020202020204" pitchFamily="34" charset="0"/>
              <a:buChar char="•"/>
            </a:pPr>
            <a:r>
              <a:rPr lang="en-US" b="1" dirty="0"/>
              <a:t>Bandwidth</a:t>
            </a:r>
            <a:r>
              <a:rPr lang="en-US" dirty="0"/>
              <a:t> − It is the number of bits processed in a single instruction.</a:t>
            </a:r>
          </a:p>
          <a:p>
            <a:pPr>
              <a:buFont typeface="Arial" panose="020B0604020202020204" pitchFamily="34" charset="0"/>
              <a:buChar char="•"/>
            </a:pPr>
            <a:endParaRPr lang="en-US" dirty="0"/>
          </a:p>
          <a:p>
            <a:pPr>
              <a:buFont typeface="Arial" panose="020B0604020202020204" pitchFamily="34" charset="0"/>
              <a:buChar char="•"/>
            </a:pPr>
            <a:r>
              <a:rPr lang="en-US" b="1" dirty="0"/>
              <a:t>Clock Speed</a:t>
            </a:r>
            <a:r>
              <a:rPr lang="en-US" dirty="0"/>
              <a:t> − It determines the number of operations per second the processor can perform. It is expressed in megahertz (MHz) or gigahertz (GHz).It is also known as Clock Rate.</a:t>
            </a:r>
          </a:p>
          <a:p>
            <a:pPr>
              <a:buFont typeface="Arial" panose="020B0604020202020204" pitchFamily="34" charset="0"/>
              <a:buChar char="•"/>
            </a:pPr>
            <a:endParaRPr lang="en-US" dirty="0"/>
          </a:p>
          <a:p>
            <a:pPr>
              <a:buFont typeface="Arial" panose="020B0604020202020204" pitchFamily="34" charset="0"/>
              <a:buChar char="•"/>
            </a:pPr>
            <a:r>
              <a:rPr lang="en-US" b="1" dirty="0"/>
              <a:t>Word Length</a:t>
            </a:r>
            <a:r>
              <a:rPr lang="en-US" dirty="0"/>
              <a:t> − It depends upon the width of internal data bus, registers, ALU, etc. An 8-bit microprocessor can process 8-bit data at a time. The word length ranges from 4 bits to 64 bits depending upon the type of the microcomputer.</a:t>
            </a:r>
          </a:p>
          <a:p>
            <a:pPr>
              <a:buFont typeface="Arial" panose="020B0604020202020204" pitchFamily="34" charset="0"/>
              <a:buChar char="•"/>
            </a:pPr>
            <a:endParaRPr lang="en-US" dirty="0"/>
          </a:p>
          <a:p>
            <a:pPr>
              <a:buFont typeface="Arial" panose="020B0604020202020204" pitchFamily="34" charset="0"/>
              <a:buChar char="•"/>
            </a:pPr>
            <a:r>
              <a:rPr lang="en-US" b="1" dirty="0"/>
              <a:t>Data Types</a:t>
            </a:r>
            <a:r>
              <a:rPr lang="en-US" dirty="0"/>
              <a:t> − The microprocessor has multiple data type formats like binary, BCD, ASCII, signed and unsigned numbers.</a:t>
            </a:r>
          </a:p>
          <a:p>
            <a:endParaRPr lang="en-US" dirty="0"/>
          </a:p>
        </p:txBody>
      </p:sp>
    </p:spTree>
    <p:extLst>
      <p:ext uri="{BB962C8B-B14F-4D97-AF65-F5344CB8AC3E}">
        <p14:creationId xmlns:p14="http://schemas.microsoft.com/office/powerpoint/2010/main" val="160048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FB92130-5AC5-E2CA-F205-C9BED39D4F8F}"/>
              </a:ext>
            </a:extLst>
          </p:cNvPr>
          <p:cNvSpPr>
            <a:spLocks noGrp="1"/>
          </p:cNvSpPr>
          <p:nvPr>
            <p:ph sz="half" idx="1"/>
          </p:nvPr>
        </p:nvSpPr>
        <p:spPr>
          <a:xfrm>
            <a:off x="-1" y="0"/>
            <a:ext cx="6867525" cy="6857999"/>
          </a:xfrm>
        </p:spPr>
        <p:txBody>
          <a:bodyPr>
            <a:normAutofit/>
          </a:bodyPr>
          <a:lstStyle/>
          <a:p>
            <a:r>
              <a:rPr lang="en-US" b="1" dirty="0"/>
              <a:t>RISC Processor</a:t>
            </a:r>
          </a:p>
          <a:p>
            <a:r>
              <a:rPr lang="en-US" dirty="0"/>
              <a:t>RISC stands for </a:t>
            </a:r>
            <a:r>
              <a:rPr lang="en-US" b="1" dirty="0"/>
              <a:t>Reduced Instruction Set Computer</a:t>
            </a:r>
            <a:r>
              <a:rPr lang="en-US" dirty="0"/>
              <a:t>. </a:t>
            </a:r>
          </a:p>
          <a:p>
            <a:endParaRPr lang="en-US" dirty="0"/>
          </a:p>
          <a:p>
            <a:r>
              <a:rPr lang="en-US" dirty="0"/>
              <a:t>It is designed to reduce the execution time by simplifying the instruction set of the computer.</a:t>
            </a:r>
          </a:p>
          <a:p>
            <a:endParaRPr lang="en-US" dirty="0"/>
          </a:p>
          <a:p>
            <a:r>
              <a:rPr lang="en-US" dirty="0"/>
              <a:t> Using RISC processors, each instruction requires only one clock cycle to execute results in uniform execution time. </a:t>
            </a:r>
          </a:p>
          <a:p>
            <a:endParaRPr lang="en-US" dirty="0"/>
          </a:p>
          <a:p>
            <a:r>
              <a:rPr lang="en-US" dirty="0"/>
              <a:t>This reduces the efficiency as there are more lines of code, hence more RAM is needed to store the instructions.</a:t>
            </a:r>
          </a:p>
        </p:txBody>
      </p:sp>
      <p:sp>
        <p:nvSpPr>
          <p:cNvPr id="6" name="Content Placeholder 5">
            <a:extLst>
              <a:ext uri="{FF2B5EF4-FFF2-40B4-BE49-F238E27FC236}">
                <a16:creationId xmlns:a16="http://schemas.microsoft.com/office/drawing/2014/main" id="{4F673B9E-2442-A4B8-4975-489178008F48}"/>
              </a:ext>
            </a:extLst>
          </p:cNvPr>
          <p:cNvSpPr>
            <a:spLocks noGrp="1"/>
          </p:cNvSpPr>
          <p:nvPr>
            <p:ph sz="half" idx="2"/>
          </p:nvPr>
        </p:nvSpPr>
        <p:spPr>
          <a:xfrm>
            <a:off x="6500456" y="0"/>
            <a:ext cx="4853344" cy="6176963"/>
          </a:xfrm>
        </p:spPr>
        <p:txBody>
          <a:bodyPr>
            <a:normAutofit/>
          </a:bodyPr>
          <a:lstStyle/>
          <a:p>
            <a:r>
              <a:rPr lang="en-US" dirty="0"/>
              <a:t>A microprocessor can be classified into three categories </a:t>
            </a:r>
          </a:p>
          <a:p>
            <a:endParaRPr lang="en-US" dirty="0"/>
          </a:p>
        </p:txBody>
      </p:sp>
      <p:pic>
        <p:nvPicPr>
          <p:cNvPr id="8" name="Picture 7">
            <a:extLst>
              <a:ext uri="{FF2B5EF4-FFF2-40B4-BE49-F238E27FC236}">
                <a16:creationId xmlns:a16="http://schemas.microsoft.com/office/drawing/2014/main" id="{6F1B4604-549D-AAC8-837F-F1785AEEDF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7525" y="2066926"/>
            <a:ext cx="5324475" cy="3867500"/>
          </a:xfrm>
          <a:prstGeom prst="rect">
            <a:avLst/>
          </a:prstGeom>
        </p:spPr>
      </p:pic>
    </p:spTree>
    <p:extLst>
      <p:ext uri="{BB962C8B-B14F-4D97-AF65-F5344CB8AC3E}">
        <p14:creationId xmlns:p14="http://schemas.microsoft.com/office/powerpoint/2010/main" val="1259664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C75B0-84A1-BF13-3439-5BE06520DB63}"/>
              </a:ext>
            </a:extLst>
          </p:cNvPr>
          <p:cNvSpPr>
            <a:spLocks noGrp="1"/>
          </p:cNvSpPr>
          <p:nvPr>
            <p:ph sz="half" idx="1"/>
          </p:nvPr>
        </p:nvSpPr>
        <p:spPr>
          <a:xfrm>
            <a:off x="-1" y="0"/>
            <a:ext cx="6172199" cy="6858000"/>
          </a:xfrm>
        </p:spPr>
        <p:txBody>
          <a:bodyPr>
            <a:normAutofit/>
          </a:bodyPr>
          <a:lstStyle/>
          <a:p>
            <a:r>
              <a:rPr lang="en-US" sz="2400" b="1" dirty="0"/>
              <a:t>CISC Processor</a:t>
            </a:r>
          </a:p>
          <a:p>
            <a:r>
              <a:rPr lang="en-US" sz="2400" dirty="0"/>
              <a:t>CISC stands for </a:t>
            </a:r>
            <a:r>
              <a:rPr lang="en-US" sz="2400" b="1" dirty="0"/>
              <a:t>Complex Instruction Set Computer</a:t>
            </a:r>
            <a:r>
              <a:rPr lang="en-US" sz="2400" dirty="0"/>
              <a:t>. </a:t>
            </a:r>
          </a:p>
          <a:p>
            <a:r>
              <a:rPr lang="en-US" sz="2400" dirty="0"/>
              <a:t>It is designed to minimize the number of instructions per program, ignoring the number of cycles per instruction. </a:t>
            </a:r>
          </a:p>
          <a:p>
            <a:r>
              <a:rPr lang="en-US" sz="2400" dirty="0"/>
              <a:t>The emphasis is on building complex instructions directly into the hardware.</a:t>
            </a:r>
          </a:p>
          <a:p>
            <a:r>
              <a:rPr lang="en-US" sz="2400" dirty="0"/>
              <a:t>The compiler has to do very little work to translate a high-level language into assembly level language/machine code because the length of the code is relatively short, so very little RAM is required to store the instructions.</a:t>
            </a:r>
          </a:p>
          <a:p>
            <a:endParaRPr lang="en-US" sz="2400" dirty="0"/>
          </a:p>
        </p:txBody>
      </p:sp>
      <p:sp>
        <p:nvSpPr>
          <p:cNvPr id="4" name="Content Placeholder 3">
            <a:extLst>
              <a:ext uri="{FF2B5EF4-FFF2-40B4-BE49-F238E27FC236}">
                <a16:creationId xmlns:a16="http://schemas.microsoft.com/office/drawing/2014/main" id="{C8E73CD8-0096-E90E-A265-C6E866D6BB3B}"/>
              </a:ext>
            </a:extLst>
          </p:cNvPr>
          <p:cNvSpPr>
            <a:spLocks noGrp="1"/>
          </p:cNvSpPr>
          <p:nvPr>
            <p:ph sz="half" idx="2"/>
          </p:nvPr>
        </p:nvSpPr>
        <p:spPr>
          <a:xfrm>
            <a:off x="6172199" y="0"/>
            <a:ext cx="6019799" cy="6858000"/>
          </a:xfrm>
        </p:spPr>
        <p:txBody>
          <a:bodyPr>
            <a:normAutofit/>
          </a:bodyPr>
          <a:lstStyle/>
          <a:p>
            <a:r>
              <a:rPr lang="en-US" sz="2800" b="1" dirty="0"/>
              <a:t>Special Processors</a:t>
            </a:r>
          </a:p>
          <a:p>
            <a:r>
              <a:rPr lang="en-US" sz="2800" dirty="0"/>
              <a:t>These are the processors which are designed for some special purposes. Few of the special processors are briefly discussed −</a:t>
            </a:r>
          </a:p>
          <a:p>
            <a:r>
              <a:rPr lang="en-US" sz="2800" b="1" dirty="0"/>
              <a:t>Coprocessor</a:t>
            </a:r>
          </a:p>
          <a:p>
            <a:r>
              <a:rPr lang="en-US" sz="2800" dirty="0"/>
              <a:t>A coprocessor is a specially designed microprocessor, which can handle its particular function many times faster than the ordinary microprocessor.</a:t>
            </a:r>
          </a:p>
          <a:p>
            <a:r>
              <a:rPr lang="en-US" sz="2800" b="1" dirty="0"/>
              <a:t>For example</a:t>
            </a:r>
            <a:r>
              <a:rPr lang="en-US" sz="2800" dirty="0"/>
              <a:t> − Math Coprocessor.</a:t>
            </a:r>
          </a:p>
          <a:p>
            <a:endParaRPr lang="en-US" sz="2800" dirty="0"/>
          </a:p>
        </p:txBody>
      </p:sp>
    </p:spTree>
    <p:extLst>
      <p:ext uri="{BB962C8B-B14F-4D97-AF65-F5344CB8AC3E}">
        <p14:creationId xmlns:p14="http://schemas.microsoft.com/office/powerpoint/2010/main" val="1503678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1F7C7-4FEA-6DC6-22A3-0A353A354622}"/>
              </a:ext>
            </a:extLst>
          </p:cNvPr>
          <p:cNvSpPr>
            <a:spLocks noGrp="1"/>
          </p:cNvSpPr>
          <p:nvPr>
            <p:ph sz="half" idx="1"/>
          </p:nvPr>
        </p:nvSpPr>
        <p:spPr>
          <a:xfrm>
            <a:off x="0" y="0"/>
            <a:ext cx="6019800" cy="6858000"/>
          </a:xfrm>
        </p:spPr>
        <p:txBody>
          <a:bodyPr>
            <a:normAutofit/>
          </a:bodyPr>
          <a:lstStyle/>
          <a:p>
            <a:r>
              <a:rPr lang="en-US" b="1" dirty="0"/>
              <a:t>Input/Output Processor</a:t>
            </a:r>
          </a:p>
          <a:p>
            <a:endParaRPr lang="en-US" b="1" dirty="0"/>
          </a:p>
          <a:p>
            <a:r>
              <a:rPr lang="en-US" dirty="0"/>
              <a:t>It is a specially designed microprocessor having a local memory of its own, which is used to control I/O devices with minimum CPU involvement.</a:t>
            </a:r>
          </a:p>
          <a:p>
            <a:endParaRPr lang="en-US" dirty="0"/>
          </a:p>
        </p:txBody>
      </p:sp>
      <p:sp>
        <p:nvSpPr>
          <p:cNvPr id="4" name="Content Placeholder 3">
            <a:extLst>
              <a:ext uri="{FF2B5EF4-FFF2-40B4-BE49-F238E27FC236}">
                <a16:creationId xmlns:a16="http://schemas.microsoft.com/office/drawing/2014/main" id="{72352DF4-0FE9-87CB-C346-7A907DEA52D1}"/>
              </a:ext>
            </a:extLst>
          </p:cNvPr>
          <p:cNvSpPr>
            <a:spLocks noGrp="1"/>
          </p:cNvSpPr>
          <p:nvPr>
            <p:ph sz="half" idx="2"/>
          </p:nvPr>
        </p:nvSpPr>
        <p:spPr>
          <a:xfrm>
            <a:off x="6172200" y="0"/>
            <a:ext cx="6019800" cy="6858000"/>
          </a:xfrm>
        </p:spPr>
        <p:txBody>
          <a:bodyPr>
            <a:normAutofit/>
          </a:bodyPr>
          <a:lstStyle/>
          <a:p>
            <a:r>
              <a:rPr lang="en-US" b="1" dirty="0"/>
              <a:t>Transputer (Transistor Computer)</a:t>
            </a:r>
          </a:p>
          <a:p>
            <a:endParaRPr lang="en-US" b="1" dirty="0"/>
          </a:p>
          <a:p>
            <a:r>
              <a:rPr lang="en-US" dirty="0"/>
              <a:t>A transputer is a specially designed microprocessor with its own local memory and having links to connect one transputer to another transputer for inter-processor communications.</a:t>
            </a:r>
          </a:p>
          <a:p>
            <a:endParaRPr lang="en-US" dirty="0"/>
          </a:p>
          <a:p>
            <a:r>
              <a:rPr lang="en-US" dirty="0"/>
              <a:t> It was first designed in 1980 by </a:t>
            </a:r>
            <a:r>
              <a:rPr lang="en-US" dirty="0" err="1"/>
              <a:t>Inmos</a:t>
            </a:r>
            <a:r>
              <a:rPr lang="en-US" dirty="0"/>
              <a:t> and is targeted to the utilization of VLSI technology.</a:t>
            </a:r>
          </a:p>
          <a:p>
            <a:endParaRPr lang="en-US" dirty="0"/>
          </a:p>
        </p:txBody>
      </p:sp>
    </p:spTree>
    <p:extLst>
      <p:ext uri="{BB962C8B-B14F-4D97-AF65-F5344CB8AC3E}">
        <p14:creationId xmlns:p14="http://schemas.microsoft.com/office/powerpoint/2010/main" val="2111565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379</TotalTime>
  <Words>3263</Words>
  <Application>Microsoft Office PowerPoint</Application>
  <PresentationFormat>Widescreen</PresentationFormat>
  <Paragraphs>295</Paragraphs>
  <Slides>37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Aptos</vt:lpstr>
      <vt:lpstr>Arial</vt:lpstr>
      <vt:lpstr>Calibri</vt:lpstr>
      <vt:lpstr>Calibri Light</vt:lpstr>
      <vt:lpstr>Times New Roman</vt:lpstr>
      <vt:lpstr>Celestial</vt:lpstr>
      <vt:lpstr>An Overview of Computer and Microprocessor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Organization of a Computer System </vt:lpstr>
      <vt:lpstr>PowerPoint Presentation</vt:lpstr>
      <vt:lpstr>PowerPoint Presentation</vt:lpstr>
      <vt:lpstr>PowerPoint Presentation</vt:lpstr>
      <vt:lpstr>PowerPoint Presentation</vt:lpstr>
      <vt:lpstr>PowerPoint Presentation</vt:lpstr>
      <vt:lpstr>PowerPoint Presentation</vt:lpstr>
      <vt:lpstr>Components of Computer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cp:lastModifiedBy>
  <cp:revision>19</cp:revision>
  <dcterms:created xsi:type="dcterms:W3CDTF">2024-04-22T01:12:28Z</dcterms:created>
  <dcterms:modified xsi:type="dcterms:W3CDTF">2024-07-31T02:08:55Z</dcterms:modified>
</cp:coreProperties>
</file>