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59"/>
  </p:notesMasterIdLst>
  <p:sldIdLst>
    <p:sldId id="256" r:id="rId2"/>
    <p:sldId id="268" r:id="rId3"/>
    <p:sldId id="274" r:id="rId4"/>
    <p:sldId id="276" r:id="rId5"/>
    <p:sldId id="275" r:id="rId6"/>
    <p:sldId id="271" r:id="rId7"/>
    <p:sldId id="281" r:id="rId8"/>
    <p:sldId id="269" r:id="rId9"/>
    <p:sldId id="270" r:id="rId10"/>
    <p:sldId id="277" r:id="rId11"/>
    <p:sldId id="272" r:id="rId12"/>
    <p:sldId id="278" r:id="rId13"/>
    <p:sldId id="273" r:id="rId14"/>
    <p:sldId id="280" r:id="rId15"/>
    <p:sldId id="282" r:id="rId16"/>
    <p:sldId id="279" r:id="rId17"/>
    <p:sldId id="257" r:id="rId18"/>
    <p:sldId id="259" r:id="rId19"/>
    <p:sldId id="260" r:id="rId20"/>
    <p:sldId id="261" r:id="rId21"/>
    <p:sldId id="262" r:id="rId22"/>
    <p:sldId id="263" r:id="rId23"/>
    <p:sldId id="264" r:id="rId24"/>
    <p:sldId id="265" r:id="rId25"/>
    <p:sldId id="266" r:id="rId26"/>
    <p:sldId id="267"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306" r:id="rId40"/>
    <p:sldId id="295" r:id="rId41"/>
    <p:sldId id="298" r:id="rId42"/>
    <p:sldId id="296" r:id="rId43"/>
    <p:sldId id="299" r:id="rId44"/>
    <p:sldId id="297" r:id="rId45"/>
    <p:sldId id="300" r:id="rId46"/>
    <p:sldId id="301" r:id="rId47"/>
    <p:sldId id="302" r:id="rId48"/>
    <p:sldId id="303" r:id="rId49"/>
    <p:sldId id="304" r:id="rId50"/>
    <p:sldId id="305" r:id="rId51"/>
    <p:sldId id="307" r:id="rId52"/>
    <p:sldId id="308" r:id="rId53"/>
    <p:sldId id="309" r:id="rId54"/>
    <p:sldId id="311" r:id="rId55"/>
    <p:sldId id="312" r:id="rId56"/>
    <p:sldId id="313" r:id="rId57"/>
    <p:sldId id="314"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842" autoAdjust="0"/>
  </p:normalViewPr>
  <p:slideViewPr>
    <p:cSldViewPr snapToGrid="0">
      <p:cViewPr varScale="1">
        <p:scale>
          <a:sx n="80" d="100"/>
          <a:sy n="80" d="100"/>
        </p:scale>
        <p:origin x="58" y="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74ACF-E433-4CA6-A408-35AA73E9B256}"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445223-B242-41D2-9FD3-DC592CA23549}" type="slidenum">
              <a:rPr lang="en-US" smtClean="0"/>
              <a:t>‹#›</a:t>
            </a:fld>
            <a:endParaRPr lang="en-US"/>
          </a:p>
        </p:txBody>
      </p:sp>
    </p:spTree>
    <p:extLst>
      <p:ext uri="{BB962C8B-B14F-4D97-AF65-F5344CB8AC3E}">
        <p14:creationId xmlns:p14="http://schemas.microsoft.com/office/powerpoint/2010/main" val="11168074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445223-B242-41D2-9FD3-DC592CA23549}" type="slidenum">
              <a:rPr lang="en-US" smtClean="0"/>
              <a:t>27</a:t>
            </a:fld>
            <a:endParaRPr lang="en-US"/>
          </a:p>
        </p:txBody>
      </p:sp>
    </p:spTree>
    <p:extLst>
      <p:ext uri="{BB962C8B-B14F-4D97-AF65-F5344CB8AC3E}">
        <p14:creationId xmlns:p14="http://schemas.microsoft.com/office/powerpoint/2010/main" val="5400718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801B3E76-BE8B-4AE6-A56D-1F96DF5F2D88}" type="datetimeFigureOut">
              <a:rPr lang="en-US" smtClean="0"/>
              <a:t>8/12/2024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4568424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1796601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2679110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904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20723645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1B3E76-BE8B-4AE6-A56D-1F96DF5F2D88}"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3225817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01B3E76-BE8B-4AE6-A56D-1F96DF5F2D88}"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4205657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B3E76-BE8B-4AE6-A56D-1F96DF5F2D88}"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12565097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B3E76-BE8B-4AE6-A56D-1F96DF5F2D88}"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3066694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1B3E76-BE8B-4AE6-A56D-1F96DF5F2D88}"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3360590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1B3E76-BE8B-4AE6-A56D-1F96DF5F2D88}"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827799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887627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1B3E76-BE8B-4AE6-A56D-1F96DF5F2D88}"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2035833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1B3E76-BE8B-4AE6-A56D-1F96DF5F2D88}"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2352905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1B3E76-BE8B-4AE6-A56D-1F96DF5F2D88}"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1231412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95520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1B3E76-BE8B-4AE6-A56D-1F96DF5F2D88}"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D79147-3C75-42AC-9F7E-6F493E8A3734}" type="slidenum">
              <a:rPr lang="en-US" smtClean="0"/>
              <a:t>‹#›</a:t>
            </a:fld>
            <a:endParaRPr lang="en-US"/>
          </a:p>
        </p:txBody>
      </p:sp>
    </p:spTree>
    <p:extLst>
      <p:ext uri="{BB962C8B-B14F-4D97-AF65-F5344CB8AC3E}">
        <p14:creationId xmlns:p14="http://schemas.microsoft.com/office/powerpoint/2010/main" val="205837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01B3E76-BE8B-4AE6-A56D-1F96DF5F2D88}" type="datetimeFigureOut">
              <a:rPr lang="en-US" smtClean="0"/>
              <a:t>8/12/2024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3D79147-3C75-42AC-9F7E-6F493E8A3734}" type="slidenum">
              <a:rPr lang="en-US" smtClean="0"/>
              <a:t>‹#›</a:t>
            </a:fld>
            <a:endParaRPr lang="en-US"/>
          </a:p>
        </p:txBody>
      </p:sp>
    </p:spTree>
    <p:extLst>
      <p:ext uri="{BB962C8B-B14F-4D97-AF65-F5344CB8AC3E}">
        <p14:creationId xmlns:p14="http://schemas.microsoft.com/office/powerpoint/2010/main" val="2359429970"/>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eeeguide.com/wp-content/uploads/2017/11/8085-Pin-Diagram-and-Functional-Pin-Diagram-of-8085-Microprocessor-001.jp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eeeguide.com/beat-frequency-oscillator/" TargetMode="External"/><Relationship Id="rId2" Type="http://schemas.openxmlformats.org/officeDocument/2006/relationships/hyperlink" Target="https://www.eeeguide.com/pulse-width-modul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eeguide.com/dc-machine-diagra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eeeguide.com/plc-hardware-components/"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eeeguide.com/choice-electronic-signal-transmission/"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ircuitstoday.com/" TargetMode="External"/><Relationship Id="rId2" Type="http://schemas.openxmlformats.org/officeDocument/2006/relationships/hyperlink" Target="https://www.eeeguide.com/plc-structur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geeksforgeeks.org/registers-8085-microprocessor/"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bin"/><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906B-1020-FA60-911B-84A03F0E5346}"/>
              </a:ext>
            </a:extLst>
          </p:cNvPr>
          <p:cNvSpPr>
            <a:spLocks noGrp="1"/>
          </p:cNvSpPr>
          <p:nvPr>
            <p:ph type="ctrTitle"/>
          </p:nvPr>
        </p:nvSpPr>
        <p:spPr>
          <a:xfrm>
            <a:off x="1524000" y="1122363"/>
            <a:ext cx="9144000" cy="1563687"/>
          </a:xfrm>
        </p:spPr>
        <p:txBody>
          <a:bodyPr>
            <a:normAutofit fontScale="90000"/>
          </a:bodyPr>
          <a:lstStyle/>
          <a:p>
            <a:r>
              <a:rPr lang="en-US" sz="6000" b="1" kern="0" dirty="0">
                <a:effectLst/>
                <a:latin typeface="Times New Roman" panose="02020603050405020304" pitchFamily="18" charset="0"/>
                <a:ea typeface="Times New Roman" panose="02020603050405020304" pitchFamily="18" charset="0"/>
                <a:cs typeface="Times New Roman" panose="02020603050405020304" pitchFamily="18" charset="0"/>
              </a:rPr>
              <a:t>  8085 Microprocessor</a:t>
            </a:r>
            <a:endParaRPr lang="en-US" dirty="0"/>
          </a:p>
        </p:txBody>
      </p:sp>
      <p:sp>
        <p:nvSpPr>
          <p:cNvPr id="3" name="Subtitle 2">
            <a:extLst>
              <a:ext uri="{FF2B5EF4-FFF2-40B4-BE49-F238E27FC236}">
                <a16:creationId xmlns:a16="http://schemas.microsoft.com/office/drawing/2014/main" id="{6A644C9E-4600-9104-440E-5E9A371E20C8}"/>
              </a:ext>
            </a:extLst>
          </p:cNvPr>
          <p:cNvSpPr>
            <a:spLocks noGrp="1"/>
          </p:cNvSpPr>
          <p:nvPr>
            <p:ph type="subTitle" idx="1"/>
          </p:nvPr>
        </p:nvSpPr>
        <p:spPr/>
        <p:txBody>
          <a:bodyPr>
            <a:normAutofit/>
          </a:bodyPr>
          <a:lstStyle/>
          <a:p>
            <a:r>
              <a:rPr lang="en-US" sz="3200" dirty="0">
                <a:solidFill>
                  <a:schemeClr val="accent2">
                    <a:lumMod val="75000"/>
                  </a:schemeClr>
                </a:solidFill>
                <a:latin typeface="Times New Roman" panose="02020603050405020304" pitchFamily="18" charset="0"/>
                <a:cs typeface="Times New Roman" panose="02020603050405020304" pitchFamily="18" charset="0"/>
              </a:rPr>
              <a:t>Architectural and assembly Language Programming of 8085</a:t>
            </a:r>
          </a:p>
        </p:txBody>
      </p:sp>
    </p:spTree>
    <p:extLst>
      <p:ext uri="{BB962C8B-B14F-4D97-AF65-F5344CB8AC3E}">
        <p14:creationId xmlns:p14="http://schemas.microsoft.com/office/powerpoint/2010/main" val="175646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256150-7F42-7946-E8F3-532FE86E23C6}"/>
              </a:ext>
            </a:extLst>
          </p:cNvPr>
          <p:cNvSpPr>
            <a:spLocks noGrp="1"/>
          </p:cNvSpPr>
          <p:nvPr>
            <p:ph idx="1"/>
          </p:nvPr>
        </p:nvSpPr>
        <p:spPr>
          <a:xfrm>
            <a:off x="1076324" y="0"/>
            <a:ext cx="11115675" cy="6858000"/>
          </a:xfrm>
        </p:spPr>
        <p:txBody>
          <a:bodyPr>
            <a:normAutofit/>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7.Stack Pointer:</a:t>
            </a:r>
            <a:endParaRPr lang="en-US" sz="32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In stack, the content of the register is stored that is later used in the program. </a:t>
            </a: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It is a 16-bit special register. </a:t>
            </a: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The stack pointer is part of memory but it is part of Stack operations, unlike random memory access. </a:t>
            </a:r>
            <a:endParaRPr lang="en-US" sz="2000" kern="0"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Stack pointer works in a continuous and contiguous part of the memory.</a:t>
            </a: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whereas Program Counter(PC) works in random memory locations.</a:t>
            </a:r>
          </a:p>
          <a:p>
            <a:pPr marL="0" marR="0" indent="0" algn="just">
              <a:lnSpc>
                <a:spcPct val="107000"/>
              </a:lnSpc>
              <a:spcBef>
                <a:spcPts val="0"/>
              </a:spcBef>
              <a:spcAft>
                <a:spcPts val="800"/>
              </a:spcAft>
              <a:buNone/>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This pointer is very useful in stack-related operations like </a:t>
            </a:r>
            <a:r>
              <a:rPr lang="en-US" sz="2000" b="1" i="1" kern="0" dirty="0">
                <a:effectLst/>
                <a:latin typeface="Times New Roman" panose="02020603050405020304" pitchFamily="18" charset="0"/>
                <a:ea typeface="Times New Roman" panose="02020603050405020304" pitchFamily="18" charset="0"/>
                <a:cs typeface="Times New Roman" panose="02020603050405020304" pitchFamily="18" charset="0"/>
              </a:rPr>
              <a:t>PUSH, POP, and nested CALL requests</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 initiated by Microprocessor. </a:t>
            </a:r>
            <a:r>
              <a:rPr lang="en-US" sz="2000" i="1" kern="0" dirty="0">
                <a:effectLst/>
                <a:latin typeface="Times New Roman" panose="02020603050405020304" pitchFamily="18" charset="0"/>
                <a:ea typeface="Times New Roman" panose="02020603050405020304" pitchFamily="18" charset="0"/>
                <a:cs typeface="Times New Roman" panose="02020603050405020304" pitchFamily="18" charset="0"/>
              </a:rPr>
              <a:t>It reserves the address of the most recent stack entry.</a:t>
            </a:r>
          </a:p>
          <a:p>
            <a:pPr marL="0" marR="0" indent="0">
              <a:lnSpc>
                <a:spcPct val="107000"/>
              </a:lnSpc>
              <a:spcBef>
                <a:spcPts val="0"/>
              </a:spcBef>
              <a:spcAft>
                <a:spcPts val="800"/>
              </a:spcAft>
              <a:buNone/>
            </a:pPr>
            <a:r>
              <a:rPr lang="en-US" sz="28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8.Program Counter: </a:t>
            </a:r>
            <a:endParaRPr lang="en-US" sz="28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Program Counter holds the address value of the memory to the next instruction that is to be executed. It is a 16-bit register.</a:t>
            </a:r>
          </a:p>
          <a:p>
            <a:pPr marL="0" marR="0" algn="just">
              <a:lnSpc>
                <a:spcPct val="107000"/>
              </a:lnSpc>
              <a:spcBef>
                <a:spcPts val="0"/>
              </a:spcBef>
              <a:spcAft>
                <a:spcPts val="800"/>
              </a:spcAft>
            </a:pP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b="1" kern="0" dirty="0">
                <a:effectLst/>
                <a:latin typeface="Times New Roman" panose="02020603050405020304" pitchFamily="18" charset="0"/>
                <a:ea typeface="Times New Roman" panose="02020603050405020304" pitchFamily="18" charset="0"/>
                <a:cs typeface="Times New Roman" panose="02020603050405020304" pitchFamily="18" charset="0"/>
              </a:rPr>
              <a:t>For Example: </a:t>
            </a:r>
            <a:r>
              <a:rPr lang="en-US" sz="2000" kern="0" dirty="0">
                <a:effectLst/>
                <a:latin typeface="Times New Roman" panose="02020603050405020304" pitchFamily="18" charset="0"/>
                <a:ea typeface="Times New Roman" panose="02020603050405020304" pitchFamily="18" charset="0"/>
                <a:cs typeface="Times New Roman" panose="02020603050405020304" pitchFamily="18" charset="0"/>
              </a:rPr>
              <a:t>Suppose current value of Program Counter: [PC] = 4000H</a:t>
            </a:r>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69220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5DDCBF-A4D9-E9FD-E5C4-FAA91A62198D}"/>
              </a:ext>
            </a:extLst>
          </p:cNvPr>
          <p:cNvSpPr>
            <a:spLocks noGrp="1"/>
          </p:cNvSpPr>
          <p:nvPr>
            <p:ph idx="1"/>
          </p:nvPr>
        </p:nvSpPr>
        <p:spPr>
          <a:xfrm>
            <a:off x="1123950" y="0"/>
            <a:ext cx="11068050" cy="6858000"/>
          </a:xfrm>
        </p:spPr>
        <p:txBody>
          <a:bodyPr>
            <a:normAutofit fontScale="85000" lnSpcReduction="20000"/>
          </a:bodyPr>
          <a:lstStyle/>
          <a:p>
            <a:pPr marL="0" marR="0" indent="0">
              <a:lnSpc>
                <a:spcPct val="107000"/>
              </a:lnSpc>
              <a:spcBef>
                <a:spcPts val="0"/>
              </a:spcBef>
              <a:spcAft>
                <a:spcPts val="800"/>
              </a:spcAft>
              <a:buNone/>
            </a:pPr>
            <a:r>
              <a:rPr lang="en-US" sz="3500" b="1"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9.B</a:t>
            </a:r>
            <a:r>
              <a:rPr lang="en-US" sz="35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uses </a:t>
            </a:r>
          </a:p>
          <a:p>
            <a:pPr marL="0" indent="0">
              <a:lnSpc>
                <a:spcPct val="107000"/>
              </a:lnSpc>
              <a:spcBef>
                <a:spcPts val="0"/>
              </a:spcBef>
              <a:spcAft>
                <a:spcPts val="800"/>
              </a:spcAft>
              <a:buNone/>
            </a:pPr>
            <a:r>
              <a:rPr lang="en-US" sz="35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Data </a:t>
            </a:r>
            <a:r>
              <a:rPr lang="en-US" sz="3500" b="1"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35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a:t>
            </a:r>
            <a:endParaRPr lang="en-US" sz="3500" b="1"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endParaRPr lang="en-US" sz="24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bus is an 8-bit bus that is used to transfer data between the microprocessor and memory or other devices. </a:t>
            </a:r>
          </a:p>
          <a:p>
            <a:pPr marL="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bus is used to transfer data between the microprocessor and external devices such as memory and I/O devices.</a:t>
            </a:r>
          </a:p>
          <a:p>
            <a:pPr marL="0" marR="0" indent="0">
              <a:lnSpc>
                <a:spcPct val="107000"/>
              </a:lnSpc>
              <a:spcBef>
                <a:spcPts val="0"/>
              </a:spcBef>
              <a:spcAft>
                <a:spcPts val="800"/>
              </a:spcAft>
              <a:buNone/>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bus is bidirectional, which means that it can be used to read data from memory or write data to memory.</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bus is an 8-bit bus, allowing the 8085 to transfer 8-bit data at a time. </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data bus can also be used for instruction fetch operations, where the microprocessor fetches the instruction code from memory and decodes it.</a:t>
            </a: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combination of the address bus and data bus allows the 8085 to communicate with and control external devices, allowing it to execute its program and perform various operations.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404346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5F0CB7-11D7-207A-C47A-9230F41D7498}"/>
              </a:ext>
            </a:extLst>
          </p:cNvPr>
          <p:cNvSpPr>
            <a:spLocks noGrp="1"/>
          </p:cNvSpPr>
          <p:nvPr>
            <p:ph idx="1"/>
          </p:nvPr>
        </p:nvSpPr>
        <p:spPr>
          <a:xfrm>
            <a:off x="819150" y="0"/>
            <a:ext cx="11372850" cy="6858000"/>
          </a:xfrm>
        </p:spPr>
        <p:txBody>
          <a:bodyPr>
            <a:normAutofit/>
          </a:bodyPr>
          <a:lstStyle/>
          <a:p>
            <a:pPr marL="0" marR="0">
              <a:lnSpc>
                <a:spcPct val="107000"/>
              </a:lnSpc>
              <a:spcBef>
                <a:spcPts val="0"/>
              </a:spcBef>
              <a:spcAft>
                <a:spcPts val="800"/>
              </a:spcAft>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Address bus </a:t>
            </a: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address bus is unidirectional and carries the location where data is to be stored.</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address bus is a 16-bit bus that is used to address memory and other devices. </a:t>
            </a:r>
          </a:p>
          <a:p>
            <a:pPr marL="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address bus is used to select the memory location or device that the microprocessor wants to access.</a:t>
            </a:r>
          </a:p>
          <a:p>
            <a:pPr marL="0" algn="just">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In the 8085 microprocessors, the address bus and data bus are two separate buses that are used for communication between the microprocessor and external devices.</a:t>
            </a: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Address bus is used to transfer the memory address of the data that needs to be read or written. </a:t>
            </a: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address bus is a 16-bit bus, allowing the 8085 to access up to 65,536 memory locations.</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48595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285374-7696-D6E1-8F90-1BCDE9A4FDAF}"/>
              </a:ext>
            </a:extLst>
          </p:cNvPr>
          <p:cNvSpPr>
            <a:spLocks noGrp="1"/>
          </p:cNvSpPr>
          <p:nvPr>
            <p:ph idx="1"/>
          </p:nvPr>
        </p:nvSpPr>
        <p:spPr>
          <a:xfrm>
            <a:off x="790574" y="0"/>
            <a:ext cx="11401425" cy="6858000"/>
          </a:xfrm>
        </p:spPr>
        <p:txBody>
          <a:bodyPr/>
          <a:lstStyle/>
          <a:p>
            <a:pPr marL="0" marR="0" indent="0">
              <a:lnSpc>
                <a:spcPct val="107000"/>
              </a:lnSpc>
              <a:spcBef>
                <a:spcPts val="0"/>
              </a:spcBef>
              <a:spcAft>
                <a:spcPts val="800"/>
              </a:spcAft>
              <a:buNone/>
            </a:pPr>
            <a:r>
              <a:rPr lang="en-US" sz="24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Control </a:t>
            </a:r>
            <a:r>
              <a:rPr lang="en-US" sz="2400" b="1"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B</a:t>
            </a:r>
            <a:r>
              <a:rPr lang="en-US" sz="24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us </a:t>
            </a:r>
            <a:endParaRPr lang="en-US" sz="2400" b="1"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control bus is a set of signals that controls the operations of the microprocessor, including the read and write operations.</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control bus includes signals such as the read signal, write signal, interrupt signal, and reset signal.</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read signal is used to read data from memory or other devices, the write signal is used to write data to memory or other devices, the interrupt signal is used to signal the microprocessor that an interrupt has occurred, and the reset signal is used to reset the microprocessor to its initial state.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49782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63D05C-B597-AB29-6FD0-7BB4A1B4D6F0}"/>
              </a:ext>
            </a:extLst>
          </p:cNvPr>
          <p:cNvSpPr>
            <a:spLocks noGrp="1"/>
          </p:cNvSpPr>
          <p:nvPr>
            <p:ph idx="1"/>
          </p:nvPr>
        </p:nvSpPr>
        <p:spPr>
          <a:xfrm>
            <a:off x="895350" y="1"/>
            <a:ext cx="11296650" cy="6858000"/>
          </a:xfrm>
        </p:spPr>
        <p:txBody>
          <a:bodyPr>
            <a:normAutofit fontScale="92500"/>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10.</a:t>
            </a: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Serial Input/output control:</a:t>
            </a:r>
            <a:endParaRPr lang="en-US" sz="32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It controls the serial data communication by using Serial input data and Serial output data.</a:t>
            </a:r>
          </a:p>
          <a:p>
            <a:pPr marL="0" marR="0" algn="just">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Serial Input/Output control in the 8085 microprocessor refers to the communication of data between the microprocessor and external devices in a serial manner, i.e., one bit at a time.</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8085 has a serial I/O port (SID/SOD) for serial communication. </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SID pin is used for serial input and the SOD pin is used for serial output. </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timing and control of serial communication is managed by the 8085’s internal circuitry. </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8085 also has two special purpose registers, the Serial Control Register (SC) and the Serial Shift Register (SS), which are used to control and monitor the serial communication.</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76953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E1CE0A-9C78-4B6C-0058-EE5D2FAB2F26}"/>
              </a:ext>
            </a:extLst>
          </p:cNvPr>
          <p:cNvSpPr>
            <a:spLocks noGrp="1"/>
          </p:cNvSpPr>
          <p:nvPr>
            <p:ph idx="1"/>
          </p:nvPr>
        </p:nvSpPr>
        <p:spPr>
          <a:xfrm>
            <a:off x="866774" y="0"/>
            <a:ext cx="11325225" cy="6858000"/>
          </a:xfrm>
        </p:spPr>
        <p:txBody>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11.Interrupt control:</a:t>
            </a:r>
            <a:endParaRPr lang="en-US" sz="32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Whenever a microprocessor is executing the main program and if suddenly an interrupt occurs, the microprocessor shifts the control from the main program to process the incoming request.</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After the request is completed, the control goes back to the main program. </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5 interrupt signals in 8085 microprocessors:</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INTR,</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TRAP,</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RST 7.5,</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RST 6.5, and </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RST 5.5.</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b="1" kern="0" dirty="0">
                <a:effectLst/>
                <a:latin typeface="Times New Roman" panose="02020603050405020304" pitchFamily="18" charset="0"/>
                <a:ea typeface="Times New Roman" panose="02020603050405020304" pitchFamily="18" charset="0"/>
                <a:cs typeface="Times New Roman" panose="02020603050405020304" pitchFamily="18" charset="0"/>
              </a:rPr>
              <a:t>Priorities of Interrupts: </a:t>
            </a: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TRAP &gt; RST 7.5 &gt; RST 6.5 &gt; RST 5.5 &gt; INTR</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8653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C7A30-37A6-A4E3-0E0F-6A74632E2AE7}"/>
              </a:ext>
            </a:extLst>
          </p:cNvPr>
          <p:cNvSpPr>
            <a:spLocks noGrp="1"/>
          </p:cNvSpPr>
          <p:nvPr>
            <p:ph idx="1"/>
          </p:nvPr>
        </p:nvSpPr>
        <p:spPr>
          <a:xfrm>
            <a:off x="895350" y="0"/>
            <a:ext cx="11296650" cy="6858000"/>
          </a:xfrm>
        </p:spPr>
        <p:txBody>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12.</a:t>
            </a: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Timing and control unit:</a:t>
            </a:r>
            <a:endParaRPr lang="en-US" sz="32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timing and control unit comes under the CPU section, and it controls the flow of data from the CPU to other devices.</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It is also used to control the operations performed by the microprocessor and the devices connected to it. </a:t>
            </a: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There are certain timing and control signals like Control signals, DMA Signals, RESET signals and Status signals.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91071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ED2E38-10A3-5466-8D66-23F7DE85702A}"/>
              </a:ext>
            </a:extLst>
          </p:cNvPr>
          <p:cNvSpPr>
            <a:spLocks noGrp="1"/>
          </p:cNvSpPr>
          <p:nvPr>
            <p:ph idx="1"/>
          </p:nvPr>
        </p:nvSpPr>
        <p:spPr>
          <a:xfrm>
            <a:off x="1295400" y="0"/>
            <a:ext cx="10896600" cy="6858000"/>
          </a:xfrm>
        </p:spPr>
        <p:txBody>
          <a:bodyPr/>
          <a:lstStyle/>
          <a:p>
            <a:pPr marL="0" marR="0">
              <a:lnSpc>
                <a:spcPct val="107000"/>
              </a:lnSpc>
              <a:spcBef>
                <a:spcPts val="200"/>
              </a:spcBef>
              <a:spcAft>
                <a:spcPts val="0"/>
              </a:spcAft>
            </a:pPr>
            <a:r>
              <a:rPr lang="en-US" sz="3200" b="1"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8085 Pin Diagram | Functional Pin Diagram of 8085 Microprocessor:</a:t>
            </a:r>
          </a:p>
          <a:p>
            <a:pPr marL="0" marR="0" algn="just"/>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Fig. 1.3 (a) and (b) shows 8085 Pin Diagram and functional pin diagram of 8085 microprocessor respectively. The signals of 8085 Pin Diagram can be classified into seven groups according to their functions.</a:t>
            </a: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Power supply and frequency signals.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Data bus and address bus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Control bus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Interrupt signals</a:t>
            </a: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Serial I/O signals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DMA signals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r>
              <a:rPr lang="en-US" sz="2400" b="1"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Reset signals</a:t>
            </a:r>
            <a:endParaRPr lang="en-US" sz="2400" kern="100" dirty="0">
              <a:solidFill>
                <a:schemeClr val="accent2">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Font typeface="+mj-lt"/>
              <a:buAutoNum type="arabicPeriod"/>
              <a:tabLst>
                <a:tab pos="457200" algn="l"/>
              </a:tabLs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88316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6A30-2B28-0D34-CA86-77CB16E27729}"/>
              </a:ext>
            </a:extLst>
          </p:cNvPr>
          <p:cNvSpPr>
            <a:spLocks noGrp="1"/>
          </p:cNvSpPr>
          <p:nvPr>
            <p:ph type="title"/>
          </p:nvPr>
        </p:nvSpPr>
        <p:spPr>
          <a:xfrm>
            <a:off x="838200" y="365126"/>
            <a:ext cx="10515600" cy="882650"/>
          </a:xfrm>
        </p:spPr>
        <p:txBody>
          <a:bodyPr>
            <a:normAutofit/>
          </a:bodyPr>
          <a:lstStyle/>
          <a:p>
            <a:r>
              <a:rPr lang="en-US" sz="1800" b="1" kern="1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8085 Pin Diagram | Functional Pin Diagram of 8085 Microprocessor</a:t>
            </a:r>
            <a: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br>
              <a:rPr lang="en-US"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US" dirty="0"/>
          </a:p>
        </p:txBody>
      </p:sp>
      <p:pic>
        <p:nvPicPr>
          <p:cNvPr id="4" name="Content Placeholder 3" descr="8085 Pin Diagram and Functional Pin Diagram of 8085 Microprocessor">
            <a:hlinkClick r:id="rId2"/>
            <a:extLst>
              <a:ext uri="{FF2B5EF4-FFF2-40B4-BE49-F238E27FC236}">
                <a16:creationId xmlns:a16="http://schemas.microsoft.com/office/drawing/2014/main" id="{899E64A6-F727-F842-2FB4-D1543104B12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7234" y="1133475"/>
            <a:ext cx="11931416" cy="5359400"/>
          </a:xfrm>
          <a:prstGeom prst="rect">
            <a:avLst/>
          </a:prstGeom>
          <a:noFill/>
          <a:ln>
            <a:noFill/>
          </a:ln>
        </p:spPr>
      </p:pic>
    </p:spTree>
    <p:extLst>
      <p:ext uri="{BB962C8B-B14F-4D97-AF65-F5344CB8AC3E}">
        <p14:creationId xmlns:p14="http://schemas.microsoft.com/office/powerpoint/2010/main" val="1980610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0B8AA8-7EA4-A0F3-CD53-B49EDEDDAECD}"/>
              </a:ext>
            </a:extLst>
          </p:cNvPr>
          <p:cNvSpPr>
            <a:spLocks noGrp="1"/>
          </p:cNvSpPr>
          <p:nvPr>
            <p:ph idx="1"/>
          </p:nvPr>
        </p:nvSpPr>
        <p:spPr>
          <a:xfrm>
            <a:off x="1133475" y="0"/>
            <a:ext cx="10963275" cy="6772275"/>
          </a:xfrm>
        </p:spPr>
        <p:txBody>
          <a:bodyPr/>
          <a:lstStyle/>
          <a:p>
            <a:pPr marL="0" marR="0">
              <a:lnSpc>
                <a:spcPct val="107000"/>
              </a:lnSpc>
              <a:spcBef>
                <a:spcPts val="200"/>
              </a:spcBef>
              <a:spcAft>
                <a:spcPts val="0"/>
              </a:spcAft>
            </a:pPr>
            <a:r>
              <a:rPr lang="en-US" sz="24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1. Power Supply and Frequency Signals:</a:t>
            </a:r>
            <a:endParaRPr lang="en-US" sz="24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err="1">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b="1" kern="100" baseline="-25000" dirty="0" err="1">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cc</a:t>
            </a: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It requires a single +</a:t>
            </a:r>
            <a:r>
              <a:rPr lang="en-US" b="1" kern="100" dirty="0">
                <a:latin typeface="Times New Roman" panose="02020603050405020304" pitchFamily="18" charset="0"/>
                <a:ea typeface="Calibri" panose="020F0502020204030204" pitchFamily="34" charset="0"/>
                <a:cs typeface="Times New Roman" panose="02020603050405020304" pitchFamily="18" charset="0"/>
              </a:rPr>
              <a:t>5</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V power supply.</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err="1">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b="1" kern="100" baseline="-25000" dirty="0" err="1">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t>ss</a:t>
            </a: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Ground reference.</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X</a:t>
            </a:r>
            <a:r>
              <a:rPr lang="en-US" b="1" kern="1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and X</a:t>
            </a:r>
            <a:r>
              <a:rPr lang="en-US" b="1" kern="100" baseline="-250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A tuned circuit like LC, RC or crystal is connected at these two The internal </a:t>
            </a:r>
            <a:r>
              <a:rPr lang="en-US"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clock generator</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divides oscillator frequency by 2, therefore, to operate a system at 3 MHz, the crystal of tuned circuit must have a frequency of 6 </a:t>
            </a:r>
            <a:r>
              <a:rPr lang="en-US" b="1" kern="100" dirty="0" err="1">
                <a:effectLst/>
                <a:latin typeface="Times New Roman" panose="02020603050405020304" pitchFamily="18" charset="0"/>
                <a:ea typeface="Calibri" panose="020F0502020204030204" pitchFamily="34" charset="0"/>
                <a:cs typeface="Times New Roman" panose="02020603050405020304" pitchFamily="18" charset="0"/>
              </a:rPr>
              <a:t>MHz.</a:t>
            </a:r>
            <a:endParaRPr lang="en-US"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CLK OUT :</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This signal is used as a system clock for other devices. Its frequency is half the </a:t>
            </a:r>
            <a:r>
              <a:rPr lang="en-US"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3"/>
              </a:rPr>
              <a:t>oscillator frequency</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8645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US"/>
            </a:p>
          </p:txBody>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US"/>
            </a:p>
          </p:txBody>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US"/>
            </a:p>
          </p:txBody>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US"/>
            </a:p>
          </p:txBody>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US"/>
            </a:p>
          </p:txBody>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US"/>
            </a:p>
          </p:txBody>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US"/>
            </a:p>
          </p:txBody>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US"/>
            </a:p>
          </p:txBody>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US"/>
            </a:p>
          </p:txBody>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5484740-C0E4-7FD0-AEF6-6183CC4FBAE8}"/>
              </a:ext>
            </a:extLst>
          </p:cNvPr>
          <p:cNvSpPr>
            <a:spLocks noGrp="1"/>
          </p:cNvSpPr>
          <p:nvPr>
            <p:ph idx="1"/>
          </p:nvPr>
        </p:nvSpPr>
        <p:spPr>
          <a:xfrm>
            <a:off x="1581415" y="371740"/>
            <a:ext cx="9048218" cy="5575829"/>
          </a:xfrm>
        </p:spPr>
        <p:txBody>
          <a:bodyPr anchor="ctr">
            <a:normAutofit/>
          </a:bodyPr>
          <a:lstStyle/>
          <a:p>
            <a:pPr marL="0" marR="0">
              <a:lnSpc>
                <a:spcPct val="110000"/>
              </a:lnSpc>
              <a:spcBef>
                <a:spcPts val="0"/>
              </a:spcBef>
              <a:spcAft>
                <a:spcPts val="800"/>
              </a:spcAft>
            </a:pPr>
            <a:r>
              <a:rPr lang="en-US" sz="12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Introduction :</a:t>
            </a:r>
          </a:p>
          <a:p>
            <a:pPr marL="0" marR="0">
              <a:lnSpc>
                <a:spcPct val="110000"/>
              </a:lnSpc>
              <a:spcBef>
                <a:spcPts val="0"/>
              </a:spcBef>
              <a:spcAft>
                <a:spcPts val="800"/>
              </a:spcAft>
            </a:pPr>
            <a:endParaRPr lang="en-US" sz="1200" b="1"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endParaRPr lang="en-US" sz="1200" b="1" kern="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endParaRPr lang="en-US" sz="1200" b="1"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endParaRPr lang="en-US" sz="1200" b="1" kern="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endParaRPr lang="en-US" sz="1200" b="1"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r>
              <a:rPr lang="en-US" sz="12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8085 microprocessor is an 8-bit microprocessor</a:t>
            </a: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that was developed by </a:t>
            </a:r>
            <a:r>
              <a:rPr lang="en-US" sz="12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Intel in the mid-1970s</a:t>
            </a: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nSpc>
                <a:spcPct val="110000"/>
              </a:lnSpc>
              <a:spcBef>
                <a:spcPts val="0"/>
              </a:spcBef>
              <a:spcAft>
                <a:spcPts val="800"/>
              </a:spcAft>
            </a:pP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It was widely used in the early days of personal computing and was a popular choice for hobbyists and enthusiasts due to its simplicity and ease of use.</a:t>
            </a:r>
          </a:p>
          <a:p>
            <a:pPr marL="0" marR="0">
              <a:lnSpc>
                <a:spcPct val="110000"/>
              </a:lnSpc>
              <a:spcBef>
                <a:spcPts val="0"/>
              </a:spcBef>
              <a:spcAft>
                <a:spcPts val="800"/>
              </a:spcAft>
            </a:pPr>
            <a:endPar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The architecture of the 8085 microprocessor consists of several key components, including the accumulator, registers, program counter, stack pointer, instruction register, flags register, data bus, address bus, and control bus.</a:t>
            </a:r>
          </a:p>
          <a:p>
            <a:pPr marL="0" marR="0">
              <a:lnSpc>
                <a:spcPct val="110000"/>
              </a:lnSpc>
              <a:spcBef>
                <a:spcPts val="0"/>
              </a:spcBef>
              <a:spcAft>
                <a:spcPts val="800"/>
              </a:spcAft>
            </a:pPr>
            <a:endParaRPr lang="en-US" sz="12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10000"/>
              </a:lnSpc>
              <a:spcBef>
                <a:spcPts val="0"/>
              </a:spcBef>
              <a:spcAft>
                <a:spcPts val="800"/>
              </a:spcAft>
            </a:pP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accumulator is an 8-bit register that is used to store arithmetic and logical results.</a:t>
            </a:r>
          </a:p>
          <a:p>
            <a:pPr marL="0" marR="0">
              <a:lnSpc>
                <a:spcPct val="110000"/>
              </a:lnSpc>
              <a:spcBef>
                <a:spcPts val="0"/>
              </a:spcBef>
              <a:spcAft>
                <a:spcPts val="800"/>
              </a:spcAft>
            </a:pPr>
            <a:endPar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2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It is the most commonly used register in the 8085 microprocessor and is used to perform arithmetic and logical operations such as addition, subtraction, and bitwise operations.</a:t>
            </a:r>
            <a:endParaRPr lang="en-US" sz="12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1200" dirty="0">
              <a:solidFill>
                <a:srgbClr val="FFFFFF"/>
              </a:solidFill>
            </a:endParaRPr>
          </a:p>
        </p:txBody>
      </p:sp>
    </p:spTree>
    <p:extLst>
      <p:ext uri="{BB962C8B-B14F-4D97-AF65-F5344CB8AC3E}">
        <p14:creationId xmlns:p14="http://schemas.microsoft.com/office/powerpoint/2010/main" val="3254805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997ED2-718E-DF9F-5CA2-11FA859E0A0A}"/>
              </a:ext>
            </a:extLst>
          </p:cNvPr>
          <p:cNvSpPr>
            <a:spLocks noGrp="1"/>
          </p:cNvSpPr>
          <p:nvPr>
            <p:ph idx="1"/>
          </p:nvPr>
        </p:nvSpPr>
        <p:spPr>
          <a:xfrm>
            <a:off x="704850" y="0"/>
            <a:ext cx="11487150" cy="6858000"/>
          </a:xfrm>
        </p:spPr>
        <p:txBody>
          <a:bodyPr>
            <a:normAutofit lnSpcReduction="10000"/>
          </a:bodyPr>
          <a:lstStyle/>
          <a:p>
            <a:pPr marL="0" marR="0">
              <a:lnSpc>
                <a:spcPct val="107000"/>
              </a:lnSpc>
              <a:spcBef>
                <a:spcPts val="200"/>
              </a:spcBef>
              <a:spcAft>
                <a:spcPts val="0"/>
              </a:spcAft>
            </a:pPr>
            <a:r>
              <a:rPr lang="en-US"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2. Data Bus and Address Bus:</a:t>
            </a:r>
            <a:endParaRPr lang="en-US"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 AD</a:t>
            </a:r>
            <a:r>
              <a:rPr lang="en-US" b="1" baseline="-250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to AD</a:t>
            </a:r>
            <a:r>
              <a:rPr lang="en-US" b="1" baseline="-2500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b="1"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8 bit data bus (D</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D</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is multiplexed with the lower half (A</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0</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 A</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7</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of the 16 bit address bus.</a:t>
            </a:r>
          </a:p>
          <a:p>
            <a:pPr marL="0" marR="0"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During first part of the </a:t>
            </a:r>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machine cycle</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lower 8 bits of memory address or I/O address appear on the bus.</a:t>
            </a:r>
          </a:p>
          <a:p>
            <a:pPr marL="0" marR="0"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During remaining part of the machine cycle (T</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and T</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these lines are used as a bi-directional data bus.</a:t>
            </a:r>
          </a:p>
          <a:p>
            <a:pPr marL="0" marR="0"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 A</a:t>
            </a:r>
            <a:r>
              <a:rPr lang="en-US" b="1" baseline="-25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to A</a:t>
            </a:r>
            <a:r>
              <a:rPr lang="en-US" b="1" baseline="-25000"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The upper half of the 16 bit address appears on the address lines A</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8</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to A</a:t>
            </a:r>
            <a:r>
              <a:rPr lang="en-US" baseline="-25000" dirty="0">
                <a:effectLst/>
                <a:latin typeface="Times New Roman" panose="02020603050405020304" pitchFamily="18" charset="0"/>
                <a:ea typeface="Times New Roman" panose="02020603050405020304" pitchFamily="18" charset="0"/>
                <a:cs typeface="Times New Roman" panose="02020603050405020304" pitchFamily="18" charset="0"/>
              </a:rPr>
              <a:t>15</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marR="0" algn="just"/>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These lines are exclusively used for the most significant 8 bits of the 16 bit address lines.</a:t>
            </a:r>
          </a:p>
          <a:p>
            <a:endParaRPr lang="en-US" dirty="0"/>
          </a:p>
        </p:txBody>
      </p:sp>
    </p:spTree>
    <p:extLst>
      <p:ext uri="{BB962C8B-B14F-4D97-AF65-F5344CB8AC3E}">
        <p14:creationId xmlns:p14="http://schemas.microsoft.com/office/powerpoint/2010/main" val="1782688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DEB0B-B289-5CCB-DF2A-2577C66CD6D0}"/>
              </a:ext>
            </a:extLst>
          </p:cNvPr>
          <p:cNvSpPr>
            <a:spLocks noGrp="1"/>
          </p:cNvSpPr>
          <p:nvPr>
            <p:ph idx="1"/>
          </p:nvPr>
        </p:nvSpPr>
        <p:spPr>
          <a:xfrm>
            <a:off x="904874" y="0"/>
            <a:ext cx="11287125" cy="6858000"/>
          </a:xfrm>
        </p:spPr>
        <p:txBody>
          <a:bodyPr>
            <a:normAutofit fontScale="85000" lnSpcReduction="10000"/>
          </a:bodyPr>
          <a:lstStyle/>
          <a:p>
            <a:pPr marL="0" marR="0">
              <a:lnSpc>
                <a:spcPct val="107000"/>
              </a:lnSpc>
              <a:spcBef>
                <a:spcPts val="200"/>
              </a:spcBef>
              <a:spcAft>
                <a:spcPts val="0"/>
              </a:spcAft>
            </a:pPr>
            <a:r>
              <a:rPr lang="en-US" sz="32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3. Control and Status Signals:</a:t>
            </a:r>
            <a:endParaRPr lang="en-US" sz="32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sz="2000" b="1" dirty="0">
                <a:solidFill>
                  <a:schemeClr val="accent4">
                    <a:lumMod val="60000"/>
                    <a:lumOff val="40000"/>
                  </a:schemeClr>
                </a:solidFill>
                <a:effectLst/>
                <a:latin typeface="Times New Roman" panose="02020603050405020304" pitchFamily="18" charset="0"/>
                <a:ea typeface="Times New Roman" panose="02020603050405020304" pitchFamily="18" charset="0"/>
              </a:rPr>
              <a:t>A) ALE (Address Latch Enable) </a:t>
            </a:r>
            <a:r>
              <a:rPr lang="en-US" sz="2000" b="1" dirty="0">
                <a:solidFill>
                  <a:srgbClr val="FF0000"/>
                </a:solidFill>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We, know that AD</a:t>
            </a:r>
            <a:r>
              <a:rPr lang="en-US" sz="2000" baseline="-25000" dirty="0">
                <a:effectLst/>
                <a:latin typeface="Times New Roman" panose="02020603050405020304" pitchFamily="18" charset="0"/>
                <a:ea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rPr>
              <a:t> to AD</a:t>
            </a:r>
            <a:r>
              <a:rPr lang="en-US" sz="2000" baseline="-25000" dirty="0">
                <a:effectLst/>
                <a:latin typeface="Times New Roman" panose="02020603050405020304" pitchFamily="18" charset="0"/>
                <a:ea typeface="Times New Roman" panose="02020603050405020304" pitchFamily="18" charset="0"/>
              </a:rPr>
              <a:t>7</a:t>
            </a:r>
            <a:r>
              <a:rPr lang="en-US" sz="2000" dirty="0">
                <a:effectLst/>
                <a:latin typeface="Times New Roman" panose="02020603050405020304" pitchFamily="18" charset="0"/>
                <a:ea typeface="Times New Roman" panose="02020603050405020304" pitchFamily="18" charset="0"/>
              </a:rPr>
              <a:t> lines are multiplexed and the lower half of address (A</a:t>
            </a:r>
            <a:r>
              <a:rPr lang="en-US" sz="2000" baseline="-25000" dirty="0">
                <a:effectLst/>
                <a:latin typeface="Times New Roman" panose="02020603050405020304" pitchFamily="18" charset="0"/>
                <a:ea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rPr>
              <a:t> – A</a:t>
            </a:r>
            <a:r>
              <a:rPr lang="en-US" sz="2000" baseline="-25000" dirty="0">
                <a:effectLst/>
                <a:latin typeface="Times New Roman" panose="02020603050405020304" pitchFamily="18" charset="0"/>
                <a:ea typeface="Times New Roman" panose="02020603050405020304" pitchFamily="18" charset="0"/>
              </a:rPr>
              <a:t>7</a:t>
            </a:r>
            <a:r>
              <a:rPr lang="en-US" sz="2000" dirty="0">
                <a:effectLst/>
                <a:latin typeface="Times New Roman" panose="02020603050405020304" pitchFamily="18" charset="0"/>
                <a:ea typeface="Times New Roman" panose="02020603050405020304" pitchFamily="18" charset="0"/>
              </a:rPr>
              <a:t>) is available only during T</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of the machine cycle.</a:t>
            </a:r>
          </a:p>
          <a:p>
            <a:pPr marL="0" marR="0" algn="just"/>
            <a:r>
              <a:rPr lang="en-US" sz="2000" dirty="0">
                <a:effectLst/>
                <a:latin typeface="Times New Roman" panose="02020603050405020304" pitchFamily="18" charset="0"/>
                <a:ea typeface="Times New Roman" panose="02020603050405020304" pitchFamily="18" charset="0"/>
              </a:rPr>
              <a:t> This lower half of address is also necessary during T</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and T</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 of machine cycle to access specific location in memory or I/O port. </a:t>
            </a:r>
          </a:p>
          <a:p>
            <a:pPr marL="0" marR="0" algn="just"/>
            <a:r>
              <a:rPr lang="en-US" sz="2000" dirty="0">
                <a:effectLst/>
                <a:latin typeface="Times New Roman" panose="02020603050405020304" pitchFamily="18" charset="0"/>
                <a:ea typeface="Times New Roman" panose="02020603050405020304" pitchFamily="18" charset="0"/>
              </a:rPr>
              <a:t>This means that the lower half of an address must be latched in T</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of the machine cycle, so that it is available throughout the machine cycle. </a:t>
            </a:r>
          </a:p>
          <a:p>
            <a:pPr marL="0" marR="0" algn="just"/>
            <a:r>
              <a:rPr lang="en-US" sz="2000" dirty="0">
                <a:effectLst/>
                <a:latin typeface="Times New Roman" panose="02020603050405020304" pitchFamily="18" charset="0"/>
                <a:ea typeface="Times New Roman" panose="02020603050405020304" pitchFamily="18" charset="0"/>
              </a:rPr>
              <a:t>The latching of lower half of an address bus is done by using external latch and ALE signal from 8085 Pin Diagram.</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a:solidFill>
                  <a:srgbClr val="FF0000"/>
                </a:solidFill>
                <a:effectLst/>
                <a:latin typeface="Times New Roman" panose="02020603050405020304" pitchFamily="18" charset="0"/>
                <a:ea typeface="Times New Roman" panose="02020603050405020304" pitchFamily="18" charset="0"/>
              </a:rPr>
              <a:t>B) RD and WR :</a:t>
            </a:r>
            <a:r>
              <a:rPr lang="en-US" sz="2000" dirty="0">
                <a:solidFill>
                  <a:srgbClr val="FF000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These signals are basically used to control the direction of the data flow between processor and memory or I/O device/port. A low on RD indicates that the data must be read from the selected memory location or I/O port via data bus. A low on WR indicates that the data must be written into the selected memory location or I/O port via data bus.</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a:solidFill>
                  <a:srgbClr val="FF0000"/>
                </a:solidFill>
                <a:effectLst/>
                <a:latin typeface="Times New Roman" panose="02020603050405020304" pitchFamily="18" charset="0"/>
                <a:ea typeface="Times New Roman" panose="02020603050405020304" pitchFamily="18" charset="0"/>
              </a:rPr>
              <a:t>C) IO/M, S</a:t>
            </a:r>
            <a:r>
              <a:rPr lang="en-US" sz="2000" b="1" baseline="-25000" dirty="0">
                <a:solidFill>
                  <a:srgbClr val="FF0000"/>
                </a:solidFill>
                <a:effectLst/>
                <a:latin typeface="Times New Roman" panose="02020603050405020304" pitchFamily="18" charset="0"/>
                <a:ea typeface="Times New Roman" panose="02020603050405020304" pitchFamily="18" charset="0"/>
              </a:rPr>
              <a:t>0</a:t>
            </a:r>
            <a:r>
              <a:rPr lang="en-US" sz="2000" b="1" dirty="0">
                <a:solidFill>
                  <a:srgbClr val="FF0000"/>
                </a:solidFill>
                <a:effectLst/>
                <a:latin typeface="Times New Roman" panose="02020603050405020304" pitchFamily="18" charset="0"/>
                <a:ea typeface="Times New Roman" panose="02020603050405020304" pitchFamily="18" charset="0"/>
              </a:rPr>
              <a:t> and S</a:t>
            </a:r>
            <a:r>
              <a:rPr lang="en-US" sz="2000" b="1" baseline="-25000" dirty="0">
                <a:solidFill>
                  <a:srgbClr val="FF0000"/>
                </a:solidFill>
                <a:effectLst/>
                <a:latin typeface="Times New Roman" panose="02020603050405020304" pitchFamily="18" charset="0"/>
                <a:ea typeface="Times New Roman" panose="02020603050405020304" pitchFamily="18" charset="0"/>
              </a:rPr>
              <a:t>1</a:t>
            </a:r>
            <a:r>
              <a:rPr lang="en-US" sz="2000" b="1" dirty="0">
                <a:solidFill>
                  <a:srgbClr val="FF0000"/>
                </a:solidFill>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 IO/M indicates whether I/O operation or memory operation is being carried out. S</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and S</a:t>
            </a:r>
            <a:r>
              <a:rPr lang="en-US" sz="2000" baseline="-25000" dirty="0">
                <a:effectLst/>
                <a:latin typeface="Times New Roman" panose="02020603050405020304" pitchFamily="18" charset="0"/>
                <a:ea typeface="Times New Roman" panose="02020603050405020304" pitchFamily="18" charset="0"/>
              </a:rPr>
              <a:t>0</a:t>
            </a:r>
            <a:r>
              <a:rPr lang="en-US" sz="2000" dirty="0">
                <a:effectLst/>
                <a:latin typeface="Times New Roman" panose="02020603050405020304" pitchFamily="18" charset="0"/>
                <a:ea typeface="Times New Roman" panose="02020603050405020304" pitchFamily="18" charset="0"/>
              </a:rPr>
              <a:t> indicate the type of machine cycle in progress.</a:t>
            </a:r>
          </a:p>
          <a:p>
            <a:pPr marL="0" marR="0" algn="just"/>
            <a:endParaRPr lang="en-US" sz="2000" dirty="0">
              <a:effectLst/>
              <a:latin typeface="Times New Roman" panose="02020603050405020304" pitchFamily="18" charset="0"/>
              <a:ea typeface="Times New Roman" panose="02020603050405020304" pitchFamily="18" charset="0"/>
            </a:endParaRPr>
          </a:p>
          <a:p>
            <a:pPr marL="0" marR="0" algn="just"/>
            <a:r>
              <a:rPr lang="en-US" sz="2000" b="1" dirty="0">
                <a:solidFill>
                  <a:srgbClr val="FF0000"/>
                </a:solidFill>
                <a:effectLst/>
                <a:latin typeface="Times New Roman" panose="02020603050405020304" pitchFamily="18" charset="0"/>
                <a:ea typeface="Times New Roman" panose="02020603050405020304" pitchFamily="18" charset="0"/>
              </a:rPr>
              <a:t>D) READY :</a:t>
            </a:r>
            <a:r>
              <a:rPr lang="en-US" sz="2000" dirty="0">
                <a:effectLst/>
                <a:latin typeface="Times New Roman" panose="02020603050405020304" pitchFamily="18" charset="0"/>
                <a:ea typeface="Times New Roman" panose="02020603050405020304" pitchFamily="18" charset="0"/>
              </a:rPr>
              <a:t> It is used by the microprocessor to sense whether a peripheral is ready or not for data transfer. If not, the processor waits. It is thus used to synchronize slower peripherals to the microprocessor.</a:t>
            </a:r>
          </a:p>
          <a:p>
            <a:endParaRPr lang="en-US" dirty="0"/>
          </a:p>
        </p:txBody>
      </p:sp>
    </p:spTree>
    <p:extLst>
      <p:ext uri="{BB962C8B-B14F-4D97-AF65-F5344CB8AC3E}">
        <p14:creationId xmlns:p14="http://schemas.microsoft.com/office/powerpoint/2010/main" val="19567895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6E1C3-F4DC-0E19-12BE-0F88046C9A6C}"/>
              </a:ext>
            </a:extLst>
          </p:cNvPr>
          <p:cNvSpPr>
            <a:spLocks noGrp="1"/>
          </p:cNvSpPr>
          <p:nvPr>
            <p:ph idx="1"/>
          </p:nvPr>
        </p:nvSpPr>
        <p:spPr>
          <a:xfrm>
            <a:off x="742950" y="0"/>
            <a:ext cx="11191876" cy="6858000"/>
          </a:xfrm>
        </p:spPr>
        <p:txBody>
          <a:bodyPr/>
          <a:lstStyle/>
          <a:p>
            <a:pPr marL="0" marR="0">
              <a:lnSpc>
                <a:spcPct val="107000"/>
              </a:lnSpc>
              <a:spcBef>
                <a:spcPts val="200"/>
              </a:spcBef>
              <a:spcAft>
                <a:spcPts val="0"/>
              </a:spcAft>
            </a:pPr>
            <a:r>
              <a:rPr lang="en-US" sz="32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4. Interrupt Signals:</a:t>
            </a:r>
          </a:p>
          <a:p>
            <a:pPr marL="0" marR="0">
              <a:lnSpc>
                <a:spcPct val="107000"/>
              </a:lnSpc>
              <a:spcBef>
                <a:spcPts val="200"/>
              </a:spcBef>
              <a:spcAft>
                <a:spcPts val="0"/>
              </a:spcAft>
            </a:pPr>
            <a:endParaRPr lang="en-US" sz="32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rPr>
              <a:t>The 8085 Pin Diagram has five </a:t>
            </a:r>
            <a:r>
              <a:rPr lang="en-US" u="sng" dirty="0">
                <a:solidFill>
                  <a:srgbClr val="0000FF"/>
                </a:solidFill>
                <a:effectLst/>
                <a:latin typeface="Times New Roman" panose="02020603050405020304" pitchFamily="18" charset="0"/>
                <a:ea typeface="Times New Roman" panose="02020603050405020304" pitchFamily="18" charset="0"/>
                <a:hlinkClick r:id="rId2"/>
              </a:rPr>
              <a:t>hardware</a:t>
            </a:r>
            <a:r>
              <a:rPr lang="en-US" dirty="0">
                <a:effectLst/>
                <a:latin typeface="Times New Roman" panose="02020603050405020304" pitchFamily="18" charset="0"/>
                <a:ea typeface="Times New Roman" panose="02020603050405020304" pitchFamily="18" charset="0"/>
              </a:rPr>
              <a:t> interrupt signals : RST 5.5, RST 6.5, RST 7.5, TRAP and INTR.</a:t>
            </a:r>
          </a:p>
          <a:p>
            <a:pPr marL="0" marR="0" algn="just"/>
            <a:endParaRPr lang="en-US" dirty="0">
              <a:effectLst/>
              <a:latin typeface="Times New Roman" panose="02020603050405020304" pitchFamily="18" charset="0"/>
              <a:ea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rPr>
              <a:t> The microprocessor recognizes interrupt requests on these lines at the end of the current instruction execution.</a:t>
            </a:r>
          </a:p>
          <a:p>
            <a:pPr marL="0" marR="0" algn="just"/>
            <a:endParaRPr lang="en-US" dirty="0">
              <a:effectLst/>
              <a:latin typeface="Times New Roman" panose="02020603050405020304" pitchFamily="18" charset="0"/>
              <a:ea typeface="Times New Roman" panose="02020603050405020304" pitchFamily="18" charset="0"/>
            </a:endParaRPr>
          </a:p>
          <a:p>
            <a:pPr marL="0" marR="0" algn="just"/>
            <a:r>
              <a:rPr lang="en-US" dirty="0">
                <a:effectLst/>
                <a:latin typeface="Times New Roman" panose="02020603050405020304" pitchFamily="18" charset="0"/>
                <a:ea typeface="Times New Roman" panose="02020603050405020304" pitchFamily="18" charset="0"/>
              </a:rPr>
              <a:t>The INTA (Interrupt Acknowledge) signal is used to indicate that the processor has acknowledged an INTR interrupt.</a:t>
            </a:r>
          </a:p>
          <a:p>
            <a:endParaRPr lang="en-US" dirty="0"/>
          </a:p>
        </p:txBody>
      </p:sp>
    </p:spTree>
    <p:extLst>
      <p:ext uri="{BB962C8B-B14F-4D97-AF65-F5344CB8AC3E}">
        <p14:creationId xmlns:p14="http://schemas.microsoft.com/office/powerpoint/2010/main" val="3376689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75B322-8475-9040-C329-3553F093AB80}"/>
              </a:ext>
            </a:extLst>
          </p:cNvPr>
          <p:cNvSpPr>
            <a:spLocks noGrp="1"/>
          </p:cNvSpPr>
          <p:nvPr>
            <p:ph idx="1"/>
          </p:nvPr>
        </p:nvSpPr>
        <p:spPr>
          <a:xfrm>
            <a:off x="819150" y="0"/>
            <a:ext cx="11087100" cy="6858000"/>
          </a:xfrm>
        </p:spPr>
        <p:txBody>
          <a:bodyPr/>
          <a:lstStyle/>
          <a:p>
            <a:pPr marL="0" marR="0">
              <a:lnSpc>
                <a:spcPct val="107000"/>
              </a:lnSpc>
              <a:spcBef>
                <a:spcPts val="200"/>
              </a:spcBef>
              <a:spcAft>
                <a:spcPts val="0"/>
              </a:spcAft>
            </a:pPr>
            <a:r>
              <a:rPr lang="en-US" sz="32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5. Serial I/O Signals:</a:t>
            </a:r>
          </a:p>
          <a:p>
            <a:pPr marL="0" marR="0">
              <a:lnSpc>
                <a:spcPct val="107000"/>
              </a:lnSpc>
              <a:spcBef>
                <a:spcPts val="200"/>
              </a:spcBef>
              <a:spcAft>
                <a:spcPts val="0"/>
              </a:spcAft>
            </a:pPr>
            <a:endParaRPr lang="en-US" sz="32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SID (Serial I/P Data)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This input signal is used to accept serial data bit by bit from the external device.</a:t>
            </a:r>
          </a:p>
          <a:p>
            <a:pPr marL="0" marR="0" algn="just"/>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B) SOD (Serial O/P Data)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This is an output signal which enables the </a:t>
            </a:r>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transmission</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of serial data bit by bit to the external device.</a:t>
            </a:r>
          </a:p>
          <a:p>
            <a:endParaRPr lang="en-US" dirty="0"/>
          </a:p>
        </p:txBody>
      </p:sp>
    </p:spTree>
    <p:extLst>
      <p:ext uri="{BB962C8B-B14F-4D97-AF65-F5344CB8AC3E}">
        <p14:creationId xmlns:p14="http://schemas.microsoft.com/office/powerpoint/2010/main" val="187808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4DF86C-71B0-D58B-7C18-832ACCFBE6DE}"/>
              </a:ext>
            </a:extLst>
          </p:cNvPr>
          <p:cNvSpPr>
            <a:spLocks noGrp="1"/>
          </p:cNvSpPr>
          <p:nvPr>
            <p:ph idx="1"/>
          </p:nvPr>
        </p:nvSpPr>
        <p:spPr>
          <a:xfrm>
            <a:off x="838200" y="0"/>
            <a:ext cx="11353800" cy="6858000"/>
          </a:xfrm>
        </p:spPr>
        <p:txBody>
          <a:bodyPr/>
          <a:lstStyle/>
          <a:p>
            <a:pPr marL="0" marR="0">
              <a:lnSpc>
                <a:spcPct val="107000"/>
              </a:lnSpc>
              <a:spcBef>
                <a:spcPts val="200"/>
              </a:spcBef>
              <a:spcAft>
                <a:spcPts val="0"/>
              </a:spcAft>
            </a:pPr>
            <a:r>
              <a:rPr lang="en-US" sz="32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6. DMA Signal:</a:t>
            </a:r>
          </a:p>
          <a:p>
            <a:pPr marL="0" marR="0">
              <a:lnSpc>
                <a:spcPct val="107000"/>
              </a:lnSpc>
              <a:spcBef>
                <a:spcPts val="200"/>
              </a:spcBef>
              <a:spcAft>
                <a:spcPts val="0"/>
              </a:spcAft>
            </a:pPr>
            <a:endParaRPr lang="en-US" sz="32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HOLD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This signal </a:t>
            </a:r>
            <a:r>
              <a:rPr lang="en-US" dirty="0">
                <a:effectLst/>
                <a:latin typeface="Times New Roman" panose="02020603050405020304" pitchFamily="18" charset="0"/>
                <a:ea typeface="Times New Roman" panose="02020603050405020304" pitchFamily="18" charset="0"/>
              </a:rPr>
              <a:t>indicates that another master is requesting for the use of address bus, data bus and control bus.</a:t>
            </a:r>
          </a:p>
          <a:p>
            <a:pPr marL="0" marR="0" algn="just"/>
            <a:endParaRPr lang="en-US" dirty="0">
              <a:effectLst/>
              <a:latin typeface="Times New Roman" panose="02020603050405020304" pitchFamily="18" charset="0"/>
              <a:ea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rPr>
              <a:t>B) HLDA :</a:t>
            </a:r>
            <a:r>
              <a:rPr lang="en-US" dirty="0">
                <a:effectLst/>
                <a:latin typeface="Times New Roman" panose="02020603050405020304" pitchFamily="18" charset="0"/>
                <a:ea typeface="Times New Roman" panose="02020603050405020304" pitchFamily="18" charset="0"/>
              </a:rPr>
              <a:t> This active high signal is used to acknowledge HOLD request.</a:t>
            </a:r>
          </a:p>
          <a:p>
            <a:endParaRPr lang="en-US" dirty="0"/>
          </a:p>
        </p:txBody>
      </p:sp>
    </p:spTree>
    <p:extLst>
      <p:ext uri="{BB962C8B-B14F-4D97-AF65-F5344CB8AC3E}">
        <p14:creationId xmlns:p14="http://schemas.microsoft.com/office/powerpoint/2010/main" val="795297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391AC9-29EF-FEEE-D87F-E156F8C76909}"/>
              </a:ext>
            </a:extLst>
          </p:cNvPr>
          <p:cNvSpPr>
            <a:spLocks noGrp="1"/>
          </p:cNvSpPr>
          <p:nvPr>
            <p:ph idx="1"/>
          </p:nvPr>
        </p:nvSpPr>
        <p:spPr>
          <a:xfrm>
            <a:off x="895350" y="0"/>
            <a:ext cx="11125200" cy="6858000"/>
          </a:xfrm>
        </p:spPr>
        <p:txBody>
          <a:bodyPr>
            <a:normAutofit fontScale="92500"/>
          </a:bodyPr>
          <a:lstStyle/>
          <a:p>
            <a:pPr marL="0" marR="0" indent="0">
              <a:lnSpc>
                <a:spcPct val="107000"/>
              </a:lnSpc>
              <a:spcBef>
                <a:spcPts val="200"/>
              </a:spcBef>
              <a:spcAft>
                <a:spcPts val="0"/>
              </a:spcAft>
              <a:buNone/>
            </a:pPr>
            <a:r>
              <a:rPr lang="en-US" sz="3200" b="1" i="1" kern="100" dirty="0">
                <a:solidFill>
                  <a:srgbClr val="1C87C9"/>
                </a:solidFill>
                <a:effectLst/>
                <a:latin typeface="Times New Roman" panose="02020603050405020304" pitchFamily="18" charset="0"/>
                <a:ea typeface="Times New Roman" panose="02020603050405020304" pitchFamily="18" charset="0"/>
                <a:cs typeface="Times New Roman" panose="02020603050405020304" pitchFamily="18" charset="0"/>
              </a:rPr>
              <a:t>7. Reset Signals:</a:t>
            </a:r>
            <a:endParaRPr lang="en-US" sz="3200" b="1" i="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r>
              <a:rPr lang="en-US"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A) RESET IN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 low on this pin</a:t>
            </a: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Sets the program counter to zero (0000H).</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Resets the interrupt enable and HLDA flip-flops.</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Tri-states the data bus, address bus and control bus. (Note : Only during RESET is active).</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Affects the contents of processor’s </a:t>
            </a:r>
            <a:r>
              <a:rPr lang="en-US" b="1" u="sng" kern="100"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internal registers</a:t>
            </a:r>
            <a:r>
              <a:rPr lang="en-US" b="1" kern="100" dirty="0">
                <a:effectLst/>
                <a:latin typeface="Times New Roman" panose="02020603050405020304" pitchFamily="18" charset="0"/>
                <a:ea typeface="Calibri" panose="020F0502020204030204" pitchFamily="34" charset="0"/>
                <a:cs typeface="Times New Roman" panose="02020603050405020304" pitchFamily="18" charset="0"/>
              </a:rPr>
              <a:t> randomly.</a:t>
            </a:r>
            <a:endParaRPr lang="en-US"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buNone/>
            </a:pP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On reset, the PC sets to 0000H which causes the 8085 Pin Diagram to execute the first instruction from address 0000H. For proper reset operation reset signal must be held low for at least 3 clock cycles. The power-on reset circuit can be used to ensure execution of first instruction from address 0000H. </a:t>
            </a:r>
          </a:p>
          <a:p>
            <a:pPr marL="0" marR="0" algn="just"/>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B) RESET OUT : </a:t>
            </a:r>
          </a:p>
          <a:p>
            <a:pPr marL="0" marR="0" algn="just"/>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This active high signal indicates that </a:t>
            </a:r>
            <a:r>
              <a:rPr lang="en-US"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processor</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is being reset. This signal is synchronized to the processor clock and it can be used to reset other devices connected in the system. </a:t>
            </a:r>
          </a:p>
          <a:p>
            <a:endParaRPr lang="en-US" dirty="0"/>
          </a:p>
        </p:txBody>
      </p:sp>
    </p:spTree>
    <p:extLst>
      <p:ext uri="{BB962C8B-B14F-4D97-AF65-F5344CB8AC3E}">
        <p14:creationId xmlns:p14="http://schemas.microsoft.com/office/powerpoint/2010/main" val="545380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25C679-A60B-0FAA-ABB7-09A5156A99AB}"/>
              </a:ext>
            </a:extLst>
          </p:cNvPr>
          <p:cNvSpPr>
            <a:spLocks noGrp="1"/>
          </p:cNvSpPr>
          <p:nvPr>
            <p:ph idx="1"/>
          </p:nvPr>
        </p:nvSpPr>
        <p:spPr>
          <a:xfrm>
            <a:off x="752474" y="0"/>
            <a:ext cx="11439525" cy="6858000"/>
          </a:xfrm>
        </p:spPr>
        <p:txBody>
          <a:bodyPr/>
          <a:lstStyle/>
          <a:p>
            <a:r>
              <a:rPr lang="en-US" b="1" dirty="0"/>
              <a:t>Data transfer instructions in 8085 microprocessor</a:t>
            </a:r>
          </a:p>
          <a:p>
            <a:r>
              <a:rPr lang="en-US" dirty="0"/>
              <a:t>Data transfer instructions are the instructions that transfer data in the microprocessor. </a:t>
            </a:r>
          </a:p>
          <a:p>
            <a:endParaRPr lang="en-US" dirty="0"/>
          </a:p>
          <a:p>
            <a:endParaRPr lang="en-US" dirty="0"/>
          </a:p>
        </p:txBody>
      </p:sp>
      <p:graphicFrame>
        <p:nvGraphicFramePr>
          <p:cNvPr id="7" name="Table 6">
            <a:extLst>
              <a:ext uri="{FF2B5EF4-FFF2-40B4-BE49-F238E27FC236}">
                <a16:creationId xmlns:a16="http://schemas.microsoft.com/office/drawing/2014/main" id="{9A3646D3-BE3F-ACA9-0897-507CE406AA48}"/>
              </a:ext>
            </a:extLst>
          </p:cNvPr>
          <p:cNvGraphicFramePr>
            <a:graphicFrameLocks noGrp="1"/>
          </p:cNvGraphicFramePr>
          <p:nvPr>
            <p:extLst>
              <p:ext uri="{D42A27DB-BD31-4B8C-83A1-F6EECF244321}">
                <p14:modId xmlns:p14="http://schemas.microsoft.com/office/powerpoint/2010/main" val="3721838739"/>
              </p:ext>
            </p:extLst>
          </p:nvPr>
        </p:nvGraphicFramePr>
        <p:xfrm>
          <a:off x="561972" y="1397488"/>
          <a:ext cx="11630027" cy="5393837"/>
        </p:xfrm>
        <a:graphic>
          <a:graphicData uri="http://schemas.openxmlformats.org/drawingml/2006/table">
            <a:tbl>
              <a:tblPr>
                <a:tableStyleId>{69C7853C-536D-4A76-A0AE-DD22124D55A5}</a:tableStyleId>
              </a:tblPr>
              <a:tblGrid>
                <a:gridCol w="1715687">
                  <a:extLst>
                    <a:ext uri="{9D8B030D-6E8A-4147-A177-3AD203B41FA5}">
                      <a16:colId xmlns:a16="http://schemas.microsoft.com/office/drawing/2014/main" val="3105094818"/>
                    </a:ext>
                  </a:extLst>
                </a:gridCol>
                <a:gridCol w="1652390">
                  <a:extLst>
                    <a:ext uri="{9D8B030D-6E8A-4147-A177-3AD203B41FA5}">
                      <a16:colId xmlns:a16="http://schemas.microsoft.com/office/drawing/2014/main" val="3251930975"/>
                    </a:ext>
                  </a:extLst>
                </a:gridCol>
                <a:gridCol w="1652390">
                  <a:extLst>
                    <a:ext uri="{9D8B030D-6E8A-4147-A177-3AD203B41FA5}">
                      <a16:colId xmlns:a16="http://schemas.microsoft.com/office/drawing/2014/main" val="2523310013"/>
                    </a:ext>
                  </a:extLst>
                </a:gridCol>
                <a:gridCol w="1652390">
                  <a:extLst>
                    <a:ext uri="{9D8B030D-6E8A-4147-A177-3AD203B41FA5}">
                      <a16:colId xmlns:a16="http://schemas.microsoft.com/office/drawing/2014/main" val="698724424"/>
                    </a:ext>
                  </a:extLst>
                </a:gridCol>
                <a:gridCol w="1652390">
                  <a:extLst>
                    <a:ext uri="{9D8B030D-6E8A-4147-A177-3AD203B41FA5}">
                      <a16:colId xmlns:a16="http://schemas.microsoft.com/office/drawing/2014/main" val="1188967335"/>
                    </a:ext>
                  </a:extLst>
                </a:gridCol>
                <a:gridCol w="1652390">
                  <a:extLst>
                    <a:ext uri="{9D8B030D-6E8A-4147-A177-3AD203B41FA5}">
                      <a16:colId xmlns:a16="http://schemas.microsoft.com/office/drawing/2014/main" val="831775316"/>
                    </a:ext>
                  </a:extLst>
                </a:gridCol>
                <a:gridCol w="1652390">
                  <a:extLst>
                    <a:ext uri="{9D8B030D-6E8A-4147-A177-3AD203B41FA5}">
                      <a16:colId xmlns:a16="http://schemas.microsoft.com/office/drawing/2014/main" val="410425821"/>
                    </a:ext>
                  </a:extLst>
                </a:gridCol>
              </a:tblGrid>
              <a:tr h="361301">
                <a:tc>
                  <a:txBody>
                    <a:bodyPr/>
                    <a:lstStyle/>
                    <a:p>
                      <a:r>
                        <a:rPr lang="en-US" dirty="0">
                          <a:solidFill>
                            <a:schemeClr val="tx1"/>
                          </a:solidFill>
                        </a:rPr>
                        <a:t>OPCODE</a:t>
                      </a:r>
                    </a:p>
                  </a:txBody>
                  <a:tcPr anchor="ctr">
                    <a:solidFill>
                      <a:schemeClr val="bg1"/>
                    </a:solidFill>
                  </a:tcPr>
                </a:tc>
                <a:tc>
                  <a:txBody>
                    <a:bodyPr/>
                    <a:lstStyle/>
                    <a:p>
                      <a:r>
                        <a:rPr lang="en-US">
                          <a:solidFill>
                            <a:schemeClr val="tx1"/>
                          </a:solidFill>
                        </a:rPr>
                        <a:t>OPERAND</a:t>
                      </a:r>
                    </a:p>
                  </a:txBody>
                  <a:tcPr anchor="ctr">
                    <a:solidFill>
                      <a:schemeClr val="bg1"/>
                    </a:solidFill>
                  </a:tcPr>
                </a:tc>
                <a:tc>
                  <a:txBody>
                    <a:bodyPr/>
                    <a:lstStyle/>
                    <a:p>
                      <a:r>
                        <a:rPr lang="en-US">
                          <a:solidFill>
                            <a:schemeClr val="tx1"/>
                          </a:solidFill>
                        </a:rPr>
                        <a:t>EXPLANATION</a:t>
                      </a:r>
                    </a:p>
                  </a:txBody>
                  <a:tcPr anchor="ctr">
                    <a:solidFill>
                      <a:schemeClr val="bg1"/>
                    </a:solidFill>
                  </a:tcPr>
                </a:tc>
                <a:tc>
                  <a:txBody>
                    <a:bodyPr/>
                    <a:lstStyle/>
                    <a:p>
                      <a:r>
                        <a:rPr lang="en-US">
                          <a:solidFill>
                            <a:schemeClr val="tx1"/>
                          </a:solidFill>
                        </a:rPr>
                        <a:t>No. of bytes</a:t>
                      </a:r>
                    </a:p>
                  </a:txBody>
                  <a:tcPr anchor="ctr">
                    <a:solidFill>
                      <a:schemeClr val="bg1"/>
                    </a:solidFill>
                  </a:tcPr>
                </a:tc>
                <a:tc>
                  <a:txBody>
                    <a:bodyPr/>
                    <a:lstStyle/>
                    <a:p>
                      <a:r>
                        <a:rPr lang="en-US">
                          <a:solidFill>
                            <a:schemeClr val="tx1"/>
                          </a:solidFill>
                        </a:rPr>
                        <a:t>Machine cycles</a:t>
                      </a:r>
                    </a:p>
                  </a:txBody>
                  <a:tcPr anchor="ctr">
                    <a:solidFill>
                      <a:schemeClr val="bg1"/>
                    </a:solidFill>
                  </a:tcPr>
                </a:tc>
                <a:tc>
                  <a:txBody>
                    <a:bodyPr/>
                    <a:lstStyle/>
                    <a:p>
                      <a:r>
                        <a:rPr lang="en-US">
                          <a:solidFill>
                            <a:schemeClr val="tx1"/>
                          </a:solidFill>
                        </a:rPr>
                        <a:t>No. of  T-states</a:t>
                      </a:r>
                    </a:p>
                  </a:txBody>
                  <a:tcPr anchor="ctr">
                    <a:solidFill>
                      <a:schemeClr val="bg1"/>
                    </a:solidFill>
                  </a:tcPr>
                </a:tc>
                <a:tc>
                  <a:txBody>
                    <a:bodyPr/>
                    <a:lstStyle/>
                    <a:p>
                      <a:r>
                        <a:rPr lang="en-US" dirty="0">
                          <a:solidFill>
                            <a:schemeClr val="tx1"/>
                          </a:solidFill>
                        </a:rPr>
                        <a:t>EXAMPLE</a:t>
                      </a:r>
                    </a:p>
                  </a:txBody>
                  <a:tcPr anchor="ctr">
                    <a:solidFill>
                      <a:schemeClr val="bg1"/>
                    </a:solidFill>
                  </a:tcPr>
                </a:tc>
                <a:extLst>
                  <a:ext uri="{0D108BD9-81ED-4DB2-BD59-A6C34878D82A}">
                    <a16:rowId xmlns:a16="http://schemas.microsoft.com/office/drawing/2014/main" val="3474503462"/>
                  </a:ext>
                </a:extLst>
              </a:tr>
              <a:tr h="508807">
                <a:tc>
                  <a:txBody>
                    <a:bodyPr/>
                    <a:lstStyle/>
                    <a:p>
                      <a:r>
                        <a:rPr lang="en-US" sz="1600">
                          <a:solidFill>
                            <a:schemeClr val="tx1"/>
                          </a:solidFill>
                        </a:rPr>
                        <a:t>MOV</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Rd, Rs</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Rd = Rs</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1 opcode fetch</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4</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MOV A, B</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extLst>
                  <a:ext uri="{0D108BD9-81ED-4DB2-BD59-A6C34878D82A}">
                    <a16:rowId xmlns:a16="http://schemas.microsoft.com/office/drawing/2014/main" val="3046897781"/>
                  </a:ext>
                </a:extLst>
              </a:tr>
              <a:tr h="944926">
                <a:tc>
                  <a:txBody>
                    <a:bodyPr/>
                    <a:lstStyle/>
                    <a:p>
                      <a:r>
                        <a:rPr lang="en-US" sz="1600">
                          <a:solidFill>
                            <a:schemeClr val="tx1"/>
                          </a:solidFill>
                        </a:rPr>
                        <a:t>MOV</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Rd, M</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Rd = Mc</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 opcode fetch</a:t>
                      </a:r>
                    </a:p>
                    <a:p>
                      <a:r>
                        <a:rPr lang="en-US" sz="1600">
                          <a:solidFill>
                            <a:schemeClr val="tx1"/>
                          </a:solidFill>
                        </a:rPr>
                        <a:t>1 memory read</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7</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MOV A, 2050</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extLst>
                  <a:ext uri="{0D108BD9-81ED-4DB2-BD59-A6C34878D82A}">
                    <a16:rowId xmlns:a16="http://schemas.microsoft.com/office/drawing/2014/main" val="3640793420"/>
                  </a:ext>
                </a:extLst>
              </a:tr>
              <a:tr h="944926">
                <a:tc>
                  <a:txBody>
                    <a:bodyPr/>
                    <a:lstStyle/>
                    <a:p>
                      <a:r>
                        <a:rPr lang="en-US" sz="1600" dirty="0">
                          <a:solidFill>
                            <a:schemeClr val="tx1"/>
                          </a:solidFill>
                        </a:rPr>
                        <a:t>MOV</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M, Rs</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M = Rs</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 opcode fetch</a:t>
                      </a:r>
                    </a:p>
                    <a:p>
                      <a:r>
                        <a:rPr lang="en-US" sz="1600">
                          <a:solidFill>
                            <a:schemeClr val="tx1"/>
                          </a:solidFill>
                        </a:rPr>
                        <a:t>1 memory write</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7</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MOV 2050, A</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extLst>
                  <a:ext uri="{0D108BD9-81ED-4DB2-BD59-A6C34878D82A}">
                    <a16:rowId xmlns:a16="http://schemas.microsoft.com/office/drawing/2014/main" val="4115039767"/>
                  </a:ext>
                </a:extLst>
              </a:tr>
              <a:tr h="944926">
                <a:tc>
                  <a:txBody>
                    <a:bodyPr/>
                    <a:lstStyle/>
                    <a:p>
                      <a:r>
                        <a:rPr lang="en-US" sz="1600">
                          <a:solidFill>
                            <a:schemeClr val="tx1"/>
                          </a:solidFill>
                        </a:rPr>
                        <a:t>MVI</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Rd, 8-bit data</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Rd = 8-bit data</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2</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 opcode fetch</a:t>
                      </a:r>
                    </a:p>
                    <a:p>
                      <a:r>
                        <a:rPr lang="en-US" sz="1600">
                          <a:solidFill>
                            <a:schemeClr val="tx1"/>
                          </a:solidFill>
                        </a:rPr>
                        <a:t>1 memory read</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7</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MVI A, 50</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extLst>
                  <a:ext uri="{0D108BD9-81ED-4DB2-BD59-A6C34878D82A}">
                    <a16:rowId xmlns:a16="http://schemas.microsoft.com/office/drawing/2014/main" val="879152960"/>
                  </a:ext>
                </a:extLst>
              </a:tr>
              <a:tr h="1381044">
                <a:tc>
                  <a:txBody>
                    <a:bodyPr/>
                    <a:lstStyle/>
                    <a:p>
                      <a:r>
                        <a:rPr lang="en-US" sz="1600">
                          <a:solidFill>
                            <a:schemeClr val="tx1"/>
                          </a:solidFill>
                        </a:rPr>
                        <a:t>MVI</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M, 8-bit data</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M = 8-bit data</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2</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 opcode fetch</a:t>
                      </a:r>
                    </a:p>
                    <a:p>
                      <a:r>
                        <a:rPr lang="en-US" sz="1600">
                          <a:solidFill>
                            <a:schemeClr val="tx1"/>
                          </a:solidFill>
                        </a:rPr>
                        <a:t>1 memory read</a:t>
                      </a:r>
                    </a:p>
                    <a:p>
                      <a:r>
                        <a:rPr lang="en-US" sz="1600">
                          <a:solidFill>
                            <a:schemeClr val="tx1"/>
                          </a:solidFill>
                        </a:rPr>
                        <a:t>1 memory write</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a:solidFill>
                            <a:schemeClr val="tx1"/>
                          </a:solidFill>
                        </a:rPr>
                        <a:t>10</a:t>
                      </a:r>
                      <a:endParaRPr lang="en-US" sz="160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tc>
                  <a:txBody>
                    <a:bodyPr/>
                    <a:lstStyle/>
                    <a:p>
                      <a:r>
                        <a:rPr lang="en-US" sz="1600" dirty="0">
                          <a:solidFill>
                            <a:schemeClr val="tx1"/>
                          </a:solidFill>
                        </a:rPr>
                        <a:t>MVI 2050, 50</a:t>
                      </a:r>
                      <a:endParaRPr lang="en-US" sz="1600" dirty="0">
                        <a:solidFill>
                          <a:schemeClr val="tx1"/>
                        </a:solidFill>
                        <a:latin typeface="Times New Roman" panose="02020603050405020304" pitchFamily="18" charset="0"/>
                        <a:cs typeface="Times New Roman" panose="02020603050405020304" pitchFamily="18" charset="0"/>
                      </a:endParaRPr>
                    </a:p>
                  </a:txBody>
                  <a:tcPr marL="59607" marR="59607" marT="29804" marB="29804" anchor="ctr">
                    <a:solidFill>
                      <a:schemeClr val="bg1"/>
                    </a:solidFill>
                  </a:tcPr>
                </a:tc>
                <a:extLst>
                  <a:ext uri="{0D108BD9-81ED-4DB2-BD59-A6C34878D82A}">
                    <a16:rowId xmlns:a16="http://schemas.microsoft.com/office/drawing/2014/main" val="1484707153"/>
                  </a:ext>
                </a:extLst>
              </a:tr>
              <a:tr h="295696">
                <a:tc>
                  <a:txBody>
                    <a:bodyPr/>
                    <a:lstStyle/>
                    <a:p>
                      <a:r>
                        <a:rPr lang="en-US" sz="1600" dirty="0">
                          <a:solidFill>
                            <a:schemeClr val="tx1"/>
                          </a:solidFill>
                        </a:rPr>
                        <a:t>LDA</a:t>
                      </a:r>
                    </a:p>
                  </a:txBody>
                  <a:tcPr marL="59607" marR="59607" marT="29804" marB="29804" anchor="ctr">
                    <a:solidFill>
                      <a:schemeClr val="bg1"/>
                    </a:solidFill>
                  </a:tcPr>
                </a:tc>
                <a:tc>
                  <a:txBody>
                    <a:bodyPr/>
                    <a:lstStyle/>
                    <a:p>
                      <a:r>
                        <a:rPr lang="en-US" sz="1600" dirty="0">
                          <a:solidFill>
                            <a:schemeClr val="tx1"/>
                          </a:solidFill>
                        </a:rPr>
                        <a:t>16-bi</a:t>
                      </a:r>
                    </a:p>
                  </a:txBody>
                  <a:tcPr marL="59607" marR="59607" marT="29804" marB="29804" anchor="ctr">
                    <a:solidFill>
                      <a:schemeClr val="bg1"/>
                    </a:solidFill>
                  </a:tcPr>
                </a:tc>
                <a:tc>
                  <a:txBody>
                    <a:bodyPr/>
                    <a:lstStyle/>
                    <a:p>
                      <a:endParaRPr lang="en-US" sz="1600" dirty="0">
                        <a:solidFill>
                          <a:schemeClr val="tx1"/>
                        </a:solidFill>
                      </a:endParaRPr>
                    </a:p>
                  </a:txBody>
                  <a:tcPr marL="59607" marR="59607" marT="29804" marB="29804">
                    <a:solidFill>
                      <a:schemeClr val="bg1"/>
                    </a:solidFill>
                  </a:tcPr>
                </a:tc>
                <a:tc>
                  <a:txBody>
                    <a:bodyPr/>
                    <a:lstStyle/>
                    <a:p>
                      <a:endParaRPr lang="en-US" sz="1600" dirty="0">
                        <a:solidFill>
                          <a:schemeClr val="tx1"/>
                        </a:solidFill>
                      </a:endParaRPr>
                    </a:p>
                  </a:txBody>
                  <a:tcPr marL="59607" marR="59607" marT="29804" marB="29804">
                    <a:solidFill>
                      <a:schemeClr val="bg1"/>
                    </a:solidFill>
                  </a:tcPr>
                </a:tc>
                <a:tc>
                  <a:txBody>
                    <a:bodyPr/>
                    <a:lstStyle/>
                    <a:p>
                      <a:endParaRPr lang="en-US" sz="1600" dirty="0">
                        <a:solidFill>
                          <a:schemeClr val="tx1"/>
                        </a:solidFill>
                      </a:endParaRPr>
                    </a:p>
                  </a:txBody>
                  <a:tcPr marL="59607" marR="59607" marT="29804" marB="29804">
                    <a:solidFill>
                      <a:schemeClr val="bg1"/>
                    </a:solidFill>
                  </a:tcPr>
                </a:tc>
                <a:tc>
                  <a:txBody>
                    <a:bodyPr/>
                    <a:lstStyle/>
                    <a:p>
                      <a:endParaRPr lang="en-US" sz="1600" dirty="0">
                        <a:solidFill>
                          <a:schemeClr val="tx1"/>
                        </a:solidFill>
                      </a:endParaRPr>
                    </a:p>
                  </a:txBody>
                  <a:tcPr marL="59607" marR="59607" marT="29804" marB="29804">
                    <a:solidFill>
                      <a:schemeClr val="bg1"/>
                    </a:solidFill>
                  </a:tcPr>
                </a:tc>
                <a:tc>
                  <a:txBody>
                    <a:bodyPr/>
                    <a:lstStyle/>
                    <a:p>
                      <a:endParaRPr lang="en-US" sz="1600" dirty="0">
                        <a:solidFill>
                          <a:schemeClr val="tx1"/>
                        </a:solidFill>
                      </a:endParaRPr>
                    </a:p>
                  </a:txBody>
                  <a:tcPr marL="59607" marR="59607" marT="29804" marB="29804">
                    <a:solidFill>
                      <a:schemeClr val="bg1"/>
                    </a:solidFill>
                  </a:tcPr>
                </a:tc>
                <a:extLst>
                  <a:ext uri="{0D108BD9-81ED-4DB2-BD59-A6C34878D82A}">
                    <a16:rowId xmlns:a16="http://schemas.microsoft.com/office/drawing/2014/main" val="284273572"/>
                  </a:ext>
                </a:extLst>
              </a:tr>
            </a:tbl>
          </a:graphicData>
        </a:graphic>
      </p:graphicFrame>
    </p:spTree>
    <p:extLst>
      <p:ext uri="{BB962C8B-B14F-4D97-AF65-F5344CB8AC3E}">
        <p14:creationId xmlns:p14="http://schemas.microsoft.com/office/powerpoint/2010/main" val="6170961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ABD278B-AC96-4190-B428-6381A45926DA}"/>
              </a:ext>
            </a:extLst>
          </p:cNvPr>
          <p:cNvGraphicFramePr>
            <a:graphicFrameLocks noGrp="1"/>
          </p:cNvGraphicFramePr>
          <p:nvPr>
            <p:ph idx="1"/>
            <p:extLst>
              <p:ext uri="{D42A27DB-BD31-4B8C-83A1-F6EECF244321}">
                <p14:modId xmlns:p14="http://schemas.microsoft.com/office/powerpoint/2010/main" val="2956865666"/>
              </p:ext>
            </p:extLst>
          </p:nvPr>
        </p:nvGraphicFramePr>
        <p:xfrm>
          <a:off x="14514" y="1"/>
          <a:ext cx="12177486" cy="6912432"/>
        </p:xfrm>
        <a:graphic>
          <a:graphicData uri="http://schemas.openxmlformats.org/drawingml/2006/table">
            <a:tbl>
              <a:tblPr/>
              <a:tblGrid>
                <a:gridCol w="1741714">
                  <a:extLst>
                    <a:ext uri="{9D8B030D-6E8A-4147-A177-3AD203B41FA5}">
                      <a16:colId xmlns:a16="http://schemas.microsoft.com/office/drawing/2014/main" val="2677319331"/>
                    </a:ext>
                  </a:extLst>
                </a:gridCol>
                <a:gridCol w="1741714">
                  <a:extLst>
                    <a:ext uri="{9D8B030D-6E8A-4147-A177-3AD203B41FA5}">
                      <a16:colId xmlns:a16="http://schemas.microsoft.com/office/drawing/2014/main" val="358067726"/>
                    </a:ext>
                  </a:extLst>
                </a:gridCol>
                <a:gridCol w="1741714">
                  <a:extLst>
                    <a:ext uri="{9D8B030D-6E8A-4147-A177-3AD203B41FA5}">
                      <a16:colId xmlns:a16="http://schemas.microsoft.com/office/drawing/2014/main" val="3283136664"/>
                    </a:ext>
                  </a:extLst>
                </a:gridCol>
                <a:gridCol w="1741714">
                  <a:extLst>
                    <a:ext uri="{9D8B030D-6E8A-4147-A177-3AD203B41FA5}">
                      <a16:colId xmlns:a16="http://schemas.microsoft.com/office/drawing/2014/main" val="3904642527"/>
                    </a:ext>
                  </a:extLst>
                </a:gridCol>
                <a:gridCol w="1741714">
                  <a:extLst>
                    <a:ext uri="{9D8B030D-6E8A-4147-A177-3AD203B41FA5}">
                      <a16:colId xmlns:a16="http://schemas.microsoft.com/office/drawing/2014/main" val="3836596178"/>
                    </a:ext>
                  </a:extLst>
                </a:gridCol>
                <a:gridCol w="1741714">
                  <a:extLst>
                    <a:ext uri="{9D8B030D-6E8A-4147-A177-3AD203B41FA5}">
                      <a16:colId xmlns:a16="http://schemas.microsoft.com/office/drawing/2014/main" val="2634970888"/>
                    </a:ext>
                  </a:extLst>
                </a:gridCol>
                <a:gridCol w="1727202">
                  <a:extLst>
                    <a:ext uri="{9D8B030D-6E8A-4147-A177-3AD203B41FA5}">
                      <a16:colId xmlns:a16="http://schemas.microsoft.com/office/drawing/2014/main" val="2244277346"/>
                    </a:ext>
                  </a:extLst>
                </a:gridCol>
              </a:tblGrid>
              <a:tr h="722881">
                <a:tc>
                  <a:txBody>
                    <a:bodyPr/>
                    <a:lstStyle/>
                    <a:p>
                      <a:r>
                        <a:rPr lang="en-US" sz="1600" dirty="0">
                          <a:latin typeface="Times New Roman" panose="02020603050405020304" pitchFamily="18" charset="0"/>
                          <a:cs typeface="Times New Roman" panose="02020603050405020304" pitchFamily="18" charset="0"/>
                        </a:rPr>
                        <a:t>STA</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16-bit address</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contents at address = A</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3</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1 opcode fetch</a:t>
                      </a:r>
                    </a:p>
                    <a:p>
                      <a:r>
                        <a:rPr lang="en-US" sz="1600">
                          <a:latin typeface="Times New Roman" panose="02020603050405020304" pitchFamily="18" charset="0"/>
                          <a:cs typeface="Times New Roman" panose="02020603050405020304" pitchFamily="18" charset="0"/>
                        </a:rPr>
                        <a:t>2 memory reads</a:t>
                      </a:r>
                    </a:p>
                    <a:p>
                      <a:r>
                        <a:rPr lang="en-US" sz="1600">
                          <a:latin typeface="Times New Roman" panose="02020603050405020304" pitchFamily="18" charset="0"/>
                          <a:cs typeface="Times New Roman" panose="02020603050405020304" pitchFamily="18" charset="0"/>
                        </a:rPr>
                        <a:t>1 memory write</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13</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STA 2050</a:t>
                      </a:r>
                    </a:p>
                  </a:txBody>
                  <a:tcPr marL="29804" marR="29804" marT="14902" marB="14902" anchor="ctr">
                    <a:lnL>
                      <a:noFill/>
                    </a:lnL>
                    <a:lnR>
                      <a:noFill/>
                    </a:lnR>
                    <a:lnT>
                      <a:noFill/>
                    </a:lnT>
                    <a:lnB>
                      <a:noFill/>
                    </a:lnB>
                  </a:tcPr>
                </a:tc>
                <a:extLst>
                  <a:ext uri="{0D108BD9-81ED-4DB2-BD59-A6C34878D82A}">
                    <a16:rowId xmlns:a16="http://schemas.microsoft.com/office/drawing/2014/main" val="1190961464"/>
                  </a:ext>
                </a:extLst>
              </a:tr>
              <a:tr h="1417463">
                <a:tc>
                  <a:txBody>
                    <a:bodyPr/>
                    <a:lstStyle/>
                    <a:p>
                      <a:r>
                        <a:rPr lang="en-US" sz="1600" dirty="0">
                          <a:latin typeface="Times New Roman" panose="02020603050405020304" pitchFamily="18" charset="0"/>
                          <a:cs typeface="Times New Roman" panose="02020603050405020304" pitchFamily="18" charset="0"/>
                        </a:rPr>
                        <a:t>LHLD</a:t>
                      </a:r>
                    </a:p>
                  </a:txBody>
                  <a:tcPr marL="29804" marR="29804" marT="14902" marB="14902" anchor="ctr">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16-bit address</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directly loads at H &amp; L registers</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3</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1 opcode fetch</a:t>
                      </a:r>
                    </a:p>
                    <a:p>
                      <a:r>
                        <a:rPr lang="en-US" sz="1600">
                          <a:latin typeface="Times New Roman" panose="02020603050405020304" pitchFamily="18" charset="0"/>
                          <a:cs typeface="Times New Roman" panose="02020603050405020304" pitchFamily="18" charset="0"/>
                        </a:rPr>
                        <a:t>2 memory reads for reading 16-bit data</a:t>
                      </a:r>
                    </a:p>
                    <a:p>
                      <a:r>
                        <a:rPr lang="en-US" sz="1600">
                          <a:latin typeface="Times New Roman" panose="02020603050405020304" pitchFamily="18" charset="0"/>
                          <a:cs typeface="Times New Roman" panose="02020603050405020304" pitchFamily="18" charset="0"/>
                        </a:rPr>
                        <a:t>2 memory reads for loading H and L registers</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16</a:t>
                      </a:r>
                    </a:p>
                  </a:txBody>
                  <a:tcPr marL="29804" marR="29804" marT="14902" marB="1490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LHLD 2050</a:t>
                      </a:r>
                    </a:p>
                  </a:txBody>
                  <a:tcPr marL="29804" marR="29804" marT="14902" marB="14902" anchor="ctr">
                    <a:lnL>
                      <a:noFill/>
                    </a:lnL>
                    <a:lnR>
                      <a:noFill/>
                    </a:lnR>
                    <a:lnT>
                      <a:noFill/>
                    </a:lnT>
                    <a:lnB>
                      <a:noFill/>
                    </a:lnB>
                  </a:tcPr>
                </a:tc>
                <a:extLst>
                  <a:ext uri="{0D108BD9-81ED-4DB2-BD59-A6C34878D82A}">
                    <a16:rowId xmlns:a16="http://schemas.microsoft.com/office/drawing/2014/main" val="894164492"/>
                  </a:ext>
                </a:extLst>
              </a:tr>
              <a:tr h="579600">
                <a:tc>
                  <a:txBody>
                    <a:bodyPr/>
                    <a:lstStyle/>
                    <a:p>
                      <a:endParaRPr lang="en-US" sz="1600" dirty="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dirty="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dirty="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dirty="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tc>
                  <a:txBody>
                    <a:bodyPr/>
                    <a:lstStyle/>
                    <a:p>
                      <a:endParaRPr lang="en-US" sz="1600" dirty="0">
                        <a:latin typeface="Times New Roman" panose="02020603050405020304" pitchFamily="18" charset="0"/>
                        <a:cs typeface="Times New Roman" panose="02020603050405020304" pitchFamily="18" charset="0"/>
                      </a:endParaRPr>
                    </a:p>
                  </a:txBody>
                  <a:tcPr marL="29804" marR="29804" marT="14902" marB="14902" anchor="ctr">
                    <a:lnL>
                      <a:noFill/>
                    </a:lnL>
                    <a:lnR>
                      <a:noFill/>
                    </a:lnR>
                    <a:lnT>
                      <a:noFill/>
                    </a:lnT>
                    <a:lnB>
                      <a:noFill/>
                    </a:lnB>
                  </a:tcPr>
                </a:tc>
                <a:extLst>
                  <a:ext uri="{0D108BD9-81ED-4DB2-BD59-A6C34878D82A}">
                    <a16:rowId xmlns:a16="http://schemas.microsoft.com/office/drawing/2014/main" val="914468738"/>
                  </a:ext>
                </a:extLst>
              </a:tr>
              <a:tr h="868227">
                <a:tc>
                  <a:txBody>
                    <a:bodyPr/>
                    <a:lstStyle/>
                    <a:p>
                      <a:r>
                        <a:rPr lang="en-US"/>
                        <a:t>PUSH</a:t>
                      </a:r>
                    </a:p>
                  </a:txBody>
                  <a:tcPr anchor="ctr">
                    <a:lnL>
                      <a:noFill/>
                    </a:lnL>
                    <a:lnR>
                      <a:noFill/>
                    </a:lnR>
                    <a:lnT>
                      <a:noFill/>
                    </a:lnT>
                    <a:lnB>
                      <a:noFill/>
                    </a:lnB>
                  </a:tcPr>
                </a:tc>
                <a:tc>
                  <a:txBody>
                    <a:bodyPr/>
                    <a:lstStyle/>
                    <a:p>
                      <a:r>
                        <a:rPr lang="en-US" dirty="0" err="1"/>
                        <a:t>r.p.</a:t>
                      </a:r>
                      <a:endParaRPr lang="en-US" dirty="0"/>
                    </a:p>
                  </a:txBody>
                  <a:tcPr anchor="ctr">
                    <a:lnL>
                      <a:noFill/>
                    </a:lnL>
                    <a:lnR>
                      <a:noFill/>
                    </a:lnR>
                    <a:lnT>
                      <a:noFill/>
                    </a:lnT>
                    <a:lnB>
                      <a:noFill/>
                    </a:lnB>
                  </a:tcPr>
                </a:tc>
                <a:tc>
                  <a:txBody>
                    <a:bodyPr/>
                    <a:lstStyle/>
                    <a:p>
                      <a:r>
                        <a:rPr lang="en-US" dirty="0"/>
                        <a:t>pushes </a:t>
                      </a:r>
                      <a:r>
                        <a:rPr lang="en-US" dirty="0" err="1"/>
                        <a:t>r.p.</a:t>
                      </a:r>
                      <a:r>
                        <a:rPr lang="en-US" dirty="0"/>
                        <a:t> to the stack</a:t>
                      </a:r>
                    </a:p>
                  </a:txBody>
                  <a:tcPr anchor="ctr">
                    <a:lnL>
                      <a:noFill/>
                    </a:lnL>
                    <a:lnR>
                      <a:noFill/>
                    </a:lnR>
                    <a:lnT>
                      <a:noFill/>
                    </a:lnT>
                    <a:lnB>
                      <a:noFill/>
                    </a:lnB>
                  </a:tcPr>
                </a:tc>
                <a:tc>
                  <a:txBody>
                    <a:bodyPr/>
                    <a:lstStyle/>
                    <a:p>
                      <a:r>
                        <a:rPr lang="en-US" dirty="0"/>
                        <a:t>1</a:t>
                      </a:r>
                    </a:p>
                  </a:txBody>
                  <a:tcPr anchor="ctr">
                    <a:lnL>
                      <a:noFill/>
                    </a:lnL>
                    <a:lnR>
                      <a:noFill/>
                    </a:lnR>
                    <a:lnT>
                      <a:noFill/>
                    </a:lnT>
                    <a:lnB>
                      <a:noFill/>
                    </a:lnB>
                  </a:tcPr>
                </a:tc>
                <a:tc>
                  <a:txBody>
                    <a:bodyPr/>
                    <a:lstStyle/>
                    <a:p>
                      <a:r>
                        <a:rPr lang="en-US"/>
                        <a:t>1 opcode fetch</a:t>
                      </a:r>
                    </a:p>
                    <a:p>
                      <a:r>
                        <a:rPr lang="en-US"/>
                        <a:t>2 memory writes</a:t>
                      </a:r>
                    </a:p>
                  </a:txBody>
                  <a:tcPr anchor="ctr">
                    <a:lnL>
                      <a:noFill/>
                    </a:lnL>
                    <a:lnR>
                      <a:noFill/>
                    </a:lnR>
                    <a:lnT>
                      <a:noFill/>
                    </a:lnT>
                    <a:lnB>
                      <a:noFill/>
                    </a:lnB>
                  </a:tcPr>
                </a:tc>
                <a:tc>
                  <a:txBody>
                    <a:bodyPr/>
                    <a:lstStyle/>
                    <a:p>
                      <a:r>
                        <a:rPr lang="en-US"/>
                        <a:t>12</a:t>
                      </a:r>
                    </a:p>
                  </a:txBody>
                  <a:tcPr anchor="ctr">
                    <a:lnL>
                      <a:noFill/>
                    </a:lnL>
                    <a:lnR>
                      <a:noFill/>
                    </a:lnR>
                    <a:lnT>
                      <a:noFill/>
                    </a:lnT>
                    <a:lnB>
                      <a:noFill/>
                    </a:lnB>
                  </a:tcPr>
                </a:tc>
                <a:tc>
                  <a:txBody>
                    <a:bodyPr/>
                    <a:lstStyle/>
                    <a:p>
                      <a:r>
                        <a:rPr lang="en-US"/>
                        <a:t>PUSH H</a:t>
                      </a:r>
                    </a:p>
                  </a:txBody>
                  <a:tcPr anchor="ctr">
                    <a:lnL>
                      <a:noFill/>
                    </a:lnL>
                    <a:lnR>
                      <a:noFill/>
                    </a:lnR>
                    <a:lnT>
                      <a:noFill/>
                    </a:lnT>
                    <a:lnB>
                      <a:noFill/>
                    </a:lnB>
                  </a:tcPr>
                </a:tc>
                <a:extLst>
                  <a:ext uri="{0D108BD9-81ED-4DB2-BD59-A6C34878D82A}">
                    <a16:rowId xmlns:a16="http://schemas.microsoft.com/office/drawing/2014/main" val="3423766997"/>
                  </a:ext>
                </a:extLst>
              </a:tr>
              <a:tr h="607759">
                <a:tc>
                  <a:txBody>
                    <a:bodyPr/>
                    <a:lstStyle/>
                    <a:p>
                      <a:r>
                        <a:rPr lang="en-US"/>
                        <a:t>POP</a:t>
                      </a:r>
                    </a:p>
                  </a:txBody>
                  <a:tcPr anchor="ctr">
                    <a:lnL>
                      <a:noFill/>
                    </a:lnL>
                    <a:lnR>
                      <a:noFill/>
                    </a:lnR>
                    <a:lnT>
                      <a:noFill/>
                    </a:lnT>
                    <a:lnB>
                      <a:noFill/>
                    </a:lnB>
                  </a:tcPr>
                </a:tc>
                <a:tc>
                  <a:txBody>
                    <a:bodyPr/>
                    <a:lstStyle/>
                    <a:p>
                      <a:r>
                        <a:rPr lang="en-US"/>
                        <a:t>r.p.</a:t>
                      </a:r>
                    </a:p>
                  </a:txBody>
                  <a:tcPr anchor="ctr">
                    <a:lnL>
                      <a:noFill/>
                    </a:lnL>
                    <a:lnR>
                      <a:noFill/>
                    </a:lnR>
                    <a:lnT>
                      <a:noFill/>
                    </a:lnT>
                    <a:lnB>
                      <a:noFill/>
                    </a:lnB>
                  </a:tcPr>
                </a:tc>
                <a:tc>
                  <a:txBody>
                    <a:bodyPr/>
                    <a:lstStyle/>
                    <a:p>
                      <a:r>
                        <a:rPr lang="en-US"/>
                        <a:t>pops the stack to r.p.</a:t>
                      </a:r>
                    </a:p>
                  </a:txBody>
                  <a:tcPr anchor="ctr">
                    <a:lnL>
                      <a:noFill/>
                    </a:lnL>
                    <a:lnR>
                      <a:noFill/>
                    </a:lnR>
                    <a:lnT>
                      <a:noFill/>
                    </a:lnT>
                    <a:lnB>
                      <a:noFill/>
                    </a:lnB>
                  </a:tcPr>
                </a:tc>
                <a:tc>
                  <a:txBody>
                    <a:bodyPr/>
                    <a:lstStyle/>
                    <a:p>
                      <a:r>
                        <a:rPr lang="en-US"/>
                        <a:t>1</a:t>
                      </a:r>
                    </a:p>
                  </a:txBody>
                  <a:tcPr anchor="ctr">
                    <a:lnL>
                      <a:noFill/>
                    </a:lnL>
                    <a:lnR>
                      <a:noFill/>
                    </a:lnR>
                    <a:lnT>
                      <a:noFill/>
                    </a:lnT>
                    <a:lnB>
                      <a:noFill/>
                    </a:lnB>
                  </a:tcPr>
                </a:tc>
                <a:tc>
                  <a:txBody>
                    <a:bodyPr/>
                    <a:lstStyle/>
                    <a:p>
                      <a:r>
                        <a:rPr lang="en-US"/>
                        <a:t>1 opcode fetch</a:t>
                      </a:r>
                    </a:p>
                    <a:p>
                      <a:r>
                        <a:rPr lang="en-US"/>
                        <a:t>2 memory reads</a:t>
                      </a:r>
                    </a:p>
                  </a:txBody>
                  <a:tcPr anchor="ctr">
                    <a:lnL>
                      <a:noFill/>
                    </a:lnL>
                    <a:lnR>
                      <a:noFill/>
                    </a:lnR>
                    <a:lnT>
                      <a:noFill/>
                    </a:lnT>
                    <a:lnB>
                      <a:noFill/>
                    </a:lnB>
                  </a:tcPr>
                </a:tc>
                <a:tc>
                  <a:txBody>
                    <a:bodyPr/>
                    <a:lstStyle/>
                    <a:p>
                      <a:r>
                        <a:rPr lang="en-US"/>
                        <a:t>10</a:t>
                      </a:r>
                    </a:p>
                  </a:txBody>
                  <a:tcPr anchor="ctr">
                    <a:lnL>
                      <a:noFill/>
                    </a:lnL>
                    <a:lnR>
                      <a:noFill/>
                    </a:lnR>
                    <a:lnT>
                      <a:noFill/>
                    </a:lnT>
                    <a:lnB>
                      <a:noFill/>
                    </a:lnB>
                  </a:tcPr>
                </a:tc>
                <a:tc>
                  <a:txBody>
                    <a:bodyPr/>
                    <a:lstStyle/>
                    <a:p>
                      <a:r>
                        <a:rPr lang="en-US"/>
                        <a:t>POP H</a:t>
                      </a:r>
                    </a:p>
                  </a:txBody>
                  <a:tcPr anchor="ctr">
                    <a:lnL>
                      <a:noFill/>
                    </a:lnL>
                    <a:lnR>
                      <a:noFill/>
                    </a:lnR>
                    <a:lnT>
                      <a:noFill/>
                    </a:lnT>
                    <a:lnB>
                      <a:noFill/>
                    </a:lnB>
                  </a:tcPr>
                </a:tc>
                <a:extLst>
                  <a:ext uri="{0D108BD9-81ED-4DB2-BD59-A6C34878D82A}">
                    <a16:rowId xmlns:a16="http://schemas.microsoft.com/office/drawing/2014/main" val="2322869304"/>
                  </a:ext>
                </a:extLst>
              </a:tr>
              <a:tr h="868227">
                <a:tc>
                  <a:txBody>
                    <a:bodyPr/>
                    <a:lstStyle/>
                    <a:p>
                      <a:r>
                        <a:rPr lang="en-US"/>
                        <a:t>IN</a:t>
                      </a:r>
                    </a:p>
                  </a:txBody>
                  <a:tcPr anchor="ctr">
                    <a:lnL>
                      <a:noFill/>
                    </a:lnL>
                    <a:lnR>
                      <a:noFill/>
                    </a:lnR>
                    <a:lnT>
                      <a:noFill/>
                    </a:lnT>
                    <a:lnB>
                      <a:noFill/>
                    </a:lnB>
                  </a:tcPr>
                </a:tc>
                <a:tc>
                  <a:txBody>
                    <a:bodyPr/>
                    <a:lstStyle/>
                    <a:p>
                      <a:r>
                        <a:rPr lang="en-US"/>
                        <a:t>8-bit port address</a:t>
                      </a:r>
                    </a:p>
                  </a:txBody>
                  <a:tcPr anchor="ctr">
                    <a:lnL>
                      <a:noFill/>
                    </a:lnL>
                    <a:lnR>
                      <a:noFill/>
                    </a:lnR>
                    <a:lnT>
                      <a:noFill/>
                    </a:lnT>
                    <a:lnB>
                      <a:noFill/>
                    </a:lnB>
                  </a:tcPr>
                </a:tc>
                <a:tc>
                  <a:txBody>
                    <a:bodyPr/>
                    <a:lstStyle/>
                    <a:p>
                      <a:r>
                        <a:rPr lang="en-US"/>
                        <a:t>inputs contents of the specified port to A</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1 opcode fetch</a:t>
                      </a:r>
                    </a:p>
                    <a:p>
                      <a:r>
                        <a:rPr lang="en-US"/>
                        <a:t>1 memory read</a:t>
                      </a:r>
                    </a:p>
                    <a:p>
                      <a:r>
                        <a:rPr lang="en-US"/>
                        <a:t>1 I/O read</a:t>
                      </a:r>
                    </a:p>
                  </a:txBody>
                  <a:tcPr anchor="ctr">
                    <a:lnL>
                      <a:noFill/>
                    </a:lnL>
                    <a:lnR>
                      <a:noFill/>
                    </a:lnR>
                    <a:lnT>
                      <a:noFill/>
                    </a:lnT>
                    <a:lnB>
                      <a:noFill/>
                    </a:lnB>
                  </a:tcPr>
                </a:tc>
                <a:tc>
                  <a:txBody>
                    <a:bodyPr/>
                    <a:lstStyle/>
                    <a:p>
                      <a:r>
                        <a:rPr lang="en-US"/>
                        <a:t>10</a:t>
                      </a:r>
                    </a:p>
                  </a:txBody>
                  <a:tcPr anchor="ctr">
                    <a:lnL>
                      <a:noFill/>
                    </a:lnL>
                    <a:lnR>
                      <a:noFill/>
                    </a:lnR>
                    <a:lnT>
                      <a:noFill/>
                    </a:lnT>
                    <a:lnB>
                      <a:noFill/>
                    </a:lnB>
                  </a:tcPr>
                </a:tc>
                <a:tc>
                  <a:txBody>
                    <a:bodyPr/>
                    <a:lstStyle/>
                    <a:p>
                      <a:r>
                        <a:rPr lang="en-US"/>
                        <a:t>IN 15</a:t>
                      </a:r>
                    </a:p>
                  </a:txBody>
                  <a:tcPr anchor="ctr">
                    <a:lnL>
                      <a:noFill/>
                    </a:lnL>
                    <a:lnR>
                      <a:noFill/>
                    </a:lnR>
                    <a:lnT>
                      <a:noFill/>
                    </a:lnT>
                    <a:lnB>
                      <a:noFill/>
                    </a:lnB>
                  </a:tcPr>
                </a:tc>
                <a:extLst>
                  <a:ext uri="{0D108BD9-81ED-4DB2-BD59-A6C34878D82A}">
                    <a16:rowId xmlns:a16="http://schemas.microsoft.com/office/drawing/2014/main" val="751588082"/>
                  </a:ext>
                </a:extLst>
              </a:tr>
              <a:tr h="1128695">
                <a:tc>
                  <a:txBody>
                    <a:bodyPr/>
                    <a:lstStyle/>
                    <a:p>
                      <a:r>
                        <a:rPr lang="en-US" dirty="0"/>
                        <a:t>OUT</a:t>
                      </a:r>
                    </a:p>
                  </a:txBody>
                  <a:tcPr anchor="ctr">
                    <a:lnL>
                      <a:noFill/>
                    </a:lnL>
                    <a:lnR>
                      <a:noFill/>
                    </a:lnR>
                    <a:lnT>
                      <a:noFill/>
                    </a:lnT>
                    <a:lnB>
                      <a:noFill/>
                    </a:lnB>
                  </a:tcPr>
                </a:tc>
                <a:tc>
                  <a:txBody>
                    <a:bodyPr/>
                    <a:lstStyle/>
                    <a:p>
                      <a:r>
                        <a:rPr lang="en-US"/>
                        <a:t>8-bit port address</a:t>
                      </a:r>
                    </a:p>
                  </a:txBody>
                  <a:tcPr anchor="ctr">
                    <a:lnL>
                      <a:noFill/>
                    </a:lnL>
                    <a:lnR>
                      <a:noFill/>
                    </a:lnR>
                    <a:lnT>
                      <a:noFill/>
                    </a:lnT>
                    <a:lnB>
                      <a:noFill/>
                    </a:lnB>
                  </a:tcPr>
                </a:tc>
                <a:tc>
                  <a:txBody>
                    <a:bodyPr/>
                    <a:lstStyle/>
                    <a:p>
                      <a:r>
                        <a:rPr lang="en-US" dirty="0"/>
                        <a:t>outputs contents of A to the specified port</a:t>
                      </a:r>
                    </a:p>
                  </a:txBody>
                  <a:tcPr anchor="ctr">
                    <a:lnL>
                      <a:noFill/>
                    </a:lnL>
                    <a:lnR>
                      <a:noFill/>
                    </a:lnR>
                    <a:lnT>
                      <a:noFill/>
                    </a:lnT>
                    <a:lnB>
                      <a:noFill/>
                    </a:lnB>
                  </a:tcPr>
                </a:tc>
                <a:tc>
                  <a:txBody>
                    <a:bodyPr/>
                    <a:lstStyle/>
                    <a:p>
                      <a:r>
                        <a:rPr lang="en-US"/>
                        <a:t>2</a:t>
                      </a:r>
                    </a:p>
                  </a:txBody>
                  <a:tcPr anchor="ctr">
                    <a:lnL>
                      <a:noFill/>
                    </a:lnL>
                    <a:lnR>
                      <a:noFill/>
                    </a:lnR>
                    <a:lnT>
                      <a:noFill/>
                    </a:lnT>
                    <a:lnB>
                      <a:noFill/>
                    </a:lnB>
                  </a:tcPr>
                </a:tc>
                <a:tc>
                  <a:txBody>
                    <a:bodyPr/>
                    <a:lstStyle/>
                    <a:p>
                      <a:r>
                        <a:rPr lang="en-US"/>
                        <a:t>1 opcode fetch</a:t>
                      </a:r>
                    </a:p>
                    <a:p>
                      <a:r>
                        <a:rPr lang="en-US"/>
                        <a:t>1 memory read</a:t>
                      </a:r>
                    </a:p>
                    <a:p>
                      <a:r>
                        <a:rPr lang="en-US"/>
                        <a:t>1 I/O write</a:t>
                      </a:r>
                    </a:p>
                  </a:txBody>
                  <a:tcPr anchor="ctr">
                    <a:lnL>
                      <a:noFill/>
                    </a:lnL>
                    <a:lnR>
                      <a:noFill/>
                    </a:lnR>
                    <a:lnT>
                      <a:noFill/>
                    </a:lnT>
                    <a:lnB>
                      <a:noFill/>
                    </a:lnB>
                  </a:tcPr>
                </a:tc>
                <a:tc>
                  <a:txBody>
                    <a:bodyPr/>
                    <a:lstStyle/>
                    <a:p>
                      <a:r>
                        <a:rPr lang="en-US"/>
                        <a:t>10</a:t>
                      </a:r>
                    </a:p>
                  </a:txBody>
                  <a:tcPr anchor="ctr">
                    <a:lnL>
                      <a:noFill/>
                    </a:lnL>
                    <a:lnR>
                      <a:noFill/>
                    </a:lnR>
                    <a:lnT>
                      <a:noFill/>
                    </a:lnT>
                    <a:lnB>
                      <a:noFill/>
                    </a:lnB>
                  </a:tcPr>
                </a:tc>
                <a:tc>
                  <a:txBody>
                    <a:bodyPr/>
                    <a:lstStyle/>
                    <a:p>
                      <a:r>
                        <a:rPr lang="en-US" dirty="0"/>
                        <a:t>OUT 15</a:t>
                      </a:r>
                    </a:p>
                  </a:txBody>
                  <a:tcPr anchor="ctr">
                    <a:lnL>
                      <a:noFill/>
                    </a:lnL>
                    <a:lnR>
                      <a:noFill/>
                    </a:lnR>
                    <a:lnT>
                      <a:noFill/>
                    </a:lnT>
                    <a:lnB>
                      <a:noFill/>
                    </a:lnB>
                  </a:tcPr>
                </a:tc>
                <a:extLst>
                  <a:ext uri="{0D108BD9-81ED-4DB2-BD59-A6C34878D82A}">
                    <a16:rowId xmlns:a16="http://schemas.microsoft.com/office/drawing/2014/main" val="325229097"/>
                  </a:ext>
                </a:extLst>
              </a:tr>
              <a:tr h="527262">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R>
                      <a:noFill/>
                    </a:lnR>
                    <a:lnT>
                      <a:noFill/>
                    </a:lnT>
                    <a:lnB>
                      <a:noFill/>
                    </a:lnB>
                  </a:tcPr>
                </a:tc>
                <a:tc>
                  <a:txBody>
                    <a:bodyPr/>
                    <a:lstStyle/>
                    <a:p>
                      <a:endParaRPr lang="en-US" dirty="0"/>
                    </a:p>
                  </a:txBody>
                  <a:tcPr anchor="ctr">
                    <a:lnL>
                      <a:noFill/>
                    </a:lnL>
                    <a:lnT>
                      <a:noFill/>
                    </a:lnT>
                  </a:tcPr>
                </a:tc>
                <a:extLst>
                  <a:ext uri="{0D108BD9-81ED-4DB2-BD59-A6C34878D82A}">
                    <a16:rowId xmlns:a16="http://schemas.microsoft.com/office/drawing/2014/main" val="2421838256"/>
                  </a:ext>
                </a:extLst>
              </a:tr>
            </a:tbl>
          </a:graphicData>
        </a:graphic>
      </p:graphicFrame>
    </p:spTree>
    <p:extLst>
      <p:ext uri="{BB962C8B-B14F-4D97-AF65-F5344CB8AC3E}">
        <p14:creationId xmlns:p14="http://schemas.microsoft.com/office/powerpoint/2010/main" val="3533128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5FE95E-586A-7143-E5F5-A7C4A7822873}"/>
              </a:ext>
            </a:extLst>
          </p:cNvPr>
          <p:cNvSpPr>
            <a:spLocks noGrp="1"/>
          </p:cNvSpPr>
          <p:nvPr>
            <p:ph idx="1"/>
          </p:nvPr>
        </p:nvSpPr>
        <p:spPr>
          <a:xfrm>
            <a:off x="0" y="0"/>
            <a:ext cx="12192000" cy="6858000"/>
          </a:xfrm>
        </p:spPr>
        <p:txBody>
          <a:bodyPr/>
          <a:lstStyle/>
          <a:p>
            <a:r>
              <a:rPr lang="en-US" dirty="0"/>
              <a:t>Arithmetic Instructions are the instructions which perform basic arithmetic operations such as addition, subtraction and a few more.</a:t>
            </a:r>
          </a:p>
          <a:p>
            <a:r>
              <a:rPr lang="en-US" dirty="0"/>
              <a:t> In 8085 microprocessor, the destination operand is generally the accumulator. Following is the table showing the list of arithmetic instructions:</a:t>
            </a:r>
          </a:p>
          <a:p>
            <a:endParaRPr lang="en-US" dirty="0"/>
          </a:p>
        </p:txBody>
      </p:sp>
      <p:graphicFrame>
        <p:nvGraphicFramePr>
          <p:cNvPr id="4" name="Table 3">
            <a:extLst>
              <a:ext uri="{FF2B5EF4-FFF2-40B4-BE49-F238E27FC236}">
                <a16:creationId xmlns:a16="http://schemas.microsoft.com/office/drawing/2014/main" id="{D10FA3A1-BEAA-E18D-D5AC-15F16E996D61}"/>
              </a:ext>
            </a:extLst>
          </p:cNvPr>
          <p:cNvGraphicFramePr>
            <a:graphicFrameLocks noGrp="1"/>
          </p:cNvGraphicFramePr>
          <p:nvPr>
            <p:extLst>
              <p:ext uri="{D42A27DB-BD31-4B8C-83A1-F6EECF244321}">
                <p14:modId xmlns:p14="http://schemas.microsoft.com/office/powerpoint/2010/main" val="1210481613"/>
              </p:ext>
            </p:extLst>
          </p:nvPr>
        </p:nvGraphicFramePr>
        <p:xfrm>
          <a:off x="-1" y="1915886"/>
          <a:ext cx="12192000" cy="4942110"/>
        </p:xfrm>
        <a:graphic>
          <a:graphicData uri="http://schemas.openxmlformats.org/drawingml/2006/table">
            <a:tbl>
              <a:tblPr/>
              <a:tblGrid>
                <a:gridCol w="3048000">
                  <a:extLst>
                    <a:ext uri="{9D8B030D-6E8A-4147-A177-3AD203B41FA5}">
                      <a16:colId xmlns:a16="http://schemas.microsoft.com/office/drawing/2014/main" val="1210874710"/>
                    </a:ext>
                  </a:extLst>
                </a:gridCol>
                <a:gridCol w="3048000">
                  <a:extLst>
                    <a:ext uri="{9D8B030D-6E8A-4147-A177-3AD203B41FA5}">
                      <a16:colId xmlns:a16="http://schemas.microsoft.com/office/drawing/2014/main" val="4201762077"/>
                    </a:ext>
                  </a:extLst>
                </a:gridCol>
                <a:gridCol w="3048000">
                  <a:extLst>
                    <a:ext uri="{9D8B030D-6E8A-4147-A177-3AD203B41FA5}">
                      <a16:colId xmlns:a16="http://schemas.microsoft.com/office/drawing/2014/main" val="762148869"/>
                    </a:ext>
                  </a:extLst>
                </a:gridCol>
                <a:gridCol w="3048000">
                  <a:extLst>
                    <a:ext uri="{9D8B030D-6E8A-4147-A177-3AD203B41FA5}">
                      <a16:colId xmlns:a16="http://schemas.microsoft.com/office/drawing/2014/main" val="2361493263"/>
                    </a:ext>
                  </a:extLst>
                </a:gridCol>
              </a:tblGrid>
              <a:tr h="506883">
                <a:tc>
                  <a:txBody>
                    <a:bodyPr/>
                    <a:lstStyle/>
                    <a:p>
                      <a:r>
                        <a:rPr lang="en-US"/>
                        <a:t>Opcode</a:t>
                      </a:r>
                    </a:p>
                  </a:txBody>
                  <a:tcPr anchor="ctr">
                    <a:lnL>
                      <a:noFill/>
                    </a:lnL>
                    <a:lnR>
                      <a:noFill/>
                    </a:lnR>
                    <a:lnT>
                      <a:noFill/>
                    </a:lnT>
                    <a:lnB>
                      <a:noFill/>
                    </a:lnB>
                  </a:tcPr>
                </a:tc>
                <a:tc>
                  <a:txBody>
                    <a:bodyPr/>
                    <a:lstStyle/>
                    <a:p>
                      <a:r>
                        <a:rPr lang="en-US"/>
                        <a:t>Operand</a:t>
                      </a:r>
                    </a:p>
                  </a:txBody>
                  <a:tcPr anchor="ctr">
                    <a:lnL>
                      <a:noFill/>
                    </a:lnL>
                    <a:lnR>
                      <a:noFill/>
                    </a:lnR>
                    <a:lnT>
                      <a:noFill/>
                    </a:lnT>
                    <a:lnB>
                      <a:noFill/>
                    </a:lnB>
                  </a:tcPr>
                </a:tc>
                <a:tc>
                  <a:txBody>
                    <a:bodyPr/>
                    <a:lstStyle/>
                    <a:p>
                      <a:r>
                        <a:rPr lang="en-US"/>
                        <a:t>Explanation</a:t>
                      </a:r>
                    </a:p>
                  </a:txBody>
                  <a:tcPr anchor="ctr">
                    <a:lnL>
                      <a:noFill/>
                    </a:lnL>
                    <a:lnR>
                      <a:noFill/>
                    </a:lnR>
                    <a:lnT>
                      <a:noFill/>
                    </a:lnT>
                    <a:lnB>
                      <a:noFill/>
                    </a:lnB>
                  </a:tcPr>
                </a:tc>
                <a:tc>
                  <a:txBody>
                    <a:bodyPr/>
                    <a:lstStyle/>
                    <a:p>
                      <a:r>
                        <a:rPr lang="en-US"/>
                        <a:t>Example</a:t>
                      </a:r>
                    </a:p>
                  </a:txBody>
                  <a:tcPr anchor="ctr">
                    <a:lnL>
                      <a:noFill/>
                    </a:lnL>
                    <a:lnR>
                      <a:noFill/>
                    </a:lnR>
                    <a:lnT>
                      <a:noFill/>
                    </a:lnT>
                    <a:lnB>
                      <a:noFill/>
                    </a:lnB>
                  </a:tcPr>
                </a:tc>
                <a:extLst>
                  <a:ext uri="{0D108BD9-81ED-4DB2-BD59-A6C34878D82A}">
                    <a16:rowId xmlns:a16="http://schemas.microsoft.com/office/drawing/2014/main" val="1453773514"/>
                  </a:ext>
                </a:extLst>
              </a:tr>
              <a:tr h="506883">
                <a:tc>
                  <a:txBody>
                    <a:bodyPr/>
                    <a:lstStyle/>
                    <a:p>
                      <a:r>
                        <a:rPr lang="en-US"/>
                        <a:t>ADD</a:t>
                      </a:r>
                    </a:p>
                  </a:txBody>
                  <a:tcPr anchor="ctr">
                    <a:lnL>
                      <a:noFill/>
                    </a:lnL>
                    <a:lnR>
                      <a:noFill/>
                    </a:lnR>
                    <a:lnT>
                      <a:noFill/>
                    </a:lnT>
                    <a:lnB>
                      <a:noFill/>
                    </a:lnB>
                  </a:tcPr>
                </a:tc>
                <a:tc>
                  <a:txBody>
                    <a:bodyPr/>
                    <a:lstStyle/>
                    <a:p>
                      <a:r>
                        <a:rPr lang="en-US"/>
                        <a:t>R</a:t>
                      </a:r>
                    </a:p>
                  </a:txBody>
                  <a:tcPr anchor="ctr">
                    <a:lnL>
                      <a:noFill/>
                    </a:lnL>
                    <a:lnR>
                      <a:noFill/>
                    </a:lnR>
                    <a:lnT>
                      <a:noFill/>
                    </a:lnT>
                    <a:lnB>
                      <a:noFill/>
                    </a:lnB>
                  </a:tcPr>
                </a:tc>
                <a:tc>
                  <a:txBody>
                    <a:bodyPr/>
                    <a:lstStyle/>
                    <a:p>
                      <a:r>
                        <a:rPr lang="en-US"/>
                        <a:t>A = A + R</a:t>
                      </a:r>
                    </a:p>
                  </a:txBody>
                  <a:tcPr anchor="ctr">
                    <a:lnL>
                      <a:noFill/>
                    </a:lnL>
                    <a:lnR>
                      <a:noFill/>
                    </a:lnR>
                    <a:lnT>
                      <a:noFill/>
                    </a:lnT>
                    <a:lnB>
                      <a:noFill/>
                    </a:lnB>
                  </a:tcPr>
                </a:tc>
                <a:tc>
                  <a:txBody>
                    <a:bodyPr/>
                    <a:lstStyle/>
                    <a:p>
                      <a:r>
                        <a:rPr lang="en-US"/>
                        <a:t>ADD B</a:t>
                      </a:r>
                    </a:p>
                  </a:txBody>
                  <a:tcPr anchor="ctr">
                    <a:lnL>
                      <a:noFill/>
                    </a:lnL>
                    <a:lnR>
                      <a:noFill/>
                    </a:lnR>
                    <a:lnT>
                      <a:noFill/>
                    </a:lnT>
                    <a:lnB>
                      <a:noFill/>
                    </a:lnB>
                  </a:tcPr>
                </a:tc>
                <a:extLst>
                  <a:ext uri="{0D108BD9-81ED-4DB2-BD59-A6C34878D82A}">
                    <a16:rowId xmlns:a16="http://schemas.microsoft.com/office/drawing/2014/main" val="3078732261"/>
                  </a:ext>
                </a:extLst>
              </a:tr>
              <a:tr h="506883">
                <a:tc>
                  <a:txBody>
                    <a:bodyPr/>
                    <a:lstStyle/>
                    <a:p>
                      <a:r>
                        <a:rPr lang="en-US"/>
                        <a:t>ADD</a:t>
                      </a:r>
                    </a:p>
                  </a:txBody>
                  <a:tcPr anchor="ctr">
                    <a:lnL>
                      <a:noFill/>
                    </a:lnL>
                    <a:lnR>
                      <a:noFill/>
                    </a:lnR>
                    <a:lnT>
                      <a:noFill/>
                    </a:lnT>
                    <a:lnB>
                      <a:noFill/>
                    </a:lnB>
                  </a:tcPr>
                </a:tc>
                <a:tc>
                  <a:txBody>
                    <a:bodyPr/>
                    <a:lstStyle/>
                    <a:p>
                      <a:r>
                        <a:rPr lang="en-US"/>
                        <a:t>M</a:t>
                      </a:r>
                    </a:p>
                  </a:txBody>
                  <a:tcPr anchor="ctr">
                    <a:lnL>
                      <a:noFill/>
                    </a:lnL>
                    <a:lnR>
                      <a:noFill/>
                    </a:lnR>
                    <a:lnT>
                      <a:noFill/>
                    </a:lnT>
                    <a:lnB>
                      <a:noFill/>
                    </a:lnB>
                  </a:tcPr>
                </a:tc>
                <a:tc>
                  <a:txBody>
                    <a:bodyPr/>
                    <a:lstStyle/>
                    <a:p>
                      <a:r>
                        <a:rPr lang="en-US"/>
                        <a:t>A = A + Mc</a:t>
                      </a:r>
                    </a:p>
                  </a:txBody>
                  <a:tcPr anchor="ctr">
                    <a:lnL>
                      <a:noFill/>
                    </a:lnL>
                    <a:lnR>
                      <a:noFill/>
                    </a:lnR>
                    <a:lnT>
                      <a:noFill/>
                    </a:lnT>
                    <a:lnB>
                      <a:noFill/>
                    </a:lnB>
                  </a:tcPr>
                </a:tc>
                <a:tc>
                  <a:txBody>
                    <a:bodyPr/>
                    <a:lstStyle/>
                    <a:p>
                      <a:r>
                        <a:rPr lang="en-US"/>
                        <a:t>ADD 2050</a:t>
                      </a:r>
                    </a:p>
                  </a:txBody>
                  <a:tcPr anchor="ctr">
                    <a:lnL>
                      <a:noFill/>
                    </a:lnL>
                    <a:lnR>
                      <a:noFill/>
                    </a:lnR>
                    <a:lnT>
                      <a:noFill/>
                    </a:lnT>
                    <a:lnB>
                      <a:noFill/>
                    </a:lnB>
                  </a:tcPr>
                </a:tc>
                <a:extLst>
                  <a:ext uri="{0D108BD9-81ED-4DB2-BD59-A6C34878D82A}">
                    <a16:rowId xmlns:a16="http://schemas.microsoft.com/office/drawing/2014/main" val="1082960810"/>
                  </a:ext>
                </a:extLst>
              </a:tr>
              <a:tr h="506883">
                <a:tc>
                  <a:txBody>
                    <a:bodyPr/>
                    <a:lstStyle/>
                    <a:p>
                      <a:r>
                        <a:rPr lang="en-US"/>
                        <a:t>ADI</a:t>
                      </a:r>
                    </a:p>
                  </a:txBody>
                  <a:tcPr anchor="ctr">
                    <a:lnL>
                      <a:noFill/>
                    </a:lnL>
                    <a:lnR>
                      <a:noFill/>
                    </a:lnR>
                    <a:lnT>
                      <a:noFill/>
                    </a:lnT>
                    <a:lnB>
                      <a:noFill/>
                    </a:lnB>
                  </a:tcPr>
                </a:tc>
                <a:tc>
                  <a:txBody>
                    <a:bodyPr/>
                    <a:lstStyle/>
                    <a:p>
                      <a:r>
                        <a:rPr lang="en-US"/>
                        <a:t>8-bit data</a:t>
                      </a:r>
                    </a:p>
                  </a:txBody>
                  <a:tcPr anchor="ctr">
                    <a:lnL>
                      <a:noFill/>
                    </a:lnL>
                    <a:lnR>
                      <a:noFill/>
                    </a:lnR>
                    <a:lnT>
                      <a:noFill/>
                    </a:lnT>
                    <a:lnB>
                      <a:noFill/>
                    </a:lnB>
                  </a:tcPr>
                </a:tc>
                <a:tc>
                  <a:txBody>
                    <a:bodyPr/>
                    <a:lstStyle/>
                    <a:p>
                      <a:r>
                        <a:rPr lang="en-US"/>
                        <a:t>A = A + 8-bit data</a:t>
                      </a:r>
                    </a:p>
                  </a:txBody>
                  <a:tcPr anchor="ctr">
                    <a:lnL>
                      <a:noFill/>
                    </a:lnL>
                    <a:lnR>
                      <a:noFill/>
                    </a:lnR>
                    <a:lnT>
                      <a:noFill/>
                    </a:lnT>
                    <a:lnB>
                      <a:noFill/>
                    </a:lnB>
                  </a:tcPr>
                </a:tc>
                <a:tc>
                  <a:txBody>
                    <a:bodyPr/>
                    <a:lstStyle/>
                    <a:p>
                      <a:r>
                        <a:rPr lang="en-US"/>
                        <a:t>ADI 50</a:t>
                      </a:r>
                    </a:p>
                  </a:txBody>
                  <a:tcPr anchor="ctr">
                    <a:lnL>
                      <a:noFill/>
                    </a:lnL>
                    <a:lnR>
                      <a:noFill/>
                    </a:lnR>
                    <a:lnT>
                      <a:noFill/>
                    </a:lnT>
                    <a:lnB>
                      <a:noFill/>
                    </a:lnB>
                  </a:tcPr>
                </a:tc>
                <a:extLst>
                  <a:ext uri="{0D108BD9-81ED-4DB2-BD59-A6C34878D82A}">
                    <a16:rowId xmlns:a16="http://schemas.microsoft.com/office/drawing/2014/main" val="2281429804"/>
                  </a:ext>
                </a:extLst>
              </a:tr>
              <a:tr h="506883">
                <a:tc>
                  <a:txBody>
                    <a:bodyPr/>
                    <a:lstStyle/>
                    <a:p>
                      <a:r>
                        <a:rPr lang="en-US"/>
                        <a:t>ADC</a:t>
                      </a:r>
                    </a:p>
                  </a:txBody>
                  <a:tcPr anchor="ctr">
                    <a:lnL>
                      <a:noFill/>
                    </a:lnL>
                    <a:lnR>
                      <a:noFill/>
                    </a:lnR>
                    <a:lnT>
                      <a:noFill/>
                    </a:lnT>
                    <a:lnB>
                      <a:noFill/>
                    </a:lnB>
                  </a:tcPr>
                </a:tc>
                <a:tc>
                  <a:txBody>
                    <a:bodyPr/>
                    <a:lstStyle/>
                    <a:p>
                      <a:r>
                        <a:rPr lang="en-US"/>
                        <a:t>R</a:t>
                      </a:r>
                    </a:p>
                  </a:txBody>
                  <a:tcPr anchor="ctr">
                    <a:lnL>
                      <a:noFill/>
                    </a:lnL>
                    <a:lnR>
                      <a:noFill/>
                    </a:lnR>
                    <a:lnT>
                      <a:noFill/>
                    </a:lnT>
                    <a:lnB>
                      <a:noFill/>
                    </a:lnB>
                  </a:tcPr>
                </a:tc>
                <a:tc>
                  <a:txBody>
                    <a:bodyPr/>
                    <a:lstStyle/>
                    <a:p>
                      <a:r>
                        <a:rPr lang="pt-BR"/>
                        <a:t>A = A + R + prev. carry</a:t>
                      </a:r>
                    </a:p>
                  </a:txBody>
                  <a:tcPr anchor="ctr">
                    <a:lnL>
                      <a:noFill/>
                    </a:lnL>
                    <a:lnR>
                      <a:noFill/>
                    </a:lnR>
                    <a:lnT>
                      <a:noFill/>
                    </a:lnT>
                    <a:lnB>
                      <a:noFill/>
                    </a:lnB>
                  </a:tcPr>
                </a:tc>
                <a:tc>
                  <a:txBody>
                    <a:bodyPr/>
                    <a:lstStyle/>
                    <a:p>
                      <a:r>
                        <a:rPr lang="en-US"/>
                        <a:t>ADC B</a:t>
                      </a:r>
                    </a:p>
                  </a:txBody>
                  <a:tcPr anchor="ctr">
                    <a:lnL>
                      <a:noFill/>
                    </a:lnL>
                    <a:lnR>
                      <a:noFill/>
                    </a:lnR>
                    <a:lnT>
                      <a:noFill/>
                    </a:lnT>
                    <a:lnB>
                      <a:noFill/>
                    </a:lnB>
                  </a:tcPr>
                </a:tc>
                <a:extLst>
                  <a:ext uri="{0D108BD9-81ED-4DB2-BD59-A6C34878D82A}">
                    <a16:rowId xmlns:a16="http://schemas.microsoft.com/office/drawing/2014/main" val="923468962"/>
                  </a:ext>
                </a:extLst>
              </a:tr>
              <a:tr h="506883">
                <a:tc>
                  <a:txBody>
                    <a:bodyPr/>
                    <a:lstStyle/>
                    <a:p>
                      <a:r>
                        <a:rPr lang="en-US"/>
                        <a:t>ADC</a:t>
                      </a:r>
                    </a:p>
                  </a:txBody>
                  <a:tcPr anchor="ctr">
                    <a:lnL>
                      <a:noFill/>
                    </a:lnL>
                    <a:lnR>
                      <a:noFill/>
                    </a:lnR>
                    <a:lnT>
                      <a:noFill/>
                    </a:lnT>
                    <a:lnB>
                      <a:noFill/>
                    </a:lnB>
                  </a:tcPr>
                </a:tc>
                <a:tc>
                  <a:txBody>
                    <a:bodyPr/>
                    <a:lstStyle/>
                    <a:p>
                      <a:r>
                        <a:rPr lang="en-US"/>
                        <a:t>M</a:t>
                      </a:r>
                    </a:p>
                  </a:txBody>
                  <a:tcPr anchor="ctr">
                    <a:lnL>
                      <a:noFill/>
                    </a:lnL>
                    <a:lnR>
                      <a:noFill/>
                    </a:lnR>
                    <a:lnT>
                      <a:noFill/>
                    </a:lnT>
                    <a:lnB>
                      <a:noFill/>
                    </a:lnB>
                  </a:tcPr>
                </a:tc>
                <a:tc>
                  <a:txBody>
                    <a:bodyPr/>
                    <a:lstStyle/>
                    <a:p>
                      <a:r>
                        <a:rPr lang="en-US"/>
                        <a:t>A = A + Mc + prev. carry</a:t>
                      </a:r>
                    </a:p>
                  </a:txBody>
                  <a:tcPr anchor="ctr">
                    <a:lnL>
                      <a:noFill/>
                    </a:lnL>
                    <a:lnR>
                      <a:noFill/>
                    </a:lnR>
                    <a:lnT>
                      <a:noFill/>
                    </a:lnT>
                    <a:lnB>
                      <a:noFill/>
                    </a:lnB>
                  </a:tcPr>
                </a:tc>
                <a:tc>
                  <a:txBody>
                    <a:bodyPr/>
                    <a:lstStyle/>
                    <a:p>
                      <a:r>
                        <a:rPr lang="en-US"/>
                        <a:t>ADC 2050</a:t>
                      </a:r>
                    </a:p>
                  </a:txBody>
                  <a:tcPr anchor="ctr">
                    <a:lnL>
                      <a:noFill/>
                    </a:lnL>
                    <a:lnR>
                      <a:noFill/>
                    </a:lnR>
                    <a:lnT>
                      <a:noFill/>
                    </a:lnT>
                    <a:lnB>
                      <a:noFill/>
                    </a:lnB>
                  </a:tcPr>
                </a:tc>
                <a:extLst>
                  <a:ext uri="{0D108BD9-81ED-4DB2-BD59-A6C34878D82A}">
                    <a16:rowId xmlns:a16="http://schemas.microsoft.com/office/drawing/2014/main" val="3509654826"/>
                  </a:ext>
                </a:extLst>
              </a:tr>
              <a:tr h="887046">
                <a:tc>
                  <a:txBody>
                    <a:bodyPr/>
                    <a:lstStyle/>
                    <a:p>
                      <a:r>
                        <a:rPr lang="en-US"/>
                        <a:t>ACI</a:t>
                      </a:r>
                    </a:p>
                  </a:txBody>
                  <a:tcPr anchor="ctr">
                    <a:lnL>
                      <a:noFill/>
                    </a:lnL>
                    <a:lnR>
                      <a:noFill/>
                    </a:lnR>
                    <a:lnT>
                      <a:noFill/>
                    </a:lnT>
                    <a:lnB>
                      <a:noFill/>
                    </a:lnB>
                  </a:tcPr>
                </a:tc>
                <a:tc>
                  <a:txBody>
                    <a:bodyPr/>
                    <a:lstStyle/>
                    <a:p>
                      <a:r>
                        <a:rPr lang="en-US"/>
                        <a:t>8-bit data</a:t>
                      </a:r>
                    </a:p>
                  </a:txBody>
                  <a:tcPr anchor="ctr">
                    <a:lnL>
                      <a:noFill/>
                    </a:lnL>
                    <a:lnR>
                      <a:noFill/>
                    </a:lnR>
                    <a:lnT>
                      <a:noFill/>
                    </a:lnT>
                    <a:lnB>
                      <a:noFill/>
                    </a:lnB>
                  </a:tcPr>
                </a:tc>
                <a:tc>
                  <a:txBody>
                    <a:bodyPr/>
                    <a:lstStyle/>
                    <a:p>
                      <a:r>
                        <a:rPr lang="en-US"/>
                        <a:t>A = A + 8-bit data + prev. carry</a:t>
                      </a:r>
                    </a:p>
                  </a:txBody>
                  <a:tcPr anchor="ctr">
                    <a:lnL>
                      <a:noFill/>
                    </a:lnL>
                    <a:lnR>
                      <a:noFill/>
                    </a:lnR>
                    <a:lnT>
                      <a:noFill/>
                    </a:lnT>
                    <a:lnB>
                      <a:noFill/>
                    </a:lnB>
                  </a:tcPr>
                </a:tc>
                <a:tc>
                  <a:txBody>
                    <a:bodyPr/>
                    <a:lstStyle/>
                    <a:p>
                      <a:r>
                        <a:rPr lang="en-US"/>
                        <a:t>ACI 50</a:t>
                      </a:r>
                    </a:p>
                  </a:txBody>
                  <a:tcPr anchor="ctr">
                    <a:lnL>
                      <a:noFill/>
                    </a:lnL>
                    <a:lnR>
                      <a:noFill/>
                    </a:lnR>
                    <a:lnT>
                      <a:noFill/>
                    </a:lnT>
                    <a:lnB>
                      <a:noFill/>
                    </a:lnB>
                  </a:tcPr>
                </a:tc>
                <a:extLst>
                  <a:ext uri="{0D108BD9-81ED-4DB2-BD59-A6C34878D82A}">
                    <a16:rowId xmlns:a16="http://schemas.microsoft.com/office/drawing/2014/main" val="3069466601"/>
                  </a:ext>
                </a:extLst>
              </a:tr>
              <a:tr h="506883">
                <a:tc>
                  <a:txBody>
                    <a:bodyPr/>
                    <a:lstStyle/>
                    <a:p>
                      <a:r>
                        <a:rPr lang="en-US"/>
                        <a:t>SUB</a:t>
                      </a:r>
                    </a:p>
                  </a:txBody>
                  <a:tcPr anchor="ctr">
                    <a:lnL>
                      <a:noFill/>
                    </a:lnL>
                    <a:lnR>
                      <a:noFill/>
                    </a:lnR>
                    <a:lnT>
                      <a:noFill/>
                    </a:lnT>
                    <a:lnB>
                      <a:noFill/>
                    </a:lnB>
                  </a:tcPr>
                </a:tc>
                <a:tc>
                  <a:txBody>
                    <a:bodyPr/>
                    <a:lstStyle/>
                    <a:p>
                      <a:r>
                        <a:rPr lang="en-US"/>
                        <a:t>R</a:t>
                      </a:r>
                    </a:p>
                  </a:txBody>
                  <a:tcPr anchor="ctr">
                    <a:lnL>
                      <a:noFill/>
                    </a:lnL>
                    <a:lnR>
                      <a:noFill/>
                    </a:lnR>
                    <a:lnT>
                      <a:noFill/>
                    </a:lnT>
                    <a:lnB>
                      <a:noFill/>
                    </a:lnB>
                  </a:tcPr>
                </a:tc>
                <a:tc>
                  <a:txBody>
                    <a:bodyPr/>
                    <a:lstStyle/>
                    <a:p>
                      <a:r>
                        <a:rPr lang="en-US"/>
                        <a:t>A = A – R</a:t>
                      </a:r>
                    </a:p>
                  </a:txBody>
                  <a:tcPr anchor="ctr">
                    <a:lnL>
                      <a:noFill/>
                    </a:lnL>
                    <a:lnR>
                      <a:noFill/>
                    </a:lnR>
                    <a:lnT>
                      <a:noFill/>
                    </a:lnT>
                    <a:lnB>
                      <a:noFill/>
                    </a:lnB>
                  </a:tcPr>
                </a:tc>
                <a:tc>
                  <a:txBody>
                    <a:bodyPr/>
                    <a:lstStyle/>
                    <a:p>
                      <a:r>
                        <a:rPr lang="en-US"/>
                        <a:t>SUB B</a:t>
                      </a:r>
                    </a:p>
                  </a:txBody>
                  <a:tcPr anchor="ctr">
                    <a:lnL>
                      <a:noFill/>
                    </a:lnL>
                    <a:lnR>
                      <a:noFill/>
                    </a:lnR>
                    <a:lnT>
                      <a:noFill/>
                    </a:lnT>
                    <a:lnB>
                      <a:noFill/>
                    </a:lnB>
                  </a:tcPr>
                </a:tc>
                <a:extLst>
                  <a:ext uri="{0D108BD9-81ED-4DB2-BD59-A6C34878D82A}">
                    <a16:rowId xmlns:a16="http://schemas.microsoft.com/office/drawing/2014/main" val="1505194925"/>
                  </a:ext>
                </a:extLst>
              </a:tr>
              <a:tr h="506883">
                <a:tc>
                  <a:txBody>
                    <a:bodyPr/>
                    <a:lstStyle/>
                    <a:p>
                      <a:r>
                        <a:rPr lang="en-US"/>
                        <a:t>SUB</a:t>
                      </a:r>
                    </a:p>
                  </a:txBody>
                  <a:tcPr anchor="ctr">
                    <a:lnL>
                      <a:noFill/>
                    </a:lnL>
                    <a:lnR>
                      <a:noFill/>
                    </a:lnR>
                    <a:lnT>
                      <a:noFill/>
                    </a:lnT>
                    <a:lnB>
                      <a:noFill/>
                    </a:lnB>
                  </a:tcPr>
                </a:tc>
                <a:tc>
                  <a:txBody>
                    <a:bodyPr/>
                    <a:lstStyle/>
                    <a:p>
                      <a:r>
                        <a:rPr lang="en-US"/>
                        <a:t>M</a:t>
                      </a:r>
                    </a:p>
                  </a:txBody>
                  <a:tcPr anchor="ctr">
                    <a:lnL>
                      <a:noFill/>
                    </a:lnL>
                    <a:lnR>
                      <a:noFill/>
                    </a:lnR>
                    <a:lnT>
                      <a:noFill/>
                    </a:lnT>
                    <a:lnB>
                      <a:noFill/>
                    </a:lnB>
                  </a:tcPr>
                </a:tc>
                <a:tc>
                  <a:txBody>
                    <a:bodyPr/>
                    <a:lstStyle/>
                    <a:p>
                      <a:r>
                        <a:rPr lang="en-US"/>
                        <a:t>A = A – Mc</a:t>
                      </a:r>
                    </a:p>
                  </a:txBody>
                  <a:tcPr anchor="ctr">
                    <a:lnL>
                      <a:noFill/>
                    </a:lnL>
                    <a:lnR>
                      <a:noFill/>
                    </a:lnR>
                    <a:lnT>
                      <a:noFill/>
                    </a:lnT>
                    <a:lnB>
                      <a:noFill/>
                    </a:lnB>
                  </a:tcPr>
                </a:tc>
                <a:tc>
                  <a:txBody>
                    <a:bodyPr/>
                    <a:lstStyle/>
                    <a:p>
                      <a:r>
                        <a:rPr lang="en-US" dirty="0"/>
                        <a:t>SUB 2050</a:t>
                      </a:r>
                    </a:p>
                  </a:txBody>
                  <a:tcPr anchor="ctr">
                    <a:lnL>
                      <a:noFill/>
                    </a:lnL>
                    <a:lnR>
                      <a:noFill/>
                    </a:lnR>
                    <a:lnT>
                      <a:noFill/>
                    </a:lnT>
                    <a:lnB>
                      <a:noFill/>
                    </a:lnB>
                  </a:tcPr>
                </a:tc>
                <a:extLst>
                  <a:ext uri="{0D108BD9-81ED-4DB2-BD59-A6C34878D82A}">
                    <a16:rowId xmlns:a16="http://schemas.microsoft.com/office/drawing/2014/main" val="3590720792"/>
                  </a:ext>
                </a:extLst>
              </a:tr>
            </a:tbl>
          </a:graphicData>
        </a:graphic>
      </p:graphicFrame>
    </p:spTree>
    <p:extLst>
      <p:ext uri="{BB962C8B-B14F-4D97-AF65-F5344CB8AC3E}">
        <p14:creationId xmlns:p14="http://schemas.microsoft.com/office/powerpoint/2010/main" val="20180193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FEC86F01-96A4-F97D-FB45-5CCD296259AA}"/>
              </a:ext>
            </a:extLst>
          </p:cNvPr>
          <p:cNvGraphicFramePr>
            <a:graphicFrameLocks noGrp="1"/>
          </p:cNvGraphicFramePr>
          <p:nvPr>
            <p:ph idx="1"/>
            <p:extLst>
              <p:ext uri="{D42A27DB-BD31-4B8C-83A1-F6EECF244321}">
                <p14:modId xmlns:p14="http://schemas.microsoft.com/office/powerpoint/2010/main" val="3086222072"/>
              </p:ext>
            </p:extLst>
          </p:nvPr>
        </p:nvGraphicFramePr>
        <p:xfrm>
          <a:off x="0" y="0"/>
          <a:ext cx="12192000" cy="6858000"/>
        </p:xfrm>
        <a:graphic>
          <a:graphicData uri="http://schemas.openxmlformats.org/drawingml/2006/table">
            <a:tbl>
              <a:tblPr/>
              <a:tblGrid>
                <a:gridCol w="3048000">
                  <a:extLst>
                    <a:ext uri="{9D8B030D-6E8A-4147-A177-3AD203B41FA5}">
                      <a16:colId xmlns:a16="http://schemas.microsoft.com/office/drawing/2014/main" val="1264157058"/>
                    </a:ext>
                  </a:extLst>
                </a:gridCol>
                <a:gridCol w="3048000">
                  <a:extLst>
                    <a:ext uri="{9D8B030D-6E8A-4147-A177-3AD203B41FA5}">
                      <a16:colId xmlns:a16="http://schemas.microsoft.com/office/drawing/2014/main" val="3154649739"/>
                    </a:ext>
                  </a:extLst>
                </a:gridCol>
                <a:gridCol w="3048000">
                  <a:extLst>
                    <a:ext uri="{9D8B030D-6E8A-4147-A177-3AD203B41FA5}">
                      <a16:colId xmlns:a16="http://schemas.microsoft.com/office/drawing/2014/main" val="3695866573"/>
                    </a:ext>
                  </a:extLst>
                </a:gridCol>
                <a:gridCol w="3048000">
                  <a:extLst>
                    <a:ext uri="{9D8B030D-6E8A-4147-A177-3AD203B41FA5}">
                      <a16:colId xmlns:a16="http://schemas.microsoft.com/office/drawing/2014/main" val="3505090786"/>
                    </a:ext>
                  </a:extLst>
                </a:gridCol>
              </a:tblGrid>
              <a:tr h="1371600">
                <a:tc>
                  <a:txBody>
                    <a:bodyPr/>
                    <a:lstStyle/>
                    <a:p>
                      <a:r>
                        <a:rPr lang="en-US" sz="2400"/>
                        <a:t>INR</a:t>
                      </a:r>
                    </a:p>
                  </a:txBody>
                  <a:tcPr anchor="ctr">
                    <a:lnL>
                      <a:noFill/>
                    </a:lnL>
                    <a:lnR>
                      <a:noFill/>
                    </a:lnR>
                    <a:lnT>
                      <a:noFill/>
                    </a:lnT>
                    <a:lnB>
                      <a:noFill/>
                    </a:lnB>
                  </a:tcPr>
                </a:tc>
                <a:tc>
                  <a:txBody>
                    <a:bodyPr/>
                    <a:lstStyle/>
                    <a:p>
                      <a:r>
                        <a:rPr lang="en-US" sz="2400"/>
                        <a:t>R</a:t>
                      </a:r>
                    </a:p>
                  </a:txBody>
                  <a:tcPr anchor="ctr">
                    <a:lnL>
                      <a:noFill/>
                    </a:lnL>
                    <a:lnR>
                      <a:noFill/>
                    </a:lnR>
                    <a:lnT>
                      <a:noFill/>
                    </a:lnT>
                    <a:lnB>
                      <a:noFill/>
                    </a:lnB>
                  </a:tcPr>
                </a:tc>
                <a:tc>
                  <a:txBody>
                    <a:bodyPr/>
                    <a:lstStyle/>
                    <a:p>
                      <a:r>
                        <a:rPr lang="en-US" sz="2400"/>
                        <a:t>R = R + 1</a:t>
                      </a:r>
                    </a:p>
                  </a:txBody>
                  <a:tcPr anchor="ctr">
                    <a:lnL>
                      <a:noFill/>
                    </a:lnL>
                    <a:lnR>
                      <a:noFill/>
                    </a:lnR>
                    <a:lnT>
                      <a:noFill/>
                    </a:lnT>
                    <a:lnB>
                      <a:noFill/>
                    </a:lnB>
                  </a:tcPr>
                </a:tc>
                <a:tc>
                  <a:txBody>
                    <a:bodyPr/>
                    <a:lstStyle/>
                    <a:p>
                      <a:r>
                        <a:rPr lang="en-US" sz="2400"/>
                        <a:t>INR B</a:t>
                      </a:r>
                    </a:p>
                  </a:txBody>
                  <a:tcPr anchor="ctr">
                    <a:lnL>
                      <a:noFill/>
                    </a:lnL>
                    <a:lnR>
                      <a:noFill/>
                    </a:lnR>
                    <a:lnT>
                      <a:noFill/>
                    </a:lnT>
                    <a:lnB>
                      <a:noFill/>
                    </a:lnB>
                  </a:tcPr>
                </a:tc>
                <a:extLst>
                  <a:ext uri="{0D108BD9-81ED-4DB2-BD59-A6C34878D82A}">
                    <a16:rowId xmlns:a16="http://schemas.microsoft.com/office/drawing/2014/main" val="2419241323"/>
                  </a:ext>
                </a:extLst>
              </a:tr>
              <a:tr h="1371600">
                <a:tc>
                  <a:txBody>
                    <a:bodyPr/>
                    <a:lstStyle/>
                    <a:p>
                      <a:r>
                        <a:rPr lang="en-US" sz="2400" dirty="0"/>
                        <a:t>INR</a:t>
                      </a:r>
                    </a:p>
                  </a:txBody>
                  <a:tcPr anchor="ctr">
                    <a:lnL>
                      <a:noFill/>
                    </a:lnL>
                    <a:lnR>
                      <a:noFill/>
                    </a:lnR>
                    <a:lnT>
                      <a:noFill/>
                    </a:lnT>
                    <a:lnB>
                      <a:noFill/>
                    </a:lnB>
                  </a:tcPr>
                </a:tc>
                <a:tc>
                  <a:txBody>
                    <a:bodyPr/>
                    <a:lstStyle/>
                    <a:p>
                      <a:r>
                        <a:rPr lang="en-US" sz="2400"/>
                        <a:t>M</a:t>
                      </a:r>
                    </a:p>
                  </a:txBody>
                  <a:tcPr anchor="ctr">
                    <a:lnL>
                      <a:noFill/>
                    </a:lnL>
                    <a:lnR>
                      <a:noFill/>
                    </a:lnR>
                    <a:lnT>
                      <a:noFill/>
                    </a:lnT>
                    <a:lnB>
                      <a:noFill/>
                    </a:lnB>
                  </a:tcPr>
                </a:tc>
                <a:tc>
                  <a:txBody>
                    <a:bodyPr/>
                    <a:lstStyle/>
                    <a:p>
                      <a:r>
                        <a:rPr lang="en-US" sz="2400"/>
                        <a:t>M = Mc + 1</a:t>
                      </a:r>
                    </a:p>
                  </a:txBody>
                  <a:tcPr anchor="ctr">
                    <a:lnL>
                      <a:noFill/>
                    </a:lnL>
                    <a:lnR>
                      <a:noFill/>
                    </a:lnR>
                    <a:lnT>
                      <a:noFill/>
                    </a:lnT>
                    <a:lnB>
                      <a:noFill/>
                    </a:lnB>
                  </a:tcPr>
                </a:tc>
                <a:tc>
                  <a:txBody>
                    <a:bodyPr/>
                    <a:lstStyle/>
                    <a:p>
                      <a:r>
                        <a:rPr lang="en-US" sz="2400"/>
                        <a:t>INR 2050</a:t>
                      </a:r>
                    </a:p>
                  </a:txBody>
                  <a:tcPr anchor="ctr">
                    <a:lnL>
                      <a:noFill/>
                    </a:lnL>
                    <a:lnR>
                      <a:noFill/>
                    </a:lnR>
                    <a:lnT>
                      <a:noFill/>
                    </a:lnT>
                    <a:lnB>
                      <a:noFill/>
                    </a:lnB>
                  </a:tcPr>
                </a:tc>
                <a:extLst>
                  <a:ext uri="{0D108BD9-81ED-4DB2-BD59-A6C34878D82A}">
                    <a16:rowId xmlns:a16="http://schemas.microsoft.com/office/drawing/2014/main" val="2214928715"/>
                  </a:ext>
                </a:extLst>
              </a:tr>
              <a:tr h="1371600">
                <a:tc>
                  <a:txBody>
                    <a:bodyPr/>
                    <a:lstStyle/>
                    <a:p>
                      <a:r>
                        <a:rPr lang="en-US" sz="2400"/>
                        <a:t>INX</a:t>
                      </a:r>
                    </a:p>
                  </a:txBody>
                  <a:tcPr anchor="ctr">
                    <a:lnL>
                      <a:noFill/>
                    </a:lnL>
                    <a:lnR>
                      <a:noFill/>
                    </a:lnR>
                    <a:lnT>
                      <a:noFill/>
                    </a:lnT>
                    <a:lnB>
                      <a:noFill/>
                    </a:lnB>
                  </a:tcPr>
                </a:tc>
                <a:tc>
                  <a:txBody>
                    <a:bodyPr/>
                    <a:lstStyle/>
                    <a:p>
                      <a:r>
                        <a:rPr lang="en-US" sz="2400"/>
                        <a:t>r.p.</a:t>
                      </a:r>
                    </a:p>
                  </a:txBody>
                  <a:tcPr anchor="ctr">
                    <a:lnL>
                      <a:noFill/>
                    </a:lnL>
                    <a:lnR>
                      <a:noFill/>
                    </a:lnR>
                    <a:lnT>
                      <a:noFill/>
                    </a:lnT>
                    <a:lnB>
                      <a:noFill/>
                    </a:lnB>
                  </a:tcPr>
                </a:tc>
                <a:tc>
                  <a:txBody>
                    <a:bodyPr/>
                    <a:lstStyle/>
                    <a:p>
                      <a:r>
                        <a:rPr lang="en-US" sz="2400"/>
                        <a:t>r.p. = r.p. + 1</a:t>
                      </a:r>
                    </a:p>
                  </a:txBody>
                  <a:tcPr anchor="ctr">
                    <a:lnL>
                      <a:noFill/>
                    </a:lnL>
                    <a:lnR>
                      <a:noFill/>
                    </a:lnR>
                    <a:lnT>
                      <a:noFill/>
                    </a:lnT>
                    <a:lnB>
                      <a:noFill/>
                    </a:lnB>
                  </a:tcPr>
                </a:tc>
                <a:tc>
                  <a:txBody>
                    <a:bodyPr/>
                    <a:lstStyle/>
                    <a:p>
                      <a:r>
                        <a:rPr lang="en-US" sz="2400"/>
                        <a:t>INX H</a:t>
                      </a:r>
                    </a:p>
                  </a:txBody>
                  <a:tcPr anchor="ctr">
                    <a:lnL>
                      <a:noFill/>
                    </a:lnL>
                    <a:lnR>
                      <a:noFill/>
                    </a:lnR>
                    <a:lnT>
                      <a:noFill/>
                    </a:lnT>
                    <a:lnB>
                      <a:noFill/>
                    </a:lnB>
                  </a:tcPr>
                </a:tc>
                <a:extLst>
                  <a:ext uri="{0D108BD9-81ED-4DB2-BD59-A6C34878D82A}">
                    <a16:rowId xmlns:a16="http://schemas.microsoft.com/office/drawing/2014/main" val="282458392"/>
                  </a:ext>
                </a:extLst>
              </a:tr>
              <a:tr h="1371600">
                <a:tc>
                  <a:txBody>
                    <a:bodyPr/>
                    <a:lstStyle/>
                    <a:p>
                      <a:r>
                        <a:rPr lang="en-US" sz="2400"/>
                        <a:t>DCR</a:t>
                      </a:r>
                    </a:p>
                  </a:txBody>
                  <a:tcPr anchor="ctr">
                    <a:lnL>
                      <a:noFill/>
                    </a:lnL>
                    <a:lnR>
                      <a:noFill/>
                    </a:lnR>
                    <a:lnT>
                      <a:noFill/>
                    </a:lnT>
                    <a:lnB>
                      <a:noFill/>
                    </a:lnB>
                  </a:tcPr>
                </a:tc>
                <a:tc>
                  <a:txBody>
                    <a:bodyPr/>
                    <a:lstStyle/>
                    <a:p>
                      <a:r>
                        <a:rPr lang="en-US" sz="2400"/>
                        <a:t>R</a:t>
                      </a:r>
                    </a:p>
                  </a:txBody>
                  <a:tcPr anchor="ctr">
                    <a:lnL>
                      <a:noFill/>
                    </a:lnL>
                    <a:lnR>
                      <a:noFill/>
                    </a:lnR>
                    <a:lnT>
                      <a:noFill/>
                    </a:lnT>
                    <a:lnB>
                      <a:noFill/>
                    </a:lnB>
                  </a:tcPr>
                </a:tc>
                <a:tc>
                  <a:txBody>
                    <a:bodyPr/>
                    <a:lstStyle/>
                    <a:p>
                      <a:r>
                        <a:rPr lang="en-US" sz="2400"/>
                        <a:t>R = R – 1</a:t>
                      </a:r>
                    </a:p>
                  </a:txBody>
                  <a:tcPr anchor="ctr">
                    <a:lnL>
                      <a:noFill/>
                    </a:lnL>
                    <a:lnR>
                      <a:noFill/>
                    </a:lnR>
                    <a:lnT>
                      <a:noFill/>
                    </a:lnT>
                    <a:lnB>
                      <a:noFill/>
                    </a:lnB>
                  </a:tcPr>
                </a:tc>
                <a:tc>
                  <a:txBody>
                    <a:bodyPr/>
                    <a:lstStyle/>
                    <a:p>
                      <a:r>
                        <a:rPr lang="en-US" sz="2400"/>
                        <a:t>DCR B</a:t>
                      </a:r>
                    </a:p>
                  </a:txBody>
                  <a:tcPr anchor="ctr">
                    <a:lnL>
                      <a:noFill/>
                    </a:lnL>
                    <a:lnR>
                      <a:noFill/>
                    </a:lnR>
                    <a:lnT>
                      <a:noFill/>
                    </a:lnT>
                    <a:lnB>
                      <a:noFill/>
                    </a:lnB>
                  </a:tcPr>
                </a:tc>
                <a:extLst>
                  <a:ext uri="{0D108BD9-81ED-4DB2-BD59-A6C34878D82A}">
                    <a16:rowId xmlns:a16="http://schemas.microsoft.com/office/drawing/2014/main" val="2740404843"/>
                  </a:ext>
                </a:extLst>
              </a:tr>
              <a:tr h="1371600">
                <a:tc>
                  <a:txBody>
                    <a:bodyPr/>
                    <a:lstStyle/>
                    <a:p>
                      <a:r>
                        <a:rPr lang="en-US" sz="2400"/>
                        <a:t>DCR</a:t>
                      </a:r>
                    </a:p>
                  </a:txBody>
                  <a:tcPr anchor="ctr">
                    <a:lnL>
                      <a:noFill/>
                    </a:lnL>
                    <a:lnR>
                      <a:noFill/>
                    </a:lnR>
                    <a:lnT>
                      <a:noFill/>
                    </a:lnT>
                    <a:lnB>
                      <a:noFill/>
                    </a:lnB>
                  </a:tcPr>
                </a:tc>
                <a:tc>
                  <a:txBody>
                    <a:bodyPr/>
                    <a:lstStyle/>
                    <a:p>
                      <a:r>
                        <a:rPr lang="en-US" sz="2400"/>
                        <a:t>M</a:t>
                      </a:r>
                    </a:p>
                  </a:txBody>
                  <a:tcPr anchor="ctr">
                    <a:lnL>
                      <a:noFill/>
                    </a:lnL>
                    <a:lnR>
                      <a:noFill/>
                    </a:lnR>
                    <a:lnT>
                      <a:noFill/>
                    </a:lnT>
                    <a:lnB>
                      <a:noFill/>
                    </a:lnB>
                  </a:tcPr>
                </a:tc>
                <a:tc>
                  <a:txBody>
                    <a:bodyPr/>
                    <a:lstStyle/>
                    <a:p>
                      <a:r>
                        <a:rPr lang="en-US" sz="2400"/>
                        <a:t>M = Mc – 1</a:t>
                      </a:r>
                    </a:p>
                  </a:txBody>
                  <a:tcPr anchor="ctr">
                    <a:lnL>
                      <a:noFill/>
                    </a:lnL>
                    <a:lnR>
                      <a:noFill/>
                    </a:lnR>
                    <a:lnT>
                      <a:noFill/>
                    </a:lnT>
                    <a:lnB>
                      <a:noFill/>
                    </a:lnB>
                  </a:tcPr>
                </a:tc>
                <a:tc>
                  <a:txBody>
                    <a:bodyPr/>
                    <a:lstStyle/>
                    <a:p>
                      <a:r>
                        <a:rPr lang="en-US" sz="2400" dirty="0"/>
                        <a:t>DCR 2050</a:t>
                      </a:r>
                    </a:p>
                  </a:txBody>
                  <a:tcPr anchor="ctr">
                    <a:lnL>
                      <a:noFill/>
                    </a:lnL>
                    <a:lnR>
                      <a:noFill/>
                    </a:lnR>
                    <a:lnT>
                      <a:noFill/>
                    </a:lnT>
                    <a:lnB>
                      <a:noFill/>
                    </a:lnB>
                  </a:tcPr>
                </a:tc>
                <a:extLst>
                  <a:ext uri="{0D108BD9-81ED-4DB2-BD59-A6C34878D82A}">
                    <a16:rowId xmlns:a16="http://schemas.microsoft.com/office/drawing/2014/main" val="2786630815"/>
                  </a:ext>
                </a:extLst>
              </a:tr>
            </a:tbl>
          </a:graphicData>
        </a:graphic>
      </p:graphicFrame>
    </p:spTree>
    <p:extLst>
      <p:ext uri="{BB962C8B-B14F-4D97-AF65-F5344CB8AC3E}">
        <p14:creationId xmlns:p14="http://schemas.microsoft.com/office/powerpoint/2010/main" val="292637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071E4-74A7-FD68-6EF1-509D61077BDA}"/>
              </a:ext>
            </a:extLst>
          </p:cNvPr>
          <p:cNvSpPr>
            <a:spLocks noGrp="1"/>
          </p:cNvSpPr>
          <p:nvPr>
            <p:ph type="title"/>
          </p:nvPr>
        </p:nvSpPr>
        <p:spPr>
          <a:xfrm>
            <a:off x="1331260" y="0"/>
            <a:ext cx="12192000" cy="1228724"/>
          </a:xfrm>
        </p:spPr>
        <p:txBody>
          <a:bodyPr>
            <a:normAutofit/>
          </a:bodyPr>
          <a:lstStyle/>
          <a:p>
            <a:r>
              <a:rPr lang="en-US" sz="2400" kern="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8085 is an 8-bit, General-purpose microprocessor. </a:t>
            </a:r>
            <a:br>
              <a:rPr lang="en-US" sz="2400" kern="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400" kern="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It consists of the following functional units:</a:t>
            </a:r>
            <a:br>
              <a:rPr lang="en-US" sz="2400" kern="10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US" sz="2400"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pic>
        <p:nvPicPr>
          <p:cNvPr id="4" name="Content Placeholder 3" descr="Architecture of 8085 microprocessor">
            <a:extLst>
              <a:ext uri="{FF2B5EF4-FFF2-40B4-BE49-F238E27FC236}">
                <a16:creationId xmlns:a16="http://schemas.microsoft.com/office/drawing/2014/main" id="{B45C67AC-6EA1-8476-3855-7CC8AB3062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71466" y="905435"/>
            <a:ext cx="8049068" cy="4885765"/>
          </a:xfrm>
          <a:prstGeom prst="rect">
            <a:avLst/>
          </a:prstGeom>
          <a:noFill/>
          <a:ln>
            <a:noFill/>
          </a:ln>
        </p:spPr>
      </p:pic>
    </p:spTree>
    <p:extLst>
      <p:ext uri="{BB962C8B-B14F-4D97-AF65-F5344CB8AC3E}">
        <p14:creationId xmlns:p14="http://schemas.microsoft.com/office/powerpoint/2010/main" val="40740610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9AC130-F911-7F9F-AE36-2E75765D3D97}"/>
              </a:ext>
            </a:extLst>
          </p:cNvPr>
          <p:cNvSpPr>
            <a:spLocks noGrp="1"/>
          </p:cNvSpPr>
          <p:nvPr>
            <p:ph idx="1"/>
          </p:nvPr>
        </p:nvSpPr>
        <p:spPr>
          <a:xfrm>
            <a:off x="885824" y="0"/>
            <a:ext cx="11306175" cy="6858000"/>
          </a:xfrm>
        </p:spPr>
        <p:txBody>
          <a:bodyPr>
            <a:normAutofit fontScale="92500"/>
          </a:bodyPr>
          <a:lstStyle/>
          <a:p>
            <a:r>
              <a:rPr lang="en-US" dirty="0"/>
              <a:t>Logical instructions in the 8085 microprocessor are a set of instructions that perform logical operations on data in registers and memory. </a:t>
            </a:r>
          </a:p>
          <a:p>
            <a:r>
              <a:rPr lang="en-US" dirty="0"/>
              <a:t>Logical operations are operations that manipulate the bits of data without affecting their numerical value. </a:t>
            </a:r>
          </a:p>
          <a:p>
            <a:r>
              <a:rPr lang="en-US" dirty="0"/>
              <a:t>These operations include AND, OR, XOR, and NOT.</a:t>
            </a:r>
          </a:p>
          <a:p>
            <a:r>
              <a:rPr lang="en-US" dirty="0"/>
              <a:t>The logical instructions in the 8085 microprocessor include:</a:t>
            </a:r>
          </a:p>
          <a:p>
            <a:r>
              <a:rPr lang="en-US" b="1" dirty="0"/>
              <a:t>ANA – Logical AND: </a:t>
            </a:r>
            <a:r>
              <a:rPr lang="en-US" dirty="0"/>
              <a:t>This instruction performs a logical AND operation between the accumulator and a specified register or memory location, and stores the result in the accumulator.</a:t>
            </a:r>
          </a:p>
          <a:p>
            <a:pPr marL="0" indent="0">
              <a:buNone/>
            </a:pPr>
            <a:r>
              <a:rPr lang="en-US" dirty="0"/>
              <a:t> For example, the instruction “ANA B” performs a logical AND operation between the contents of the accumulator and the contents of the B register.</a:t>
            </a:r>
          </a:p>
          <a:p>
            <a:r>
              <a:rPr lang="en-US" b="1" dirty="0"/>
              <a:t>ORA – Logical OR</a:t>
            </a:r>
            <a:r>
              <a:rPr lang="en-US" dirty="0"/>
              <a:t>: This instruction performs a logical OR operation between the accumulator and a specified register or memory location, and stores the result in the accumulator. </a:t>
            </a:r>
          </a:p>
          <a:p>
            <a:r>
              <a:rPr lang="en-US" dirty="0"/>
              <a:t>For example, the instruction “ORA C” performs a logical OR operation between the contents of the accumulator and the contents of the C register.</a:t>
            </a:r>
          </a:p>
          <a:p>
            <a:endParaRPr lang="en-US" dirty="0"/>
          </a:p>
        </p:txBody>
      </p:sp>
    </p:spTree>
    <p:extLst>
      <p:ext uri="{BB962C8B-B14F-4D97-AF65-F5344CB8AC3E}">
        <p14:creationId xmlns:p14="http://schemas.microsoft.com/office/powerpoint/2010/main" val="953598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0F68E-7BA1-205F-98E6-358C38C8A735}"/>
              </a:ext>
            </a:extLst>
          </p:cNvPr>
          <p:cNvSpPr>
            <a:spLocks noGrp="1"/>
          </p:cNvSpPr>
          <p:nvPr>
            <p:ph idx="1"/>
          </p:nvPr>
        </p:nvSpPr>
        <p:spPr>
          <a:xfrm>
            <a:off x="876300" y="0"/>
            <a:ext cx="11315700" cy="6858000"/>
          </a:xfrm>
        </p:spPr>
        <p:txBody>
          <a:bodyPr>
            <a:normAutofit lnSpcReduction="10000"/>
          </a:bodyPr>
          <a:lstStyle/>
          <a:p>
            <a:r>
              <a:rPr lang="en-US" b="1" dirty="0"/>
              <a:t>XRA – Logical XOR: </a:t>
            </a:r>
            <a:r>
              <a:rPr lang="en-US" dirty="0"/>
              <a:t>This instruction performs a logical XOR operation between the accumulator and a specified register or memory location, and stores the result in the accumulator.</a:t>
            </a:r>
          </a:p>
          <a:p>
            <a:pPr marL="0" indent="0">
              <a:buNone/>
            </a:pPr>
            <a:r>
              <a:rPr lang="en-US" dirty="0"/>
              <a:t>For example, the instruction “XRA M” performs a logical XOR operation between    the contents of the accumulator and the contents of the memory location pointed to by the HL register.</a:t>
            </a:r>
          </a:p>
          <a:p>
            <a:endParaRPr lang="en-US" dirty="0"/>
          </a:p>
          <a:p>
            <a:r>
              <a:rPr lang="en-US" b="1" dirty="0"/>
              <a:t>CPL – Logical Complement: </a:t>
            </a:r>
            <a:r>
              <a:rPr lang="en-US" dirty="0"/>
              <a:t>This instruction performs a logical complement operation on the contents of the accumulator. </a:t>
            </a:r>
          </a:p>
          <a:p>
            <a:pPr marL="0" indent="0">
              <a:buNone/>
            </a:pPr>
            <a:r>
              <a:rPr lang="en-US" dirty="0"/>
              <a:t>This operation flips all the bits of the accumulator, effectively reversing its value.</a:t>
            </a:r>
          </a:p>
          <a:p>
            <a:pPr marL="0" indent="0">
              <a:buNone/>
            </a:pPr>
            <a:endParaRPr lang="en-US" b="1" dirty="0"/>
          </a:p>
          <a:p>
            <a:r>
              <a:rPr lang="en-US" b="1" dirty="0"/>
              <a:t>CMA – Complement Accumulator: </a:t>
            </a:r>
            <a:r>
              <a:rPr lang="en-US" dirty="0"/>
              <a:t>This instruction performs a bitwise complement operation on the contents of the accumulator. </a:t>
            </a:r>
          </a:p>
          <a:p>
            <a:r>
              <a:rPr lang="en-US" dirty="0"/>
              <a:t>This operation flips all the bits of the accumulator, effectively reversing its value.</a:t>
            </a:r>
          </a:p>
          <a:p>
            <a:endParaRPr lang="en-US" dirty="0"/>
          </a:p>
        </p:txBody>
      </p:sp>
    </p:spTree>
    <p:extLst>
      <p:ext uri="{BB962C8B-B14F-4D97-AF65-F5344CB8AC3E}">
        <p14:creationId xmlns:p14="http://schemas.microsoft.com/office/powerpoint/2010/main" val="211808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903158-94C7-5AEE-B15C-0F59A36243FE}"/>
              </a:ext>
            </a:extLst>
          </p:cNvPr>
          <p:cNvSpPr>
            <a:spLocks noGrp="1"/>
          </p:cNvSpPr>
          <p:nvPr>
            <p:ph idx="1"/>
          </p:nvPr>
        </p:nvSpPr>
        <p:spPr>
          <a:xfrm>
            <a:off x="981074" y="0"/>
            <a:ext cx="11210925" cy="6858000"/>
          </a:xfrm>
        </p:spPr>
        <p:txBody>
          <a:bodyPr>
            <a:normAutofit/>
          </a:bodyPr>
          <a:lstStyle/>
          <a:p>
            <a:r>
              <a:rPr lang="en-US" dirty="0"/>
              <a:t>Branching instructions refer to the act of switching execution to a different instruction sequence as a result of executing a branch instruction. </a:t>
            </a:r>
          </a:p>
          <a:p>
            <a:r>
              <a:rPr lang="en-US" dirty="0"/>
              <a:t>The three types of branching instructions are: </a:t>
            </a:r>
            <a:br>
              <a:rPr lang="en-US" dirty="0"/>
            </a:br>
            <a:r>
              <a:rPr lang="en-US" dirty="0"/>
              <a:t> </a:t>
            </a:r>
          </a:p>
          <a:p>
            <a:pPr>
              <a:buFont typeface="+mj-lt"/>
              <a:buAutoNum type="arabicPeriod"/>
            </a:pPr>
            <a:r>
              <a:rPr lang="en-US" dirty="0"/>
              <a:t>Jump (unconditional and conditional) </a:t>
            </a:r>
            <a:br>
              <a:rPr lang="en-US" dirty="0"/>
            </a:br>
            <a:r>
              <a:rPr lang="en-US" dirty="0"/>
              <a:t> </a:t>
            </a:r>
          </a:p>
          <a:p>
            <a:pPr>
              <a:buFont typeface="+mj-lt"/>
              <a:buAutoNum type="arabicPeriod"/>
            </a:pPr>
            <a:r>
              <a:rPr lang="en-US" dirty="0"/>
              <a:t>Call (unconditional and conditional) </a:t>
            </a:r>
            <a:br>
              <a:rPr lang="en-US" dirty="0"/>
            </a:br>
            <a:r>
              <a:rPr lang="en-US" dirty="0"/>
              <a:t> </a:t>
            </a:r>
          </a:p>
          <a:p>
            <a:pPr>
              <a:buFont typeface="+mj-lt"/>
              <a:buAutoNum type="arabicPeriod"/>
            </a:pPr>
            <a:r>
              <a:rPr lang="en-US" dirty="0"/>
              <a:t>Return (unconditional and conditional) </a:t>
            </a:r>
          </a:p>
          <a:p>
            <a:endParaRPr lang="en-US" dirty="0"/>
          </a:p>
        </p:txBody>
      </p:sp>
    </p:spTree>
    <p:extLst>
      <p:ext uri="{BB962C8B-B14F-4D97-AF65-F5344CB8AC3E}">
        <p14:creationId xmlns:p14="http://schemas.microsoft.com/office/powerpoint/2010/main" val="2964968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2B018-94FE-02B4-1563-19F72728A9F0}"/>
              </a:ext>
            </a:extLst>
          </p:cNvPr>
          <p:cNvSpPr>
            <a:spLocks noGrp="1"/>
          </p:cNvSpPr>
          <p:nvPr>
            <p:ph idx="1"/>
          </p:nvPr>
        </p:nvSpPr>
        <p:spPr>
          <a:xfrm>
            <a:off x="923924" y="0"/>
            <a:ext cx="11268075" cy="6857998"/>
          </a:xfrm>
        </p:spPr>
        <p:txBody>
          <a:bodyPr/>
          <a:lstStyle/>
          <a:p>
            <a:r>
              <a:rPr lang="en-US" b="1" dirty="0"/>
              <a:t>1. Jump Instructions –</a:t>
            </a:r>
            <a:r>
              <a:rPr lang="en-US" dirty="0"/>
              <a:t> The jump instruction transfers the program sequence to the memory address given in the operand based on the specified flag.</a:t>
            </a:r>
          </a:p>
          <a:p>
            <a:endParaRPr lang="en-US" dirty="0"/>
          </a:p>
          <a:p>
            <a:r>
              <a:rPr lang="en-US" dirty="0"/>
              <a:t> Jump instructions are 2 types: Unconditional Jump Instructions and Conditional Jump Instructions. </a:t>
            </a:r>
          </a:p>
          <a:p>
            <a:endParaRPr lang="en-US" dirty="0"/>
          </a:p>
          <a:p>
            <a:r>
              <a:rPr lang="en-US" b="1" dirty="0"/>
              <a:t>(a) Unconditional Jump Instructions:</a:t>
            </a:r>
            <a:r>
              <a:rPr lang="en-US" dirty="0"/>
              <a:t> Transfers the program sequence to the described memory address. </a:t>
            </a:r>
          </a:p>
          <a:p>
            <a:endParaRPr lang="en-US" dirty="0"/>
          </a:p>
          <a:p>
            <a:endParaRPr lang="en-US" dirty="0"/>
          </a:p>
        </p:txBody>
      </p:sp>
      <p:graphicFrame>
        <p:nvGraphicFramePr>
          <p:cNvPr id="6" name="Table 5">
            <a:extLst>
              <a:ext uri="{FF2B5EF4-FFF2-40B4-BE49-F238E27FC236}">
                <a16:creationId xmlns:a16="http://schemas.microsoft.com/office/drawing/2014/main" id="{2D704109-3C41-F210-3BBC-E69F591AA493}"/>
              </a:ext>
            </a:extLst>
          </p:cNvPr>
          <p:cNvGraphicFramePr>
            <a:graphicFrameLocks noGrp="1"/>
          </p:cNvGraphicFramePr>
          <p:nvPr>
            <p:extLst>
              <p:ext uri="{D42A27DB-BD31-4B8C-83A1-F6EECF244321}">
                <p14:modId xmlns:p14="http://schemas.microsoft.com/office/powerpoint/2010/main" val="328288579"/>
              </p:ext>
            </p:extLst>
          </p:nvPr>
        </p:nvGraphicFramePr>
        <p:xfrm>
          <a:off x="0" y="5007428"/>
          <a:ext cx="12192000" cy="1850570"/>
        </p:xfrm>
        <a:graphic>
          <a:graphicData uri="http://schemas.openxmlformats.org/drawingml/2006/table">
            <a:tbl>
              <a:tblPr/>
              <a:tblGrid>
                <a:gridCol w="3048000">
                  <a:extLst>
                    <a:ext uri="{9D8B030D-6E8A-4147-A177-3AD203B41FA5}">
                      <a16:colId xmlns:a16="http://schemas.microsoft.com/office/drawing/2014/main" val="900750151"/>
                    </a:ext>
                  </a:extLst>
                </a:gridCol>
                <a:gridCol w="3048000">
                  <a:extLst>
                    <a:ext uri="{9D8B030D-6E8A-4147-A177-3AD203B41FA5}">
                      <a16:colId xmlns:a16="http://schemas.microsoft.com/office/drawing/2014/main" val="2022170878"/>
                    </a:ext>
                  </a:extLst>
                </a:gridCol>
                <a:gridCol w="3048000">
                  <a:extLst>
                    <a:ext uri="{9D8B030D-6E8A-4147-A177-3AD203B41FA5}">
                      <a16:colId xmlns:a16="http://schemas.microsoft.com/office/drawing/2014/main" val="1460024102"/>
                    </a:ext>
                  </a:extLst>
                </a:gridCol>
                <a:gridCol w="3048000">
                  <a:extLst>
                    <a:ext uri="{9D8B030D-6E8A-4147-A177-3AD203B41FA5}">
                      <a16:colId xmlns:a16="http://schemas.microsoft.com/office/drawing/2014/main" val="1690923863"/>
                    </a:ext>
                  </a:extLst>
                </a:gridCol>
              </a:tblGrid>
              <a:tr h="925285">
                <a:tc>
                  <a:txBody>
                    <a:bodyPr/>
                    <a:lstStyle/>
                    <a:p>
                      <a:r>
                        <a:rPr lang="en-US" sz="2400" dirty="0">
                          <a:latin typeface="Times New Roman" panose="02020603050405020304" pitchFamily="18" charset="0"/>
                          <a:cs typeface="Times New Roman" panose="02020603050405020304" pitchFamily="18" charset="0"/>
                        </a:rPr>
                        <a:t>OPCODE</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OPERAND</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EXPLANATION</a:t>
                      </a:r>
                    </a:p>
                  </a:txBody>
                  <a:tcPr anchor="ctr">
                    <a:lnL>
                      <a:noFill/>
                    </a:lnL>
                    <a:lnR>
                      <a:noFill/>
                    </a:lnR>
                    <a:lnT>
                      <a:noFill/>
                    </a:lnT>
                    <a:lnB>
                      <a:noFill/>
                    </a:lnB>
                  </a:tcPr>
                </a:tc>
                <a:tc>
                  <a:txBody>
                    <a:bodyPr/>
                    <a:lstStyle/>
                    <a:p>
                      <a:r>
                        <a:rPr lang="en-US" sz="2400">
                          <a:latin typeface="Times New Roman" panose="02020603050405020304" pitchFamily="18" charset="0"/>
                          <a:cs typeface="Times New Roman" panose="02020603050405020304" pitchFamily="18" charset="0"/>
                        </a:rPr>
                        <a:t>EXAMPLE</a:t>
                      </a:r>
                    </a:p>
                  </a:txBody>
                  <a:tcPr anchor="ctr">
                    <a:lnL>
                      <a:noFill/>
                    </a:lnL>
                    <a:lnR>
                      <a:noFill/>
                    </a:lnR>
                    <a:lnT>
                      <a:noFill/>
                    </a:lnT>
                    <a:lnB>
                      <a:noFill/>
                    </a:lnB>
                  </a:tcPr>
                </a:tc>
                <a:extLst>
                  <a:ext uri="{0D108BD9-81ED-4DB2-BD59-A6C34878D82A}">
                    <a16:rowId xmlns:a16="http://schemas.microsoft.com/office/drawing/2014/main" val="336404444"/>
                  </a:ext>
                </a:extLst>
              </a:tr>
              <a:tr h="925285">
                <a:tc>
                  <a:txBody>
                    <a:bodyPr/>
                    <a:lstStyle/>
                    <a:p>
                      <a:r>
                        <a:rPr lang="en-US" sz="2400" dirty="0">
                          <a:latin typeface="Times New Roman" panose="02020603050405020304" pitchFamily="18" charset="0"/>
                          <a:cs typeface="Times New Roman" panose="02020603050405020304" pitchFamily="18" charset="0"/>
                        </a:rPr>
                        <a:t>JMP</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address</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Jumps to the address</a:t>
                      </a:r>
                    </a:p>
                  </a:txBody>
                  <a:tcPr anchor="ctr">
                    <a:lnL>
                      <a:noFill/>
                    </a:lnL>
                    <a:lnR>
                      <a:noFill/>
                    </a:lnR>
                    <a:lnT>
                      <a:noFill/>
                    </a:lnT>
                    <a:lnB>
                      <a:noFill/>
                    </a:lnB>
                  </a:tcPr>
                </a:tc>
                <a:tc>
                  <a:txBody>
                    <a:bodyPr/>
                    <a:lstStyle/>
                    <a:p>
                      <a:r>
                        <a:rPr lang="en-US" sz="2400" dirty="0">
                          <a:latin typeface="Times New Roman" panose="02020603050405020304" pitchFamily="18" charset="0"/>
                          <a:cs typeface="Times New Roman" panose="02020603050405020304" pitchFamily="18" charset="0"/>
                        </a:rPr>
                        <a:t>JMP 2050</a:t>
                      </a:r>
                    </a:p>
                  </a:txBody>
                  <a:tcPr anchor="ctr">
                    <a:lnL>
                      <a:noFill/>
                    </a:lnL>
                    <a:lnR>
                      <a:noFill/>
                    </a:lnR>
                    <a:lnT>
                      <a:noFill/>
                    </a:lnT>
                    <a:lnB>
                      <a:noFill/>
                    </a:lnB>
                  </a:tcPr>
                </a:tc>
                <a:extLst>
                  <a:ext uri="{0D108BD9-81ED-4DB2-BD59-A6C34878D82A}">
                    <a16:rowId xmlns:a16="http://schemas.microsoft.com/office/drawing/2014/main" val="2821466922"/>
                  </a:ext>
                </a:extLst>
              </a:tr>
            </a:tbl>
          </a:graphicData>
        </a:graphic>
      </p:graphicFrame>
    </p:spTree>
    <p:extLst>
      <p:ext uri="{BB962C8B-B14F-4D97-AF65-F5344CB8AC3E}">
        <p14:creationId xmlns:p14="http://schemas.microsoft.com/office/powerpoint/2010/main" val="309048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C7B101-5F66-EB54-96B2-4D3345B1B960}"/>
              </a:ext>
            </a:extLst>
          </p:cNvPr>
          <p:cNvSpPr>
            <a:spLocks noGrp="1"/>
          </p:cNvSpPr>
          <p:nvPr>
            <p:ph idx="1"/>
          </p:nvPr>
        </p:nvSpPr>
        <p:spPr>
          <a:xfrm>
            <a:off x="723900" y="0"/>
            <a:ext cx="11468100" cy="6858000"/>
          </a:xfrm>
        </p:spPr>
        <p:txBody>
          <a:bodyPr/>
          <a:lstStyle/>
          <a:p>
            <a:r>
              <a:rPr lang="en-US" b="1" dirty="0"/>
              <a:t>(b) Conditional Jump Instructions: </a:t>
            </a:r>
            <a:r>
              <a:rPr lang="en-US" dirty="0"/>
              <a:t>Transfers the program sequence to the described memory address only if the condition in satisfied. </a:t>
            </a:r>
          </a:p>
          <a:p>
            <a:endParaRPr lang="en-US" dirty="0"/>
          </a:p>
        </p:txBody>
      </p:sp>
      <p:graphicFrame>
        <p:nvGraphicFramePr>
          <p:cNvPr id="11" name="Table 10">
            <a:extLst>
              <a:ext uri="{FF2B5EF4-FFF2-40B4-BE49-F238E27FC236}">
                <a16:creationId xmlns:a16="http://schemas.microsoft.com/office/drawing/2014/main" id="{A2E2DDBB-2A5D-6F15-CC72-46FBF7FF8A31}"/>
              </a:ext>
            </a:extLst>
          </p:cNvPr>
          <p:cNvGraphicFramePr>
            <a:graphicFrameLocks noGrp="1"/>
          </p:cNvGraphicFramePr>
          <p:nvPr>
            <p:extLst>
              <p:ext uri="{D42A27DB-BD31-4B8C-83A1-F6EECF244321}">
                <p14:modId xmlns:p14="http://schemas.microsoft.com/office/powerpoint/2010/main" val="750194556"/>
              </p:ext>
            </p:extLst>
          </p:nvPr>
        </p:nvGraphicFramePr>
        <p:xfrm>
          <a:off x="-2" y="881743"/>
          <a:ext cx="12192000" cy="6139098"/>
        </p:xfrm>
        <a:graphic>
          <a:graphicData uri="http://schemas.openxmlformats.org/drawingml/2006/table">
            <a:tbl>
              <a:tblPr/>
              <a:tblGrid>
                <a:gridCol w="3048000">
                  <a:extLst>
                    <a:ext uri="{9D8B030D-6E8A-4147-A177-3AD203B41FA5}">
                      <a16:colId xmlns:a16="http://schemas.microsoft.com/office/drawing/2014/main" val="1141214386"/>
                    </a:ext>
                  </a:extLst>
                </a:gridCol>
                <a:gridCol w="3048000">
                  <a:extLst>
                    <a:ext uri="{9D8B030D-6E8A-4147-A177-3AD203B41FA5}">
                      <a16:colId xmlns:a16="http://schemas.microsoft.com/office/drawing/2014/main" val="3021639974"/>
                    </a:ext>
                  </a:extLst>
                </a:gridCol>
                <a:gridCol w="3048000">
                  <a:extLst>
                    <a:ext uri="{9D8B030D-6E8A-4147-A177-3AD203B41FA5}">
                      <a16:colId xmlns:a16="http://schemas.microsoft.com/office/drawing/2014/main" val="2781063361"/>
                    </a:ext>
                  </a:extLst>
                </a:gridCol>
                <a:gridCol w="3048000">
                  <a:extLst>
                    <a:ext uri="{9D8B030D-6E8A-4147-A177-3AD203B41FA5}">
                      <a16:colId xmlns:a16="http://schemas.microsoft.com/office/drawing/2014/main" val="314054552"/>
                    </a:ext>
                  </a:extLst>
                </a:gridCol>
              </a:tblGrid>
              <a:tr h="382871">
                <a:tc>
                  <a:txBody>
                    <a:bodyPr/>
                    <a:lstStyle/>
                    <a:p>
                      <a:r>
                        <a:rPr lang="en-US" sz="2400"/>
                        <a:t>OPCODE</a:t>
                      </a:r>
                    </a:p>
                  </a:txBody>
                  <a:tcPr marL="72522" marR="72522" marT="36261" marB="36261" anchor="ctr">
                    <a:lnL>
                      <a:noFill/>
                    </a:lnL>
                    <a:lnR>
                      <a:noFill/>
                    </a:lnR>
                    <a:lnT>
                      <a:noFill/>
                    </a:lnT>
                    <a:lnB>
                      <a:noFill/>
                    </a:lnB>
                  </a:tcPr>
                </a:tc>
                <a:tc>
                  <a:txBody>
                    <a:bodyPr/>
                    <a:lstStyle/>
                    <a:p>
                      <a:r>
                        <a:rPr lang="en-US" sz="2400"/>
                        <a:t>OPERAND</a:t>
                      </a:r>
                    </a:p>
                  </a:txBody>
                  <a:tcPr marL="72522" marR="72522" marT="36261" marB="36261" anchor="ctr">
                    <a:lnL>
                      <a:noFill/>
                    </a:lnL>
                    <a:lnR>
                      <a:noFill/>
                    </a:lnR>
                    <a:lnT>
                      <a:noFill/>
                    </a:lnT>
                    <a:lnB>
                      <a:noFill/>
                    </a:lnB>
                  </a:tcPr>
                </a:tc>
                <a:tc>
                  <a:txBody>
                    <a:bodyPr/>
                    <a:lstStyle/>
                    <a:p>
                      <a:r>
                        <a:rPr lang="en-US" sz="2400"/>
                        <a:t>EXPLANATION</a:t>
                      </a:r>
                    </a:p>
                  </a:txBody>
                  <a:tcPr marL="72522" marR="72522" marT="36261" marB="36261" anchor="ctr">
                    <a:lnL>
                      <a:noFill/>
                    </a:lnL>
                    <a:lnR>
                      <a:noFill/>
                    </a:lnR>
                    <a:lnT>
                      <a:noFill/>
                    </a:lnT>
                    <a:lnB>
                      <a:noFill/>
                    </a:lnB>
                  </a:tcPr>
                </a:tc>
                <a:tc>
                  <a:txBody>
                    <a:bodyPr/>
                    <a:lstStyle/>
                    <a:p>
                      <a:r>
                        <a:rPr lang="en-US" sz="2400"/>
                        <a:t>EXAMPLE</a:t>
                      </a:r>
                    </a:p>
                  </a:txBody>
                  <a:tcPr marL="72522" marR="72522" marT="36261" marB="36261" anchor="ctr">
                    <a:lnL>
                      <a:noFill/>
                    </a:lnL>
                    <a:lnR>
                      <a:noFill/>
                    </a:lnR>
                    <a:lnT>
                      <a:noFill/>
                    </a:lnT>
                    <a:lnB>
                      <a:noFill/>
                    </a:lnB>
                  </a:tcPr>
                </a:tc>
                <a:extLst>
                  <a:ext uri="{0D108BD9-81ED-4DB2-BD59-A6C34878D82A}">
                    <a16:rowId xmlns:a16="http://schemas.microsoft.com/office/drawing/2014/main" val="2293506341"/>
                  </a:ext>
                </a:extLst>
              </a:tr>
              <a:tr h="702388">
                <a:tc>
                  <a:txBody>
                    <a:bodyPr/>
                    <a:lstStyle/>
                    <a:p>
                      <a:r>
                        <a:rPr lang="en-US" sz="2400"/>
                        <a:t>JC</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carry flag is 1</a:t>
                      </a:r>
                    </a:p>
                  </a:txBody>
                  <a:tcPr marL="72522" marR="72522" marT="36261" marB="36261" anchor="ctr">
                    <a:lnL>
                      <a:noFill/>
                    </a:lnL>
                    <a:lnR>
                      <a:noFill/>
                    </a:lnR>
                    <a:lnT>
                      <a:noFill/>
                    </a:lnT>
                    <a:lnB>
                      <a:noFill/>
                    </a:lnB>
                  </a:tcPr>
                </a:tc>
                <a:tc>
                  <a:txBody>
                    <a:bodyPr/>
                    <a:lstStyle/>
                    <a:p>
                      <a:r>
                        <a:rPr lang="en-US" sz="2400"/>
                        <a:t>JC 2050</a:t>
                      </a:r>
                    </a:p>
                  </a:txBody>
                  <a:tcPr marL="72522" marR="72522" marT="36261" marB="36261" anchor="ctr">
                    <a:lnL>
                      <a:noFill/>
                    </a:lnL>
                    <a:lnR>
                      <a:noFill/>
                    </a:lnR>
                    <a:lnT>
                      <a:noFill/>
                    </a:lnT>
                    <a:lnB>
                      <a:noFill/>
                    </a:lnB>
                  </a:tcPr>
                </a:tc>
                <a:extLst>
                  <a:ext uri="{0D108BD9-81ED-4DB2-BD59-A6C34878D82A}">
                    <a16:rowId xmlns:a16="http://schemas.microsoft.com/office/drawing/2014/main" val="2111221944"/>
                  </a:ext>
                </a:extLst>
              </a:tr>
              <a:tr h="702388">
                <a:tc>
                  <a:txBody>
                    <a:bodyPr/>
                    <a:lstStyle/>
                    <a:p>
                      <a:r>
                        <a:rPr lang="en-US" sz="2400" dirty="0"/>
                        <a:t>JNC</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carry flag is 0</a:t>
                      </a:r>
                    </a:p>
                  </a:txBody>
                  <a:tcPr marL="72522" marR="72522" marT="36261" marB="36261" anchor="ctr">
                    <a:lnL>
                      <a:noFill/>
                    </a:lnL>
                    <a:lnR>
                      <a:noFill/>
                    </a:lnR>
                    <a:lnT>
                      <a:noFill/>
                    </a:lnT>
                    <a:lnB>
                      <a:noFill/>
                    </a:lnB>
                  </a:tcPr>
                </a:tc>
                <a:tc>
                  <a:txBody>
                    <a:bodyPr/>
                    <a:lstStyle/>
                    <a:p>
                      <a:r>
                        <a:rPr lang="en-US" sz="2400"/>
                        <a:t>JNC 2050</a:t>
                      </a:r>
                    </a:p>
                  </a:txBody>
                  <a:tcPr marL="72522" marR="72522" marT="36261" marB="36261" anchor="ctr">
                    <a:lnL>
                      <a:noFill/>
                    </a:lnL>
                    <a:lnR>
                      <a:noFill/>
                    </a:lnR>
                    <a:lnT>
                      <a:noFill/>
                    </a:lnT>
                    <a:lnB>
                      <a:noFill/>
                    </a:lnB>
                  </a:tcPr>
                </a:tc>
                <a:extLst>
                  <a:ext uri="{0D108BD9-81ED-4DB2-BD59-A6C34878D82A}">
                    <a16:rowId xmlns:a16="http://schemas.microsoft.com/office/drawing/2014/main" val="1876906229"/>
                  </a:ext>
                </a:extLst>
              </a:tr>
              <a:tr h="702388">
                <a:tc>
                  <a:txBody>
                    <a:bodyPr/>
                    <a:lstStyle/>
                    <a:p>
                      <a:r>
                        <a:rPr lang="en-US" sz="2400"/>
                        <a:t>JZ</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zero flag is 1</a:t>
                      </a:r>
                    </a:p>
                  </a:txBody>
                  <a:tcPr marL="72522" marR="72522" marT="36261" marB="36261" anchor="ctr">
                    <a:lnL>
                      <a:noFill/>
                    </a:lnL>
                    <a:lnR>
                      <a:noFill/>
                    </a:lnR>
                    <a:lnT>
                      <a:noFill/>
                    </a:lnT>
                    <a:lnB>
                      <a:noFill/>
                    </a:lnB>
                  </a:tcPr>
                </a:tc>
                <a:tc>
                  <a:txBody>
                    <a:bodyPr/>
                    <a:lstStyle/>
                    <a:p>
                      <a:r>
                        <a:rPr lang="en-US" sz="2400" dirty="0"/>
                        <a:t>JZ 2050</a:t>
                      </a:r>
                    </a:p>
                  </a:txBody>
                  <a:tcPr marL="72522" marR="72522" marT="36261" marB="36261" anchor="ctr">
                    <a:lnL>
                      <a:noFill/>
                    </a:lnL>
                    <a:lnR>
                      <a:noFill/>
                    </a:lnR>
                    <a:lnT>
                      <a:noFill/>
                    </a:lnT>
                    <a:lnB>
                      <a:noFill/>
                    </a:lnB>
                  </a:tcPr>
                </a:tc>
                <a:extLst>
                  <a:ext uri="{0D108BD9-81ED-4DB2-BD59-A6C34878D82A}">
                    <a16:rowId xmlns:a16="http://schemas.microsoft.com/office/drawing/2014/main" val="2062780748"/>
                  </a:ext>
                </a:extLst>
              </a:tr>
              <a:tr h="702388">
                <a:tc>
                  <a:txBody>
                    <a:bodyPr/>
                    <a:lstStyle/>
                    <a:p>
                      <a:r>
                        <a:rPr lang="en-US" sz="2400"/>
                        <a:t>JNZ</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zero flag is 0</a:t>
                      </a:r>
                    </a:p>
                  </a:txBody>
                  <a:tcPr marL="72522" marR="72522" marT="36261" marB="36261" anchor="ctr">
                    <a:lnL>
                      <a:noFill/>
                    </a:lnL>
                    <a:lnR>
                      <a:noFill/>
                    </a:lnR>
                    <a:lnT>
                      <a:noFill/>
                    </a:lnT>
                    <a:lnB>
                      <a:noFill/>
                    </a:lnB>
                  </a:tcPr>
                </a:tc>
                <a:tc>
                  <a:txBody>
                    <a:bodyPr/>
                    <a:lstStyle/>
                    <a:p>
                      <a:r>
                        <a:rPr lang="en-US" sz="2400"/>
                        <a:t>JNZ 2050</a:t>
                      </a:r>
                    </a:p>
                  </a:txBody>
                  <a:tcPr marL="72522" marR="72522" marT="36261" marB="36261" anchor="ctr">
                    <a:lnL>
                      <a:noFill/>
                    </a:lnL>
                    <a:lnR>
                      <a:noFill/>
                    </a:lnR>
                    <a:lnT>
                      <a:noFill/>
                    </a:lnT>
                    <a:lnB>
                      <a:noFill/>
                    </a:lnB>
                  </a:tcPr>
                </a:tc>
                <a:extLst>
                  <a:ext uri="{0D108BD9-81ED-4DB2-BD59-A6C34878D82A}">
                    <a16:rowId xmlns:a16="http://schemas.microsoft.com/office/drawing/2014/main" val="971466780"/>
                  </a:ext>
                </a:extLst>
              </a:tr>
              <a:tr h="702388">
                <a:tc>
                  <a:txBody>
                    <a:bodyPr/>
                    <a:lstStyle/>
                    <a:p>
                      <a:r>
                        <a:rPr lang="en-US" sz="2400"/>
                        <a:t>JPE</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parity flag is 1</a:t>
                      </a:r>
                    </a:p>
                  </a:txBody>
                  <a:tcPr marL="72522" marR="72522" marT="36261" marB="36261" anchor="ctr">
                    <a:lnL>
                      <a:noFill/>
                    </a:lnL>
                    <a:lnR>
                      <a:noFill/>
                    </a:lnR>
                    <a:lnT>
                      <a:noFill/>
                    </a:lnT>
                    <a:lnB>
                      <a:noFill/>
                    </a:lnB>
                  </a:tcPr>
                </a:tc>
                <a:tc>
                  <a:txBody>
                    <a:bodyPr/>
                    <a:lstStyle/>
                    <a:p>
                      <a:r>
                        <a:rPr lang="en-US" sz="2400"/>
                        <a:t>JPE 2050</a:t>
                      </a:r>
                    </a:p>
                  </a:txBody>
                  <a:tcPr marL="72522" marR="72522" marT="36261" marB="36261" anchor="ctr">
                    <a:lnL>
                      <a:noFill/>
                    </a:lnL>
                    <a:lnR>
                      <a:noFill/>
                    </a:lnR>
                    <a:lnT>
                      <a:noFill/>
                    </a:lnT>
                    <a:lnB>
                      <a:noFill/>
                    </a:lnB>
                  </a:tcPr>
                </a:tc>
                <a:extLst>
                  <a:ext uri="{0D108BD9-81ED-4DB2-BD59-A6C34878D82A}">
                    <a16:rowId xmlns:a16="http://schemas.microsoft.com/office/drawing/2014/main" val="3920406615"/>
                  </a:ext>
                </a:extLst>
              </a:tr>
              <a:tr h="702388">
                <a:tc>
                  <a:txBody>
                    <a:bodyPr/>
                    <a:lstStyle/>
                    <a:p>
                      <a:r>
                        <a:rPr lang="en-US" sz="2400"/>
                        <a:t>JPO</a:t>
                      </a:r>
                    </a:p>
                  </a:txBody>
                  <a:tcPr marL="72522" marR="72522" marT="36261" marB="36261" anchor="ctr">
                    <a:lnL>
                      <a:noFill/>
                    </a:lnL>
                    <a:lnR>
                      <a:noFill/>
                    </a:lnR>
                    <a:lnT>
                      <a:noFill/>
                    </a:lnT>
                    <a:lnB>
                      <a:noFill/>
                    </a:lnB>
                  </a:tcPr>
                </a:tc>
                <a:tc>
                  <a:txBody>
                    <a:bodyPr/>
                    <a:lstStyle/>
                    <a:p>
                      <a:r>
                        <a:rPr lang="en-US" sz="2400"/>
                        <a:t>address</a:t>
                      </a:r>
                    </a:p>
                  </a:txBody>
                  <a:tcPr marL="72522" marR="72522" marT="36261" marB="36261" anchor="ctr">
                    <a:lnL>
                      <a:noFill/>
                    </a:lnL>
                    <a:lnR>
                      <a:noFill/>
                    </a:lnR>
                    <a:lnT>
                      <a:noFill/>
                    </a:lnT>
                    <a:lnB>
                      <a:noFill/>
                    </a:lnB>
                  </a:tcPr>
                </a:tc>
                <a:tc>
                  <a:txBody>
                    <a:bodyPr/>
                    <a:lstStyle/>
                    <a:p>
                      <a:r>
                        <a:rPr lang="en-US" sz="2400"/>
                        <a:t>Jumps to the address if parity flag is 0</a:t>
                      </a:r>
                    </a:p>
                  </a:txBody>
                  <a:tcPr marL="72522" marR="72522" marT="36261" marB="36261" anchor="ctr">
                    <a:lnL>
                      <a:noFill/>
                    </a:lnL>
                    <a:lnR>
                      <a:noFill/>
                    </a:lnR>
                    <a:lnT>
                      <a:noFill/>
                    </a:lnT>
                    <a:lnB>
                      <a:noFill/>
                    </a:lnB>
                  </a:tcPr>
                </a:tc>
                <a:tc>
                  <a:txBody>
                    <a:bodyPr/>
                    <a:lstStyle/>
                    <a:p>
                      <a:r>
                        <a:rPr lang="en-US" sz="2400"/>
                        <a:t>JPO 2050</a:t>
                      </a:r>
                    </a:p>
                  </a:txBody>
                  <a:tcPr marL="72522" marR="72522" marT="36261" marB="36261" anchor="ctr">
                    <a:lnL>
                      <a:noFill/>
                    </a:lnL>
                    <a:lnR>
                      <a:noFill/>
                    </a:lnR>
                    <a:lnT>
                      <a:noFill/>
                    </a:lnT>
                    <a:lnB>
                      <a:noFill/>
                    </a:lnB>
                  </a:tcPr>
                </a:tc>
                <a:extLst>
                  <a:ext uri="{0D108BD9-81ED-4DB2-BD59-A6C34878D82A}">
                    <a16:rowId xmlns:a16="http://schemas.microsoft.com/office/drawing/2014/main" val="2899291692"/>
                  </a:ext>
                </a:extLst>
              </a:tr>
              <a:tr h="382871">
                <a:tc>
                  <a:txBody>
                    <a:bodyPr/>
                    <a:lstStyle/>
                    <a:p>
                      <a:endParaRPr lang="en-US" sz="2400" dirty="0"/>
                    </a:p>
                  </a:txBody>
                  <a:tcPr marL="72522" marR="72522" marT="36261" marB="36261" anchor="ctr">
                    <a:lnL>
                      <a:noFill/>
                    </a:lnL>
                    <a:lnR>
                      <a:noFill/>
                    </a:lnR>
                    <a:lnT>
                      <a:noFill/>
                    </a:lnT>
                    <a:lnB>
                      <a:noFill/>
                    </a:lnB>
                  </a:tcPr>
                </a:tc>
                <a:tc>
                  <a:txBody>
                    <a:bodyPr/>
                    <a:lstStyle/>
                    <a:p>
                      <a:endParaRPr lang="en-US" sz="2400" dirty="0"/>
                    </a:p>
                  </a:txBody>
                  <a:tcPr marL="72522" marR="72522" marT="36261" marB="36261" anchor="ctr">
                    <a:lnL>
                      <a:noFill/>
                    </a:lnL>
                    <a:lnR>
                      <a:noFill/>
                    </a:lnR>
                    <a:lnT>
                      <a:noFill/>
                    </a:lnT>
                    <a:lnB>
                      <a:noFill/>
                    </a:lnB>
                  </a:tcPr>
                </a:tc>
                <a:tc>
                  <a:txBody>
                    <a:bodyPr/>
                    <a:lstStyle/>
                    <a:p>
                      <a:endParaRPr lang="en-US" sz="2400"/>
                    </a:p>
                  </a:txBody>
                  <a:tcPr marL="72522" marR="72522" marT="36261" marB="36261" anchor="ctr">
                    <a:lnL>
                      <a:noFill/>
                    </a:lnL>
                    <a:lnR>
                      <a:noFill/>
                    </a:lnR>
                    <a:lnT>
                      <a:noFill/>
                    </a:lnT>
                    <a:lnB>
                      <a:noFill/>
                    </a:lnB>
                  </a:tcPr>
                </a:tc>
                <a:tc>
                  <a:txBody>
                    <a:bodyPr/>
                    <a:lstStyle/>
                    <a:p>
                      <a:endParaRPr lang="en-US" sz="2400" dirty="0"/>
                    </a:p>
                  </a:txBody>
                  <a:tcPr marL="72522" marR="72522" marT="36261" marB="36261" anchor="ctr">
                    <a:lnL>
                      <a:noFill/>
                    </a:lnL>
                    <a:lnR>
                      <a:noFill/>
                    </a:lnR>
                    <a:lnT>
                      <a:noFill/>
                    </a:lnT>
                    <a:lnB>
                      <a:noFill/>
                    </a:lnB>
                  </a:tcPr>
                </a:tc>
                <a:extLst>
                  <a:ext uri="{0D108BD9-81ED-4DB2-BD59-A6C34878D82A}">
                    <a16:rowId xmlns:a16="http://schemas.microsoft.com/office/drawing/2014/main" val="2458557170"/>
                  </a:ext>
                </a:extLst>
              </a:tr>
              <a:tr h="382871">
                <a:tc>
                  <a:txBody>
                    <a:bodyPr/>
                    <a:lstStyle/>
                    <a:p>
                      <a:endParaRPr lang="en-US" sz="2400"/>
                    </a:p>
                  </a:txBody>
                  <a:tcPr marL="72522" marR="72522" marT="36261" marB="36261" anchor="ctr">
                    <a:lnL>
                      <a:noFill/>
                    </a:lnL>
                    <a:lnR>
                      <a:noFill/>
                    </a:lnR>
                    <a:lnT>
                      <a:noFill/>
                    </a:lnT>
                    <a:lnB>
                      <a:noFill/>
                    </a:lnB>
                  </a:tcPr>
                </a:tc>
                <a:tc>
                  <a:txBody>
                    <a:bodyPr/>
                    <a:lstStyle/>
                    <a:p>
                      <a:endParaRPr lang="en-US" sz="2400" dirty="0"/>
                    </a:p>
                  </a:txBody>
                  <a:tcPr marL="72522" marR="72522" marT="36261" marB="36261" anchor="ctr">
                    <a:lnL>
                      <a:noFill/>
                    </a:lnL>
                    <a:lnR>
                      <a:noFill/>
                    </a:lnR>
                    <a:lnT>
                      <a:noFill/>
                    </a:lnT>
                    <a:lnB>
                      <a:noFill/>
                    </a:lnB>
                  </a:tcPr>
                </a:tc>
                <a:tc>
                  <a:txBody>
                    <a:bodyPr/>
                    <a:lstStyle/>
                    <a:p>
                      <a:endParaRPr lang="en-US" sz="2400" dirty="0"/>
                    </a:p>
                  </a:txBody>
                  <a:tcPr marL="72522" marR="72522" marT="36261" marB="36261" anchor="ctr">
                    <a:lnL>
                      <a:noFill/>
                    </a:lnL>
                    <a:lnR>
                      <a:noFill/>
                    </a:lnR>
                    <a:lnT>
                      <a:noFill/>
                    </a:lnT>
                    <a:lnB>
                      <a:noFill/>
                    </a:lnB>
                  </a:tcPr>
                </a:tc>
                <a:tc>
                  <a:txBody>
                    <a:bodyPr/>
                    <a:lstStyle/>
                    <a:p>
                      <a:endParaRPr lang="en-US" sz="2400" dirty="0"/>
                    </a:p>
                  </a:txBody>
                  <a:tcPr marL="72522" marR="72522" marT="36261" marB="36261" anchor="ctr">
                    <a:lnL>
                      <a:noFill/>
                    </a:lnL>
                    <a:lnR>
                      <a:noFill/>
                    </a:lnR>
                    <a:lnT>
                      <a:noFill/>
                    </a:lnT>
                    <a:lnB>
                      <a:noFill/>
                    </a:lnB>
                  </a:tcPr>
                </a:tc>
                <a:extLst>
                  <a:ext uri="{0D108BD9-81ED-4DB2-BD59-A6C34878D82A}">
                    <a16:rowId xmlns:a16="http://schemas.microsoft.com/office/drawing/2014/main" val="3771436163"/>
                  </a:ext>
                </a:extLst>
              </a:tr>
            </a:tbl>
          </a:graphicData>
        </a:graphic>
      </p:graphicFrame>
    </p:spTree>
    <p:extLst>
      <p:ext uri="{BB962C8B-B14F-4D97-AF65-F5344CB8AC3E}">
        <p14:creationId xmlns:p14="http://schemas.microsoft.com/office/powerpoint/2010/main" val="34037855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79D09D-7BBE-AC6D-18B6-6404CE88EADB}"/>
              </a:ext>
            </a:extLst>
          </p:cNvPr>
          <p:cNvSpPr>
            <a:spLocks noGrp="1"/>
          </p:cNvSpPr>
          <p:nvPr>
            <p:ph idx="1"/>
          </p:nvPr>
        </p:nvSpPr>
        <p:spPr>
          <a:xfrm>
            <a:off x="704850" y="0"/>
            <a:ext cx="11487150" cy="6858000"/>
          </a:xfrm>
        </p:spPr>
        <p:txBody>
          <a:bodyPr/>
          <a:lstStyle/>
          <a:p>
            <a:r>
              <a:rPr lang="en-US" b="1" dirty="0"/>
              <a:t>2. Call Instructions –</a:t>
            </a:r>
            <a:r>
              <a:rPr lang="en-US" dirty="0"/>
              <a:t> The call instruction transfers the program sequence to the memory address given in the operand.</a:t>
            </a:r>
          </a:p>
          <a:p>
            <a:r>
              <a:rPr lang="en-US" dirty="0"/>
              <a:t> Before transferring, the address of the next instruction after CALL is pushed onto the stack.</a:t>
            </a:r>
          </a:p>
          <a:p>
            <a:r>
              <a:rPr lang="en-US" dirty="0"/>
              <a:t> Call instructions are 2 types: Unconditional Call Instructions and Conditional Call Instructions. </a:t>
            </a:r>
          </a:p>
          <a:p>
            <a:r>
              <a:rPr lang="en-US" b="1" dirty="0"/>
              <a:t>(a) Unconditional Call Instructions:</a:t>
            </a:r>
            <a:r>
              <a:rPr lang="en-US" dirty="0"/>
              <a:t> It transfers the program sequence to the memory address given in the operand. </a:t>
            </a:r>
          </a:p>
          <a:p>
            <a:endParaRPr lang="en-US" dirty="0"/>
          </a:p>
          <a:p>
            <a:endParaRPr lang="en-US" dirty="0"/>
          </a:p>
        </p:txBody>
      </p:sp>
      <p:graphicFrame>
        <p:nvGraphicFramePr>
          <p:cNvPr id="4" name="Table 3">
            <a:extLst>
              <a:ext uri="{FF2B5EF4-FFF2-40B4-BE49-F238E27FC236}">
                <a16:creationId xmlns:a16="http://schemas.microsoft.com/office/drawing/2014/main" id="{56A06B6F-0207-0F5C-BAC5-8189C98CFBD0}"/>
              </a:ext>
            </a:extLst>
          </p:cNvPr>
          <p:cNvGraphicFramePr>
            <a:graphicFrameLocks noGrp="1"/>
          </p:cNvGraphicFramePr>
          <p:nvPr>
            <p:extLst>
              <p:ext uri="{D42A27DB-BD31-4B8C-83A1-F6EECF244321}">
                <p14:modId xmlns:p14="http://schemas.microsoft.com/office/powerpoint/2010/main" val="3049276604"/>
              </p:ext>
            </p:extLst>
          </p:nvPr>
        </p:nvGraphicFramePr>
        <p:xfrm>
          <a:off x="0" y="3635534"/>
          <a:ext cx="12192000" cy="2206466"/>
        </p:xfrm>
        <a:graphic>
          <a:graphicData uri="http://schemas.openxmlformats.org/drawingml/2006/table">
            <a:tbl>
              <a:tblPr/>
              <a:tblGrid>
                <a:gridCol w="3048000">
                  <a:extLst>
                    <a:ext uri="{9D8B030D-6E8A-4147-A177-3AD203B41FA5}">
                      <a16:colId xmlns:a16="http://schemas.microsoft.com/office/drawing/2014/main" val="2060941392"/>
                    </a:ext>
                  </a:extLst>
                </a:gridCol>
                <a:gridCol w="3048000">
                  <a:extLst>
                    <a:ext uri="{9D8B030D-6E8A-4147-A177-3AD203B41FA5}">
                      <a16:colId xmlns:a16="http://schemas.microsoft.com/office/drawing/2014/main" val="3244255516"/>
                    </a:ext>
                  </a:extLst>
                </a:gridCol>
                <a:gridCol w="3048000">
                  <a:extLst>
                    <a:ext uri="{9D8B030D-6E8A-4147-A177-3AD203B41FA5}">
                      <a16:colId xmlns:a16="http://schemas.microsoft.com/office/drawing/2014/main" val="2135055725"/>
                    </a:ext>
                  </a:extLst>
                </a:gridCol>
                <a:gridCol w="3048000">
                  <a:extLst>
                    <a:ext uri="{9D8B030D-6E8A-4147-A177-3AD203B41FA5}">
                      <a16:colId xmlns:a16="http://schemas.microsoft.com/office/drawing/2014/main" val="3610711691"/>
                    </a:ext>
                  </a:extLst>
                </a:gridCol>
              </a:tblGrid>
              <a:tr h="1103233">
                <a:tc>
                  <a:txBody>
                    <a:bodyPr/>
                    <a:lstStyle/>
                    <a:p>
                      <a:r>
                        <a:rPr lang="en-US"/>
                        <a:t>OPCODE</a:t>
                      </a:r>
                    </a:p>
                  </a:txBody>
                  <a:tcPr anchor="ctr">
                    <a:lnL>
                      <a:noFill/>
                    </a:lnL>
                    <a:lnR>
                      <a:noFill/>
                    </a:lnR>
                    <a:lnT>
                      <a:noFill/>
                    </a:lnT>
                    <a:lnB>
                      <a:noFill/>
                    </a:lnB>
                  </a:tcPr>
                </a:tc>
                <a:tc>
                  <a:txBody>
                    <a:bodyPr/>
                    <a:lstStyle/>
                    <a:p>
                      <a:r>
                        <a:rPr lang="en-US"/>
                        <a:t>OPERAND</a:t>
                      </a:r>
                    </a:p>
                  </a:txBody>
                  <a:tcPr anchor="ctr">
                    <a:lnL>
                      <a:noFill/>
                    </a:lnL>
                    <a:lnR>
                      <a:noFill/>
                    </a:lnR>
                    <a:lnT>
                      <a:noFill/>
                    </a:lnT>
                    <a:lnB>
                      <a:noFill/>
                    </a:lnB>
                  </a:tcPr>
                </a:tc>
                <a:tc>
                  <a:txBody>
                    <a:bodyPr/>
                    <a:lstStyle/>
                    <a:p>
                      <a:r>
                        <a:rPr lang="en-US"/>
                        <a:t>EXPLANATION</a:t>
                      </a:r>
                    </a:p>
                  </a:txBody>
                  <a:tcPr anchor="ctr">
                    <a:lnL>
                      <a:noFill/>
                    </a:lnL>
                    <a:lnR>
                      <a:noFill/>
                    </a:lnR>
                    <a:lnT>
                      <a:noFill/>
                    </a:lnT>
                    <a:lnB>
                      <a:noFill/>
                    </a:lnB>
                  </a:tcPr>
                </a:tc>
                <a:tc>
                  <a:txBody>
                    <a:bodyPr/>
                    <a:lstStyle/>
                    <a:p>
                      <a:r>
                        <a:rPr lang="en-US"/>
                        <a:t>EXAMPLE</a:t>
                      </a:r>
                    </a:p>
                  </a:txBody>
                  <a:tcPr anchor="ctr">
                    <a:lnL>
                      <a:noFill/>
                    </a:lnL>
                    <a:lnR>
                      <a:noFill/>
                    </a:lnR>
                    <a:lnT>
                      <a:noFill/>
                    </a:lnT>
                    <a:lnB>
                      <a:noFill/>
                    </a:lnB>
                  </a:tcPr>
                </a:tc>
                <a:extLst>
                  <a:ext uri="{0D108BD9-81ED-4DB2-BD59-A6C34878D82A}">
                    <a16:rowId xmlns:a16="http://schemas.microsoft.com/office/drawing/2014/main" val="2711435148"/>
                  </a:ext>
                </a:extLst>
              </a:tr>
              <a:tr h="1103233">
                <a:tc>
                  <a:txBody>
                    <a:bodyPr/>
                    <a:lstStyle/>
                    <a:p>
                      <a:r>
                        <a:rPr lang="en-US"/>
                        <a:t>CALL</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Unconditionally calls</a:t>
                      </a:r>
                    </a:p>
                  </a:txBody>
                  <a:tcPr anchor="ctr">
                    <a:lnL>
                      <a:noFill/>
                    </a:lnL>
                    <a:lnR>
                      <a:noFill/>
                    </a:lnR>
                    <a:lnT>
                      <a:noFill/>
                    </a:lnT>
                    <a:lnB>
                      <a:noFill/>
                    </a:lnB>
                  </a:tcPr>
                </a:tc>
                <a:tc>
                  <a:txBody>
                    <a:bodyPr/>
                    <a:lstStyle/>
                    <a:p>
                      <a:r>
                        <a:rPr lang="en-US" dirty="0"/>
                        <a:t>CALL 2050</a:t>
                      </a:r>
                    </a:p>
                  </a:txBody>
                  <a:tcPr anchor="ctr">
                    <a:lnL>
                      <a:noFill/>
                    </a:lnL>
                    <a:lnR>
                      <a:noFill/>
                    </a:lnR>
                    <a:lnT>
                      <a:noFill/>
                    </a:lnT>
                    <a:lnB>
                      <a:noFill/>
                    </a:lnB>
                  </a:tcPr>
                </a:tc>
                <a:extLst>
                  <a:ext uri="{0D108BD9-81ED-4DB2-BD59-A6C34878D82A}">
                    <a16:rowId xmlns:a16="http://schemas.microsoft.com/office/drawing/2014/main" val="3002269927"/>
                  </a:ext>
                </a:extLst>
              </a:tr>
            </a:tbl>
          </a:graphicData>
        </a:graphic>
      </p:graphicFrame>
    </p:spTree>
    <p:extLst>
      <p:ext uri="{BB962C8B-B14F-4D97-AF65-F5344CB8AC3E}">
        <p14:creationId xmlns:p14="http://schemas.microsoft.com/office/powerpoint/2010/main" val="12449657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ADF020-246A-A2C2-D80E-1968BE031474}"/>
              </a:ext>
            </a:extLst>
          </p:cNvPr>
          <p:cNvSpPr>
            <a:spLocks noGrp="1"/>
          </p:cNvSpPr>
          <p:nvPr>
            <p:ph idx="1"/>
          </p:nvPr>
        </p:nvSpPr>
        <p:spPr>
          <a:xfrm>
            <a:off x="0" y="0"/>
            <a:ext cx="12192000" cy="6858000"/>
          </a:xfrm>
        </p:spPr>
        <p:txBody>
          <a:bodyPr/>
          <a:lstStyle/>
          <a:p>
            <a:r>
              <a:rPr lang="en-US" b="1" dirty="0"/>
              <a:t>b) Conditional Call Instructions:</a:t>
            </a:r>
            <a:r>
              <a:rPr lang="en-US" dirty="0"/>
              <a:t> Only if the condition is satisfied, the instructions executes.</a:t>
            </a:r>
          </a:p>
          <a:p>
            <a:r>
              <a:rPr lang="en-US" dirty="0"/>
              <a:t> </a:t>
            </a:r>
          </a:p>
        </p:txBody>
      </p:sp>
      <p:graphicFrame>
        <p:nvGraphicFramePr>
          <p:cNvPr id="4" name="Table 3">
            <a:extLst>
              <a:ext uri="{FF2B5EF4-FFF2-40B4-BE49-F238E27FC236}">
                <a16:creationId xmlns:a16="http://schemas.microsoft.com/office/drawing/2014/main" id="{C171F115-86ED-2B98-C64D-6FFF371FBC40}"/>
              </a:ext>
            </a:extLst>
          </p:cNvPr>
          <p:cNvGraphicFramePr>
            <a:graphicFrameLocks noGrp="1"/>
          </p:cNvGraphicFramePr>
          <p:nvPr>
            <p:extLst>
              <p:ext uri="{D42A27DB-BD31-4B8C-83A1-F6EECF244321}">
                <p14:modId xmlns:p14="http://schemas.microsoft.com/office/powerpoint/2010/main" val="3101572014"/>
              </p:ext>
            </p:extLst>
          </p:nvPr>
        </p:nvGraphicFramePr>
        <p:xfrm>
          <a:off x="0" y="1757680"/>
          <a:ext cx="12192000" cy="4053840"/>
        </p:xfrm>
        <a:graphic>
          <a:graphicData uri="http://schemas.openxmlformats.org/drawingml/2006/table">
            <a:tbl>
              <a:tblPr/>
              <a:tblGrid>
                <a:gridCol w="3048000">
                  <a:extLst>
                    <a:ext uri="{9D8B030D-6E8A-4147-A177-3AD203B41FA5}">
                      <a16:colId xmlns:a16="http://schemas.microsoft.com/office/drawing/2014/main" val="3157740909"/>
                    </a:ext>
                  </a:extLst>
                </a:gridCol>
                <a:gridCol w="3048000">
                  <a:extLst>
                    <a:ext uri="{9D8B030D-6E8A-4147-A177-3AD203B41FA5}">
                      <a16:colId xmlns:a16="http://schemas.microsoft.com/office/drawing/2014/main" val="1517374627"/>
                    </a:ext>
                  </a:extLst>
                </a:gridCol>
                <a:gridCol w="3048000">
                  <a:extLst>
                    <a:ext uri="{9D8B030D-6E8A-4147-A177-3AD203B41FA5}">
                      <a16:colId xmlns:a16="http://schemas.microsoft.com/office/drawing/2014/main" val="213098828"/>
                    </a:ext>
                  </a:extLst>
                </a:gridCol>
                <a:gridCol w="3048000">
                  <a:extLst>
                    <a:ext uri="{9D8B030D-6E8A-4147-A177-3AD203B41FA5}">
                      <a16:colId xmlns:a16="http://schemas.microsoft.com/office/drawing/2014/main" val="3666133540"/>
                    </a:ext>
                  </a:extLst>
                </a:gridCol>
              </a:tblGrid>
              <a:tr h="506730">
                <a:tc>
                  <a:txBody>
                    <a:bodyPr/>
                    <a:lstStyle/>
                    <a:p>
                      <a:r>
                        <a:rPr lang="en-US"/>
                        <a:t>OPCODE</a:t>
                      </a:r>
                    </a:p>
                  </a:txBody>
                  <a:tcPr anchor="ctr">
                    <a:lnL>
                      <a:noFill/>
                    </a:lnL>
                    <a:lnR>
                      <a:noFill/>
                    </a:lnR>
                    <a:lnT>
                      <a:noFill/>
                    </a:lnT>
                    <a:lnB>
                      <a:noFill/>
                    </a:lnB>
                  </a:tcPr>
                </a:tc>
                <a:tc>
                  <a:txBody>
                    <a:bodyPr/>
                    <a:lstStyle/>
                    <a:p>
                      <a:r>
                        <a:rPr lang="en-US"/>
                        <a:t>OPERAND</a:t>
                      </a:r>
                    </a:p>
                  </a:txBody>
                  <a:tcPr anchor="ctr">
                    <a:lnL>
                      <a:noFill/>
                    </a:lnL>
                    <a:lnR>
                      <a:noFill/>
                    </a:lnR>
                    <a:lnT>
                      <a:noFill/>
                    </a:lnT>
                    <a:lnB>
                      <a:noFill/>
                    </a:lnB>
                  </a:tcPr>
                </a:tc>
                <a:tc>
                  <a:txBody>
                    <a:bodyPr/>
                    <a:lstStyle/>
                    <a:p>
                      <a:r>
                        <a:rPr lang="en-US"/>
                        <a:t>EXPLANATION</a:t>
                      </a:r>
                    </a:p>
                  </a:txBody>
                  <a:tcPr anchor="ctr">
                    <a:lnL>
                      <a:noFill/>
                    </a:lnL>
                    <a:lnR>
                      <a:noFill/>
                    </a:lnR>
                    <a:lnT>
                      <a:noFill/>
                    </a:lnT>
                    <a:lnB>
                      <a:noFill/>
                    </a:lnB>
                  </a:tcPr>
                </a:tc>
                <a:tc>
                  <a:txBody>
                    <a:bodyPr/>
                    <a:lstStyle/>
                    <a:p>
                      <a:r>
                        <a:rPr lang="en-US"/>
                        <a:t>EXAMPLE</a:t>
                      </a:r>
                    </a:p>
                  </a:txBody>
                  <a:tcPr anchor="ctr">
                    <a:lnL>
                      <a:noFill/>
                    </a:lnL>
                    <a:lnR>
                      <a:noFill/>
                    </a:lnR>
                    <a:lnT>
                      <a:noFill/>
                    </a:lnT>
                    <a:lnB>
                      <a:noFill/>
                    </a:lnB>
                  </a:tcPr>
                </a:tc>
                <a:extLst>
                  <a:ext uri="{0D108BD9-81ED-4DB2-BD59-A6C34878D82A}">
                    <a16:rowId xmlns:a16="http://schemas.microsoft.com/office/drawing/2014/main" val="2893186720"/>
                  </a:ext>
                </a:extLst>
              </a:tr>
              <a:tr h="506730">
                <a:tc>
                  <a:txBody>
                    <a:bodyPr/>
                    <a:lstStyle/>
                    <a:p>
                      <a:r>
                        <a:rPr lang="en-US"/>
                        <a:t>CC</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 if carry flag is 1</a:t>
                      </a:r>
                    </a:p>
                  </a:txBody>
                  <a:tcPr anchor="ctr">
                    <a:lnL>
                      <a:noFill/>
                    </a:lnL>
                    <a:lnR>
                      <a:noFill/>
                    </a:lnR>
                    <a:lnT>
                      <a:noFill/>
                    </a:lnT>
                    <a:lnB>
                      <a:noFill/>
                    </a:lnB>
                  </a:tcPr>
                </a:tc>
                <a:tc>
                  <a:txBody>
                    <a:bodyPr/>
                    <a:lstStyle/>
                    <a:p>
                      <a:r>
                        <a:rPr lang="en-US"/>
                        <a:t>CC 2050</a:t>
                      </a:r>
                    </a:p>
                  </a:txBody>
                  <a:tcPr anchor="ctr">
                    <a:lnL>
                      <a:noFill/>
                    </a:lnL>
                    <a:lnR>
                      <a:noFill/>
                    </a:lnR>
                    <a:lnT>
                      <a:noFill/>
                    </a:lnT>
                    <a:lnB>
                      <a:noFill/>
                    </a:lnB>
                  </a:tcPr>
                </a:tc>
                <a:extLst>
                  <a:ext uri="{0D108BD9-81ED-4DB2-BD59-A6C34878D82A}">
                    <a16:rowId xmlns:a16="http://schemas.microsoft.com/office/drawing/2014/main" val="1778106923"/>
                  </a:ext>
                </a:extLst>
              </a:tr>
              <a:tr h="506730">
                <a:tc>
                  <a:txBody>
                    <a:bodyPr/>
                    <a:lstStyle/>
                    <a:p>
                      <a:r>
                        <a:rPr lang="en-US"/>
                        <a:t>CNC</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 if carry flag is 0</a:t>
                      </a:r>
                    </a:p>
                  </a:txBody>
                  <a:tcPr anchor="ctr">
                    <a:lnL>
                      <a:noFill/>
                    </a:lnL>
                    <a:lnR>
                      <a:noFill/>
                    </a:lnR>
                    <a:lnT>
                      <a:noFill/>
                    </a:lnT>
                    <a:lnB>
                      <a:noFill/>
                    </a:lnB>
                  </a:tcPr>
                </a:tc>
                <a:tc>
                  <a:txBody>
                    <a:bodyPr/>
                    <a:lstStyle/>
                    <a:p>
                      <a:r>
                        <a:rPr lang="en-US"/>
                        <a:t>CNC 2050</a:t>
                      </a:r>
                    </a:p>
                  </a:txBody>
                  <a:tcPr anchor="ctr">
                    <a:lnL>
                      <a:noFill/>
                    </a:lnL>
                    <a:lnR>
                      <a:noFill/>
                    </a:lnR>
                    <a:lnT>
                      <a:noFill/>
                    </a:lnT>
                    <a:lnB>
                      <a:noFill/>
                    </a:lnB>
                  </a:tcPr>
                </a:tc>
                <a:extLst>
                  <a:ext uri="{0D108BD9-81ED-4DB2-BD59-A6C34878D82A}">
                    <a16:rowId xmlns:a16="http://schemas.microsoft.com/office/drawing/2014/main" val="4163946295"/>
                  </a:ext>
                </a:extLst>
              </a:tr>
              <a:tr h="506730">
                <a:tc>
                  <a:txBody>
                    <a:bodyPr/>
                    <a:lstStyle/>
                    <a:p>
                      <a:r>
                        <a:rPr lang="en-US"/>
                        <a:t>CZ</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Calls if zero flag is 1</a:t>
                      </a:r>
                    </a:p>
                  </a:txBody>
                  <a:tcPr anchor="ctr">
                    <a:lnL>
                      <a:noFill/>
                    </a:lnL>
                    <a:lnR>
                      <a:noFill/>
                    </a:lnR>
                    <a:lnT>
                      <a:noFill/>
                    </a:lnT>
                    <a:lnB>
                      <a:noFill/>
                    </a:lnB>
                  </a:tcPr>
                </a:tc>
                <a:tc>
                  <a:txBody>
                    <a:bodyPr/>
                    <a:lstStyle/>
                    <a:p>
                      <a:r>
                        <a:rPr lang="en-US"/>
                        <a:t>CZ 2050</a:t>
                      </a:r>
                    </a:p>
                  </a:txBody>
                  <a:tcPr anchor="ctr">
                    <a:lnL>
                      <a:noFill/>
                    </a:lnL>
                    <a:lnR>
                      <a:noFill/>
                    </a:lnR>
                    <a:lnT>
                      <a:noFill/>
                    </a:lnT>
                    <a:lnB>
                      <a:noFill/>
                    </a:lnB>
                  </a:tcPr>
                </a:tc>
                <a:extLst>
                  <a:ext uri="{0D108BD9-81ED-4DB2-BD59-A6C34878D82A}">
                    <a16:rowId xmlns:a16="http://schemas.microsoft.com/office/drawing/2014/main" val="4232924596"/>
                  </a:ext>
                </a:extLst>
              </a:tr>
              <a:tr h="506730">
                <a:tc>
                  <a:txBody>
                    <a:bodyPr/>
                    <a:lstStyle/>
                    <a:p>
                      <a:r>
                        <a:rPr lang="en-US"/>
                        <a:t>CNZ</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Calls if zero flag is 0</a:t>
                      </a:r>
                    </a:p>
                  </a:txBody>
                  <a:tcPr anchor="ctr">
                    <a:lnL>
                      <a:noFill/>
                    </a:lnL>
                    <a:lnR>
                      <a:noFill/>
                    </a:lnR>
                    <a:lnT>
                      <a:noFill/>
                    </a:lnT>
                    <a:lnB>
                      <a:noFill/>
                    </a:lnB>
                  </a:tcPr>
                </a:tc>
                <a:tc>
                  <a:txBody>
                    <a:bodyPr/>
                    <a:lstStyle/>
                    <a:p>
                      <a:r>
                        <a:rPr lang="en-US"/>
                        <a:t>CNZ 2050</a:t>
                      </a:r>
                    </a:p>
                  </a:txBody>
                  <a:tcPr anchor="ctr">
                    <a:lnL>
                      <a:noFill/>
                    </a:lnL>
                    <a:lnR>
                      <a:noFill/>
                    </a:lnR>
                    <a:lnT>
                      <a:noFill/>
                    </a:lnT>
                    <a:lnB>
                      <a:noFill/>
                    </a:lnB>
                  </a:tcPr>
                </a:tc>
                <a:extLst>
                  <a:ext uri="{0D108BD9-81ED-4DB2-BD59-A6C34878D82A}">
                    <a16:rowId xmlns:a16="http://schemas.microsoft.com/office/drawing/2014/main" val="3360311974"/>
                  </a:ext>
                </a:extLst>
              </a:tr>
              <a:tr h="506730">
                <a:tc>
                  <a:txBody>
                    <a:bodyPr/>
                    <a:lstStyle/>
                    <a:p>
                      <a:r>
                        <a:rPr lang="en-US"/>
                        <a:t>CPE</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Calls if parity flag is 1</a:t>
                      </a:r>
                    </a:p>
                  </a:txBody>
                  <a:tcPr anchor="ctr">
                    <a:lnL>
                      <a:noFill/>
                    </a:lnL>
                    <a:lnR>
                      <a:noFill/>
                    </a:lnR>
                    <a:lnT>
                      <a:noFill/>
                    </a:lnT>
                    <a:lnB>
                      <a:noFill/>
                    </a:lnB>
                  </a:tcPr>
                </a:tc>
                <a:tc>
                  <a:txBody>
                    <a:bodyPr/>
                    <a:lstStyle/>
                    <a:p>
                      <a:r>
                        <a:rPr lang="en-US"/>
                        <a:t>CPE 2050</a:t>
                      </a:r>
                    </a:p>
                  </a:txBody>
                  <a:tcPr anchor="ctr">
                    <a:lnL>
                      <a:noFill/>
                    </a:lnL>
                    <a:lnR>
                      <a:noFill/>
                    </a:lnR>
                    <a:lnT>
                      <a:noFill/>
                    </a:lnT>
                    <a:lnB>
                      <a:noFill/>
                    </a:lnB>
                  </a:tcPr>
                </a:tc>
                <a:extLst>
                  <a:ext uri="{0D108BD9-81ED-4DB2-BD59-A6C34878D82A}">
                    <a16:rowId xmlns:a16="http://schemas.microsoft.com/office/drawing/2014/main" val="1897519214"/>
                  </a:ext>
                </a:extLst>
              </a:tr>
              <a:tr h="506730">
                <a:tc>
                  <a:txBody>
                    <a:bodyPr/>
                    <a:lstStyle/>
                    <a:p>
                      <a:r>
                        <a:rPr lang="en-US"/>
                        <a:t>CPO</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Calls if parity flag is 0</a:t>
                      </a:r>
                    </a:p>
                  </a:txBody>
                  <a:tcPr anchor="ctr">
                    <a:lnL>
                      <a:noFill/>
                    </a:lnL>
                    <a:lnR>
                      <a:noFill/>
                    </a:lnR>
                    <a:lnT>
                      <a:noFill/>
                    </a:lnT>
                    <a:lnB>
                      <a:noFill/>
                    </a:lnB>
                  </a:tcPr>
                </a:tc>
                <a:tc>
                  <a:txBody>
                    <a:bodyPr/>
                    <a:lstStyle/>
                    <a:p>
                      <a:r>
                        <a:rPr lang="en-US"/>
                        <a:t>CPO 2050</a:t>
                      </a:r>
                    </a:p>
                  </a:txBody>
                  <a:tcPr anchor="ctr">
                    <a:lnL>
                      <a:noFill/>
                    </a:lnL>
                    <a:lnR>
                      <a:noFill/>
                    </a:lnR>
                    <a:lnT>
                      <a:noFill/>
                    </a:lnT>
                    <a:lnB>
                      <a:noFill/>
                    </a:lnB>
                  </a:tcPr>
                </a:tc>
                <a:extLst>
                  <a:ext uri="{0D108BD9-81ED-4DB2-BD59-A6C34878D82A}">
                    <a16:rowId xmlns:a16="http://schemas.microsoft.com/office/drawing/2014/main" val="4074241692"/>
                  </a:ext>
                </a:extLst>
              </a:tr>
              <a:tr h="506730">
                <a:tc>
                  <a:txBody>
                    <a:bodyPr/>
                    <a:lstStyle/>
                    <a:p>
                      <a:r>
                        <a:rPr lang="en-US"/>
                        <a:t>CM</a:t>
                      </a:r>
                    </a:p>
                  </a:txBody>
                  <a:tcPr anchor="ctr">
                    <a:lnL>
                      <a:noFill/>
                    </a:lnL>
                    <a:lnR>
                      <a:noFill/>
                    </a:lnR>
                    <a:lnT>
                      <a:noFill/>
                    </a:lnT>
                    <a:lnB>
                      <a:noFill/>
                    </a:lnB>
                  </a:tcPr>
                </a:tc>
                <a:tc>
                  <a:txBody>
                    <a:bodyPr/>
                    <a:lstStyle/>
                    <a:p>
                      <a:r>
                        <a:rPr lang="en-US"/>
                        <a:t>address</a:t>
                      </a:r>
                    </a:p>
                  </a:txBody>
                  <a:tcPr anchor="ctr">
                    <a:lnL>
                      <a:noFill/>
                    </a:lnL>
                    <a:lnR>
                      <a:noFill/>
                    </a:lnR>
                    <a:lnT>
                      <a:noFill/>
                    </a:lnT>
                    <a:lnB>
                      <a:noFill/>
                    </a:lnB>
                  </a:tcPr>
                </a:tc>
                <a:tc>
                  <a:txBody>
                    <a:bodyPr/>
                    <a:lstStyle/>
                    <a:p>
                      <a:r>
                        <a:rPr lang="en-US"/>
                        <a:t>Calls if sign flag is 1</a:t>
                      </a:r>
                    </a:p>
                  </a:txBody>
                  <a:tcPr anchor="ctr">
                    <a:lnL>
                      <a:noFill/>
                    </a:lnL>
                    <a:lnR>
                      <a:noFill/>
                    </a:lnR>
                    <a:lnT>
                      <a:noFill/>
                    </a:lnT>
                    <a:lnB>
                      <a:noFill/>
                    </a:lnB>
                  </a:tcPr>
                </a:tc>
                <a:tc>
                  <a:txBody>
                    <a:bodyPr/>
                    <a:lstStyle/>
                    <a:p>
                      <a:r>
                        <a:rPr lang="en-US" dirty="0"/>
                        <a:t>CM 2050</a:t>
                      </a:r>
                    </a:p>
                  </a:txBody>
                  <a:tcPr anchor="ctr">
                    <a:lnL>
                      <a:noFill/>
                    </a:lnL>
                    <a:lnR>
                      <a:noFill/>
                    </a:lnR>
                    <a:lnT>
                      <a:noFill/>
                    </a:lnT>
                    <a:lnB>
                      <a:noFill/>
                    </a:lnB>
                  </a:tcPr>
                </a:tc>
                <a:extLst>
                  <a:ext uri="{0D108BD9-81ED-4DB2-BD59-A6C34878D82A}">
                    <a16:rowId xmlns:a16="http://schemas.microsoft.com/office/drawing/2014/main" val="2642809045"/>
                  </a:ext>
                </a:extLst>
              </a:tr>
            </a:tbl>
          </a:graphicData>
        </a:graphic>
      </p:graphicFrame>
    </p:spTree>
    <p:extLst>
      <p:ext uri="{BB962C8B-B14F-4D97-AF65-F5344CB8AC3E}">
        <p14:creationId xmlns:p14="http://schemas.microsoft.com/office/powerpoint/2010/main" val="36671399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748E94-8DE9-FD45-B5A1-E9182B88C89E}"/>
              </a:ext>
            </a:extLst>
          </p:cNvPr>
          <p:cNvSpPr>
            <a:spLocks noGrp="1"/>
          </p:cNvSpPr>
          <p:nvPr>
            <p:ph idx="1"/>
          </p:nvPr>
        </p:nvSpPr>
        <p:spPr>
          <a:xfrm>
            <a:off x="638174" y="0"/>
            <a:ext cx="11553825" cy="6858000"/>
          </a:xfrm>
        </p:spPr>
        <p:txBody>
          <a:bodyPr/>
          <a:lstStyle/>
          <a:p>
            <a:r>
              <a:rPr lang="en-US" b="1" dirty="0"/>
              <a:t>3. Return Instructions –</a:t>
            </a:r>
            <a:r>
              <a:rPr lang="en-US" dirty="0"/>
              <a:t> The return instruction transfers the program sequence from the subroutine to the calling program. Return instructions are 2 types: Unconditional Jump Instructions and Conditional Jump Instructions. </a:t>
            </a:r>
          </a:p>
          <a:p>
            <a:r>
              <a:rPr lang="en-US" b="1" dirty="0"/>
              <a:t>(a) Unconditional Return Instruction:</a:t>
            </a:r>
            <a:r>
              <a:rPr lang="en-US" dirty="0"/>
              <a:t> The program sequence is transferred unconditionally from the subroutine to the calling program</a:t>
            </a:r>
          </a:p>
          <a:p>
            <a:endParaRPr lang="en-US" dirty="0"/>
          </a:p>
          <a:p>
            <a:endParaRPr lang="en-US" dirty="0"/>
          </a:p>
        </p:txBody>
      </p:sp>
      <p:graphicFrame>
        <p:nvGraphicFramePr>
          <p:cNvPr id="14" name="Table 13">
            <a:extLst>
              <a:ext uri="{FF2B5EF4-FFF2-40B4-BE49-F238E27FC236}">
                <a16:creationId xmlns:a16="http://schemas.microsoft.com/office/drawing/2014/main" id="{C64A2A25-0717-0BBF-08E2-B92B9CB663F4}"/>
              </a:ext>
            </a:extLst>
          </p:cNvPr>
          <p:cNvGraphicFramePr>
            <a:graphicFrameLocks noGrp="1"/>
          </p:cNvGraphicFramePr>
          <p:nvPr>
            <p:extLst>
              <p:ext uri="{D42A27DB-BD31-4B8C-83A1-F6EECF244321}">
                <p14:modId xmlns:p14="http://schemas.microsoft.com/office/powerpoint/2010/main" val="1522758303"/>
              </p:ext>
            </p:extLst>
          </p:nvPr>
        </p:nvGraphicFramePr>
        <p:xfrm>
          <a:off x="0" y="4907280"/>
          <a:ext cx="12192000" cy="1950720"/>
        </p:xfrm>
        <a:graphic>
          <a:graphicData uri="http://schemas.openxmlformats.org/drawingml/2006/table">
            <a:tbl>
              <a:tblPr/>
              <a:tblGrid>
                <a:gridCol w="3048000">
                  <a:extLst>
                    <a:ext uri="{9D8B030D-6E8A-4147-A177-3AD203B41FA5}">
                      <a16:colId xmlns:a16="http://schemas.microsoft.com/office/drawing/2014/main" val="1668854304"/>
                    </a:ext>
                  </a:extLst>
                </a:gridCol>
                <a:gridCol w="3048000">
                  <a:extLst>
                    <a:ext uri="{9D8B030D-6E8A-4147-A177-3AD203B41FA5}">
                      <a16:colId xmlns:a16="http://schemas.microsoft.com/office/drawing/2014/main" val="2651559430"/>
                    </a:ext>
                  </a:extLst>
                </a:gridCol>
                <a:gridCol w="3048000">
                  <a:extLst>
                    <a:ext uri="{9D8B030D-6E8A-4147-A177-3AD203B41FA5}">
                      <a16:colId xmlns:a16="http://schemas.microsoft.com/office/drawing/2014/main" val="3467907397"/>
                    </a:ext>
                  </a:extLst>
                </a:gridCol>
                <a:gridCol w="3048000">
                  <a:extLst>
                    <a:ext uri="{9D8B030D-6E8A-4147-A177-3AD203B41FA5}">
                      <a16:colId xmlns:a16="http://schemas.microsoft.com/office/drawing/2014/main" val="2776664040"/>
                    </a:ext>
                  </a:extLst>
                </a:gridCol>
              </a:tblGrid>
              <a:tr h="557349">
                <a:tc>
                  <a:txBody>
                    <a:bodyPr/>
                    <a:lstStyle/>
                    <a:p>
                      <a:r>
                        <a:rPr lang="en-US"/>
                        <a:t>OPCODE</a:t>
                      </a:r>
                    </a:p>
                  </a:txBody>
                  <a:tcPr anchor="ctr">
                    <a:lnL>
                      <a:noFill/>
                    </a:lnL>
                    <a:lnR>
                      <a:noFill/>
                    </a:lnR>
                    <a:lnT>
                      <a:noFill/>
                    </a:lnT>
                    <a:lnB>
                      <a:noFill/>
                    </a:lnB>
                  </a:tcPr>
                </a:tc>
                <a:tc>
                  <a:txBody>
                    <a:bodyPr/>
                    <a:lstStyle/>
                    <a:p>
                      <a:r>
                        <a:rPr lang="en-US"/>
                        <a:t>OPERAND</a:t>
                      </a:r>
                    </a:p>
                  </a:txBody>
                  <a:tcPr anchor="ctr">
                    <a:lnL>
                      <a:noFill/>
                    </a:lnL>
                    <a:lnR>
                      <a:noFill/>
                    </a:lnR>
                    <a:lnT>
                      <a:noFill/>
                    </a:lnT>
                    <a:lnB>
                      <a:noFill/>
                    </a:lnB>
                  </a:tcPr>
                </a:tc>
                <a:tc>
                  <a:txBody>
                    <a:bodyPr/>
                    <a:lstStyle/>
                    <a:p>
                      <a:r>
                        <a:rPr lang="en-US"/>
                        <a:t>EXPLANATION</a:t>
                      </a:r>
                    </a:p>
                  </a:txBody>
                  <a:tcPr anchor="ctr">
                    <a:lnL>
                      <a:noFill/>
                    </a:lnL>
                    <a:lnR>
                      <a:noFill/>
                    </a:lnR>
                    <a:lnT>
                      <a:noFill/>
                    </a:lnT>
                    <a:lnB>
                      <a:noFill/>
                    </a:lnB>
                  </a:tcPr>
                </a:tc>
                <a:tc>
                  <a:txBody>
                    <a:bodyPr/>
                    <a:lstStyle/>
                    <a:p>
                      <a:r>
                        <a:rPr lang="en-US"/>
                        <a:t>EXAMPLE</a:t>
                      </a:r>
                    </a:p>
                  </a:txBody>
                  <a:tcPr anchor="ctr">
                    <a:lnL>
                      <a:noFill/>
                    </a:lnL>
                    <a:lnR>
                      <a:noFill/>
                    </a:lnR>
                    <a:lnT>
                      <a:noFill/>
                    </a:lnT>
                    <a:lnB>
                      <a:noFill/>
                    </a:lnB>
                  </a:tcPr>
                </a:tc>
                <a:extLst>
                  <a:ext uri="{0D108BD9-81ED-4DB2-BD59-A6C34878D82A}">
                    <a16:rowId xmlns:a16="http://schemas.microsoft.com/office/drawing/2014/main" val="3416537485"/>
                  </a:ext>
                </a:extLst>
              </a:tr>
              <a:tr h="1393371">
                <a:tc>
                  <a:txBody>
                    <a:bodyPr/>
                    <a:lstStyle/>
                    <a:p>
                      <a:r>
                        <a:rPr lang="en-US"/>
                        <a:t>RET</a:t>
                      </a:r>
                    </a:p>
                  </a:txBody>
                  <a:tcPr anchor="ctr">
                    <a:lnL>
                      <a:noFill/>
                    </a:lnL>
                    <a:lnR>
                      <a:noFill/>
                    </a:lnR>
                    <a:lnT>
                      <a:noFill/>
                    </a:lnT>
                    <a:lnB>
                      <a:noFill/>
                    </a:lnB>
                  </a:tcPr>
                </a:tc>
                <a:tc>
                  <a:txBody>
                    <a:bodyPr/>
                    <a:lstStyle/>
                    <a:p>
                      <a:r>
                        <a:rPr lang="en-US"/>
                        <a:t>none</a:t>
                      </a:r>
                    </a:p>
                  </a:txBody>
                  <a:tcPr anchor="ctr">
                    <a:lnL>
                      <a:noFill/>
                    </a:lnL>
                    <a:lnR>
                      <a:noFill/>
                    </a:lnR>
                    <a:lnT>
                      <a:noFill/>
                    </a:lnT>
                    <a:lnB>
                      <a:noFill/>
                    </a:lnB>
                  </a:tcPr>
                </a:tc>
                <a:tc>
                  <a:txBody>
                    <a:bodyPr/>
                    <a:lstStyle/>
                    <a:p>
                      <a:r>
                        <a:rPr lang="en-US"/>
                        <a:t>Return from the subroutine unconditionally</a:t>
                      </a:r>
                    </a:p>
                  </a:txBody>
                  <a:tcPr anchor="ctr">
                    <a:lnL>
                      <a:noFill/>
                    </a:lnL>
                    <a:lnR>
                      <a:noFill/>
                    </a:lnR>
                    <a:lnT>
                      <a:noFill/>
                    </a:lnT>
                    <a:lnB>
                      <a:noFill/>
                    </a:lnB>
                  </a:tcPr>
                </a:tc>
                <a:tc>
                  <a:txBody>
                    <a:bodyPr/>
                    <a:lstStyle/>
                    <a:p>
                      <a:r>
                        <a:rPr lang="en-US" dirty="0"/>
                        <a:t>RET</a:t>
                      </a:r>
                    </a:p>
                  </a:txBody>
                  <a:tcPr anchor="ctr">
                    <a:lnL>
                      <a:noFill/>
                    </a:lnL>
                    <a:lnR>
                      <a:noFill/>
                    </a:lnR>
                    <a:lnT>
                      <a:noFill/>
                    </a:lnT>
                    <a:lnB>
                      <a:noFill/>
                    </a:lnB>
                  </a:tcPr>
                </a:tc>
                <a:extLst>
                  <a:ext uri="{0D108BD9-81ED-4DB2-BD59-A6C34878D82A}">
                    <a16:rowId xmlns:a16="http://schemas.microsoft.com/office/drawing/2014/main" val="735437083"/>
                  </a:ext>
                </a:extLst>
              </a:tr>
            </a:tbl>
          </a:graphicData>
        </a:graphic>
      </p:graphicFrame>
    </p:spTree>
    <p:extLst>
      <p:ext uri="{BB962C8B-B14F-4D97-AF65-F5344CB8AC3E}">
        <p14:creationId xmlns:p14="http://schemas.microsoft.com/office/powerpoint/2010/main" val="312935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C58D-67E2-F2B5-4F23-0D205ABD40FD}"/>
              </a:ext>
            </a:extLst>
          </p:cNvPr>
          <p:cNvSpPr>
            <a:spLocks noGrp="1"/>
          </p:cNvSpPr>
          <p:nvPr>
            <p:ph idx="1"/>
          </p:nvPr>
        </p:nvSpPr>
        <p:spPr>
          <a:xfrm>
            <a:off x="0" y="0"/>
            <a:ext cx="12192000" cy="6858000"/>
          </a:xfrm>
        </p:spPr>
        <p:txBody>
          <a:bodyPr/>
          <a:lstStyle/>
          <a:p>
            <a:r>
              <a:rPr lang="en-US" b="1" dirty="0"/>
              <a:t>b) Conditional Return Instruction:</a:t>
            </a:r>
            <a:r>
              <a:rPr lang="en-US" dirty="0"/>
              <a:t> The program sequence is transferred unconditionally from the subroutine to the calling program only is the condition is satisfied. </a:t>
            </a:r>
          </a:p>
          <a:p>
            <a:endParaRPr lang="en-US" dirty="0"/>
          </a:p>
        </p:txBody>
      </p:sp>
      <p:graphicFrame>
        <p:nvGraphicFramePr>
          <p:cNvPr id="4" name="Table 3">
            <a:extLst>
              <a:ext uri="{FF2B5EF4-FFF2-40B4-BE49-F238E27FC236}">
                <a16:creationId xmlns:a16="http://schemas.microsoft.com/office/drawing/2014/main" id="{A5DA4684-DA9E-8D42-CE72-A2DE7247DCBC}"/>
              </a:ext>
            </a:extLst>
          </p:cNvPr>
          <p:cNvGraphicFramePr>
            <a:graphicFrameLocks noGrp="1"/>
          </p:cNvGraphicFramePr>
          <p:nvPr>
            <p:extLst>
              <p:ext uri="{D42A27DB-BD31-4B8C-83A1-F6EECF244321}">
                <p14:modId xmlns:p14="http://schemas.microsoft.com/office/powerpoint/2010/main" val="1405889668"/>
              </p:ext>
            </p:extLst>
          </p:nvPr>
        </p:nvGraphicFramePr>
        <p:xfrm>
          <a:off x="0" y="1442720"/>
          <a:ext cx="12192000" cy="5415281"/>
        </p:xfrm>
        <a:graphic>
          <a:graphicData uri="http://schemas.openxmlformats.org/drawingml/2006/table">
            <a:tbl>
              <a:tblPr/>
              <a:tblGrid>
                <a:gridCol w="3048000">
                  <a:extLst>
                    <a:ext uri="{9D8B030D-6E8A-4147-A177-3AD203B41FA5}">
                      <a16:colId xmlns:a16="http://schemas.microsoft.com/office/drawing/2014/main" val="2772786440"/>
                    </a:ext>
                  </a:extLst>
                </a:gridCol>
                <a:gridCol w="3048000">
                  <a:extLst>
                    <a:ext uri="{9D8B030D-6E8A-4147-A177-3AD203B41FA5}">
                      <a16:colId xmlns:a16="http://schemas.microsoft.com/office/drawing/2014/main" val="4148033223"/>
                    </a:ext>
                  </a:extLst>
                </a:gridCol>
                <a:gridCol w="3048000">
                  <a:extLst>
                    <a:ext uri="{9D8B030D-6E8A-4147-A177-3AD203B41FA5}">
                      <a16:colId xmlns:a16="http://schemas.microsoft.com/office/drawing/2014/main" val="2675608287"/>
                    </a:ext>
                  </a:extLst>
                </a:gridCol>
                <a:gridCol w="3048000">
                  <a:extLst>
                    <a:ext uri="{9D8B030D-6E8A-4147-A177-3AD203B41FA5}">
                      <a16:colId xmlns:a16="http://schemas.microsoft.com/office/drawing/2014/main" val="2720992539"/>
                    </a:ext>
                  </a:extLst>
                </a:gridCol>
              </a:tblGrid>
              <a:tr h="372721">
                <a:tc>
                  <a:txBody>
                    <a:bodyPr/>
                    <a:lstStyle/>
                    <a:p>
                      <a:r>
                        <a:rPr lang="en-US" sz="1600">
                          <a:latin typeface="Times New Roman" panose="02020603050405020304" pitchFamily="18" charset="0"/>
                          <a:cs typeface="Times New Roman" panose="02020603050405020304" pitchFamily="18" charset="0"/>
                        </a:rPr>
                        <a:t>OPCODE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OPERAND</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EXPLANATION</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EXAMPLE</a:t>
                      </a:r>
                    </a:p>
                  </a:txBody>
                  <a:tcPr marL="75023" marR="75023" marT="37512" marB="37512" anchor="ctr">
                    <a:lnL>
                      <a:noFill/>
                    </a:lnL>
                    <a:lnR>
                      <a:noFill/>
                    </a:lnR>
                    <a:lnT>
                      <a:noFill/>
                    </a:lnT>
                    <a:lnB>
                      <a:noFill/>
                    </a:lnB>
                  </a:tcPr>
                </a:tc>
                <a:extLst>
                  <a:ext uri="{0D108BD9-81ED-4DB2-BD59-A6C34878D82A}">
                    <a16:rowId xmlns:a16="http://schemas.microsoft.com/office/drawing/2014/main" val="3492628838"/>
                  </a:ext>
                </a:extLst>
              </a:tr>
              <a:tr h="933968">
                <a:tc>
                  <a:txBody>
                    <a:bodyPr/>
                    <a:lstStyle/>
                    <a:p>
                      <a:r>
                        <a:rPr lang="en-US" sz="1600">
                          <a:latin typeface="Times New Roman" panose="02020603050405020304" pitchFamily="18" charset="0"/>
                          <a:cs typeface="Times New Roman" panose="02020603050405020304" pitchFamily="18" charset="0"/>
                        </a:rPr>
                        <a:t>RC</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carry flag is 1</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RC</a:t>
                      </a:r>
                    </a:p>
                  </a:txBody>
                  <a:tcPr marL="75023" marR="75023" marT="37512" marB="37512" anchor="ctr">
                    <a:lnL>
                      <a:noFill/>
                    </a:lnL>
                    <a:lnR>
                      <a:noFill/>
                    </a:lnR>
                    <a:lnT>
                      <a:noFill/>
                    </a:lnT>
                    <a:lnB>
                      <a:noFill/>
                    </a:lnB>
                  </a:tcPr>
                </a:tc>
                <a:extLst>
                  <a:ext uri="{0D108BD9-81ED-4DB2-BD59-A6C34878D82A}">
                    <a16:rowId xmlns:a16="http://schemas.microsoft.com/office/drawing/2014/main" val="3945893751"/>
                  </a:ext>
                </a:extLst>
              </a:tr>
              <a:tr h="933968">
                <a:tc>
                  <a:txBody>
                    <a:bodyPr/>
                    <a:lstStyle/>
                    <a:p>
                      <a:r>
                        <a:rPr lang="en-US" sz="1600" dirty="0">
                          <a:latin typeface="Times New Roman" panose="02020603050405020304" pitchFamily="18" charset="0"/>
                          <a:cs typeface="Times New Roman" panose="02020603050405020304" pitchFamily="18" charset="0"/>
                        </a:rPr>
                        <a:t>RNC</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carry flag is 0</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RNC</a:t>
                      </a:r>
                    </a:p>
                  </a:txBody>
                  <a:tcPr marL="75023" marR="75023" marT="37512" marB="37512" anchor="ctr">
                    <a:lnL>
                      <a:noFill/>
                    </a:lnL>
                    <a:lnR>
                      <a:noFill/>
                    </a:lnR>
                    <a:lnT>
                      <a:noFill/>
                    </a:lnT>
                    <a:lnB>
                      <a:noFill/>
                    </a:lnB>
                  </a:tcPr>
                </a:tc>
                <a:extLst>
                  <a:ext uri="{0D108BD9-81ED-4DB2-BD59-A6C34878D82A}">
                    <a16:rowId xmlns:a16="http://schemas.microsoft.com/office/drawing/2014/main" val="745935366"/>
                  </a:ext>
                </a:extLst>
              </a:tr>
              <a:tr h="653344">
                <a:tc>
                  <a:txBody>
                    <a:bodyPr/>
                    <a:lstStyle/>
                    <a:p>
                      <a:r>
                        <a:rPr lang="en-US" sz="1600">
                          <a:latin typeface="Times New Roman" panose="02020603050405020304" pitchFamily="18" charset="0"/>
                          <a:cs typeface="Times New Roman" panose="02020603050405020304" pitchFamily="18" charset="0"/>
                        </a:rPr>
                        <a:t>RZ</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zero flag is 1</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RZ</a:t>
                      </a:r>
                    </a:p>
                  </a:txBody>
                  <a:tcPr marL="75023" marR="75023" marT="37512" marB="37512" anchor="ctr">
                    <a:lnL>
                      <a:noFill/>
                    </a:lnL>
                    <a:lnR>
                      <a:noFill/>
                    </a:lnR>
                    <a:lnT>
                      <a:noFill/>
                    </a:lnT>
                    <a:lnB>
                      <a:noFill/>
                    </a:lnB>
                  </a:tcPr>
                </a:tc>
                <a:extLst>
                  <a:ext uri="{0D108BD9-81ED-4DB2-BD59-A6C34878D82A}">
                    <a16:rowId xmlns:a16="http://schemas.microsoft.com/office/drawing/2014/main" val="3996996632"/>
                  </a:ext>
                </a:extLst>
              </a:tr>
              <a:tr h="653344">
                <a:tc>
                  <a:txBody>
                    <a:bodyPr/>
                    <a:lstStyle/>
                    <a:p>
                      <a:r>
                        <a:rPr lang="en-US" sz="1600">
                          <a:latin typeface="Times New Roman" panose="02020603050405020304" pitchFamily="18" charset="0"/>
                          <a:cs typeface="Times New Roman" panose="02020603050405020304" pitchFamily="18" charset="0"/>
                        </a:rPr>
                        <a:t>RNZ</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zero flag is 0</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RNZ</a:t>
                      </a:r>
                    </a:p>
                  </a:txBody>
                  <a:tcPr marL="75023" marR="75023" marT="37512" marB="37512" anchor="ctr">
                    <a:lnL>
                      <a:noFill/>
                    </a:lnL>
                    <a:lnR>
                      <a:noFill/>
                    </a:lnR>
                    <a:lnT>
                      <a:noFill/>
                    </a:lnT>
                    <a:lnB>
                      <a:noFill/>
                    </a:lnB>
                  </a:tcPr>
                </a:tc>
                <a:extLst>
                  <a:ext uri="{0D108BD9-81ED-4DB2-BD59-A6C34878D82A}">
                    <a16:rowId xmlns:a16="http://schemas.microsoft.com/office/drawing/2014/main" val="4292552762"/>
                  </a:ext>
                </a:extLst>
              </a:tr>
              <a:tr h="933968">
                <a:tc>
                  <a:txBody>
                    <a:bodyPr/>
                    <a:lstStyle/>
                    <a:p>
                      <a:r>
                        <a:rPr lang="en-US" sz="1600">
                          <a:latin typeface="Times New Roman" panose="02020603050405020304" pitchFamily="18" charset="0"/>
                          <a:cs typeface="Times New Roman" panose="02020603050405020304" pitchFamily="18" charset="0"/>
                        </a:rPr>
                        <a:t>RPE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parity flag is 1</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RPE</a:t>
                      </a:r>
                    </a:p>
                  </a:txBody>
                  <a:tcPr marL="75023" marR="75023" marT="37512" marB="37512" anchor="ctr">
                    <a:lnL>
                      <a:noFill/>
                    </a:lnL>
                    <a:lnR>
                      <a:noFill/>
                    </a:lnR>
                    <a:lnT>
                      <a:noFill/>
                    </a:lnT>
                    <a:lnB>
                      <a:noFill/>
                    </a:lnB>
                  </a:tcPr>
                </a:tc>
                <a:extLst>
                  <a:ext uri="{0D108BD9-81ED-4DB2-BD59-A6C34878D82A}">
                    <a16:rowId xmlns:a16="http://schemas.microsoft.com/office/drawing/2014/main" val="215721066"/>
                  </a:ext>
                </a:extLst>
              </a:tr>
              <a:tr h="933968">
                <a:tc>
                  <a:txBody>
                    <a:bodyPr/>
                    <a:lstStyle/>
                    <a:p>
                      <a:r>
                        <a:rPr lang="en-US" sz="1600">
                          <a:latin typeface="Times New Roman" panose="02020603050405020304" pitchFamily="18" charset="0"/>
                          <a:cs typeface="Times New Roman" panose="02020603050405020304" pitchFamily="18" charset="0"/>
                        </a:rPr>
                        <a:t>RPO</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none</a:t>
                      </a:r>
                    </a:p>
                  </a:txBody>
                  <a:tcPr marL="75023" marR="75023" marT="37512" marB="37512" anchor="ctr">
                    <a:lnL>
                      <a:noFill/>
                    </a:lnL>
                    <a:lnR>
                      <a:noFill/>
                    </a:lnR>
                    <a:lnT>
                      <a:noFill/>
                    </a:lnT>
                    <a:lnB>
                      <a:noFill/>
                    </a:lnB>
                  </a:tcPr>
                </a:tc>
                <a:tc>
                  <a:txBody>
                    <a:bodyPr/>
                    <a:lstStyle/>
                    <a:p>
                      <a:r>
                        <a:rPr lang="en-US" sz="1600">
                          <a:latin typeface="Times New Roman" panose="02020603050405020304" pitchFamily="18" charset="0"/>
                          <a:cs typeface="Times New Roman" panose="02020603050405020304" pitchFamily="18" charset="0"/>
                        </a:rPr>
                        <a:t>Return from the subroutine if parity flag is 0</a:t>
                      </a:r>
                    </a:p>
                  </a:txBody>
                  <a:tcPr marL="75023" marR="75023" marT="37512" marB="37512" anchor="ctr">
                    <a:lnL>
                      <a:noFill/>
                    </a:lnL>
                    <a:lnR>
                      <a:noFill/>
                    </a:lnR>
                    <a:lnT>
                      <a:noFill/>
                    </a:lnT>
                    <a:lnB>
                      <a:noFill/>
                    </a:lnB>
                  </a:tcPr>
                </a:tc>
                <a:tc>
                  <a:txBody>
                    <a:bodyPr/>
                    <a:lstStyle/>
                    <a:p>
                      <a:r>
                        <a:rPr lang="en-US" sz="1600" dirty="0">
                          <a:latin typeface="Times New Roman" panose="02020603050405020304" pitchFamily="18" charset="0"/>
                          <a:cs typeface="Times New Roman" panose="02020603050405020304" pitchFamily="18" charset="0"/>
                        </a:rPr>
                        <a:t>RPO</a:t>
                      </a:r>
                    </a:p>
                  </a:txBody>
                  <a:tcPr marL="75023" marR="75023" marT="37512" marB="37512" anchor="ctr">
                    <a:lnL>
                      <a:noFill/>
                    </a:lnL>
                    <a:lnR>
                      <a:noFill/>
                    </a:lnR>
                    <a:lnT>
                      <a:noFill/>
                    </a:lnT>
                    <a:lnB>
                      <a:noFill/>
                    </a:lnB>
                  </a:tcPr>
                </a:tc>
                <a:extLst>
                  <a:ext uri="{0D108BD9-81ED-4DB2-BD59-A6C34878D82A}">
                    <a16:rowId xmlns:a16="http://schemas.microsoft.com/office/drawing/2014/main" val="1391334682"/>
                  </a:ext>
                </a:extLst>
              </a:tr>
            </a:tbl>
          </a:graphicData>
        </a:graphic>
      </p:graphicFrame>
    </p:spTree>
    <p:extLst>
      <p:ext uri="{BB962C8B-B14F-4D97-AF65-F5344CB8AC3E}">
        <p14:creationId xmlns:p14="http://schemas.microsoft.com/office/powerpoint/2010/main" val="35957895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DFA493-2BF4-9D80-C07A-A912742EEE79}"/>
              </a:ext>
            </a:extLst>
          </p:cNvPr>
          <p:cNvSpPr>
            <a:spLocks noGrp="1"/>
          </p:cNvSpPr>
          <p:nvPr>
            <p:ph sz="half" idx="1"/>
          </p:nvPr>
        </p:nvSpPr>
        <p:spPr>
          <a:xfrm>
            <a:off x="990600" y="0"/>
            <a:ext cx="6353174" cy="6858000"/>
          </a:xfrm>
        </p:spPr>
        <p:txBody>
          <a:bodyPr>
            <a:normAutofit fontScale="92500" lnSpcReduction="10000"/>
          </a:bodyPr>
          <a:lstStyle/>
          <a:p>
            <a:r>
              <a:rPr lang="en-US" sz="1600" b="1" dirty="0"/>
              <a:t>Opcode and Operands</a:t>
            </a:r>
          </a:p>
          <a:p>
            <a:r>
              <a:rPr lang="en-US" sz="1600" dirty="0"/>
              <a:t>Opcodes mean “operation codes”.</a:t>
            </a:r>
          </a:p>
          <a:p>
            <a:r>
              <a:rPr lang="en-US" sz="1600" dirty="0"/>
              <a:t>  </a:t>
            </a:r>
          </a:p>
          <a:p>
            <a:r>
              <a:rPr lang="en-US" sz="1600" dirty="0"/>
              <a:t>An opcode is the first part of an instruction that tells the computer what function to perform. </a:t>
            </a:r>
          </a:p>
          <a:p>
            <a:endParaRPr lang="en-US" sz="1600" dirty="0"/>
          </a:p>
          <a:p>
            <a:r>
              <a:rPr lang="en-US" sz="1600" dirty="0"/>
              <a:t>Every computer has an operation code or opcode for each of its functions. </a:t>
            </a:r>
          </a:p>
          <a:p>
            <a:endParaRPr lang="en-US" sz="1600" dirty="0"/>
          </a:p>
          <a:p>
            <a:r>
              <a:rPr lang="en-US" sz="1600" dirty="0"/>
              <a:t>It is an instruction that tells the processor what to do with the variable or data written beside it.</a:t>
            </a:r>
          </a:p>
          <a:p>
            <a:endParaRPr lang="en-US" sz="1600" dirty="0"/>
          </a:p>
          <a:p>
            <a:r>
              <a:rPr lang="en-US" sz="1600" dirty="0"/>
              <a:t>An operand is the second part of the instruction, which tells the computer where to find or store the data or instructions. </a:t>
            </a:r>
          </a:p>
          <a:p>
            <a:endParaRPr lang="en-US" sz="1600" dirty="0"/>
          </a:p>
          <a:p>
            <a:r>
              <a:rPr lang="en-US" sz="1600" dirty="0"/>
              <a:t>The number of operands varies among computers. </a:t>
            </a:r>
          </a:p>
          <a:p>
            <a:r>
              <a:rPr lang="en-US" sz="1600" dirty="0"/>
              <a:t>Each instruction tells the Control Unit of the CPU what to do and how to do it. </a:t>
            </a:r>
          </a:p>
          <a:p>
            <a:endParaRPr lang="en-US" sz="1600" dirty="0"/>
          </a:p>
          <a:p>
            <a:r>
              <a:rPr lang="en-US" sz="1600" dirty="0"/>
              <a:t>The operations are Arithmetic, Logical, Branch operation, </a:t>
            </a:r>
            <a:r>
              <a:rPr lang="en-US" sz="1600" dirty="0" err="1"/>
              <a:t>etc</a:t>
            </a:r>
            <a:r>
              <a:rPr lang="en-US" sz="1600" dirty="0"/>
              <a:t> depending upon the problem that is given to the computers.</a:t>
            </a:r>
          </a:p>
        </p:txBody>
      </p:sp>
      <p:pic>
        <p:nvPicPr>
          <p:cNvPr id="8" name="Content Placeholder 7">
            <a:extLst>
              <a:ext uri="{FF2B5EF4-FFF2-40B4-BE49-F238E27FC236}">
                <a16:creationId xmlns:a16="http://schemas.microsoft.com/office/drawing/2014/main" id="{8370CB56-68C1-EDA3-5173-613EAABD816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19974" y="609600"/>
            <a:ext cx="4772026" cy="5448300"/>
          </a:xfrm>
        </p:spPr>
      </p:pic>
    </p:spTree>
    <p:extLst>
      <p:ext uri="{BB962C8B-B14F-4D97-AF65-F5344CB8AC3E}">
        <p14:creationId xmlns:p14="http://schemas.microsoft.com/office/powerpoint/2010/main" val="1411344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53546-D5F4-10F6-972A-67B88AFA8699}"/>
              </a:ext>
            </a:extLst>
          </p:cNvPr>
          <p:cNvSpPr>
            <a:spLocks noGrp="1"/>
          </p:cNvSpPr>
          <p:nvPr>
            <p:ph idx="1"/>
          </p:nvPr>
        </p:nvSpPr>
        <p:spPr>
          <a:xfrm>
            <a:off x="685800" y="0"/>
            <a:ext cx="11506200" cy="6858000"/>
          </a:xfrm>
        </p:spPr>
        <p:txBody>
          <a:bodyPr>
            <a:normAutofit/>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1.Accumulator:</a:t>
            </a:r>
            <a:endParaRPr lang="en-US" sz="3200" kern="100" dirty="0">
              <a:solidFill>
                <a:schemeClr val="accent4">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Accumulator is used to perform I/O, arithmetic, and logical operations.</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It is connected to ALU and the internal data bus.</a:t>
            </a: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accumulator is the heart of the microprocessor because for all arithmetic operations Accumulator’s 8-bit pin will always there be connected with ALU and in most-off times all the operations carried by different instructions will be stored in the accumulator after operation performance .</a:t>
            </a:r>
          </a:p>
          <a:p>
            <a:pPr marL="0" marR="0" indent="0">
              <a:lnSpc>
                <a:spcPct val="107000"/>
              </a:lnSpc>
              <a:spcBef>
                <a:spcPts val="0"/>
              </a:spcBef>
              <a:spcAft>
                <a:spcPts val="800"/>
              </a:spcAft>
              <a:buNone/>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2.Temporary Register:</a:t>
            </a:r>
            <a:endParaRPr lang="en-US" sz="3200" b="1"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It is an 8-bit register that holds data values during arithmetic and logical operations.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529784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36130A-A573-EDFC-2AEC-7114DFC347C2}"/>
              </a:ext>
            </a:extLst>
          </p:cNvPr>
          <p:cNvSpPr>
            <a:spLocks noGrp="1"/>
          </p:cNvSpPr>
          <p:nvPr>
            <p:ph idx="1"/>
          </p:nvPr>
        </p:nvSpPr>
        <p:spPr>
          <a:xfrm>
            <a:off x="666750" y="0"/>
            <a:ext cx="11525250" cy="6858000"/>
          </a:xfrm>
        </p:spPr>
        <p:txBody>
          <a:bodyPr>
            <a:normAutofit lnSpcReduction="10000"/>
          </a:bodyPr>
          <a:lstStyle/>
          <a:p>
            <a:r>
              <a:rPr lang="en-US" b="1" dirty="0"/>
              <a:t>Types of addressing modes –</a:t>
            </a:r>
            <a:r>
              <a:rPr lang="en-US" dirty="0"/>
              <a:t> </a:t>
            </a:r>
          </a:p>
          <a:p>
            <a:br>
              <a:rPr lang="en-US" dirty="0"/>
            </a:br>
            <a:r>
              <a:rPr lang="en-US" dirty="0"/>
              <a:t>In 8085 microprocessor there are 5 types of addressing modes: </a:t>
            </a:r>
            <a:br>
              <a:rPr lang="en-US" dirty="0"/>
            </a:br>
            <a:r>
              <a:rPr lang="en-US" dirty="0"/>
              <a:t> </a:t>
            </a:r>
          </a:p>
          <a:p>
            <a:r>
              <a:rPr lang="en-US" b="1" dirty="0"/>
              <a:t>Immediate Addressing Mode –</a:t>
            </a:r>
            <a:r>
              <a:rPr lang="en-US" dirty="0"/>
              <a:t> </a:t>
            </a:r>
          </a:p>
          <a:p>
            <a:r>
              <a:rPr lang="en-US" dirty="0"/>
              <a:t>In immediate addressing mode the source operand is always data.</a:t>
            </a:r>
          </a:p>
          <a:p>
            <a:endParaRPr lang="en-US" dirty="0"/>
          </a:p>
          <a:p>
            <a:r>
              <a:rPr lang="en-US" dirty="0"/>
              <a:t> If the data is 8-bit, then the instruction will be of 2 bytes, if the data is of 16-bit then the instruction will be of 3 bytes.  </a:t>
            </a:r>
          </a:p>
          <a:p>
            <a:endParaRPr lang="en-US" dirty="0"/>
          </a:p>
          <a:p>
            <a:r>
              <a:rPr lang="en-US" b="1" dirty="0"/>
              <a:t>Examples:</a:t>
            </a:r>
            <a:r>
              <a:rPr lang="en-US" dirty="0"/>
              <a:t> </a:t>
            </a:r>
            <a:br>
              <a:rPr lang="en-US" dirty="0"/>
            </a:br>
            <a:r>
              <a:rPr lang="en-US" dirty="0"/>
              <a:t>MVI B 45 (move the data 45H immediately to register B) </a:t>
            </a:r>
            <a:br>
              <a:rPr lang="en-US" dirty="0"/>
            </a:br>
            <a:r>
              <a:rPr lang="en-US" dirty="0"/>
              <a:t>LXI H 3050 (load the H-L pair with the operand 3050H immediately) </a:t>
            </a:r>
            <a:br>
              <a:rPr lang="en-US" dirty="0"/>
            </a:br>
            <a:r>
              <a:rPr lang="en-US" dirty="0"/>
              <a:t>JMP address (jump to the operand address immediately) </a:t>
            </a:r>
          </a:p>
          <a:p>
            <a:pPr>
              <a:buFont typeface="+mj-lt"/>
              <a:buAutoNum type="arabicPeriod"/>
            </a:pPr>
            <a:endParaRPr lang="en-US" dirty="0"/>
          </a:p>
          <a:p>
            <a:endParaRPr lang="en-US" dirty="0"/>
          </a:p>
        </p:txBody>
      </p:sp>
    </p:spTree>
    <p:extLst>
      <p:ext uri="{BB962C8B-B14F-4D97-AF65-F5344CB8AC3E}">
        <p14:creationId xmlns:p14="http://schemas.microsoft.com/office/powerpoint/2010/main" val="6581084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841549-FB7D-2CF0-8492-C63E7544173D}"/>
              </a:ext>
            </a:extLst>
          </p:cNvPr>
          <p:cNvSpPr>
            <a:spLocks noGrp="1"/>
          </p:cNvSpPr>
          <p:nvPr>
            <p:ph idx="1"/>
          </p:nvPr>
        </p:nvSpPr>
        <p:spPr>
          <a:xfrm>
            <a:off x="714374" y="0"/>
            <a:ext cx="11477625" cy="6858000"/>
          </a:xfrm>
        </p:spPr>
        <p:txBody>
          <a:bodyPr/>
          <a:lstStyle/>
          <a:p>
            <a:r>
              <a:rPr lang="en-US" b="1" dirty="0"/>
              <a:t>Register Addressing Mode –</a:t>
            </a:r>
            <a:r>
              <a:rPr lang="en-US" dirty="0"/>
              <a:t> </a:t>
            </a:r>
          </a:p>
          <a:p>
            <a:endParaRPr lang="en-US" dirty="0"/>
          </a:p>
          <a:p>
            <a:r>
              <a:rPr lang="en-US" dirty="0"/>
              <a:t>In register addressing mode, the data to be operated is available inside the register(s) and register(s) is(are) operands. </a:t>
            </a:r>
          </a:p>
          <a:p>
            <a:endParaRPr lang="en-US" dirty="0"/>
          </a:p>
          <a:p>
            <a:r>
              <a:rPr lang="en-US" dirty="0"/>
              <a:t>Therefore the operation is performed within various registers of the microprocessor. </a:t>
            </a:r>
          </a:p>
          <a:p>
            <a:pPr marL="0" indent="0">
              <a:buNone/>
            </a:pPr>
            <a:r>
              <a:rPr lang="en-US" dirty="0"/>
              <a:t> </a:t>
            </a:r>
          </a:p>
          <a:p>
            <a:r>
              <a:rPr lang="en-US" b="1" dirty="0"/>
              <a:t>Examples:</a:t>
            </a:r>
            <a:r>
              <a:rPr lang="en-US" dirty="0"/>
              <a:t> </a:t>
            </a:r>
            <a:br>
              <a:rPr lang="en-US" dirty="0"/>
            </a:br>
            <a:r>
              <a:rPr lang="en-US" dirty="0"/>
              <a:t>MOV A, B (move the contents of register B to register A) </a:t>
            </a:r>
            <a:br>
              <a:rPr lang="en-US" dirty="0"/>
            </a:br>
            <a:r>
              <a:rPr lang="en-US" dirty="0"/>
              <a:t>ADD B (add contents of registers A and B and store the result in register A) </a:t>
            </a:r>
            <a:br>
              <a:rPr lang="en-US" dirty="0"/>
            </a:br>
            <a:r>
              <a:rPr lang="en-US" dirty="0"/>
              <a:t>INR A (increment the contents of register A by one) </a:t>
            </a:r>
          </a:p>
          <a:p>
            <a:pPr>
              <a:buFont typeface="+mj-lt"/>
              <a:buAutoNum type="arabicPeriod"/>
            </a:pPr>
            <a:endParaRPr lang="en-US" dirty="0"/>
          </a:p>
          <a:p>
            <a:endParaRPr lang="en-US" dirty="0"/>
          </a:p>
        </p:txBody>
      </p:sp>
    </p:spTree>
    <p:extLst>
      <p:ext uri="{BB962C8B-B14F-4D97-AF65-F5344CB8AC3E}">
        <p14:creationId xmlns:p14="http://schemas.microsoft.com/office/powerpoint/2010/main" val="16333155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4410A0-05C6-828C-6708-93CC56D88F7D}"/>
              </a:ext>
            </a:extLst>
          </p:cNvPr>
          <p:cNvSpPr>
            <a:spLocks noGrp="1"/>
          </p:cNvSpPr>
          <p:nvPr>
            <p:ph idx="1"/>
          </p:nvPr>
        </p:nvSpPr>
        <p:spPr>
          <a:xfrm>
            <a:off x="809624" y="0"/>
            <a:ext cx="11382375" cy="6858000"/>
          </a:xfrm>
        </p:spPr>
        <p:txBody>
          <a:bodyPr>
            <a:normAutofit/>
          </a:bodyPr>
          <a:lstStyle/>
          <a:p>
            <a:r>
              <a:rPr lang="en-US" b="1" dirty="0"/>
              <a:t>Direct Addressing Mode –</a:t>
            </a:r>
            <a:r>
              <a:rPr lang="en-US" dirty="0"/>
              <a:t> </a:t>
            </a:r>
          </a:p>
          <a:p>
            <a:r>
              <a:rPr lang="en-US" dirty="0"/>
              <a:t>In direct addressing mode, the data to be operated is available inside a memory location and that memory location is directly specified as an operand.</a:t>
            </a:r>
          </a:p>
          <a:p>
            <a:endParaRPr lang="en-US" dirty="0"/>
          </a:p>
          <a:p>
            <a:r>
              <a:rPr lang="en-US" dirty="0"/>
              <a:t> The operand is directly available in the instruction itself.</a:t>
            </a:r>
          </a:p>
          <a:p>
            <a:endParaRPr lang="en-US" dirty="0"/>
          </a:p>
          <a:p>
            <a:r>
              <a:rPr lang="en-US" dirty="0"/>
              <a:t>  </a:t>
            </a:r>
            <a:r>
              <a:rPr lang="en-US" b="1" dirty="0"/>
              <a:t>Examples:</a:t>
            </a:r>
            <a:r>
              <a:rPr lang="en-US" dirty="0"/>
              <a:t> </a:t>
            </a:r>
            <a:br>
              <a:rPr lang="en-US" dirty="0"/>
            </a:br>
            <a:r>
              <a:rPr lang="en-US" dirty="0"/>
              <a:t>LDA 2050 (load the contents of memory location into accumulator A) </a:t>
            </a:r>
            <a:br>
              <a:rPr lang="en-US" dirty="0"/>
            </a:br>
            <a:r>
              <a:rPr lang="en-US" dirty="0"/>
              <a:t>LHLD address (load contents of 16-bit memory location into H-L register pair) </a:t>
            </a:r>
            <a:br>
              <a:rPr lang="en-US" dirty="0"/>
            </a:br>
            <a:r>
              <a:rPr lang="en-US" dirty="0"/>
              <a:t>IN 35 (read the data from port whose address is 35) </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1408308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5F6580-19BE-7A20-44E4-CF8F339D6AD4}"/>
              </a:ext>
            </a:extLst>
          </p:cNvPr>
          <p:cNvSpPr>
            <a:spLocks noGrp="1"/>
          </p:cNvSpPr>
          <p:nvPr>
            <p:ph idx="1"/>
          </p:nvPr>
        </p:nvSpPr>
        <p:spPr>
          <a:xfrm>
            <a:off x="647700" y="0"/>
            <a:ext cx="11544300" cy="6858000"/>
          </a:xfrm>
        </p:spPr>
        <p:txBody>
          <a:bodyPr/>
          <a:lstStyle/>
          <a:p>
            <a:r>
              <a:rPr lang="en-US" b="1" dirty="0"/>
              <a:t>Register Indirect Addressing Mode –</a:t>
            </a:r>
            <a:r>
              <a:rPr lang="en-US" dirty="0"/>
              <a:t> </a:t>
            </a:r>
          </a:p>
          <a:p>
            <a:br>
              <a:rPr lang="en-US" dirty="0"/>
            </a:br>
            <a:r>
              <a:rPr lang="en-US" dirty="0"/>
              <a:t>In register indirect addressing mode, the data to be operated is available inside a memory location and that memory location is indirectly specified by a register pair.  </a:t>
            </a:r>
          </a:p>
          <a:p>
            <a:r>
              <a:rPr lang="en-US" b="1" dirty="0"/>
              <a:t>Examples:</a:t>
            </a:r>
            <a:r>
              <a:rPr lang="en-US" dirty="0"/>
              <a:t> </a:t>
            </a:r>
            <a:br>
              <a:rPr lang="en-US" dirty="0"/>
            </a:br>
            <a:r>
              <a:rPr lang="en-US" dirty="0"/>
              <a:t>MOV A, M (move the contents of the memory location pointed by the H-L pair to the accumulator) </a:t>
            </a:r>
            <a:br>
              <a:rPr lang="en-US" dirty="0"/>
            </a:br>
            <a:r>
              <a:rPr lang="en-US" dirty="0"/>
              <a:t>LDAX B (move contents of B-C register to the accumulator) </a:t>
            </a:r>
            <a:br>
              <a:rPr lang="en-US" dirty="0"/>
            </a:br>
            <a:r>
              <a:rPr lang="en-US" dirty="0"/>
              <a:t>STAX B (store accumulator contents in memory pointed by register pair B-C) </a:t>
            </a:r>
          </a:p>
          <a:p>
            <a:endParaRPr lang="en-US" dirty="0"/>
          </a:p>
        </p:txBody>
      </p:sp>
    </p:spTree>
    <p:extLst>
      <p:ext uri="{BB962C8B-B14F-4D97-AF65-F5344CB8AC3E}">
        <p14:creationId xmlns:p14="http://schemas.microsoft.com/office/powerpoint/2010/main" val="2282143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A0961-67E0-E787-8A22-47F58762078A}"/>
              </a:ext>
            </a:extLst>
          </p:cNvPr>
          <p:cNvSpPr>
            <a:spLocks noGrp="1"/>
          </p:cNvSpPr>
          <p:nvPr>
            <p:ph idx="1"/>
          </p:nvPr>
        </p:nvSpPr>
        <p:spPr>
          <a:xfrm>
            <a:off x="657224" y="0"/>
            <a:ext cx="11534775" cy="6858000"/>
          </a:xfrm>
        </p:spPr>
        <p:txBody>
          <a:bodyPr>
            <a:normAutofit fontScale="92500" lnSpcReduction="10000"/>
          </a:bodyPr>
          <a:lstStyle/>
          <a:p>
            <a:r>
              <a:rPr lang="en-US" b="1" dirty="0"/>
              <a:t> Implied/Implicit Addressing Mode –</a:t>
            </a:r>
            <a:r>
              <a:rPr lang="en-US" dirty="0"/>
              <a:t> </a:t>
            </a:r>
            <a:br>
              <a:rPr lang="en-US" dirty="0"/>
            </a:br>
            <a:r>
              <a:rPr lang="en-US" dirty="0"/>
              <a:t>   In implied/implicit addressing mode the operand is hidden and the data to be operated is available in the instruction itself. </a:t>
            </a:r>
          </a:p>
          <a:p>
            <a:r>
              <a:rPr lang="en-US" dirty="0"/>
              <a:t> </a:t>
            </a:r>
            <a:r>
              <a:rPr lang="en-US" b="1" dirty="0"/>
              <a:t>Examples:</a:t>
            </a:r>
            <a:r>
              <a:rPr lang="en-US" dirty="0"/>
              <a:t> </a:t>
            </a:r>
            <a:br>
              <a:rPr lang="en-US" dirty="0"/>
            </a:br>
            <a:r>
              <a:rPr lang="en-US" dirty="0"/>
              <a:t>  CMA (finds and stores the 1’s complement of the contents of accumulator A in A) </a:t>
            </a:r>
            <a:br>
              <a:rPr lang="en-US" dirty="0"/>
            </a:br>
            <a:r>
              <a:rPr lang="en-US" dirty="0"/>
              <a:t>    RRC (rotate accumulator A right by one bit) </a:t>
            </a:r>
            <a:br>
              <a:rPr lang="en-US" dirty="0"/>
            </a:br>
            <a:r>
              <a:rPr lang="en-US" dirty="0"/>
              <a:t>    RLC (rotate accumulator A left by one bit)</a:t>
            </a:r>
          </a:p>
          <a:p>
            <a:r>
              <a:rPr lang="en-US" b="1" dirty="0"/>
              <a:t>Relative Addressing Mode:</a:t>
            </a:r>
            <a:endParaRPr lang="en-US" dirty="0"/>
          </a:p>
          <a:p>
            <a:r>
              <a:rPr lang="en-US" dirty="0"/>
              <a:t>In this mode, the operand is a memory location specified by the contents of the program counter plus a constant value.</a:t>
            </a:r>
          </a:p>
          <a:p>
            <a:pPr marL="0" indent="0">
              <a:buNone/>
            </a:pPr>
            <a:r>
              <a:rPr lang="en-US" b="1" dirty="0"/>
              <a:t>example:</a:t>
            </a:r>
            <a:endParaRPr lang="en-US" dirty="0"/>
          </a:p>
          <a:p>
            <a:pPr marL="0" indent="0">
              <a:buNone/>
            </a:pPr>
            <a:r>
              <a:rPr lang="en-US" dirty="0"/>
              <a:t>MOV R0,#05H</a:t>
            </a:r>
            <a:br>
              <a:rPr lang="en-US" dirty="0"/>
            </a:br>
            <a:r>
              <a:rPr lang="en-US" dirty="0"/>
              <a:t>AGAIN:</a:t>
            </a:r>
            <a:br>
              <a:rPr lang="en-US" dirty="0"/>
            </a:br>
            <a:r>
              <a:rPr lang="en-US" dirty="0"/>
              <a:t>   MVI A,#55H</a:t>
            </a:r>
            <a:br>
              <a:rPr lang="en-US" dirty="0"/>
            </a:br>
            <a:r>
              <a:rPr lang="en-US" dirty="0"/>
              <a:t>   ADD A,R0</a:t>
            </a:r>
            <a:br>
              <a:rPr lang="en-US" dirty="0"/>
            </a:br>
            <a:r>
              <a:rPr lang="en-US" dirty="0"/>
              <a:t>   JMP AGAIN</a:t>
            </a:r>
          </a:p>
          <a:p>
            <a:endParaRPr lang="en-US" dirty="0"/>
          </a:p>
        </p:txBody>
      </p:sp>
    </p:spTree>
    <p:extLst>
      <p:ext uri="{BB962C8B-B14F-4D97-AF65-F5344CB8AC3E}">
        <p14:creationId xmlns:p14="http://schemas.microsoft.com/office/powerpoint/2010/main" val="3188210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BEBCF3-E5E0-5BD2-C753-ADD02F9DE41C}"/>
              </a:ext>
            </a:extLst>
          </p:cNvPr>
          <p:cNvSpPr>
            <a:spLocks noGrp="1"/>
          </p:cNvSpPr>
          <p:nvPr>
            <p:ph idx="1"/>
          </p:nvPr>
        </p:nvSpPr>
        <p:spPr>
          <a:xfrm>
            <a:off x="609600" y="0"/>
            <a:ext cx="11582400" cy="6858000"/>
          </a:xfrm>
        </p:spPr>
        <p:txBody>
          <a:bodyPr/>
          <a:lstStyle/>
          <a:p>
            <a:r>
              <a:rPr lang="en-US" dirty="0">
                <a:hlinkClick r:id="rId2"/>
              </a:rPr>
              <a:t>Flag of 8085 microprocessor</a:t>
            </a:r>
            <a:r>
              <a:rPr lang="en-US" dirty="0"/>
              <a:t> The </a:t>
            </a:r>
            <a:r>
              <a:rPr lang="en-US" b="1" dirty="0"/>
              <a:t>Flag register</a:t>
            </a:r>
            <a:r>
              <a:rPr lang="en-US" dirty="0"/>
              <a:t> is a Special Purpose Register.</a:t>
            </a:r>
          </a:p>
          <a:p>
            <a:endParaRPr lang="en-US" dirty="0"/>
          </a:p>
          <a:p>
            <a:r>
              <a:rPr lang="en-US" dirty="0"/>
              <a:t>Depending upon the value of the result after any arithmetic and logical operation, the flag bits become set (1) or reset (0). </a:t>
            </a:r>
          </a:p>
          <a:p>
            <a:endParaRPr lang="en-US" dirty="0"/>
          </a:p>
          <a:p>
            <a:r>
              <a:rPr lang="en-US" dirty="0"/>
              <a:t>In 8085 microprocessor, the flag register consists of 8 bits and only 5 of them are useful. The 5 flags are: </a:t>
            </a:r>
          </a:p>
          <a:p>
            <a:endParaRPr lang="en-US" dirty="0"/>
          </a:p>
        </p:txBody>
      </p:sp>
      <p:pic>
        <p:nvPicPr>
          <p:cNvPr id="5" name="Picture 4">
            <a:extLst>
              <a:ext uri="{FF2B5EF4-FFF2-40B4-BE49-F238E27FC236}">
                <a16:creationId xmlns:a16="http://schemas.microsoft.com/office/drawing/2014/main" id="{6F38B3EB-5071-CE3F-4A37-3E224A7F5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0" y="3848100"/>
            <a:ext cx="7800975" cy="1381125"/>
          </a:xfrm>
          <a:prstGeom prst="rect">
            <a:avLst/>
          </a:prstGeom>
        </p:spPr>
      </p:pic>
    </p:spTree>
    <p:extLst>
      <p:ext uri="{BB962C8B-B14F-4D97-AF65-F5344CB8AC3E}">
        <p14:creationId xmlns:p14="http://schemas.microsoft.com/office/powerpoint/2010/main" val="15108253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7288C-C82D-8D4E-9B48-EB335CBFD3C3}"/>
              </a:ext>
            </a:extLst>
          </p:cNvPr>
          <p:cNvSpPr>
            <a:spLocks noGrp="1"/>
          </p:cNvSpPr>
          <p:nvPr>
            <p:ph idx="1"/>
          </p:nvPr>
        </p:nvSpPr>
        <p:spPr>
          <a:xfrm>
            <a:off x="762000" y="0"/>
            <a:ext cx="11430000" cy="6858000"/>
          </a:xfrm>
        </p:spPr>
        <p:txBody>
          <a:bodyPr/>
          <a:lstStyle/>
          <a:p>
            <a:r>
              <a:rPr lang="en-US" b="1" dirty="0"/>
              <a:t>Sign Flag (S) –</a:t>
            </a:r>
          </a:p>
          <a:p>
            <a:r>
              <a:rPr lang="en-US" dirty="0"/>
              <a:t> After any operation if the MSB (B(7)) of the result is 1, it indicates the number is negative and the sign flag becomes set, i.e. 1.</a:t>
            </a:r>
          </a:p>
          <a:p>
            <a:r>
              <a:rPr lang="en-US" dirty="0"/>
              <a:t> If the MSB is 0, it indicates the number is positive and the sign flag becomes reset i.e. 0.</a:t>
            </a:r>
          </a:p>
          <a:p>
            <a:r>
              <a:rPr lang="en-US" dirty="0"/>
              <a:t> from 00H to 7F, sign flag is 0 from 80H to FF, sign flag is 1 1- MSB is 1 (negative) 0- MSB is 0 (positive) </a:t>
            </a:r>
          </a:p>
          <a:p>
            <a:br>
              <a:rPr lang="en-US" dirty="0"/>
            </a:br>
            <a:r>
              <a:rPr lang="en-US" b="1" dirty="0"/>
              <a:t>Example:</a:t>
            </a:r>
            <a:r>
              <a:rPr lang="en-US" dirty="0"/>
              <a:t> MVI A 30 (load 30H in register A) MVI B 40 (load 40H in register B) SUB B (A = A – B) These set of instructions will set the sign flag to 1 as 30 – 40 is a negative number.</a:t>
            </a:r>
          </a:p>
          <a:p>
            <a:r>
              <a:rPr lang="en-US" dirty="0"/>
              <a:t> MVI A 40 (load 40H in register A) MVI B 30 (load 30H in register B) SUB B (A = A – B) These set of instructions will reset the sign flag to 0 as 40 – 30 is a positive number.</a:t>
            </a:r>
          </a:p>
        </p:txBody>
      </p:sp>
    </p:spTree>
    <p:extLst>
      <p:ext uri="{BB962C8B-B14F-4D97-AF65-F5344CB8AC3E}">
        <p14:creationId xmlns:p14="http://schemas.microsoft.com/office/powerpoint/2010/main" val="34106509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922067-10BD-7FE0-552A-D04BBD074A48}"/>
              </a:ext>
            </a:extLst>
          </p:cNvPr>
          <p:cNvSpPr>
            <a:spLocks noGrp="1"/>
          </p:cNvSpPr>
          <p:nvPr>
            <p:ph idx="1"/>
          </p:nvPr>
        </p:nvSpPr>
        <p:spPr>
          <a:xfrm>
            <a:off x="762000" y="0"/>
            <a:ext cx="11430000" cy="6858000"/>
          </a:xfrm>
        </p:spPr>
        <p:txBody>
          <a:bodyPr/>
          <a:lstStyle/>
          <a:p>
            <a:r>
              <a:rPr lang="en-US" b="1" dirty="0"/>
              <a:t>Zero Flag (Z) –</a:t>
            </a:r>
            <a:r>
              <a:rPr lang="en-US" dirty="0"/>
              <a:t> </a:t>
            </a:r>
          </a:p>
          <a:p>
            <a:r>
              <a:rPr lang="en-US" dirty="0"/>
              <a:t>After any arithmetical or logical operation if the result is 0 (00)H, the zero flag becomes set i.e. 1,</a:t>
            </a:r>
          </a:p>
          <a:p>
            <a:r>
              <a:rPr lang="en-US" dirty="0"/>
              <a:t> otherwise it becomes reset i.e. 0. 00H zero flags is 1. </a:t>
            </a:r>
          </a:p>
          <a:p>
            <a:r>
              <a:rPr lang="en-US" dirty="0"/>
              <a:t>from 01H to FFH zero flag is 0 1- zero-result 0- non-zero result </a:t>
            </a:r>
          </a:p>
          <a:p>
            <a:endParaRPr lang="en-US" b="1" dirty="0"/>
          </a:p>
          <a:p>
            <a:r>
              <a:rPr lang="en-US" b="1" dirty="0"/>
              <a:t>Example:</a:t>
            </a:r>
            <a:r>
              <a:rPr lang="en-US" dirty="0"/>
              <a:t> MVI A 10 (load 10H in register A) SUB A (A = A – A) These set of instructions will set the zero flag to 1 as 10H – 10H is 00H</a:t>
            </a:r>
          </a:p>
        </p:txBody>
      </p:sp>
    </p:spTree>
    <p:extLst>
      <p:ext uri="{BB962C8B-B14F-4D97-AF65-F5344CB8AC3E}">
        <p14:creationId xmlns:p14="http://schemas.microsoft.com/office/powerpoint/2010/main" val="9678244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823AA-3F4B-EDBC-E7A1-94AA7612AB83}"/>
              </a:ext>
            </a:extLst>
          </p:cNvPr>
          <p:cNvSpPr>
            <a:spLocks noGrp="1"/>
          </p:cNvSpPr>
          <p:nvPr>
            <p:ph idx="1"/>
          </p:nvPr>
        </p:nvSpPr>
        <p:spPr>
          <a:xfrm>
            <a:off x="666750" y="0"/>
            <a:ext cx="11525250" cy="6858000"/>
          </a:xfrm>
        </p:spPr>
        <p:txBody>
          <a:bodyPr/>
          <a:lstStyle/>
          <a:p>
            <a:r>
              <a:rPr lang="en-US" b="1" dirty="0"/>
              <a:t>Auxiliary Carry Flag (AC) –</a:t>
            </a:r>
          </a:p>
          <a:p>
            <a:r>
              <a:rPr lang="en-US" dirty="0"/>
              <a:t> This flag is used in the BCD number system(0-9). </a:t>
            </a:r>
          </a:p>
          <a:p>
            <a:endParaRPr lang="en-US" dirty="0"/>
          </a:p>
          <a:p>
            <a:r>
              <a:rPr lang="en-US" dirty="0"/>
              <a:t>If after any arithmetic or logical operation D(3) generates any carry and passes it on to D(4) this flag becomes set i.e. 1, otherwise, it becomes reset i.e. 0. </a:t>
            </a:r>
          </a:p>
          <a:p>
            <a:endParaRPr lang="en-US" dirty="0"/>
          </a:p>
          <a:p>
            <a:r>
              <a:rPr lang="en-US" dirty="0"/>
              <a:t>This is the only flag register that is not accessible by the programmer 1-carry out from bit 3 on addition or borrows into bit 3 on subtraction 0-otherwise .</a:t>
            </a:r>
          </a:p>
          <a:p>
            <a:endParaRPr lang="en-US" dirty="0"/>
          </a:p>
          <a:p>
            <a:r>
              <a:rPr lang="en-US" b="1" dirty="0"/>
              <a:t>Example:</a:t>
            </a:r>
            <a:r>
              <a:rPr lang="en-US" dirty="0"/>
              <a:t> MVI A 2BH (load 2BH in register A) MVI 39H (load 39H in register B) ADD B (A = A + B) These set of instructions will set the auxiliary carry flag to 1, as on adding 2B and 39, the addition of lower-order nibbles B and 9 will generate a carry.</a:t>
            </a:r>
          </a:p>
        </p:txBody>
      </p:sp>
    </p:spTree>
    <p:extLst>
      <p:ext uri="{BB962C8B-B14F-4D97-AF65-F5344CB8AC3E}">
        <p14:creationId xmlns:p14="http://schemas.microsoft.com/office/powerpoint/2010/main" val="147441767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87114-70F8-9598-2C46-10E82C04E6A0}"/>
              </a:ext>
            </a:extLst>
          </p:cNvPr>
          <p:cNvSpPr>
            <a:spLocks noGrp="1"/>
          </p:cNvSpPr>
          <p:nvPr>
            <p:ph idx="1"/>
          </p:nvPr>
        </p:nvSpPr>
        <p:spPr>
          <a:xfrm>
            <a:off x="809624" y="0"/>
            <a:ext cx="11382375" cy="6858000"/>
          </a:xfrm>
        </p:spPr>
        <p:txBody>
          <a:bodyPr/>
          <a:lstStyle/>
          <a:p>
            <a:r>
              <a:rPr lang="en-US" b="1" dirty="0"/>
              <a:t>Parity Flag (P) –</a:t>
            </a:r>
          </a:p>
          <a:p>
            <a:r>
              <a:rPr lang="en-US" dirty="0"/>
              <a:t> If after any arithmetic or logical operation the result has even parity, an even number of 1 bit, the parity register becomes set i.e. 1, otherwise it becomes reset i.e. 0. </a:t>
            </a:r>
          </a:p>
          <a:p>
            <a:endParaRPr lang="en-US" dirty="0"/>
          </a:p>
          <a:p>
            <a:r>
              <a:rPr lang="en-US" dirty="0"/>
              <a:t>1-accumulator has an even number of 1 bits 0-accumulator has odd parity</a:t>
            </a:r>
          </a:p>
          <a:p>
            <a:endParaRPr lang="en-US" dirty="0"/>
          </a:p>
          <a:p>
            <a:r>
              <a:rPr lang="en-US" dirty="0"/>
              <a:t> </a:t>
            </a:r>
            <a:br>
              <a:rPr lang="en-US" dirty="0"/>
            </a:br>
            <a:r>
              <a:rPr lang="en-US" b="1" dirty="0"/>
              <a:t>Example:</a:t>
            </a:r>
            <a:r>
              <a:rPr lang="en-US" dirty="0"/>
              <a:t> MVI A 05 (load 05H in register A) This instruction will set the parity flag to 1 as the BCD code of 05H is 00000101, which contains an even number of ones i.e. 2.</a:t>
            </a:r>
          </a:p>
        </p:txBody>
      </p:sp>
    </p:spTree>
    <p:extLst>
      <p:ext uri="{BB962C8B-B14F-4D97-AF65-F5344CB8AC3E}">
        <p14:creationId xmlns:p14="http://schemas.microsoft.com/office/powerpoint/2010/main" val="224787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3950C8-D0BE-747D-E8D2-E3591936C409}"/>
              </a:ext>
            </a:extLst>
          </p:cNvPr>
          <p:cNvSpPr>
            <a:spLocks noGrp="1"/>
          </p:cNvSpPr>
          <p:nvPr>
            <p:ph idx="1"/>
          </p:nvPr>
        </p:nvSpPr>
        <p:spPr>
          <a:xfrm>
            <a:off x="981074" y="0"/>
            <a:ext cx="11210925" cy="6791325"/>
          </a:xfrm>
        </p:spPr>
        <p:txBody>
          <a:bodyPr/>
          <a:lstStyle/>
          <a:p>
            <a:pPr marL="0" marR="0" indent="0">
              <a:lnSpc>
                <a:spcPct val="107000"/>
              </a:lnSpc>
              <a:spcBef>
                <a:spcPts val="0"/>
              </a:spcBef>
              <a:spcAft>
                <a:spcPts val="800"/>
              </a:spcAft>
              <a:buNone/>
            </a:pPr>
            <a:r>
              <a:rPr lang="en-US" sz="32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3.Arithmetic and Logic Unit (ALU) :</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400" kern="0" dirty="0">
                <a:effectLst/>
                <a:latin typeface="Times New Roman" panose="02020603050405020304" pitchFamily="18" charset="0"/>
                <a:ea typeface="Times New Roman" panose="02020603050405020304" pitchFamily="18" charset="0"/>
              </a:rPr>
              <a:t>It is used to perform mathematical operations like addition, multiplication, subtraction, division, decrement, increment, etc.</a:t>
            </a:r>
          </a:p>
          <a:p>
            <a:endParaRPr lang="en-US" sz="2400" kern="0" dirty="0">
              <a:effectLst/>
              <a:latin typeface="Times New Roman" panose="02020603050405020304" pitchFamily="18" charset="0"/>
              <a:ea typeface="Times New Roman" panose="02020603050405020304" pitchFamily="18" charset="0"/>
            </a:endParaRPr>
          </a:p>
          <a:p>
            <a:r>
              <a:rPr lang="en-US" sz="2400" kern="0" dirty="0">
                <a:effectLst/>
                <a:latin typeface="Times New Roman" panose="02020603050405020304" pitchFamily="18" charset="0"/>
                <a:ea typeface="Times New Roman" panose="02020603050405020304" pitchFamily="18" charset="0"/>
              </a:rPr>
              <a:t> Different operations are carried out in ALU: </a:t>
            </a:r>
            <a:r>
              <a:rPr lang="en-US" sz="2400" b="1" i="1" kern="0" dirty="0">
                <a:effectLst/>
                <a:latin typeface="Times New Roman" panose="02020603050405020304" pitchFamily="18" charset="0"/>
                <a:ea typeface="Times New Roman" panose="02020603050405020304" pitchFamily="18" charset="0"/>
              </a:rPr>
              <a:t>Logical operations, Bit-Shifting Operations, and Arithmetic Operations.</a:t>
            </a:r>
            <a:br>
              <a:rPr lang="en-US" sz="2400" kern="0" dirty="0">
                <a:effectLst/>
                <a:latin typeface="Times New Roman" panose="02020603050405020304" pitchFamily="18" charset="0"/>
                <a:ea typeface="Times New Roman" panose="02020603050405020304" pitchFamily="18" charset="0"/>
              </a:rPr>
            </a:br>
            <a:endParaRPr lang="en-US" sz="2400" dirty="0"/>
          </a:p>
        </p:txBody>
      </p:sp>
    </p:spTree>
    <p:extLst>
      <p:ext uri="{BB962C8B-B14F-4D97-AF65-F5344CB8AC3E}">
        <p14:creationId xmlns:p14="http://schemas.microsoft.com/office/powerpoint/2010/main" val="24228910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084A87-7246-7EAB-0973-79F7D007A80E}"/>
              </a:ext>
            </a:extLst>
          </p:cNvPr>
          <p:cNvSpPr>
            <a:spLocks noGrp="1"/>
          </p:cNvSpPr>
          <p:nvPr>
            <p:ph idx="1"/>
          </p:nvPr>
        </p:nvSpPr>
        <p:spPr>
          <a:xfrm>
            <a:off x="847724" y="0"/>
            <a:ext cx="11344275" cy="6858000"/>
          </a:xfrm>
        </p:spPr>
        <p:txBody>
          <a:bodyPr>
            <a:normAutofit lnSpcReduction="10000"/>
          </a:bodyPr>
          <a:lstStyle/>
          <a:p>
            <a:r>
              <a:rPr lang="en-US" b="1" dirty="0"/>
              <a:t>Carry Flag (CY) –</a:t>
            </a:r>
          </a:p>
          <a:p>
            <a:r>
              <a:rPr lang="en-US" dirty="0"/>
              <a:t> Carry is generated when performing n bit operations and the result is more than n bits, then this flag becomes set i.e. 1, otherwise, it becomes reset i.e. 0. </a:t>
            </a:r>
          </a:p>
          <a:p>
            <a:r>
              <a:rPr lang="en-US" dirty="0"/>
              <a:t>During subtraction (A-B), if A&gt;B it becomes reset, and if (A&lt;B) it becomes set.</a:t>
            </a:r>
          </a:p>
          <a:p>
            <a:r>
              <a:rPr lang="en-US" dirty="0"/>
              <a:t> Carry flag is also called the borrow flag. 1-carry out from MSB bit on addition or borrow into MSB bit on subtraction 0-no carry out or borrow into MSB bit.</a:t>
            </a:r>
          </a:p>
          <a:p>
            <a:pPr marL="0" indent="0">
              <a:buNone/>
            </a:pPr>
            <a:br>
              <a:rPr lang="en-US" dirty="0"/>
            </a:br>
            <a:r>
              <a:rPr lang="en-US" b="1" dirty="0"/>
              <a:t>Example:</a:t>
            </a:r>
            <a:r>
              <a:rPr lang="en-US" dirty="0"/>
              <a:t> MVI A 30 (load 30H in register A) MVI B 40 (load 40H in register B) SUB B (A = A – B) These set of instructions will set the carry flag to 1 as 30 – 40 generates a carry/borrow. </a:t>
            </a:r>
          </a:p>
          <a:p>
            <a:endParaRPr lang="en-US" dirty="0"/>
          </a:p>
          <a:p>
            <a:r>
              <a:rPr lang="en-US" dirty="0"/>
              <a:t>MVI A 40 (load 40H in register A) MVI B 30 (load 30H in register B) SUB B (A = A – B) These set of instructions will reset the carry flag to 0 as 40 – 30 does not generate any carry/borrow.</a:t>
            </a:r>
          </a:p>
        </p:txBody>
      </p:sp>
    </p:spTree>
    <p:extLst>
      <p:ext uri="{BB962C8B-B14F-4D97-AF65-F5344CB8AC3E}">
        <p14:creationId xmlns:p14="http://schemas.microsoft.com/office/powerpoint/2010/main" val="3716457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7F3AD-3AB0-85F1-868C-87B2AE65F21E}"/>
              </a:ext>
            </a:extLst>
          </p:cNvPr>
          <p:cNvSpPr>
            <a:spLocks noGrp="1"/>
          </p:cNvSpPr>
          <p:nvPr>
            <p:ph idx="1"/>
          </p:nvPr>
        </p:nvSpPr>
        <p:spPr>
          <a:xfrm>
            <a:off x="809624" y="0"/>
            <a:ext cx="11382375" cy="6858000"/>
          </a:xfrm>
        </p:spPr>
        <p:txBody>
          <a:bodyPr>
            <a:normAutofit fontScale="92500" lnSpcReduction="10000"/>
          </a:bodyPr>
          <a:lstStyle/>
          <a:p>
            <a:r>
              <a:rPr lang="en-US" b="1" dirty="0"/>
              <a:t>Interrupt signals</a:t>
            </a:r>
            <a:endParaRPr lang="en-US" dirty="0"/>
          </a:p>
          <a:p>
            <a:r>
              <a:rPr lang="en-US" dirty="0"/>
              <a:t>In the 8085 microprocessor, an interrupt is a signal that temporarily suspends the normal execution of a program and redirects the control to a specific interrupt service routine (ISR). </a:t>
            </a:r>
          </a:p>
          <a:p>
            <a:r>
              <a:rPr lang="en-US" dirty="0"/>
              <a:t>Interrupts allow the microprocessor to respond to external events, such as user input, system events, or hardware signals, without the need for constant polling.</a:t>
            </a:r>
          </a:p>
          <a:p>
            <a:r>
              <a:rPr lang="en-US" b="1" dirty="0"/>
              <a:t>There are five interrupt signals in the 8085 microprocessor:</a:t>
            </a:r>
            <a:endParaRPr lang="en-US" dirty="0"/>
          </a:p>
          <a:p>
            <a:pPr>
              <a:buFont typeface="+mj-lt"/>
              <a:buAutoNum type="arabicPeriod"/>
            </a:pPr>
            <a:r>
              <a:rPr lang="en-US" b="1" dirty="0"/>
              <a:t>TRAP:</a:t>
            </a:r>
          </a:p>
          <a:p>
            <a:r>
              <a:rPr lang="en-US" dirty="0"/>
              <a:t> The TRAP interrupt is a non-maskable interrupt that is generated by an external device, such as a power failure or a hardware malfunction. </a:t>
            </a:r>
          </a:p>
          <a:p>
            <a:r>
              <a:rPr lang="en-US" dirty="0"/>
              <a:t>The TRAP interrupt has the highest priority and cannot be disabled.</a:t>
            </a:r>
          </a:p>
          <a:p>
            <a:endParaRPr lang="en-US" dirty="0"/>
          </a:p>
          <a:p>
            <a:pPr marL="0" indent="0">
              <a:buNone/>
            </a:pPr>
            <a:r>
              <a:rPr lang="en-US" b="1" dirty="0"/>
              <a:t>2.RST 7.5: </a:t>
            </a:r>
            <a:r>
              <a:rPr lang="en-US" dirty="0"/>
              <a:t>The RST 7.5 interrupt is a maskable interrupt that is generated by a   software instruction. </a:t>
            </a:r>
          </a:p>
          <a:p>
            <a:r>
              <a:rPr lang="en-US" dirty="0"/>
              <a:t>It has the second highest priority.</a:t>
            </a:r>
          </a:p>
          <a:p>
            <a:endParaRPr lang="en-US" dirty="0"/>
          </a:p>
        </p:txBody>
      </p:sp>
    </p:spTree>
    <p:extLst>
      <p:ext uri="{BB962C8B-B14F-4D97-AF65-F5344CB8AC3E}">
        <p14:creationId xmlns:p14="http://schemas.microsoft.com/office/powerpoint/2010/main" val="1865374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7CCD06-C0DB-4237-7538-044C7FC969A1}"/>
              </a:ext>
            </a:extLst>
          </p:cNvPr>
          <p:cNvSpPr>
            <a:spLocks noGrp="1"/>
          </p:cNvSpPr>
          <p:nvPr>
            <p:ph idx="1"/>
          </p:nvPr>
        </p:nvSpPr>
        <p:spPr>
          <a:xfrm>
            <a:off x="657224" y="0"/>
            <a:ext cx="11534775" cy="6858000"/>
          </a:xfrm>
        </p:spPr>
        <p:txBody>
          <a:bodyPr>
            <a:normAutofit fontScale="92500" lnSpcReduction="20000"/>
          </a:bodyPr>
          <a:lstStyle/>
          <a:p>
            <a:pPr marL="0" indent="0">
              <a:buNone/>
            </a:pPr>
            <a:r>
              <a:rPr lang="en-US" b="1" dirty="0"/>
              <a:t>3.RST 6.5:</a:t>
            </a:r>
            <a:r>
              <a:rPr lang="en-US" dirty="0"/>
              <a:t> The RST 6.5 interrupt is a maskable interrupt that is generated by a software instruction. </a:t>
            </a:r>
          </a:p>
          <a:p>
            <a:pPr marL="0" indent="0">
              <a:buNone/>
            </a:pPr>
            <a:r>
              <a:rPr lang="en-US" dirty="0"/>
              <a:t>           It has the third highest priority.</a:t>
            </a:r>
          </a:p>
          <a:p>
            <a:pPr>
              <a:buFont typeface="+mj-lt"/>
              <a:buAutoNum type="arabicPeriod"/>
            </a:pPr>
            <a:endParaRPr lang="en-US" b="1" dirty="0"/>
          </a:p>
          <a:p>
            <a:pPr marL="0" indent="0">
              <a:buNone/>
            </a:pPr>
            <a:r>
              <a:rPr lang="en-US" b="1" dirty="0"/>
              <a:t>4.RST 5.5: </a:t>
            </a:r>
            <a:r>
              <a:rPr lang="en-US" dirty="0"/>
              <a:t>The RST 5.5 interrupt is a maskable interrupt that is generated by a software instruction. </a:t>
            </a:r>
          </a:p>
          <a:p>
            <a:pPr marL="0" indent="0">
              <a:buNone/>
            </a:pPr>
            <a:r>
              <a:rPr lang="en-US" dirty="0"/>
              <a:t>It has the fourth highest priority.</a:t>
            </a:r>
          </a:p>
          <a:p>
            <a:pPr marL="0" indent="0">
              <a:buNone/>
            </a:pPr>
            <a:endParaRPr lang="en-US" dirty="0"/>
          </a:p>
          <a:p>
            <a:pPr marL="0" indent="0">
              <a:buNone/>
            </a:pPr>
            <a:r>
              <a:rPr lang="en-US" b="1" dirty="0"/>
              <a:t>5.INTR: </a:t>
            </a:r>
            <a:r>
              <a:rPr lang="en-US" dirty="0"/>
              <a:t>The INTR interrupt is a maskable interrupt that is generated by an external device, such as a keyboard or a mouse. </a:t>
            </a:r>
          </a:p>
          <a:p>
            <a:pPr marL="0" indent="0">
              <a:buNone/>
            </a:pPr>
            <a:r>
              <a:rPr lang="en-US" dirty="0"/>
              <a:t>It has the lowest priority and can be disabled.</a:t>
            </a:r>
          </a:p>
          <a:p>
            <a:r>
              <a:rPr lang="en-US" dirty="0"/>
              <a:t>When microprocessor receives any interrupt signal from peripheral(s) which are requesting its services, it stops its current execution and program control is transferred to a sub-routine by generating </a:t>
            </a:r>
            <a:r>
              <a:rPr lang="en-US" b="1" dirty="0"/>
              <a:t>CALL</a:t>
            </a:r>
            <a:r>
              <a:rPr lang="en-US" dirty="0"/>
              <a:t> signal and after executing sub-routine by generating </a:t>
            </a:r>
            <a:r>
              <a:rPr lang="en-US" b="1" dirty="0"/>
              <a:t>RET</a:t>
            </a:r>
            <a:r>
              <a:rPr lang="en-US" dirty="0"/>
              <a:t> signal again program control is transferred to main program from where it had stopped.</a:t>
            </a:r>
          </a:p>
          <a:p>
            <a:r>
              <a:rPr lang="en-US" dirty="0"/>
              <a:t> When microprocessor receives interrupt signals, it sends an acknowledgement (INTA) to the peripheral which is requesting for its service.</a:t>
            </a:r>
          </a:p>
          <a:p>
            <a:r>
              <a:rPr lang="en-US" dirty="0"/>
              <a:t> Interrupts can be classified into various categories based on different parameters:</a:t>
            </a:r>
          </a:p>
          <a:p>
            <a:endParaRPr lang="en-US" dirty="0"/>
          </a:p>
        </p:txBody>
      </p:sp>
    </p:spTree>
    <p:extLst>
      <p:ext uri="{BB962C8B-B14F-4D97-AF65-F5344CB8AC3E}">
        <p14:creationId xmlns:p14="http://schemas.microsoft.com/office/powerpoint/2010/main" val="986758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5235E2-4220-F049-E210-A45BC64ABD60}"/>
              </a:ext>
            </a:extLst>
          </p:cNvPr>
          <p:cNvSpPr>
            <a:spLocks noGrp="1"/>
          </p:cNvSpPr>
          <p:nvPr>
            <p:ph idx="1"/>
          </p:nvPr>
        </p:nvSpPr>
        <p:spPr>
          <a:xfrm>
            <a:off x="923924" y="0"/>
            <a:ext cx="11268075" cy="6858000"/>
          </a:xfrm>
        </p:spPr>
        <p:txBody>
          <a:bodyPr>
            <a:normAutofit fontScale="85000" lnSpcReduction="10000"/>
          </a:bodyPr>
          <a:lstStyle/>
          <a:p>
            <a:r>
              <a:rPr lang="en-US" b="1" dirty="0"/>
              <a:t>Instruction cycle in 8085 microprocessor</a:t>
            </a:r>
          </a:p>
          <a:p>
            <a:r>
              <a:rPr lang="en-US" b="1" dirty="0"/>
              <a:t>Introduction :</a:t>
            </a:r>
            <a:endParaRPr lang="en-US" dirty="0"/>
          </a:p>
          <a:p>
            <a:r>
              <a:rPr lang="en-US" dirty="0"/>
              <a:t>The 8085 microprocessor is a popular 8-bit microprocessor that was first introduced by Intel in 1976. </a:t>
            </a:r>
          </a:p>
          <a:p>
            <a:r>
              <a:rPr lang="en-US" dirty="0"/>
              <a:t>It has a set of instructions that it can execute, and the execution of each instruction involves a series of steps known as the instruction cycle.</a:t>
            </a:r>
          </a:p>
          <a:p>
            <a:r>
              <a:rPr lang="en-US" dirty="0"/>
              <a:t>The instruction cycle of the 8085 microprocessor consists of four basic steps, which are:</a:t>
            </a:r>
          </a:p>
          <a:p>
            <a:pPr>
              <a:buFont typeface="+mj-lt"/>
              <a:buAutoNum type="arabicPeriod"/>
            </a:pPr>
            <a:r>
              <a:rPr lang="en-US" b="1" dirty="0"/>
              <a:t>Fetch</a:t>
            </a:r>
            <a:r>
              <a:rPr lang="en-US" dirty="0"/>
              <a:t>: In this step, the microprocessor fetches the instruction from the memory location pointed to by the program counter (PC). The PC is incremented by one after the fetch operation.</a:t>
            </a:r>
          </a:p>
          <a:p>
            <a:pPr>
              <a:buFont typeface="+mj-lt"/>
              <a:buAutoNum type="arabicPeriod"/>
            </a:pPr>
            <a:r>
              <a:rPr lang="en-US" b="1" dirty="0"/>
              <a:t>Decode</a:t>
            </a:r>
            <a:r>
              <a:rPr lang="en-US" dirty="0"/>
              <a:t>: Once the instruction is fetched, the microprocessor decodes it to determine the operation to be performed and the operands involved.</a:t>
            </a:r>
          </a:p>
          <a:p>
            <a:pPr>
              <a:buFont typeface="+mj-lt"/>
              <a:buAutoNum type="arabicPeriod"/>
            </a:pPr>
            <a:r>
              <a:rPr lang="en-US" b="1" dirty="0"/>
              <a:t>Execute:</a:t>
            </a:r>
            <a:r>
              <a:rPr lang="en-US" dirty="0"/>
              <a:t> In this step, the microprocessor performs the operation specified by the instruction on the operands.</a:t>
            </a:r>
          </a:p>
          <a:p>
            <a:pPr>
              <a:buFont typeface="+mj-lt"/>
              <a:buAutoNum type="arabicPeriod"/>
            </a:pPr>
            <a:r>
              <a:rPr lang="en-US" b="1" dirty="0"/>
              <a:t>Store: </a:t>
            </a:r>
            <a:r>
              <a:rPr lang="en-US" dirty="0"/>
              <a:t>Finally, the result of the execution is stored in the appropriate memory location or register.</a:t>
            </a:r>
          </a:p>
          <a:p>
            <a:r>
              <a:rPr lang="en-US" dirty="0"/>
              <a:t>Once the execution of an instruction is complete, the microprocessor returns to the fetch step to fetch the next instruction to be executed. </a:t>
            </a:r>
          </a:p>
          <a:p>
            <a:r>
              <a:rPr lang="en-US" dirty="0"/>
              <a:t>This cycle repeats until the program is complete or interrupted.</a:t>
            </a:r>
          </a:p>
          <a:p>
            <a:endParaRPr lang="en-US" dirty="0"/>
          </a:p>
        </p:txBody>
      </p:sp>
    </p:spTree>
    <p:extLst>
      <p:ext uri="{BB962C8B-B14F-4D97-AF65-F5344CB8AC3E}">
        <p14:creationId xmlns:p14="http://schemas.microsoft.com/office/powerpoint/2010/main" val="18017284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967319-6FD1-8E96-EDCB-4F4350FF60FA}"/>
              </a:ext>
            </a:extLst>
          </p:cNvPr>
          <p:cNvSpPr>
            <a:spLocks noGrp="1"/>
          </p:cNvSpPr>
          <p:nvPr>
            <p:ph idx="1"/>
          </p:nvPr>
        </p:nvSpPr>
        <p:spPr>
          <a:xfrm>
            <a:off x="704850" y="0"/>
            <a:ext cx="11487150" cy="6858000"/>
          </a:xfrm>
        </p:spPr>
        <p:txBody>
          <a:bodyPr>
            <a:normAutofit/>
          </a:bodyPr>
          <a:lstStyle/>
          <a:p>
            <a:r>
              <a:rPr lang="en-US" b="1" dirty="0"/>
              <a:t>Time diagram</a:t>
            </a:r>
          </a:p>
          <a:p>
            <a:r>
              <a:rPr lang="en-US" dirty="0"/>
              <a:t> Time diagram is a graphical representation where the 8085 instruction timing diagram represents the execution time of each instruction in graphical format.</a:t>
            </a:r>
          </a:p>
          <a:p>
            <a:r>
              <a:rPr lang="en-US" dirty="0"/>
              <a:t>  we will be Going Through the Timing Diagram, We will go through Different Machine Cycles Such as</a:t>
            </a:r>
          </a:p>
          <a:p>
            <a:r>
              <a:rPr lang="en-US" dirty="0"/>
              <a:t> Opcode Fetch,</a:t>
            </a:r>
          </a:p>
          <a:p>
            <a:endParaRPr lang="en-US" dirty="0"/>
          </a:p>
          <a:p>
            <a:r>
              <a:rPr lang="en-US" dirty="0"/>
              <a:t> Memory Read, </a:t>
            </a:r>
          </a:p>
          <a:p>
            <a:endParaRPr lang="en-US" dirty="0"/>
          </a:p>
          <a:p>
            <a:r>
              <a:rPr lang="en-US" dirty="0"/>
              <a:t>Memory Write,</a:t>
            </a:r>
          </a:p>
          <a:p>
            <a:endParaRPr lang="en-US" dirty="0"/>
          </a:p>
          <a:p>
            <a:r>
              <a:rPr lang="en-US" dirty="0"/>
              <a:t> I/O Read, and I/O Write,</a:t>
            </a:r>
          </a:p>
          <a:p>
            <a:endParaRPr lang="en-US" dirty="0"/>
          </a:p>
        </p:txBody>
      </p:sp>
    </p:spTree>
    <p:extLst>
      <p:ext uri="{BB962C8B-B14F-4D97-AF65-F5344CB8AC3E}">
        <p14:creationId xmlns:p14="http://schemas.microsoft.com/office/powerpoint/2010/main" val="1789951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4B8A59-4519-83C9-80D9-CA579D47E362}"/>
              </a:ext>
            </a:extLst>
          </p:cNvPr>
          <p:cNvSpPr>
            <a:spLocks noGrp="1"/>
          </p:cNvSpPr>
          <p:nvPr>
            <p:ph idx="1"/>
          </p:nvPr>
        </p:nvSpPr>
        <p:spPr>
          <a:xfrm>
            <a:off x="923924" y="0"/>
            <a:ext cx="11268075" cy="6858000"/>
          </a:xfrm>
        </p:spPr>
        <p:txBody>
          <a:bodyPr>
            <a:normAutofit/>
          </a:bodyPr>
          <a:lstStyle/>
          <a:p>
            <a:pPr>
              <a:buFont typeface="Arial" panose="020B0604020202020204" pitchFamily="34" charset="0"/>
              <a:buChar char="•"/>
            </a:pPr>
            <a:r>
              <a:rPr lang="en-US" b="1" dirty="0"/>
              <a:t>Clock Signal: </a:t>
            </a:r>
            <a:r>
              <a:rPr lang="en-US" dirty="0"/>
              <a:t>The time required to execute an instruction is called a clock cycle.</a:t>
            </a:r>
          </a:p>
          <a:p>
            <a:pPr>
              <a:buFont typeface="Arial" panose="020B0604020202020204" pitchFamily="34" charset="0"/>
              <a:buChar char="•"/>
            </a:pPr>
            <a:endParaRPr lang="en-US" dirty="0"/>
          </a:p>
          <a:p>
            <a:r>
              <a:rPr lang="en-US" b="1" dirty="0"/>
              <a:t>Instruction cycle:  </a:t>
            </a:r>
            <a:r>
              <a:rPr lang="en-US" dirty="0"/>
              <a:t>Time required to execute and fetch an entire instruction is called </a:t>
            </a:r>
            <a:r>
              <a:rPr lang="en-US" i="1" dirty="0"/>
              <a:t>instruction cycle</a:t>
            </a:r>
            <a:r>
              <a:rPr lang="en-US" dirty="0"/>
              <a:t>. </a:t>
            </a:r>
          </a:p>
          <a:p>
            <a:pPr>
              <a:buFont typeface="Arial" panose="020B0604020202020204" pitchFamily="34" charset="0"/>
              <a:buChar char="•"/>
            </a:pPr>
            <a:r>
              <a:rPr lang="en-US" b="1" dirty="0"/>
              <a:t>Machine Cycle: </a:t>
            </a:r>
            <a:r>
              <a:rPr lang="en-US" dirty="0"/>
              <a:t>The time required to access memory or input/output devices is called a machine cycle. The 8085 has 5 basic machine cycles i.e., load opcode, read from memory, write to memory, read I/O, and write I/O.</a:t>
            </a:r>
          </a:p>
          <a:p>
            <a:pPr>
              <a:buFont typeface="Arial" panose="020B0604020202020204" pitchFamily="34" charset="0"/>
              <a:buChar char="•"/>
            </a:pPr>
            <a:endParaRPr lang="en-US" dirty="0"/>
          </a:p>
          <a:p>
            <a:pPr>
              <a:buFont typeface="Arial" panose="020B0604020202020204" pitchFamily="34" charset="0"/>
              <a:buChar char="•"/>
            </a:pPr>
            <a:r>
              <a:rPr lang="en-US" b="1" dirty="0"/>
              <a:t>T-State: </a:t>
            </a:r>
            <a:r>
              <a:rPr lang="en-US" dirty="0"/>
              <a:t>A machine cycle and an instruction cycle take several clock periods. The portion of an operation performed in one system clock period is called a T-state.</a:t>
            </a:r>
          </a:p>
          <a:p>
            <a:pPr>
              <a:buFont typeface="Arial" panose="020B0604020202020204" pitchFamily="34" charset="0"/>
              <a:buChar char="•"/>
            </a:pPr>
            <a:endParaRPr lang="en-US" dirty="0"/>
          </a:p>
          <a:p>
            <a:pPr>
              <a:buFont typeface="Arial" panose="020B0604020202020204" pitchFamily="34" charset="0"/>
              <a:buChar char="•"/>
            </a:pPr>
            <a:r>
              <a:rPr lang="en-US" b="1" dirty="0"/>
              <a:t>Control Signals: </a:t>
            </a:r>
            <a:r>
              <a:rPr lang="en-US" dirty="0"/>
              <a:t>The control signal controls the operations. Common signals are ALE (address block enable), RD (read), WR (write), and IO/M (input/output) memory.</a:t>
            </a:r>
          </a:p>
          <a:p>
            <a:endParaRPr lang="en-US" dirty="0"/>
          </a:p>
        </p:txBody>
      </p:sp>
    </p:spTree>
    <p:extLst>
      <p:ext uri="{BB962C8B-B14F-4D97-AF65-F5344CB8AC3E}">
        <p14:creationId xmlns:p14="http://schemas.microsoft.com/office/powerpoint/2010/main" val="6269078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8DCE1-7C96-2F7C-E46A-BBB6827259E6}"/>
              </a:ext>
            </a:extLst>
          </p:cNvPr>
          <p:cNvSpPr>
            <a:spLocks noGrp="1"/>
          </p:cNvSpPr>
          <p:nvPr>
            <p:ph idx="1"/>
          </p:nvPr>
        </p:nvSpPr>
        <p:spPr>
          <a:xfrm>
            <a:off x="990599" y="1"/>
            <a:ext cx="11201401" cy="6858000"/>
          </a:xfrm>
        </p:spPr>
        <p:txBody>
          <a:bodyPr/>
          <a:lstStyle/>
          <a:p>
            <a:r>
              <a:rPr lang="en-US" b="1" dirty="0"/>
              <a:t>Machine Cycle of 8085</a:t>
            </a:r>
          </a:p>
          <a:p>
            <a:pPr rtl="0"/>
            <a:r>
              <a:rPr lang="en-US" dirty="0"/>
              <a:t>The 8085 microprocessor has 5 basic machine cycles. They are :</a:t>
            </a:r>
          </a:p>
          <a:p>
            <a:pPr rtl="0"/>
            <a:endParaRPr lang="en-US" dirty="0"/>
          </a:p>
          <a:p>
            <a:pPr>
              <a:buFont typeface="Arial" panose="020B0604020202020204" pitchFamily="34" charset="0"/>
              <a:buChar char="•"/>
            </a:pPr>
            <a:r>
              <a:rPr lang="en-US" dirty="0"/>
              <a:t>Opcode Fetch {4T- state}</a:t>
            </a:r>
          </a:p>
          <a:p>
            <a:pPr>
              <a:buFont typeface="Arial" panose="020B0604020202020204" pitchFamily="34" charset="0"/>
              <a:buChar char="•"/>
            </a:pPr>
            <a:endParaRPr lang="en-US" dirty="0"/>
          </a:p>
          <a:p>
            <a:pPr>
              <a:buFont typeface="Arial" panose="020B0604020202020204" pitchFamily="34" charset="0"/>
              <a:buChar char="•"/>
            </a:pPr>
            <a:r>
              <a:rPr lang="en-US" dirty="0"/>
              <a:t>Memory Read {3T- state}</a:t>
            </a:r>
          </a:p>
          <a:p>
            <a:pPr>
              <a:buFont typeface="Arial" panose="020B0604020202020204" pitchFamily="34" charset="0"/>
              <a:buChar char="•"/>
            </a:pPr>
            <a:endParaRPr lang="en-US" dirty="0"/>
          </a:p>
          <a:p>
            <a:pPr>
              <a:buFont typeface="Arial" panose="020B0604020202020204" pitchFamily="34" charset="0"/>
              <a:buChar char="•"/>
            </a:pPr>
            <a:r>
              <a:rPr lang="en-US" dirty="0"/>
              <a:t>Memory Write {3T- state}</a:t>
            </a:r>
          </a:p>
          <a:p>
            <a:pPr>
              <a:buFont typeface="Arial" panose="020B0604020202020204" pitchFamily="34" charset="0"/>
              <a:buChar char="•"/>
            </a:pPr>
            <a:endParaRPr lang="en-US" dirty="0"/>
          </a:p>
          <a:p>
            <a:pPr>
              <a:buFont typeface="Arial" panose="020B0604020202020204" pitchFamily="34" charset="0"/>
              <a:buChar char="•"/>
            </a:pPr>
            <a:r>
              <a:rPr lang="en-US" dirty="0"/>
              <a:t>I/O Read {3T- state}</a:t>
            </a:r>
          </a:p>
          <a:p>
            <a:pPr>
              <a:buFont typeface="Arial" panose="020B0604020202020204" pitchFamily="34" charset="0"/>
              <a:buChar char="•"/>
            </a:pPr>
            <a:endParaRPr lang="en-US" dirty="0"/>
          </a:p>
          <a:p>
            <a:pPr>
              <a:buFont typeface="Arial" panose="020B0604020202020204" pitchFamily="34" charset="0"/>
              <a:buChar char="•"/>
            </a:pPr>
            <a:r>
              <a:rPr lang="en-US" dirty="0"/>
              <a:t>I/O Write {3T- state}</a:t>
            </a:r>
          </a:p>
          <a:p>
            <a:endParaRPr lang="en-US" dirty="0"/>
          </a:p>
        </p:txBody>
      </p:sp>
    </p:spTree>
    <p:extLst>
      <p:ext uri="{BB962C8B-B14F-4D97-AF65-F5344CB8AC3E}">
        <p14:creationId xmlns:p14="http://schemas.microsoft.com/office/powerpoint/2010/main" val="9790932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EEA9E4F-F02A-D7F7-C28F-55FE772097F3}"/>
              </a:ext>
            </a:extLst>
          </p:cNvPr>
          <p:cNvSpPr>
            <a:spLocks noGrp="1"/>
          </p:cNvSpPr>
          <p:nvPr>
            <p:ph sz="half" idx="1"/>
          </p:nvPr>
        </p:nvSpPr>
        <p:spPr>
          <a:xfrm>
            <a:off x="790575" y="0"/>
            <a:ext cx="6705599" cy="6858000"/>
          </a:xfrm>
        </p:spPr>
        <p:txBody>
          <a:bodyPr>
            <a:normAutofit fontScale="92500" lnSpcReduction="20000"/>
          </a:bodyPr>
          <a:lstStyle/>
          <a:p>
            <a:r>
              <a:rPr lang="en-US" b="1" dirty="0"/>
              <a:t>Opcode Fetch Machine Cycle of 8085</a:t>
            </a:r>
          </a:p>
          <a:p>
            <a:pPr>
              <a:buFont typeface="Arial" panose="020B0604020202020204" pitchFamily="34" charset="0"/>
              <a:buChar char="•"/>
            </a:pPr>
            <a:r>
              <a:rPr lang="en-US" dirty="0"/>
              <a:t>Each processor instruction has a one byte opcode.</a:t>
            </a:r>
          </a:p>
          <a:p>
            <a:pPr>
              <a:buFont typeface="Arial" panose="020B0604020202020204" pitchFamily="34" charset="0"/>
              <a:buChar char="•"/>
            </a:pPr>
            <a:endParaRPr lang="en-US" dirty="0"/>
          </a:p>
          <a:p>
            <a:pPr>
              <a:buFont typeface="Arial" panose="020B0604020202020204" pitchFamily="34" charset="0"/>
              <a:buChar char="•"/>
            </a:pPr>
            <a:r>
              <a:rPr lang="en-US" dirty="0"/>
              <a:t>Operation codes are stored in memory. Thus, the  performs an opcode load machine cycle to load the opcode from memory.</a:t>
            </a:r>
          </a:p>
          <a:p>
            <a:pPr>
              <a:buFont typeface="Arial" panose="020B0604020202020204" pitchFamily="34" charset="0"/>
              <a:buChar char="•"/>
            </a:pPr>
            <a:endParaRPr lang="en-US" dirty="0"/>
          </a:p>
          <a:p>
            <a:pPr>
              <a:buFont typeface="Arial" panose="020B0604020202020204" pitchFamily="34" charset="0"/>
              <a:buChar char="•"/>
            </a:pPr>
            <a:r>
              <a:rPr lang="en-US" dirty="0"/>
              <a:t>Thus, each instruction begins with a machine cycle of opcodes.</a:t>
            </a:r>
          </a:p>
          <a:p>
            <a:pPr>
              <a:buFont typeface="Arial" panose="020B0604020202020204" pitchFamily="34" charset="0"/>
              <a:buChar char="•"/>
            </a:pPr>
            <a:endParaRPr lang="en-US" dirty="0"/>
          </a:p>
          <a:p>
            <a:pPr>
              <a:buFont typeface="Arial" panose="020B0604020202020204" pitchFamily="34" charset="0"/>
              <a:buChar char="•"/>
            </a:pPr>
            <a:r>
              <a:rPr lang="en-US" dirty="0"/>
              <a:t>The time the processor takes to perform an opcode load cycle is 4T.</a:t>
            </a:r>
          </a:p>
          <a:p>
            <a:pPr>
              <a:buFont typeface="Arial" panose="020B0604020202020204" pitchFamily="34" charset="0"/>
              <a:buChar char="•"/>
            </a:pPr>
            <a:endParaRPr lang="en-US" dirty="0"/>
          </a:p>
          <a:p>
            <a:pPr>
              <a:buFont typeface="Arial" panose="020B0604020202020204" pitchFamily="34" charset="0"/>
              <a:buChar char="•"/>
            </a:pPr>
            <a:r>
              <a:rPr lang="en-US" dirty="0"/>
              <a:t>At this time, the first, 3T-states are used to load the opcode from memory, and the remaining T-states are used for internal opcodes.</a:t>
            </a:r>
          </a:p>
          <a:p>
            <a:endParaRPr lang="en-US" dirty="0"/>
          </a:p>
        </p:txBody>
      </p:sp>
      <p:pic>
        <p:nvPicPr>
          <p:cNvPr id="8" name="Content Placeholder 7">
            <a:extLst>
              <a:ext uri="{FF2B5EF4-FFF2-40B4-BE49-F238E27FC236}">
                <a16:creationId xmlns:a16="http://schemas.microsoft.com/office/drawing/2014/main" id="{FC17844C-C7FE-3E6B-E974-EFBEDCDE483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229475" y="1"/>
            <a:ext cx="4962525" cy="6857999"/>
          </a:xfrm>
        </p:spPr>
      </p:pic>
    </p:spTree>
    <p:extLst>
      <p:ext uri="{BB962C8B-B14F-4D97-AF65-F5344CB8AC3E}">
        <p14:creationId xmlns:p14="http://schemas.microsoft.com/office/powerpoint/2010/main" val="4280089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B36E04-1C82-580C-7AFE-BE1F30F230F8}"/>
              </a:ext>
            </a:extLst>
          </p:cNvPr>
          <p:cNvSpPr>
            <a:spLocks noGrp="1"/>
          </p:cNvSpPr>
          <p:nvPr>
            <p:ph idx="1"/>
          </p:nvPr>
        </p:nvSpPr>
        <p:spPr>
          <a:xfrm>
            <a:off x="1577446" y="-695740"/>
            <a:ext cx="9048218" cy="8060635"/>
          </a:xfrm>
        </p:spPr>
        <p:txBody>
          <a:bodyPr anchor="ctr">
            <a:normAutofit/>
          </a:bodyPr>
          <a:lstStyle/>
          <a:p>
            <a:pPr marL="0" marR="0" indent="0">
              <a:lnSpc>
                <a:spcPct val="110000"/>
              </a:lnSpc>
              <a:spcBef>
                <a:spcPts val="0"/>
              </a:spcBef>
              <a:spcAft>
                <a:spcPts val="800"/>
              </a:spcAft>
              <a:buNone/>
            </a:pPr>
            <a:r>
              <a:rPr lang="en-US" sz="3600"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4.</a:t>
            </a:r>
            <a:r>
              <a:rPr lang="en-US" sz="3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Flags register</a:t>
            </a:r>
          </a:p>
          <a:p>
            <a:pPr marL="0" marR="0" indent="0">
              <a:lnSpc>
                <a:spcPct val="110000"/>
              </a:lnSpc>
              <a:spcBef>
                <a:spcPts val="0"/>
              </a:spcBef>
              <a:spcAft>
                <a:spcPts val="800"/>
              </a:spcAft>
              <a:buNone/>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The flags register is an 8-bit register that contains status flags that indicate the result of an arithmetic or logical operation.</a:t>
            </a:r>
          </a:p>
          <a:p>
            <a:pPr marL="0" marR="0">
              <a:lnSpc>
                <a:spcPct val="110000"/>
              </a:lnSpc>
              <a:spcBef>
                <a:spcPts val="0"/>
              </a:spcBef>
              <a:spcAft>
                <a:spcPts val="800"/>
              </a:spcAft>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a:lnSpc>
                <a:spcPct val="110000"/>
              </a:lnSpc>
              <a:spcBef>
                <a:spcPts val="0"/>
              </a:spcBef>
              <a:spcAft>
                <a:spcPts val="800"/>
              </a:spcAft>
            </a:pPr>
            <a:r>
              <a:rPr lang="en-US" sz="1600" b="1"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These flags include the carry flag, zero flag, sign flag, and parity flag, Auxiliary Carry Flag</a:t>
            </a:r>
          </a:p>
          <a:p>
            <a:pPr marL="0" marR="0">
              <a:lnSpc>
                <a:spcPct val="110000"/>
              </a:lnSpc>
              <a:spcBef>
                <a:spcPts val="0"/>
              </a:spcBef>
              <a:spcAft>
                <a:spcPts val="800"/>
              </a:spcAft>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 The carry flag is set when an arithmetic operation generates a carry, </a:t>
            </a:r>
          </a:p>
          <a:p>
            <a:pPr marL="0" marR="0">
              <a:lnSpc>
                <a:spcPct val="110000"/>
              </a:lnSpc>
              <a:spcBef>
                <a:spcPts val="0"/>
              </a:spcBef>
              <a:spcAft>
                <a:spcPts val="800"/>
              </a:spcAft>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600"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he zero flag is set when the result of an arithmetic or logical operation is zero, </a:t>
            </a:r>
          </a:p>
          <a:p>
            <a:pPr marL="0" marR="0">
              <a:lnSpc>
                <a:spcPct val="110000"/>
              </a:lnSpc>
              <a:spcBef>
                <a:spcPts val="0"/>
              </a:spcBef>
              <a:spcAft>
                <a:spcPts val="800"/>
              </a:spcAft>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10000"/>
              </a:lnSpc>
              <a:spcBef>
                <a:spcPts val="0"/>
              </a:spcBef>
              <a:spcAft>
                <a:spcPts val="800"/>
              </a:spcAft>
            </a:pPr>
            <a:r>
              <a:rPr lang="en-US" sz="1600"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he sign flag is set when the result of an arithmetic or logical operation is negative, </a:t>
            </a:r>
          </a:p>
          <a:p>
            <a:pPr marL="0" marR="0">
              <a:lnSpc>
                <a:spcPct val="110000"/>
              </a:lnSpc>
              <a:spcBef>
                <a:spcPts val="0"/>
              </a:spcBef>
              <a:spcAft>
                <a:spcPts val="800"/>
              </a:spcAft>
            </a:pPr>
            <a:endPar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0000"/>
              </a:lnSpc>
              <a:spcBef>
                <a:spcPts val="0"/>
              </a:spcBef>
              <a:spcAft>
                <a:spcPts val="800"/>
              </a:spcAft>
            </a:pPr>
            <a:r>
              <a:rPr lang="en-US" sz="1600" kern="0"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1600" kern="0"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he parity flag is set when the result of an arithmetic or logical operation has an even number of 1 bits.</a:t>
            </a:r>
          </a:p>
          <a:p>
            <a:pPr marL="0" marR="0">
              <a:lnSpc>
                <a:spcPct val="110000"/>
              </a:lnSpc>
              <a:spcBef>
                <a:spcPts val="0"/>
              </a:spcBef>
              <a:spcAft>
                <a:spcPts val="800"/>
              </a:spcAft>
            </a:pPr>
            <a:endParaRPr lang="en-US" sz="1600" kern="1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0000"/>
              </a:lnSpc>
            </a:pPr>
            <a:endParaRPr lang="en-US" sz="1600" dirty="0">
              <a:solidFill>
                <a:srgbClr val="FFFFFF"/>
              </a:solidFill>
            </a:endParaRPr>
          </a:p>
        </p:txBody>
      </p:sp>
    </p:spTree>
    <p:extLst>
      <p:ext uri="{BB962C8B-B14F-4D97-AF65-F5344CB8AC3E}">
        <p14:creationId xmlns:p14="http://schemas.microsoft.com/office/powerpoint/2010/main" val="1050082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275B01-8FC3-1CF4-7A41-807BCF15F4D6}"/>
              </a:ext>
            </a:extLst>
          </p:cNvPr>
          <p:cNvSpPr>
            <a:spLocks noGrp="1"/>
          </p:cNvSpPr>
          <p:nvPr>
            <p:ph idx="1"/>
          </p:nvPr>
        </p:nvSpPr>
        <p:spPr>
          <a:xfrm>
            <a:off x="1019174" y="180975"/>
            <a:ext cx="11001375" cy="6781800"/>
          </a:xfrm>
        </p:spPr>
        <p:txBody>
          <a:bodyPr/>
          <a:lstStyle/>
          <a:p>
            <a:pPr marL="0" marR="0" indent="0" algn="just">
              <a:lnSpc>
                <a:spcPct val="107000"/>
              </a:lnSpc>
              <a:spcBef>
                <a:spcPts val="0"/>
              </a:spcBef>
              <a:spcAft>
                <a:spcPts val="800"/>
              </a:spcAft>
              <a:buNone/>
            </a:pP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3600" b="1"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5.Instruction registers and decoder:</a:t>
            </a:r>
            <a:endParaRPr lang="en-US" sz="3600" kern="100" dirty="0">
              <a:solidFill>
                <a:schemeClr val="accent4">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It is an 8-bit register that holds the instruction code that is being decoded. The instruction is fetched from the memory. </a:t>
            </a:r>
            <a:endParaRPr lang="en-US" sz="2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93824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CA0FC7-A644-6D38-D32C-32A16D51152E}"/>
              </a:ext>
            </a:extLst>
          </p:cNvPr>
          <p:cNvSpPr>
            <a:spLocks noGrp="1"/>
          </p:cNvSpPr>
          <p:nvPr>
            <p:ph idx="1"/>
          </p:nvPr>
        </p:nvSpPr>
        <p:spPr>
          <a:xfrm>
            <a:off x="885824" y="0"/>
            <a:ext cx="11306175" cy="6858000"/>
          </a:xfrm>
        </p:spPr>
        <p:txBody>
          <a:bodyPr>
            <a:normAutofit lnSpcReduction="10000"/>
          </a:bodyPr>
          <a:lstStyle/>
          <a:p>
            <a:pPr marL="0" marR="0" indent="0">
              <a:lnSpc>
                <a:spcPct val="107000"/>
              </a:lnSpc>
              <a:spcBef>
                <a:spcPts val="0"/>
              </a:spcBef>
              <a:spcAft>
                <a:spcPts val="800"/>
              </a:spcAft>
              <a:buNone/>
            </a:pPr>
            <a:r>
              <a:rPr lang="en-US" sz="3200" kern="0" dirty="0">
                <a:solidFill>
                  <a:schemeClr val="accent4">
                    <a:lumMod val="60000"/>
                    <a:lumOff val="40000"/>
                  </a:schemeClr>
                </a:solidFill>
                <a:latin typeface="Times New Roman" panose="02020603050405020304" pitchFamily="18" charset="0"/>
                <a:ea typeface="Times New Roman" panose="02020603050405020304" pitchFamily="18" charset="0"/>
                <a:cs typeface="Times New Roman" panose="02020603050405020304" pitchFamily="18" charset="0"/>
              </a:rPr>
              <a:t>6.G</a:t>
            </a:r>
            <a:r>
              <a:rPr lang="en-US" sz="3200" kern="0" dirty="0">
                <a:solidFill>
                  <a:schemeClr val="accent4">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eneral-purpose registers</a:t>
            </a: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8085 microprocessor has six general-purpose registers, including B, C, D, E, H, and L, which can be combined to form 16-bit register pairs.</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 The B and C registers can be combined to form the BC register pair, the D and E registers can be combined to form the DE register pair, and the H and L registers can be combined to form the HL register pair. </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These register pairs are commonly used to store memory addresses and other data.</a:t>
            </a:r>
          </a:p>
          <a:p>
            <a:pPr marL="0" marR="0">
              <a:lnSpc>
                <a:spcPct val="107000"/>
              </a:lnSpc>
              <a:spcBef>
                <a:spcPts val="0"/>
              </a:spcBef>
              <a:spcAft>
                <a:spcPts val="800"/>
              </a:spcAft>
            </a:pP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program counter is a 16-bit register that contains the memory address of the next instruction to be executed. </a:t>
            </a:r>
          </a:p>
          <a:p>
            <a:pPr marL="0" marR="0">
              <a:lnSpc>
                <a:spcPct val="107000"/>
              </a:lnSpc>
              <a:spcBef>
                <a:spcPts val="0"/>
              </a:spcBef>
              <a:spcAft>
                <a:spcPts val="800"/>
              </a:spcAft>
            </a:pPr>
            <a:endPar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400" kern="0" dirty="0">
                <a:effectLst/>
                <a:latin typeface="Times New Roman" panose="02020603050405020304" pitchFamily="18" charset="0"/>
                <a:ea typeface="Times New Roman" panose="02020603050405020304" pitchFamily="18" charset="0"/>
                <a:cs typeface="Times New Roman" panose="02020603050405020304" pitchFamily="18" charset="0"/>
              </a:rPr>
              <a:t>The program counter is incremented after each instruction is executed, which allows the microprocessor to execute instructions in sequence.</a:t>
            </a:r>
            <a:endParaRPr lang="en-US" sz="24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45858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6D0DAC-9CD9-C492-3812-8503230D9DFE}"/>
              </a:ext>
            </a:extLst>
          </p:cNvPr>
          <p:cNvSpPr>
            <a:spLocks noGrp="1"/>
          </p:cNvSpPr>
          <p:nvPr>
            <p:ph idx="1"/>
          </p:nvPr>
        </p:nvSpPr>
        <p:spPr>
          <a:xfrm>
            <a:off x="714374" y="0"/>
            <a:ext cx="11477625" cy="6858000"/>
          </a:xfrm>
        </p:spPr>
        <p:txBody>
          <a:bodyPr/>
          <a:lstStyle/>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stack pointer is a 16-bit register that is used to manage the stack. </a:t>
            </a:r>
          </a:p>
          <a:p>
            <a:pPr marL="0" marR="0">
              <a:lnSpc>
                <a:spcPct val="107000"/>
              </a:lnSpc>
              <a:spcBef>
                <a:spcPts val="0"/>
              </a:spcBef>
              <a:spcAft>
                <a:spcPts val="800"/>
              </a:spcAft>
            </a:pPr>
            <a:endPar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stack is a section of memory that is used to store data temporarily, such as subroutine addresses and other data. </a:t>
            </a:r>
          </a:p>
          <a:p>
            <a:pPr marL="0" marR="0">
              <a:lnSpc>
                <a:spcPct val="107000"/>
              </a:lnSpc>
              <a:spcBef>
                <a:spcPts val="0"/>
              </a:spcBef>
              <a:spcAft>
                <a:spcPts val="800"/>
              </a:spcAft>
            </a:pPr>
            <a:endPar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stack pointer is used to keep track of the top of the stack.</a:t>
            </a:r>
          </a:p>
          <a:p>
            <a:pPr marL="0" marR="0">
              <a:lnSpc>
                <a:spcPct val="107000"/>
              </a:lnSpc>
              <a:spcBef>
                <a:spcPts val="0"/>
              </a:spcBef>
              <a:spcAft>
                <a:spcPts val="800"/>
              </a:spcAft>
            </a:pP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instruction register is an 8-bit register that contains the current instruction being executed. </a:t>
            </a:r>
          </a:p>
          <a:p>
            <a:pPr marL="0" marR="0">
              <a:lnSpc>
                <a:spcPct val="107000"/>
              </a:lnSpc>
              <a:spcBef>
                <a:spcPts val="0"/>
              </a:spcBef>
              <a:spcAft>
                <a:spcPts val="800"/>
              </a:spcAft>
            </a:pPr>
            <a:endPar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2800" kern="0" dirty="0">
                <a:effectLst/>
                <a:latin typeface="Times New Roman" panose="02020603050405020304" pitchFamily="18" charset="0"/>
                <a:ea typeface="Times New Roman" panose="02020603050405020304" pitchFamily="18" charset="0"/>
                <a:cs typeface="Times New Roman" panose="02020603050405020304" pitchFamily="18" charset="0"/>
              </a:rPr>
              <a:t>The instruction register is used by the microprocessor to decode and execute instructions.</a:t>
            </a:r>
            <a:endParaRPr lang="en-US" sz="28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84345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676</TotalTime>
  <Words>6200</Words>
  <Application>Microsoft Office PowerPoint</Application>
  <PresentationFormat>Widescreen</PresentationFormat>
  <Paragraphs>662</Paragraphs>
  <Slides>57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Arial</vt:lpstr>
      <vt:lpstr>Calibri</vt:lpstr>
      <vt:lpstr>Symbol</vt:lpstr>
      <vt:lpstr>Times New Roman</vt:lpstr>
      <vt:lpstr>Tw Cen MT</vt:lpstr>
      <vt:lpstr>Circuit</vt:lpstr>
      <vt:lpstr>  8085 Microprocessor</vt:lpstr>
      <vt:lpstr>PowerPoint Presentation</vt:lpstr>
      <vt:lpstr>8085 is an 8-bit, General-purpose microprocessor.  It consists of the following functional units: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8085 Pin Diagram | Functional Pin Diagram of 8085 Microprocessor: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Raghav Panthi [BCA - 2024]</cp:lastModifiedBy>
  <cp:revision>66</cp:revision>
  <dcterms:created xsi:type="dcterms:W3CDTF">2024-04-28T08:25:13Z</dcterms:created>
  <dcterms:modified xsi:type="dcterms:W3CDTF">2024-08-12T11:06:54Z</dcterms:modified>
</cp:coreProperties>
</file>