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4" r:id="rId6"/>
    <p:sldId id="260" r:id="rId7"/>
    <p:sldId id="275" r:id="rId8"/>
    <p:sldId id="278" r:id="rId9"/>
    <p:sldId id="277" r:id="rId10"/>
    <p:sldId id="262" r:id="rId11"/>
    <p:sldId id="276" r:id="rId12"/>
    <p:sldId id="264" r:id="rId13"/>
    <p:sldId id="265" r:id="rId14"/>
    <p:sldId id="272" r:id="rId15"/>
    <p:sldId id="280" r:id="rId16"/>
    <p:sldId id="271" r:id="rId17"/>
    <p:sldId id="281" r:id="rId18"/>
    <p:sldId id="266" r:id="rId19"/>
    <p:sldId id="279" r:id="rId20"/>
    <p:sldId id="267" r:id="rId21"/>
    <p:sldId id="269"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19752283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7B0A0-3B15-42BB-A1D7-4B8FB40B407A}"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300526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100320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334766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3333171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4054751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1715006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236982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296611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228083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7B0A0-3B15-42BB-A1D7-4B8FB40B407A}"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2002006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7B0A0-3B15-42BB-A1D7-4B8FB40B407A}"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318443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7B0A0-3B15-42BB-A1D7-4B8FB40B407A}"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643631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A7B0A0-3B15-42BB-A1D7-4B8FB40B407A}"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170982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EA7B0A0-3B15-42BB-A1D7-4B8FB40B407A}"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302008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7B0A0-3B15-42BB-A1D7-4B8FB40B407A}"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221949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A7B0A0-3B15-42BB-A1D7-4B8FB40B407A}"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6E50A-E4F5-4335-8199-BD4348ADEBA0}" type="slidenum">
              <a:rPr lang="en-US" smtClean="0"/>
              <a:t>‹#›</a:t>
            </a:fld>
            <a:endParaRPr lang="en-US"/>
          </a:p>
        </p:txBody>
      </p:sp>
    </p:spTree>
    <p:extLst>
      <p:ext uri="{BB962C8B-B14F-4D97-AF65-F5344CB8AC3E}">
        <p14:creationId xmlns:p14="http://schemas.microsoft.com/office/powerpoint/2010/main" val="2787719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A7B0A0-3B15-42BB-A1D7-4B8FB40B407A}" type="datetimeFigureOut">
              <a:rPr lang="en-US" smtClean="0"/>
              <a:t>7/31/2024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F6E50A-E4F5-4335-8199-BD4348ADEBA0}" type="slidenum">
              <a:rPr lang="en-US" smtClean="0"/>
              <a:t>‹#›</a:t>
            </a:fld>
            <a:endParaRPr lang="en-US"/>
          </a:p>
        </p:txBody>
      </p:sp>
    </p:spTree>
    <p:extLst>
      <p:ext uri="{BB962C8B-B14F-4D97-AF65-F5344CB8AC3E}">
        <p14:creationId xmlns:p14="http://schemas.microsoft.com/office/powerpoint/2010/main" val="4428591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general-purpose-registers-8086-microprocesso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flag-register-8086-microprocess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616A-3463-E05D-A923-F5E55D9F8F26}"/>
              </a:ext>
            </a:extLst>
          </p:cNvPr>
          <p:cNvSpPr>
            <a:spLocks noGrp="1"/>
          </p:cNvSpPr>
          <p:nvPr>
            <p:ph type="ctrTitle"/>
          </p:nvPr>
        </p:nvSpPr>
        <p:spPr/>
        <p:txBody>
          <a:bodyPr/>
          <a:lstStyle/>
          <a:p>
            <a:r>
              <a:rPr lang="en-US" dirty="0"/>
              <a:t>UNIT 3</a:t>
            </a:r>
          </a:p>
        </p:txBody>
      </p:sp>
      <p:sp>
        <p:nvSpPr>
          <p:cNvPr id="3" name="Subtitle 2">
            <a:extLst>
              <a:ext uri="{FF2B5EF4-FFF2-40B4-BE49-F238E27FC236}">
                <a16:creationId xmlns:a16="http://schemas.microsoft.com/office/drawing/2014/main" id="{CCC845A3-19A2-023A-D983-AAEF08AC5AC3}"/>
              </a:ext>
            </a:extLst>
          </p:cNvPr>
          <p:cNvSpPr>
            <a:spLocks noGrp="1"/>
          </p:cNvSpPr>
          <p:nvPr>
            <p:ph type="subTitle" idx="1"/>
          </p:nvPr>
        </p:nvSpPr>
        <p:spPr/>
        <p:txBody>
          <a:bodyPr>
            <a:normAutofit/>
          </a:bodyPr>
          <a:lstStyle/>
          <a:p>
            <a:r>
              <a:rPr lang="en-US" sz="4800" b="1" dirty="0"/>
              <a:t>8086mp</a:t>
            </a:r>
          </a:p>
        </p:txBody>
      </p:sp>
    </p:spTree>
    <p:extLst>
      <p:ext uri="{BB962C8B-B14F-4D97-AF65-F5344CB8AC3E}">
        <p14:creationId xmlns:p14="http://schemas.microsoft.com/office/powerpoint/2010/main" val="1226325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7EABE-C03F-24A0-888D-CA2D7D8BF35E}"/>
              </a:ext>
            </a:extLst>
          </p:cNvPr>
          <p:cNvSpPr>
            <a:spLocks noGrp="1"/>
          </p:cNvSpPr>
          <p:nvPr>
            <p:ph idx="1"/>
          </p:nvPr>
        </p:nvSpPr>
        <p:spPr>
          <a:xfrm>
            <a:off x="0" y="0"/>
            <a:ext cx="12192000" cy="6858000"/>
          </a:xfrm>
        </p:spPr>
        <p:txBody>
          <a:bodyPr>
            <a:normAutofit/>
          </a:bodyPr>
          <a:lstStyle/>
          <a:p>
            <a:pPr marL="0" indent="0">
              <a:buNone/>
            </a:pPr>
            <a:r>
              <a:rPr lang="en-US" b="1" dirty="0"/>
              <a:t> Instruction Pointer (IP):</a:t>
            </a:r>
            <a:r>
              <a:rPr lang="en-US" dirty="0"/>
              <a:t> The instruction pointer in the 8086 microprocessor acts as a program counter.</a:t>
            </a:r>
          </a:p>
          <a:p>
            <a:pPr>
              <a:buFont typeface="Arial" panose="020B0604020202020204" pitchFamily="34" charset="0"/>
              <a:buChar char="•"/>
            </a:pPr>
            <a:r>
              <a:rPr lang="en-US" dirty="0"/>
              <a:t> It indicates to the address of the next instruction to be executed. </a:t>
            </a:r>
          </a:p>
          <a:p>
            <a:pPr>
              <a:buFont typeface="Arial" panose="020B0604020202020204" pitchFamily="34" charset="0"/>
              <a:buChar char="•"/>
            </a:pPr>
            <a:endParaRPr lang="en-US" dirty="0"/>
          </a:p>
          <a:p>
            <a:pPr algn="just">
              <a:buFont typeface="Arial" panose="020B0604020202020204" pitchFamily="34" charset="0"/>
              <a:buChar char="•"/>
            </a:pPr>
            <a:r>
              <a:rPr lang="en-US" dirty="0">
                <a:effectLst/>
              </a:rPr>
              <a:t>It is a </a:t>
            </a:r>
            <a:r>
              <a:rPr lang="en-US" i="1" dirty="0">
                <a:effectLst/>
              </a:rPr>
              <a:t>16-bit register</a:t>
            </a:r>
            <a:r>
              <a:rPr lang="en-US" dirty="0">
                <a:effectLst/>
              </a:rPr>
              <a:t>. It holds offset of the next instructions in the</a:t>
            </a:r>
            <a:r>
              <a:rPr lang="en-US" i="1" dirty="0">
                <a:effectLst/>
              </a:rPr>
              <a:t> Code Segment.</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IP is incremented after every instruction byte is fetched.</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IP gets a new value whenever a branch instruction occurs.  </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CS is multiplied by 10H to give the 20-bit physical address of the Code Segment.</a:t>
            </a:r>
          </a:p>
          <a:p>
            <a:pPr algn="just">
              <a:buFont typeface="Arial" panose="020B0604020202020204" pitchFamily="34" charset="0"/>
              <a:buChar char="•"/>
            </a:pPr>
            <a:endParaRPr lang="en-US" dirty="0">
              <a:effectLst/>
            </a:endParaRPr>
          </a:p>
          <a:p>
            <a:pPr algn="just">
              <a:buFont typeface="Arial" panose="020B0604020202020204" pitchFamily="34" charset="0"/>
              <a:buChar char="•"/>
            </a:pPr>
            <a:r>
              <a:rPr lang="en-US" dirty="0">
                <a:effectLst/>
              </a:rPr>
              <a:t>The address of the next instruction is calculated by using the formula CS x 10H + IP.</a:t>
            </a:r>
          </a:p>
          <a:p>
            <a:endParaRPr lang="en-US" dirty="0"/>
          </a:p>
        </p:txBody>
      </p:sp>
    </p:spTree>
    <p:extLst>
      <p:ext uri="{BB962C8B-B14F-4D97-AF65-F5344CB8AC3E}">
        <p14:creationId xmlns:p14="http://schemas.microsoft.com/office/powerpoint/2010/main" val="418053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45B46-8DA2-539B-4221-132B490824F7}"/>
              </a:ext>
            </a:extLst>
          </p:cNvPr>
          <p:cNvSpPr>
            <a:spLocks noGrp="1"/>
          </p:cNvSpPr>
          <p:nvPr>
            <p:ph idx="1"/>
          </p:nvPr>
        </p:nvSpPr>
        <p:spPr>
          <a:xfrm>
            <a:off x="0" y="0"/>
            <a:ext cx="12192000" cy="6858000"/>
          </a:xfrm>
        </p:spPr>
        <p:txBody>
          <a:bodyPr>
            <a:normAutofit/>
          </a:bodyPr>
          <a:lstStyle/>
          <a:p>
            <a:pPr marL="0" indent="0">
              <a:buNone/>
            </a:pPr>
            <a:r>
              <a:rPr lang="en-US" b="1"/>
              <a:t>-Address </a:t>
            </a:r>
            <a:r>
              <a:rPr lang="en-US" b="1" dirty="0"/>
              <a:t>Summing Block </a:t>
            </a:r>
          </a:p>
          <a:p>
            <a:r>
              <a:rPr lang="en-US" dirty="0"/>
              <a:t>T</a:t>
            </a:r>
            <a:r>
              <a:rPr lang="en-US" dirty="0">
                <a:effectLst/>
              </a:rPr>
              <a:t>he Σ symbol is responsible for the calculation unit which is used to calculate the physical address of an instruction in memory.</a:t>
            </a:r>
          </a:p>
          <a:p>
            <a:pPr marL="0" indent="0">
              <a:buNone/>
            </a:pPr>
            <a:endParaRPr lang="en-US" b="1" dirty="0"/>
          </a:p>
          <a:p>
            <a:endParaRPr lang="en-US" dirty="0"/>
          </a:p>
        </p:txBody>
      </p:sp>
    </p:spTree>
    <p:extLst>
      <p:ext uri="{BB962C8B-B14F-4D97-AF65-F5344CB8AC3E}">
        <p14:creationId xmlns:p14="http://schemas.microsoft.com/office/powerpoint/2010/main" val="111113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3C801-318D-CAE4-3F44-8E4AB430CA2A}"/>
              </a:ext>
            </a:extLst>
          </p:cNvPr>
          <p:cNvSpPr>
            <a:spLocks noGrp="1"/>
          </p:cNvSpPr>
          <p:nvPr>
            <p:ph idx="1"/>
          </p:nvPr>
        </p:nvSpPr>
        <p:spPr>
          <a:xfrm>
            <a:off x="0" y="0"/>
            <a:ext cx="12192000" cy="6858000"/>
          </a:xfrm>
        </p:spPr>
        <p:txBody>
          <a:bodyPr>
            <a:normAutofit/>
          </a:bodyPr>
          <a:lstStyle/>
          <a:p>
            <a:pPr marL="0" indent="0">
              <a:buNone/>
            </a:pPr>
            <a:r>
              <a:rPr lang="en-US" b="1" dirty="0"/>
              <a:t>Instruction Queue:</a:t>
            </a:r>
            <a:r>
              <a:rPr lang="en-US" dirty="0"/>
              <a:t> When EU executes instructions, the BIU gets 6-bytes of the next instruction and stores them in the instruction queue and this process is known as instruction pre fetch.</a:t>
            </a:r>
          </a:p>
          <a:p>
            <a:pPr>
              <a:buFont typeface="Arial" panose="020B0604020202020204" pitchFamily="34" charset="0"/>
              <a:buChar char="•"/>
            </a:pPr>
            <a:endParaRPr lang="en-US" dirty="0"/>
          </a:p>
          <a:p>
            <a:pPr>
              <a:buFont typeface="Arial" panose="020B0604020202020204" pitchFamily="34" charset="0"/>
              <a:buChar char="•"/>
            </a:pPr>
            <a:r>
              <a:rPr lang="en-US" dirty="0"/>
              <a:t> This process increases the speed of the processor. </a:t>
            </a:r>
            <a:endParaRPr lang="en-US" b="1" dirty="0"/>
          </a:p>
          <a:p>
            <a:pPr algn="just"/>
            <a:r>
              <a:rPr lang="en-US" b="1" dirty="0"/>
              <a:t>P</a:t>
            </a:r>
            <a:r>
              <a:rPr lang="en-US" b="1" dirty="0">
                <a:effectLst/>
              </a:rPr>
              <a:t>refetch unit:</a:t>
            </a:r>
          </a:p>
          <a:p>
            <a:r>
              <a:rPr lang="en-US" dirty="0"/>
              <a:t>The Prefetch Unit in the 8086 microprocessor is a component responsible for fetching instructions from memory and storing them in a queue.</a:t>
            </a:r>
          </a:p>
          <a:p>
            <a:endParaRPr lang="en-US" dirty="0"/>
          </a:p>
          <a:p>
            <a:r>
              <a:rPr lang="en-US" dirty="0"/>
              <a:t> The prefetch unit allows the 8086 to perform multiple instruction fetches in parallel, improving the overall performance of the microprocessor.</a:t>
            </a:r>
          </a:p>
          <a:p>
            <a:endParaRPr lang="en-US" dirty="0"/>
          </a:p>
          <a:p>
            <a:r>
              <a:rPr lang="en-US" dirty="0"/>
              <a:t>The prefetch unit consists of a buffer and a program counter that are used to fetch instructions from memory.</a:t>
            </a:r>
          </a:p>
          <a:p>
            <a:endParaRPr lang="en-US" dirty="0"/>
          </a:p>
          <a:p>
            <a:r>
              <a:rPr lang="en-US" dirty="0"/>
              <a:t> The buffer stores the instructions that have been fetched and the program counter keeps track of the memory location of the next instruction to be fetched.</a:t>
            </a:r>
          </a:p>
          <a:p>
            <a:r>
              <a:rPr lang="en-US" dirty="0"/>
              <a:t> </a:t>
            </a:r>
          </a:p>
          <a:p>
            <a:r>
              <a:rPr lang="en-US" dirty="0"/>
              <a:t>The prefetch unit fetches several instructions ahead of the current instruction, allowing the 8086 to execute instructions from the buffer rather than from memory.</a:t>
            </a:r>
          </a:p>
          <a:p>
            <a:endParaRPr lang="en-US" dirty="0"/>
          </a:p>
        </p:txBody>
      </p:sp>
    </p:spTree>
    <p:extLst>
      <p:ext uri="{BB962C8B-B14F-4D97-AF65-F5344CB8AC3E}">
        <p14:creationId xmlns:p14="http://schemas.microsoft.com/office/powerpoint/2010/main" val="50210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ADC13-0851-BBBE-5CC9-78475BD4CBF5}"/>
              </a:ext>
            </a:extLst>
          </p:cNvPr>
          <p:cNvSpPr>
            <a:spLocks noGrp="1"/>
          </p:cNvSpPr>
          <p:nvPr>
            <p:ph idx="1"/>
          </p:nvPr>
        </p:nvSpPr>
        <p:spPr>
          <a:xfrm>
            <a:off x="0" y="0"/>
            <a:ext cx="12192000" cy="6858000"/>
          </a:xfrm>
        </p:spPr>
        <p:txBody>
          <a:bodyPr>
            <a:normAutofit/>
          </a:bodyPr>
          <a:lstStyle/>
          <a:p>
            <a:r>
              <a:rPr lang="en-US" dirty="0"/>
              <a:t>This parallel processing of instruction fetches helps to reduce the wait time for memory access, as the 8086 can continue to execute instructions from the buffer while it waits for memory access to complete. </a:t>
            </a:r>
          </a:p>
          <a:p>
            <a:endParaRPr lang="en-US" dirty="0"/>
          </a:p>
          <a:p>
            <a:r>
              <a:rPr lang="en-US" dirty="0"/>
              <a:t>This results in improved overall performance, as the 8086 is able to execute more instructions in a given amount of time.</a:t>
            </a:r>
          </a:p>
          <a:p>
            <a:endParaRPr lang="en-US" dirty="0"/>
          </a:p>
          <a:p>
            <a:r>
              <a:rPr lang="en-US" dirty="0"/>
              <a:t>The prefetch unit is an important component of the 8086 microprocessor, as it allows the microprocessor to work more efficiently and perform more instructions in a given amount of time.</a:t>
            </a:r>
          </a:p>
          <a:p>
            <a:r>
              <a:rPr lang="en-US" dirty="0"/>
              <a:t> </a:t>
            </a:r>
          </a:p>
          <a:p>
            <a:r>
              <a:rPr lang="en-US" dirty="0"/>
              <a:t>This improved performance helps to ensure that the 8086 remains competitive in its performance and capabilities, even as technology continues to advance.</a:t>
            </a:r>
          </a:p>
          <a:p>
            <a:endParaRPr lang="en-US" dirty="0"/>
          </a:p>
        </p:txBody>
      </p:sp>
    </p:spTree>
    <p:extLst>
      <p:ext uri="{BB962C8B-B14F-4D97-AF65-F5344CB8AC3E}">
        <p14:creationId xmlns:p14="http://schemas.microsoft.com/office/powerpoint/2010/main" val="515306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69930-0B9B-35E4-E456-A44288749D9E}"/>
              </a:ext>
            </a:extLst>
          </p:cNvPr>
          <p:cNvSpPr>
            <a:spLocks noGrp="1"/>
          </p:cNvSpPr>
          <p:nvPr>
            <p:ph idx="1"/>
          </p:nvPr>
        </p:nvSpPr>
        <p:spPr>
          <a:xfrm>
            <a:off x="0" y="0"/>
            <a:ext cx="12192000" cy="6858000"/>
          </a:xfrm>
        </p:spPr>
        <p:txBody>
          <a:bodyPr>
            <a:normAutofit/>
          </a:bodyPr>
          <a:lstStyle/>
          <a:p>
            <a:pPr marL="0" indent="0">
              <a:buNone/>
            </a:pPr>
            <a:r>
              <a:rPr lang="en-US" sz="3500" b="1" dirty="0">
                <a:solidFill>
                  <a:srgbClr val="FF0000"/>
                </a:solidFill>
              </a:rPr>
              <a:t>2.control unit :</a:t>
            </a:r>
          </a:p>
          <a:p>
            <a:r>
              <a:rPr lang="en-US" dirty="0"/>
              <a:t>The Control Unit in the 8086 microprocessor is a component that manages the overall operation of the microprocessor.</a:t>
            </a:r>
          </a:p>
          <a:p>
            <a:r>
              <a:rPr lang="en-US" dirty="0"/>
              <a:t> The control unit is responsible for controlling the flow of instructions through the microprocessor and coordinating the activities of the other components, including the Decode Unit, Execution Unit, and Prefetch Unit.</a:t>
            </a:r>
          </a:p>
          <a:p>
            <a:r>
              <a:rPr lang="en-US" dirty="0"/>
              <a:t>The Control Unit acts as the central coordinator for the microprocessor, directing the flow of data and instructions and ensuring that the microprocessor operates correctly. </a:t>
            </a:r>
          </a:p>
          <a:p>
            <a:r>
              <a:rPr lang="en-US" dirty="0"/>
              <a:t>It also monitors the state of the microprocessor, ensuring that the correct sequence of operations is followed.</a:t>
            </a:r>
          </a:p>
          <a:p>
            <a:r>
              <a:rPr lang="en-US" dirty="0"/>
              <a:t>The Control Unit is responsible for fetching instructions from memory, decoding them, executing them, and updating the microprocessor’s state.</a:t>
            </a:r>
          </a:p>
          <a:p>
            <a:r>
              <a:rPr lang="en-US" dirty="0"/>
              <a:t> It also handles interrupt requests and performs system management tasks, such as power management and error handling.</a:t>
            </a:r>
          </a:p>
          <a:p>
            <a:endParaRPr lang="en-US" dirty="0"/>
          </a:p>
        </p:txBody>
      </p:sp>
    </p:spTree>
    <p:extLst>
      <p:ext uri="{BB962C8B-B14F-4D97-AF65-F5344CB8AC3E}">
        <p14:creationId xmlns:p14="http://schemas.microsoft.com/office/powerpoint/2010/main" val="146904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357F8-BBF6-648E-0586-7B84AE4F1F08}"/>
              </a:ext>
            </a:extLst>
          </p:cNvPr>
          <p:cNvSpPr>
            <a:spLocks noGrp="1"/>
          </p:cNvSpPr>
          <p:nvPr>
            <p:ph idx="1"/>
          </p:nvPr>
        </p:nvSpPr>
        <p:spPr>
          <a:xfrm>
            <a:off x="0" y="0"/>
            <a:ext cx="12192000" cy="6858000"/>
          </a:xfrm>
        </p:spPr>
        <p:txBody>
          <a:bodyPr>
            <a:normAutofit/>
          </a:bodyPr>
          <a:lstStyle/>
          <a:p>
            <a:r>
              <a:rPr lang="en-US" dirty="0"/>
              <a:t>The Control Unit is an essential component of the 8086 microprocessor, as it allows the microprocessor to operate efficiently and accurately.</a:t>
            </a:r>
          </a:p>
          <a:p>
            <a:endParaRPr lang="en-US" dirty="0"/>
          </a:p>
          <a:p>
            <a:r>
              <a:rPr lang="en-US" dirty="0"/>
              <a:t> The control unit ensures that the microprocessor can execute complex instructions, such as jump instructions and loop instructions, by coordinating the activities of the other components.</a:t>
            </a:r>
          </a:p>
          <a:p>
            <a:endParaRPr lang="en-US" dirty="0"/>
          </a:p>
          <a:p>
            <a:r>
              <a:rPr lang="en-US" dirty="0"/>
              <a:t>The Control Unit helps to improve the performance of the 8086 microprocessor by managing the flow of instructions and data through the microprocessor, ensuring that the microprocessor operates correctly and efficiently.</a:t>
            </a:r>
          </a:p>
          <a:p>
            <a:endParaRPr lang="en-US" dirty="0"/>
          </a:p>
          <a:p>
            <a:r>
              <a:rPr lang="en-US" dirty="0"/>
              <a:t> This improved performance helps to ensure that the 8086 remains competitive in its performance and capabilities, even as technology continues to advance.</a:t>
            </a:r>
          </a:p>
          <a:p>
            <a:endParaRPr lang="en-US" dirty="0"/>
          </a:p>
        </p:txBody>
      </p:sp>
    </p:spTree>
    <p:extLst>
      <p:ext uri="{BB962C8B-B14F-4D97-AF65-F5344CB8AC3E}">
        <p14:creationId xmlns:p14="http://schemas.microsoft.com/office/powerpoint/2010/main" val="367105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086C1-AA59-7920-BBC2-0BA0C80EC6DC}"/>
              </a:ext>
            </a:extLst>
          </p:cNvPr>
          <p:cNvSpPr>
            <a:spLocks noGrp="1"/>
          </p:cNvSpPr>
          <p:nvPr>
            <p:ph idx="1"/>
          </p:nvPr>
        </p:nvSpPr>
        <p:spPr>
          <a:xfrm>
            <a:off x="0" y="0"/>
            <a:ext cx="12192000" cy="6858000"/>
          </a:xfrm>
        </p:spPr>
        <p:txBody>
          <a:bodyPr>
            <a:normAutofit/>
          </a:bodyPr>
          <a:lstStyle/>
          <a:p>
            <a:pPr marL="0" indent="0" algn="just">
              <a:buNone/>
            </a:pPr>
            <a:r>
              <a:rPr lang="en-US" b="1" dirty="0">
                <a:effectLst/>
              </a:rPr>
              <a:t>Decode unit:</a:t>
            </a:r>
          </a:p>
          <a:p>
            <a:r>
              <a:rPr lang="en-US" dirty="0"/>
              <a:t>The Decode Unit in the 8086 microprocessor is a component that decodes the instructions that have been fetched from memory. </a:t>
            </a:r>
          </a:p>
          <a:p>
            <a:endParaRPr lang="en-US" dirty="0"/>
          </a:p>
          <a:p>
            <a:r>
              <a:rPr lang="en-US" dirty="0"/>
              <a:t>The decode unit takes the machine code instructions and translates them into micro-operations that can be executed by the microprocessor’s execution unit.</a:t>
            </a:r>
          </a:p>
          <a:p>
            <a:endParaRPr lang="en-US" dirty="0"/>
          </a:p>
          <a:p>
            <a:r>
              <a:rPr lang="en-US" dirty="0"/>
              <a:t>The Decode Unit works in parallel with the Prefetch Unit, which fetches instructions from memory and stores them in a queue. </a:t>
            </a:r>
          </a:p>
          <a:p>
            <a:endParaRPr lang="en-US" dirty="0"/>
          </a:p>
          <a:p>
            <a:r>
              <a:rPr lang="en-US" dirty="0"/>
              <a:t>The Decode Unit reads the instructions from the queue and translates them into micro-operations that can be executed by the microprocessor.</a:t>
            </a:r>
          </a:p>
          <a:p>
            <a:endParaRPr lang="en-US" dirty="0"/>
          </a:p>
          <a:p>
            <a:r>
              <a:rPr lang="en-US" dirty="0"/>
              <a:t>The Decode Unit is an important component of the 8086 microprocessor, as it allows the microprocessor to execute instructions efficiently and accurately.</a:t>
            </a:r>
          </a:p>
          <a:p>
            <a:endParaRPr lang="en-US" dirty="0"/>
          </a:p>
        </p:txBody>
      </p:sp>
    </p:spTree>
    <p:extLst>
      <p:ext uri="{BB962C8B-B14F-4D97-AF65-F5344CB8AC3E}">
        <p14:creationId xmlns:p14="http://schemas.microsoft.com/office/powerpoint/2010/main" val="4247532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3889F9-6ED5-7489-A360-573168156EF9}"/>
              </a:ext>
            </a:extLst>
          </p:cNvPr>
          <p:cNvSpPr>
            <a:spLocks noGrp="1"/>
          </p:cNvSpPr>
          <p:nvPr>
            <p:ph idx="1"/>
          </p:nvPr>
        </p:nvSpPr>
        <p:spPr>
          <a:xfrm>
            <a:off x="0" y="0"/>
            <a:ext cx="12192000" cy="6858000"/>
          </a:xfrm>
        </p:spPr>
        <p:txBody>
          <a:bodyPr>
            <a:normAutofit/>
          </a:bodyPr>
          <a:lstStyle/>
          <a:p>
            <a:r>
              <a:rPr lang="en-US" dirty="0"/>
              <a:t> The decode unit ensures that the microprocessor can execute complex instructions, such as jump instructions and loop instructions, by translating them into a series of simple micro-operations.</a:t>
            </a:r>
          </a:p>
          <a:p>
            <a:endParaRPr lang="en-US" dirty="0"/>
          </a:p>
          <a:p>
            <a:r>
              <a:rPr lang="en-US" dirty="0"/>
              <a:t>The Decode Unit is responsible for decoding instructions, performing register-to-register operations, and performing memory-to-register operations.</a:t>
            </a:r>
          </a:p>
          <a:p>
            <a:endParaRPr lang="en-US" dirty="0"/>
          </a:p>
          <a:p>
            <a:r>
              <a:rPr lang="en-US" dirty="0"/>
              <a:t> It also decodes conditional jumps, calls, and returns, and performs data transfers between memory and registers.</a:t>
            </a:r>
          </a:p>
          <a:p>
            <a:endParaRPr lang="en-US" dirty="0"/>
          </a:p>
          <a:p>
            <a:r>
              <a:rPr lang="en-US" dirty="0"/>
              <a:t>The Decode Unit helps to improve the performance of the 8086 microprocessor by allowing it to execute instructions quickly and accurately.</a:t>
            </a:r>
          </a:p>
          <a:p>
            <a:endParaRPr lang="en-US" dirty="0"/>
          </a:p>
          <a:p>
            <a:r>
              <a:rPr lang="en-US" dirty="0"/>
              <a:t> This improved performance helps to ensure that the 8086 remains competitive in its performance and capabilities, even as technology continues to advance.</a:t>
            </a:r>
          </a:p>
          <a:p>
            <a:endParaRPr lang="en-US" dirty="0"/>
          </a:p>
        </p:txBody>
      </p:sp>
    </p:spTree>
    <p:extLst>
      <p:ext uri="{BB962C8B-B14F-4D97-AF65-F5344CB8AC3E}">
        <p14:creationId xmlns:p14="http://schemas.microsoft.com/office/powerpoint/2010/main" val="259035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021D0-01B4-1F8A-5878-973ADFE1EE88}"/>
              </a:ext>
            </a:extLst>
          </p:cNvPr>
          <p:cNvSpPr>
            <a:spLocks noGrp="1"/>
          </p:cNvSpPr>
          <p:nvPr>
            <p:ph idx="1"/>
          </p:nvPr>
        </p:nvSpPr>
        <p:spPr>
          <a:xfrm>
            <a:off x="0" y="0"/>
            <a:ext cx="12192000" cy="6858000"/>
          </a:xfrm>
        </p:spPr>
        <p:txBody>
          <a:bodyPr>
            <a:normAutofit/>
          </a:bodyPr>
          <a:lstStyle/>
          <a:p>
            <a:pPr algn="just"/>
            <a:r>
              <a:rPr lang="en-US" b="1" dirty="0">
                <a:effectLst/>
              </a:rPr>
              <a:t>3. The Execution Unit (EU):</a:t>
            </a:r>
          </a:p>
          <a:p>
            <a:pPr algn="just"/>
            <a:r>
              <a:rPr lang="en-US" dirty="0">
                <a:effectLst/>
              </a:rPr>
              <a:t>The main components of the EU are General purpose registers, the ALU, Special purpose registers, the Instruction Register and Instruction Decoder, and the Flag/Status Register. </a:t>
            </a:r>
          </a:p>
          <a:p>
            <a:pPr algn="just"/>
            <a:endParaRPr lang="en-US" dirty="0">
              <a:effectLst/>
            </a:endParaRPr>
          </a:p>
          <a:p>
            <a:pPr algn="just">
              <a:buFont typeface="+mj-lt"/>
              <a:buAutoNum type="arabicPeriod"/>
            </a:pPr>
            <a:r>
              <a:rPr lang="en-US" dirty="0">
                <a:effectLst/>
              </a:rPr>
              <a:t>Fetches instructions from the Queue in BIU, decodes, and executes arithmetic and logic operations using the ALU.</a:t>
            </a:r>
          </a:p>
          <a:p>
            <a:pPr algn="just">
              <a:buFont typeface="+mj-lt"/>
              <a:buAutoNum type="arabicPeriod"/>
            </a:pPr>
            <a:endParaRPr lang="en-US" dirty="0">
              <a:effectLst/>
            </a:endParaRPr>
          </a:p>
          <a:p>
            <a:pPr algn="just">
              <a:buFont typeface="+mj-lt"/>
              <a:buAutoNum type="arabicPeriod"/>
            </a:pPr>
            <a:r>
              <a:rPr lang="en-US" dirty="0">
                <a:effectLst/>
              </a:rPr>
              <a:t>Sends control signals for internal data transfer operations within the microprocessor.(Control Unit)</a:t>
            </a:r>
          </a:p>
          <a:p>
            <a:pPr algn="just">
              <a:buFont typeface="+mj-lt"/>
              <a:buAutoNum type="arabicPeriod"/>
            </a:pPr>
            <a:endParaRPr lang="en-US" dirty="0">
              <a:effectLst/>
            </a:endParaRPr>
          </a:p>
          <a:p>
            <a:pPr algn="just">
              <a:buFont typeface="+mj-lt"/>
              <a:buAutoNum type="arabicPeriod"/>
            </a:pPr>
            <a:r>
              <a:rPr lang="en-US" dirty="0">
                <a:effectLst/>
              </a:rPr>
              <a:t>Sends request signals to the BIU to access the external module.</a:t>
            </a:r>
          </a:p>
          <a:p>
            <a:pPr algn="just">
              <a:buFont typeface="+mj-lt"/>
              <a:buAutoNum type="arabicPeriod"/>
            </a:pPr>
            <a:endParaRPr lang="en-US" dirty="0">
              <a:effectLst/>
            </a:endParaRPr>
          </a:p>
          <a:p>
            <a:pPr algn="just">
              <a:buFont typeface="+mj-lt"/>
              <a:buAutoNum type="arabicPeriod"/>
            </a:pPr>
            <a:r>
              <a:rPr lang="en-US" dirty="0">
                <a:effectLst/>
              </a:rPr>
              <a:t>It operates with respect to T-states (clock cycles) and not machine cycles.</a:t>
            </a:r>
          </a:p>
          <a:p>
            <a:endParaRPr lang="en-US" dirty="0"/>
          </a:p>
        </p:txBody>
      </p:sp>
    </p:spTree>
    <p:extLst>
      <p:ext uri="{BB962C8B-B14F-4D97-AF65-F5344CB8AC3E}">
        <p14:creationId xmlns:p14="http://schemas.microsoft.com/office/powerpoint/2010/main" val="194762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79F95A-E9C4-7EC2-1B35-D05396091AFE}"/>
              </a:ext>
            </a:extLst>
          </p:cNvPr>
          <p:cNvPicPr>
            <a:picLocks noGrp="1" noChangeAspect="1"/>
          </p:cNvPicPr>
          <p:nvPr>
            <p:ph idx="1"/>
          </p:nvPr>
        </p:nvPicPr>
        <p:blipFill>
          <a:blip r:embed="rId2"/>
          <a:stretch>
            <a:fillRect/>
          </a:stretch>
        </p:blipFill>
        <p:spPr>
          <a:xfrm>
            <a:off x="0" y="7962"/>
            <a:ext cx="12192000" cy="6850037"/>
          </a:xfrm>
        </p:spPr>
      </p:pic>
    </p:spTree>
    <p:extLst>
      <p:ext uri="{BB962C8B-B14F-4D97-AF65-F5344CB8AC3E}">
        <p14:creationId xmlns:p14="http://schemas.microsoft.com/office/powerpoint/2010/main" val="76864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8C930-A0B2-F12E-3BE7-93E3E774088C}"/>
              </a:ext>
            </a:extLst>
          </p:cNvPr>
          <p:cNvSpPr>
            <a:spLocks noGrp="1"/>
          </p:cNvSpPr>
          <p:nvPr>
            <p:ph idx="1"/>
          </p:nvPr>
        </p:nvSpPr>
        <p:spPr>
          <a:xfrm>
            <a:off x="0" y="0"/>
            <a:ext cx="12192000" cy="6858000"/>
          </a:xfrm>
        </p:spPr>
        <p:txBody>
          <a:bodyPr numCol="1">
            <a:normAutofit/>
          </a:bodyPr>
          <a:lstStyle/>
          <a:p>
            <a:pPr>
              <a:buFont typeface="Courier New" panose="02070309020205020404" pitchFamily="49" charset="0"/>
              <a:buChar char="o"/>
            </a:pPr>
            <a:r>
              <a:rPr lang="en-US" sz="2000" dirty="0"/>
              <a:t>The 8086 microprocessor is an 8-bit/16-bit microprocessor designed by Intel in the late 1970s. It is the first member of the x86 family of microprocessors, which includes many popular CPUs used in personal computers.</a:t>
            </a:r>
          </a:p>
          <a:p>
            <a:pPr>
              <a:buFont typeface="Courier New" panose="02070309020205020404" pitchFamily="49" charset="0"/>
              <a:buChar char="o"/>
            </a:pPr>
            <a:endParaRPr lang="en-US" sz="2000" dirty="0"/>
          </a:p>
          <a:p>
            <a:pPr>
              <a:buFont typeface="Courier New" panose="02070309020205020404" pitchFamily="49" charset="0"/>
              <a:buChar char="o"/>
            </a:pPr>
            <a:r>
              <a:rPr lang="en-US" sz="2000" dirty="0"/>
              <a:t>The architecture of the 8086 microprocessor is based on a complex instruction set computer (CISC) architecture, which means that it supports a wide range of instructions, many of which can perform multiple operations in a single instruction.</a:t>
            </a:r>
          </a:p>
          <a:p>
            <a:pPr>
              <a:buFont typeface="Courier New" panose="02070309020205020404" pitchFamily="49" charset="0"/>
              <a:buChar char="o"/>
            </a:pPr>
            <a:endParaRPr lang="en-US" sz="2000" dirty="0"/>
          </a:p>
          <a:p>
            <a:pPr>
              <a:buFont typeface="Courier New" panose="02070309020205020404" pitchFamily="49" charset="0"/>
              <a:buChar char="o"/>
            </a:pPr>
            <a:r>
              <a:rPr lang="en-US" sz="2000" dirty="0"/>
              <a:t> The 8086 microprocessor has a 20-bit address bus, which can address up to 1 MB of memory, and a 16-bit data bus, which can transfer data between the microprocessor and memory or I/O devices.</a:t>
            </a:r>
          </a:p>
          <a:p>
            <a:pPr>
              <a:buFont typeface="Courier New" panose="02070309020205020404" pitchFamily="49" charset="0"/>
              <a:buChar char="o"/>
            </a:pPr>
            <a:endParaRPr lang="en-US" sz="2000" dirty="0"/>
          </a:p>
          <a:p>
            <a:pPr>
              <a:buFont typeface="Courier New" panose="02070309020205020404" pitchFamily="49" charset="0"/>
              <a:buChar char="o"/>
            </a:pPr>
            <a:r>
              <a:rPr lang="en-US" sz="2000" dirty="0"/>
              <a:t>The 8086 microprocessor has a segmented memory architecture, which means that memory is divided into segments that are addressed using both a segment register and an offset.</a:t>
            </a:r>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a:p>
            <a:pPr>
              <a:buFont typeface="Courier New" panose="02070309020205020404" pitchFamily="49" charset="0"/>
              <a:buChar char="o"/>
            </a:pPr>
            <a:endParaRPr lang="en-US" sz="2000" dirty="0"/>
          </a:p>
        </p:txBody>
      </p:sp>
    </p:spTree>
    <p:extLst>
      <p:ext uri="{BB962C8B-B14F-4D97-AF65-F5344CB8AC3E}">
        <p14:creationId xmlns:p14="http://schemas.microsoft.com/office/powerpoint/2010/main" val="3048428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CE3278-55C5-AAC6-1AB0-918A2278433F}"/>
              </a:ext>
            </a:extLst>
          </p:cNvPr>
          <p:cNvSpPr>
            <a:spLocks noGrp="1"/>
          </p:cNvSpPr>
          <p:nvPr>
            <p:ph idx="1"/>
          </p:nvPr>
        </p:nvSpPr>
        <p:spPr>
          <a:xfrm>
            <a:off x="0" y="0"/>
            <a:ext cx="12192000" cy="6858000"/>
          </a:xfrm>
        </p:spPr>
        <p:txBody>
          <a:bodyPr>
            <a:normAutofit/>
          </a:bodyPr>
          <a:lstStyle/>
          <a:p>
            <a:pPr algn="just"/>
            <a:r>
              <a:rPr lang="en-US" dirty="0">
                <a:effectLst/>
                <a:hlinkClick r:id="rId2"/>
              </a:rPr>
              <a:t>8086 has four 16-bit general purpose registers</a:t>
            </a:r>
            <a:r>
              <a:rPr lang="en-US" dirty="0">
                <a:effectLst/>
              </a:rPr>
              <a:t> AX, BX, CX, and DX which store intermediate values during execution. Each of these has two 8-bit parts (higher and lower). </a:t>
            </a:r>
          </a:p>
          <a:p>
            <a:pPr algn="just"/>
            <a:endParaRPr lang="en-US" dirty="0">
              <a:effectLst/>
            </a:endParaRPr>
          </a:p>
          <a:p>
            <a:pPr>
              <a:buFont typeface="Arial" panose="020B0604020202020204" pitchFamily="34" charset="0"/>
              <a:buChar char="•"/>
            </a:pPr>
            <a:r>
              <a:rPr lang="en-US" b="1" dirty="0">
                <a:effectLst/>
              </a:rPr>
              <a:t>AX register:</a:t>
            </a:r>
            <a:r>
              <a:rPr lang="en-US" dirty="0">
                <a:effectLst/>
              </a:rPr>
              <a:t> </a:t>
            </a:r>
            <a:r>
              <a:rPr lang="en-US" b="1" dirty="0">
                <a:effectLst/>
              </a:rPr>
              <a:t>(Combination of A</a:t>
            </a:r>
            <a:r>
              <a:rPr lang="en-US" b="1" baseline="-25000" dirty="0">
                <a:effectLst/>
              </a:rPr>
              <a:t>L</a:t>
            </a:r>
            <a:r>
              <a:rPr lang="en-US" b="1" dirty="0">
                <a:effectLst/>
              </a:rPr>
              <a:t> and A</a:t>
            </a:r>
            <a:r>
              <a:rPr lang="en-US" b="1" baseline="-25000" dirty="0">
                <a:effectLst/>
              </a:rPr>
              <a:t>H</a:t>
            </a:r>
            <a:r>
              <a:rPr lang="en-US" b="1" dirty="0">
                <a:effectLst/>
              </a:rPr>
              <a:t> Registers)</a:t>
            </a:r>
            <a:br>
              <a:rPr lang="en-US" dirty="0">
                <a:effectLst/>
              </a:rPr>
            </a:br>
            <a:r>
              <a:rPr lang="en-US" dirty="0">
                <a:effectLst/>
              </a:rPr>
              <a:t>It holds operands and results during multiplication and division operations. Also an accumulator during String operations.</a:t>
            </a:r>
          </a:p>
          <a:p>
            <a:pPr marL="0" indent="0">
              <a:buNone/>
            </a:pPr>
            <a:r>
              <a:rPr lang="en-US" dirty="0">
                <a:effectLst/>
              </a:rPr>
              <a:t> </a:t>
            </a:r>
            <a:br>
              <a:rPr lang="en-US" dirty="0">
                <a:effectLst/>
              </a:rPr>
            </a:br>
            <a:r>
              <a:rPr lang="en-US" dirty="0">
                <a:effectLst/>
              </a:rPr>
              <a:t> </a:t>
            </a:r>
          </a:p>
          <a:p>
            <a:pPr>
              <a:buFont typeface="Arial" panose="020B0604020202020204" pitchFamily="34" charset="0"/>
              <a:buChar char="•"/>
            </a:pPr>
            <a:r>
              <a:rPr lang="en-US" b="1" dirty="0">
                <a:effectLst/>
              </a:rPr>
              <a:t>BX register: (Combination of B</a:t>
            </a:r>
            <a:r>
              <a:rPr lang="en-US" b="1" baseline="-25000" dirty="0">
                <a:effectLst/>
              </a:rPr>
              <a:t>L</a:t>
            </a:r>
            <a:r>
              <a:rPr lang="en-US" b="1" dirty="0">
                <a:effectLst/>
              </a:rPr>
              <a:t> and B</a:t>
            </a:r>
            <a:r>
              <a:rPr lang="en-US" b="1" baseline="-25000" dirty="0">
                <a:effectLst/>
              </a:rPr>
              <a:t>H</a:t>
            </a:r>
            <a:r>
              <a:rPr lang="en-US" b="1" dirty="0">
                <a:effectLst/>
              </a:rPr>
              <a:t> Registers)</a:t>
            </a:r>
            <a:br>
              <a:rPr lang="en-US" dirty="0">
                <a:effectLst/>
              </a:rPr>
            </a:br>
            <a:r>
              <a:rPr lang="en-US" dirty="0">
                <a:effectLst/>
              </a:rPr>
              <a:t>It holds the memory address (offset address) in indirect addressing modes. </a:t>
            </a:r>
            <a:br>
              <a:rPr lang="en-US" dirty="0">
                <a:effectLst/>
              </a:rPr>
            </a:br>
            <a:r>
              <a:rPr lang="en-US" dirty="0">
                <a:effectLst/>
              </a:rPr>
              <a:t> </a:t>
            </a:r>
          </a:p>
          <a:p>
            <a:pPr>
              <a:buFont typeface="Arial" panose="020B0604020202020204" pitchFamily="34" charset="0"/>
              <a:buChar char="•"/>
            </a:pPr>
            <a:r>
              <a:rPr lang="en-US" b="1" dirty="0">
                <a:effectLst/>
              </a:rPr>
              <a:t>CX register: (Combination of C</a:t>
            </a:r>
            <a:r>
              <a:rPr lang="en-US" b="1" baseline="-25000" dirty="0">
                <a:effectLst/>
              </a:rPr>
              <a:t>L</a:t>
            </a:r>
            <a:r>
              <a:rPr lang="en-US" b="1" dirty="0">
                <a:effectLst/>
              </a:rPr>
              <a:t> and C</a:t>
            </a:r>
            <a:r>
              <a:rPr lang="en-US" b="1" baseline="-25000" dirty="0">
                <a:effectLst/>
              </a:rPr>
              <a:t>H</a:t>
            </a:r>
            <a:r>
              <a:rPr lang="en-US" b="1" dirty="0">
                <a:effectLst/>
              </a:rPr>
              <a:t> Registers)</a:t>
            </a:r>
            <a:br>
              <a:rPr lang="en-US" dirty="0">
                <a:effectLst/>
              </a:rPr>
            </a:br>
            <a:r>
              <a:rPr lang="en-US" dirty="0">
                <a:effectLst/>
              </a:rPr>
              <a:t>It holds the count for instructions like a loop, rotates, shifts and string operations. </a:t>
            </a:r>
            <a:br>
              <a:rPr lang="en-US" dirty="0">
                <a:effectLst/>
              </a:rPr>
            </a:br>
            <a:r>
              <a:rPr lang="en-US" dirty="0">
                <a:effectLst/>
              </a:rPr>
              <a:t> </a:t>
            </a:r>
          </a:p>
          <a:p>
            <a:pPr>
              <a:buFont typeface="Arial" panose="020B0604020202020204" pitchFamily="34" charset="0"/>
              <a:buChar char="•"/>
            </a:pPr>
            <a:r>
              <a:rPr lang="en-US" b="1" dirty="0">
                <a:effectLst/>
              </a:rPr>
              <a:t>DX register: (Combination of D</a:t>
            </a:r>
            <a:r>
              <a:rPr lang="en-US" b="1" baseline="-25000" dirty="0">
                <a:effectLst/>
              </a:rPr>
              <a:t>L</a:t>
            </a:r>
            <a:r>
              <a:rPr lang="en-US" b="1" dirty="0">
                <a:effectLst/>
              </a:rPr>
              <a:t> and D</a:t>
            </a:r>
            <a:r>
              <a:rPr lang="en-US" b="1" baseline="-25000" dirty="0">
                <a:effectLst/>
              </a:rPr>
              <a:t>H</a:t>
            </a:r>
            <a:r>
              <a:rPr lang="en-US" b="1" dirty="0">
                <a:effectLst/>
              </a:rPr>
              <a:t> Registers)</a:t>
            </a:r>
            <a:br>
              <a:rPr lang="en-US" dirty="0">
                <a:effectLst/>
              </a:rPr>
            </a:br>
            <a:r>
              <a:rPr lang="en-US" dirty="0">
                <a:effectLst/>
              </a:rPr>
              <a:t>It is used with AX to hold 32-bit values during multiplication and division. </a:t>
            </a:r>
            <a:br>
              <a:rPr lang="en-US" dirty="0">
                <a:effectLst/>
              </a:rPr>
            </a:br>
            <a:r>
              <a:rPr lang="en-US" dirty="0">
                <a:effectLst/>
              </a:rPr>
              <a:t> </a:t>
            </a:r>
          </a:p>
          <a:p>
            <a:endParaRPr lang="en-US" dirty="0"/>
          </a:p>
        </p:txBody>
      </p:sp>
    </p:spTree>
    <p:extLst>
      <p:ext uri="{BB962C8B-B14F-4D97-AF65-F5344CB8AC3E}">
        <p14:creationId xmlns:p14="http://schemas.microsoft.com/office/powerpoint/2010/main" val="1212612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D159E-32BC-B377-173C-FD9FD699C0B8}"/>
              </a:ext>
            </a:extLst>
          </p:cNvPr>
          <p:cNvSpPr>
            <a:spLocks noGrp="1"/>
          </p:cNvSpPr>
          <p:nvPr>
            <p:ph idx="1"/>
          </p:nvPr>
        </p:nvSpPr>
        <p:spPr>
          <a:xfrm>
            <a:off x="0" y="0"/>
            <a:ext cx="12192000" cy="6858000"/>
          </a:xfrm>
        </p:spPr>
        <p:txBody>
          <a:bodyPr>
            <a:normAutofit/>
          </a:bodyPr>
          <a:lstStyle/>
          <a:p>
            <a:r>
              <a:rPr lang="en-US" b="1" dirty="0"/>
              <a:t>Special purpose registers (16-bit):</a:t>
            </a:r>
            <a:r>
              <a:rPr lang="en-US" dirty="0"/>
              <a:t> Special purpose registers are called Offset registers also. Which points to specific memory locations under each segment.</a:t>
            </a:r>
          </a:p>
          <a:p>
            <a:pPr algn="just"/>
            <a:r>
              <a:rPr lang="en-US" dirty="0">
                <a:effectLst/>
              </a:rPr>
              <a:t>We can understand the concept of segments as Textbook pages. Suppose there are 10 chapters in one textbook and each chapter takes exactly 100 pages. So the book will contain 1000 pages. Now suppose we want to access page number 575 from the book then 500 will be the segment base address which can be anything in the context of microprocessors like Code, Data, Stack, and Extra Segment. So 500 will be segment registers that are present in Bus Interface Unit (BIU). And 500 + 75 is called an offset register through which we can reach on specific page number under a specific segment.</a:t>
            </a:r>
          </a:p>
          <a:p>
            <a:pPr algn="just"/>
            <a:r>
              <a:rPr lang="en-US" i="1" dirty="0">
                <a:effectLst/>
              </a:rPr>
              <a:t>Hence 500 is the segment base address and 75 is an offset address or (Instruction Pointer, Stack Pointer, Base Pointer, Source Index, Destination Index) any of the above according to their segment implementation.</a:t>
            </a:r>
            <a:endParaRPr lang="en-US" dirty="0">
              <a:effectLst/>
            </a:endParaRPr>
          </a:p>
          <a:p>
            <a:pPr algn="just">
              <a:buFont typeface="Arial" panose="020B0604020202020204" pitchFamily="34" charset="0"/>
              <a:buChar char="•"/>
            </a:pPr>
            <a:r>
              <a:rPr lang="en-US" b="1" dirty="0">
                <a:effectLst/>
              </a:rPr>
              <a:t>Stack Pointer:</a:t>
            </a:r>
            <a:r>
              <a:rPr lang="en-US" dirty="0">
                <a:effectLst/>
              </a:rPr>
              <a:t> Points to Stack top. Stack is in Stack Segment, used during instructions like PUSH, POP, CALL, RET etc.</a:t>
            </a:r>
          </a:p>
          <a:p>
            <a:pPr algn="just">
              <a:buFont typeface="Arial" panose="020B0604020202020204" pitchFamily="34" charset="0"/>
              <a:buChar char="•"/>
            </a:pPr>
            <a:r>
              <a:rPr lang="en-US" b="1" dirty="0">
                <a:effectLst/>
              </a:rPr>
              <a:t>Base Pointer:</a:t>
            </a:r>
            <a:r>
              <a:rPr lang="en-US" dirty="0">
                <a:effectLst/>
              </a:rPr>
              <a:t> BP can hold the offset addresses of any location in the stack segment. It is used to access random locations of the stack.</a:t>
            </a:r>
          </a:p>
          <a:p>
            <a:pPr algn="just">
              <a:buFont typeface="Arial" panose="020B0604020202020204" pitchFamily="34" charset="0"/>
              <a:buChar char="•"/>
            </a:pPr>
            <a:r>
              <a:rPr lang="en-US" b="1" dirty="0">
                <a:effectLst/>
              </a:rPr>
              <a:t>Source Index:</a:t>
            </a:r>
            <a:r>
              <a:rPr lang="en-US" dirty="0">
                <a:effectLst/>
              </a:rPr>
              <a:t> It holds offset address in Data Segment during string operations.</a:t>
            </a:r>
          </a:p>
          <a:p>
            <a:pPr algn="just">
              <a:buFont typeface="Arial" panose="020B0604020202020204" pitchFamily="34" charset="0"/>
              <a:buChar char="•"/>
            </a:pPr>
            <a:r>
              <a:rPr lang="en-US" b="1" dirty="0">
                <a:effectLst/>
              </a:rPr>
              <a:t>Destination Index: </a:t>
            </a:r>
            <a:r>
              <a:rPr lang="en-US" dirty="0">
                <a:effectLst/>
              </a:rPr>
              <a:t>It holds offset address in Extra Segment during string operations.</a:t>
            </a:r>
          </a:p>
          <a:p>
            <a:endParaRPr lang="en-US" dirty="0"/>
          </a:p>
        </p:txBody>
      </p:sp>
    </p:spTree>
    <p:extLst>
      <p:ext uri="{BB962C8B-B14F-4D97-AF65-F5344CB8AC3E}">
        <p14:creationId xmlns:p14="http://schemas.microsoft.com/office/powerpoint/2010/main" val="125789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52FCE-A952-0170-67A6-59CBF69A5A5D}"/>
              </a:ext>
            </a:extLst>
          </p:cNvPr>
          <p:cNvSpPr>
            <a:spLocks noGrp="1"/>
          </p:cNvSpPr>
          <p:nvPr>
            <p:ph idx="1"/>
          </p:nvPr>
        </p:nvSpPr>
        <p:spPr>
          <a:xfrm>
            <a:off x="0" y="0"/>
            <a:ext cx="12192000" cy="6858000"/>
          </a:xfrm>
        </p:spPr>
        <p:txBody>
          <a:bodyPr>
            <a:normAutofit lnSpcReduction="10000"/>
          </a:bodyPr>
          <a:lstStyle/>
          <a:p>
            <a:pPr marL="0" indent="0" algn="just">
              <a:buNone/>
            </a:pPr>
            <a:r>
              <a:rPr lang="en-US" b="1" dirty="0">
                <a:effectLst/>
              </a:rPr>
              <a:t>Instruction Register and Instruction Decoder:</a:t>
            </a:r>
            <a:r>
              <a:rPr lang="en-US" dirty="0">
                <a:effectLst/>
              </a:rPr>
              <a:t> </a:t>
            </a:r>
          </a:p>
          <a:p>
            <a:pPr algn="just"/>
            <a:r>
              <a:rPr lang="en-US" dirty="0">
                <a:effectLst/>
              </a:rPr>
              <a:t>The EU fetches an opcode from the queue into the instruction register. The instruction decoder decodes it and sends the information to the control circuit for execution. </a:t>
            </a:r>
          </a:p>
          <a:p>
            <a:r>
              <a:rPr lang="en-US" b="1" dirty="0">
                <a:hlinkClick r:id="rId2"/>
              </a:rPr>
              <a:t>Flag/Status register (16 bits)</a:t>
            </a:r>
            <a:r>
              <a:rPr lang="en-US" b="1" dirty="0"/>
              <a:t>: </a:t>
            </a:r>
            <a:r>
              <a:rPr lang="en-US" dirty="0"/>
              <a:t>It has 9 flags that help change or recognize the state of the microprocessor. </a:t>
            </a:r>
          </a:p>
          <a:p>
            <a:r>
              <a:rPr lang="en-US" b="1" dirty="0"/>
              <a:t>6 Status flags:</a:t>
            </a:r>
            <a:r>
              <a:rPr lang="en-US" dirty="0"/>
              <a:t> </a:t>
            </a:r>
          </a:p>
          <a:p>
            <a:pPr algn="just">
              <a:buFont typeface="+mj-lt"/>
              <a:buAutoNum type="arabicPeriod"/>
            </a:pPr>
            <a:r>
              <a:rPr lang="en-US" dirty="0">
                <a:effectLst/>
              </a:rPr>
              <a:t>Carry flag(CF)</a:t>
            </a:r>
          </a:p>
          <a:p>
            <a:pPr algn="just">
              <a:buFont typeface="+mj-lt"/>
              <a:buAutoNum type="arabicPeriod"/>
            </a:pPr>
            <a:r>
              <a:rPr lang="en-US" dirty="0">
                <a:effectLst/>
              </a:rPr>
              <a:t>Parity flag(PF)</a:t>
            </a:r>
          </a:p>
          <a:p>
            <a:pPr algn="just">
              <a:buFont typeface="+mj-lt"/>
              <a:buAutoNum type="arabicPeriod"/>
            </a:pPr>
            <a:r>
              <a:rPr lang="en-US" dirty="0">
                <a:effectLst/>
              </a:rPr>
              <a:t>Auxiliary carry flag(AF)</a:t>
            </a:r>
          </a:p>
          <a:p>
            <a:pPr algn="just">
              <a:buFont typeface="+mj-lt"/>
              <a:buAutoNum type="arabicPeriod"/>
            </a:pPr>
            <a:r>
              <a:rPr lang="en-US" dirty="0">
                <a:effectLst/>
              </a:rPr>
              <a:t>Zero flag(Z)</a:t>
            </a:r>
          </a:p>
          <a:p>
            <a:pPr algn="just">
              <a:buFont typeface="+mj-lt"/>
              <a:buAutoNum type="arabicPeriod"/>
            </a:pPr>
            <a:r>
              <a:rPr lang="en-US" dirty="0">
                <a:effectLst/>
              </a:rPr>
              <a:t>Sign flag(S)</a:t>
            </a:r>
          </a:p>
          <a:p>
            <a:pPr algn="just">
              <a:buFont typeface="+mj-lt"/>
              <a:buAutoNum type="arabicPeriod"/>
            </a:pPr>
            <a:r>
              <a:rPr lang="en-US" dirty="0">
                <a:effectLst/>
              </a:rPr>
              <a:t>Overflow flag (O)</a:t>
            </a:r>
          </a:p>
          <a:p>
            <a:pPr algn="just"/>
            <a:r>
              <a:rPr lang="en-US" dirty="0">
                <a:effectLst/>
              </a:rPr>
              <a:t>Status flags are updated after every arithmetic and logic operation. </a:t>
            </a:r>
          </a:p>
          <a:p>
            <a:r>
              <a:rPr lang="en-US" b="1" dirty="0"/>
              <a:t>3 Control flags:</a:t>
            </a:r>
            <a:r>
              <a:rPr lang="en-US" dirty="0"/>
              <a:t> </a:t>
            </a:r>
          </a:p>
          <a:p>
            <a:pPr algn="just">
              <a:buFont typeface="+mj-lt"/>
              <a:buAutoNum type="arabicPeriod"/>
            </a:pPr>
            <a:r>
              <a:rPr lang="en-US" dirty="0">
                <a:effectLst/>
              </a:rPr>
              <a:t>Trap flag(TF)</a:t>
            </a:r>
          </a:p>
          <a:p>
            <a:pPr algn="just">
              <a:buFont typeface="+mj-lt"/>
              <a:buAutoNum type="arabicPeriod"/>
            </a:pPr>
            <a:r>
              <a:rPr lang="en-US" dirty="0">
                <a:effectLst/>
              </a:rPr>
              <a:t>Interrupt flag(IF)</a:t>
            </a:r>
          </a:p>
          <a:p>
            <a:pPr algn="just">
              <a:buFont typeface="+mj-lt"/>
              <a:buAutoNum type="arabicPeriod"/>
            </a:pPr>
            <a:r>
              <a:rPr lang="en-US" dirty="0">
                <a:effectLst/>
              </a:rPr>
              <a:t>Direction flag(DF)</a:t>
            </a:r>
          </a:p>
          <a:p>
            <a:pPr algn="just"/>
            <a:r>
              <a:rPr lang="en-US" dirty="0">
                <a:effectLst/>
              </a:rPr>
              <a:t>These flags can be set or reset using control instructions like CLC, STC, CLD, STD, CLI, STI, etc. The Control flags are used to control certain operations. </a:t>
            </a:r>
          </a:p>
        </p:txBody>
      </p:sp>
    </p:spTree>
    <p:extLst>
      <p:ext uri="{BB962C8B-B14F-4D97-AF65-F5344CB8AC3E}">
        <p14:creationId xmlns:p14="http://schemas.microsoft.com/office/powerpoint/2010/main" val="340662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81DC4-2FD6-4180-7F44-4DDD48F38A8F}"/>
              </a:ext>
            </a:extLst>
          </p:cNvPr>
          <p:cNvSpPr>
            <a:spLocks noGrp="1"/>
          </p:cNvSpPr>
          <p:nvPr>
            <p:ph idx="1"/>
          </p:nvPr>
        </p:nvSpPr>
        <p:spPr>
          <a:xfrm>
            <a:off x="0" y="0"/>
            <a:ext cx="12192000" cy="6858000"/>
          </a:xfrm>
        </p:spPr>
        <p:txBody>
          <a:bodyPr>
            <a:normAutofit/>
          </a:bodyPr>
          <a:lstStyle/>
          <a:p>
            <a:endParaRPr lang="en-US" sz="2000" dirty="0"/>
          </a:p>
          <a:p>
            <a:r>
              <a:rPr lang="en-US" sz="2000" dirty="0"/>
              <a:t> The segment register points to the start of a segment, while the offset specifies the location of a specific byte within the segment. </a:t>
            </a:r>
          </a:p>
          <a:p>
            <a:endParaRPr lang="en-US" sz="2000" dirty="0"/>
          </a:p>
          <a:p>
            <a:r>
              <a:rPr lang="en-US" sz="2000" dirty="0"/>
              <a:t>This allows the 8086 microprocessor to access large amounts of memory, while still using a 16-bit data bus.</a:t>
            </a:r>
          </a:p>
          <a:p>
            <a:endParaRPr lang="en-US" sz="2000" dirty="0"/>
          </a:p>
          <a:p>
            <a:r>
              <a:rPr lang="en-US" sz="2000" dirty="0"/>
              <a:t>The 8086 microprocessor has two main execution units: the execution unit (EU) and the bus interface unit (BIU). </a:t>
            </a:r>
          </a:p>
          <a:p>
            <a:endParaRPr lang="en-US" sz="2000" dirty="0"/>
          </a:p>
          <a:p>
            <a:r>
              <a:rPr lang="en-US" sz="2000" dirty="0"/>
              <a:t>The BIU is responsible for fetching instructions from memory and decoding them, while the EU executes the instructions.</a:t>
            </a:r>
          </a:p>
          <a:p>
            <a:endParaRPr lang="en-US" sz="2000" dirty="0"/>
          </a:p>
          <a:p>
            <a:r>
              <a:rPr lang="en-US" sz="2000" dirty="0"/>
              <a:t> The BIU also manages data transfer between the microprocessor and memory or I/O devices.</a:t>
            </a:r>
          </a:p>
          <a:p>
            <a:endParaRPr lang="en-US" sz="2000" dirty="0"/>
          </a:p>
        </p:txBody>
      </p:sp>
    </p:spTree>
    <p:extLst>
      <p:ext uri="{BB962C8B-B14F-4D97-AF65-F5344CB8AC3E}">
        <p14:creationId xmlns:p14="http://schemas.microsoft.com/office/powerpoint/2010/main" val="248181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66526-19D6-306B-093A-AF73BE05C615}"/>
              </a:ext>
            </a:extLst>
          </p:cNvPr>
          <p:cNvSpPr>
            <a:spLocks noGrp="1"/>
          </p:cNvSpPr>
          <p:nvPr>
            <p:ph idx="1"/>
          </p:nvPr>
        </p:nvSpPr>
        <p:spPr>
          <a:xfrm>
            <a:off x="0" y="0"/>
            <a:ext cx="12192000" cy="6858000"/>
          </a:xfrm>
        </p:spPr>
        <p:txBody>
          <a:bodyPr>
            <a:normAutofit/>
          </a:bodyPr>
          <a:lstStyle/>
          <a:p>
            <a:r>
              <a:rPr lang="en-US" sz="2000" dirty="0"/>
              <a:t>The 8086 microprocessor has a rich set of registers, including general-purpose registers, segment registers, and special registers. </a:t>
            </a:r>
          </a:p>
          <a:p>
            <a:endParaRPr lang="en-US" sz="2000" dirty="0"/>
          </a:p>
          <a:p>
            <a:r>
              <a:rPr lang="en-US" sz="2000" dirty="0"/>
              <a:t>The general-purpose registers can be used to store data and perform arithmetic and logical operations, while the segment registers are used to address memory segments.</a:t>
            </a:r>
          </a:p>
          <a:p>
            <a:endParaRPr lang="en-US" sz="2000" dirty="0"/>
          </a:p>
          <a:p>
            <a:r>
              <a:rPr lang="en-US" sz="2000" dirty="0"/>
              <a:t> The special registers include the flags register, which stores status information about the result of the previous operation, and the instruction pointer (IP), which points to the next instruction to be executed.</a:t>
            </a:r>
          </a:p>
        </p:txBody>
      </p:sp>
    </p:spTree>
    <p:extLst>
      <p:ext uri="{BB962C8B-B14F-4D97-AF65-F5344CB8AC3E}">
        <p14:creationId xmlns:p14="http://schemas.microsoft.com/office/powerpoint/2010/main" val="2452906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946251-72C7-CA74-1016-861233211074}"/>
              </a:ext>
            </a:extLst>
          </p:cNvPr>
          <p:cNvPicPr>
            <a:picLocks noChangeAspect="1"/>
          </p:cNvPicPr>
          <p:nvPr/>
        </p:nvPicPr>
        <p:blipFill>
          <a:blip r:embed="rId2"/>
          <a:stretch>
            <a:fillRect/>
          </a:stretch>
        </p:blipFill>
        <p:spPr>
          <a:xfrm>
            <a:off x="0" y="0"/>
            <a:ext cx="12192000" cy="6858000"/>
          </a:xfrm>
          <a:prstGeom prst="rect">
            <a:avLst/>
          </a:prstGeom>
          <a:solidFill>
            <a:schemeClr val="tx2">
              <a:lumMod val="25000"/>
            </a:schemeClr>
          </a:solidFill>
        </p:spPr>
      </p:pic>
    </p:spTree>
    <p:extLst>
      <p:ext uri="{BB962C8B-B14F-4D97-AF65-F5344CB8AC3E}">
        <p14:creationId xmlns:p14="http://schemas.microsoft.com/office/powerpoint/2010/main" val="129269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0DCED-6524-70F2-74C5-67A26F6E81A3}"/>
              </a:ext>
            </a:extLst>
          </p:cNvPr>
          <p:cNvSpPr>
            <a:spLocks noGrp="1"/>
          </p:cNvSpPr>
          <p:nvPr>
            <p:ph idx="1"/>
          </p:nvPr>
        </p:nvSpPr>
        <p:spPr>
          <a:xfrm>
            <a:off x="336884" y="433136"/>
            <a:ext cx="11855116" cy="6424863"/>
          </a:xfrm>
        </p:spPr>
        <p:txBody>
          <a:bodyPr>
            <a:normAutofit/>
          </a:bodyPr>
          <a:lstStyle/>
          <a:p>
            <a:pPr marL="0" indent="0" algn="just">
              <a:buNone/>
            </a:pPr>
            <a:r>
              <a:rPr lang="en-US" sz="2400" b="1" dirty="0">
                <a:effectLst/>
              </a:rPr>
              <a:t>8086 is divided into 2 units</a:t>
            </a:r>
          </a:p>
          <a:p>
            <a:pPr algn="just">
              <a:buFont typeface="Arial" panose="020B0604020202020204" pitchFamily="34" charset="0"/>
              <a:buChar char="•"/>
            </a:pPr>
            <a:r>
              <a:rPr lang="en-US" sz="2400" dirty="0">
                <a:effectLst/>
              </a:rPr>
              <a:t>In order to increase execution speed and fetching speed, 8086 segments the memory. </a:t>
            </a:r>
          </a:p>
          <a:p>
            <a:pPr algn="just">
              <a:buFont typeface="Arial" panose="020B0604020202020204" pitchFamily="34" charset="0"/>
              <a:buChar char="•"/>
            </a:pPr>
            <a:endParaRPr lang="en-US" sz="2400" dirty="0">
              <a:effectLst/>
            </a:endParaRPr>
          </a:p>
          <a:p>
            <a:pPr algn="just">
              <a:buFont typeface="Arial" panose="020B0604020202020204" pitchFamily="34" charset="0"/>
              <a:buChar char="•"/>
            </a:pPr>
            <a:r>
              <a:rPr lang="en-US" sz="2400" dirty="0">
                <a:effectLst/>
              </a:rPr>
              <a:t>Its 20-bit address bus can address 1MB of memory, it segments it into 16 64kB segments. </a:t>
            </a:r>
          </a:p>
          <a:p>
            <a:pPr marL="0" indent="0" algn="just">
              <a:buNone/>
            </a:pPr>
            <a:endParaRPr lang="en-US" sz="2400" dirty="0">
              <a:effectLst/>
            </a:endParaRPr>
          </a:p>
          <a:p>
            <a:pPr algn="just"/>
            <a:r>
              <a:rPr lang="en-US" sz="2400" dirty="0">
                <a:effectLst/>
              </a:rPr>
              <a:t>The internal architecture of Intel 8086 is divided into 2 units:</a:t>
            </a:r>
          </a:p>
          <a:p>
            <a:pPr algn="just"/>
            <a:endParaRPr lang="en-US" sz="2400" dirty="0">
              <a:effectLst/>
            </a:endParaRPr>
          </a:p>
          <a:p>
            <a:pPr algn="just"/>
            <a:r>
              <a:rPr lang="en-US" sz="2400" dirty="0">
                <a:effectLst/>
              </a:rPr>
              <a:t> </a:t>
            </a:r>
            <a:r>
              <a:rPr lang="en-US" sz="2400" b="1" dirty="0">
                <a:effectLst/>
              </a:rPr>
              <a:t>The Bus Interface Unit (BIU)</a:t>
            </a:r>
            <a:r>
              <a:rPr lang="en-US" sz="2400" dirty="0">
                <a:effectLst/>
              </a:rPr>
              <a:t>, and </a:t>
            </a:r>
            <a:r>
              <a:rPr lang="en-US" sz="2400" b="1" dirty="0">
                <a:effectLst/>
              </a:rPr>
              <a:t>The Execution Unit (EU)</a:t>
            </a:r>
            <a:r>
              <a:rPr lang="en-US" sz="2400" dirty="0">
                <a:effectLst/>
              </a:rPr>
              <a:t>.</a:t>
            </a:r>
          </a:p>
          <a:p>
            <a:pPr algn="just"/>
            <a:endParaRPr lang="en-US" sz="2400" dirty="0">
              <a:effectLst/>
            </a:endParaRPr>
          </a:p>
          <a:p>
            <a:pPr algn="just"/>
            <a:r>
              <a:rPr lang="en-US" sz="2400" dirty="0">
                <a:effectLst/>
              </a:rPr>
              <a:t> These are explained as following below. </a:t>
            </a:r>
          </a:p>
          <a:p>
            <a:endParaRPr lang="en-US" sz="2400" dirty="0"/>
          </a:p>
        </p:txBody>
      </p:sp>
    </p:spTree>
    <p:extLst>
      <p:ext uri="{BB962C8B-B14F-4D97-AF65-F5344CB8AC3E}">
        <p14:creationId xmlns:p14="http://schemas.microsoft.com/office/powerpoint/2010/main" val="369210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C902B-6C2E-5D68-7BCE-34FDFD891318}"/>
              </a:ext>
            </a:extLst>
          </p:cNvPr>
          <p:cNvSpPr>
            <a:spLocks noGrp="1"/>
          </p:cNvSpPr>
          <p:nvPr>
            <p:ph idx="1"/>
          </p:nvPr>
        </p:nvSpPr>
        <p:spPr>
          <a:xfrm>
            <a:off x="0" y="0"/>
            <a:ext cx="12192000" cy="6858000"/>
          </a:xfrm>
        </p:spPr>
        <p:txBody>
          <a:bodyPr>
            <a:normAutofit/>
          </a:bodyPr>
          <a:lstStyle/>
          <a:p>
            <a:pPr marL="0" indent="0">
              <a:buNone/>
            </a:pPr>
            <a:r>
              <a:rPr lang="en-US" b="1" dirty="0"/>
              <a:t>1.Bus Interface Unit (BIU)</a:t>
            </a:r>
          </a:p>
          <a:p>
            <a:r>
              <a:rPr lang="en-US" dirty="0"/>
              <a:t>The segment registers, instruction pointer and 6-byte instruction queue are associated with the bus interface unit (BIU). </a:t>
            </a:r>
          </a:p>
          <a:p>
            <a:r>
              <a:rPr lang="en-US" dirty="0"/>
              <a:t>The BIU:</a:t>
            </a:r>
          </a:p>
          <a:p>
            <a:r>
              <a:rPr lang="en-US" dirty="0">
                <a:effectLst/>
              </a:rPr>
              <a:t>It generates the 20-bit physical address for memory access.</a:t>
            </a:r>
            <a:endParaRPr lang="en-US" dirty="0"/>
          </a:p>
          <a:p>
            <a:endParaRPr lang="en-US" dirty="0"/>
          </a:p>
          <a:p>
            <a:pPr>
              <a:buFont typeface="Arial" panose="020B0604020202020204" pitchFamily="34" charset="0"/>
              <a:buChar char="•"/>
            </a:pPr>
            <a:r>
              <a:rPr lang="en-US" dirty="0"/>
              <a:t>Handles transfer of data and addresses, </a:t>
            </a:r>
          </a:p>
          <a:p>
            <a:pPr>
              <a:buFont typeface="Arial" panose="020B0604020202020204" pitchFamily="34" charset="0"/>
              <a:buChar char="•"/>
            </a:pPr>
            <a:endParaRPr lang="en-US" dirty="0"/>
          </a:p>
          <a:p>
            <a:pPr>
              <a:buFont typeface="Arial" panose="020B0604020202020204" pitchFamily="34" charset="0"/>
              <a:buChar char="•"/>
            </a:pPr>
            <a:r>
              <a:rPr lang="en-US" dirty="0"/>
              <a:t>Fetches instruction codes, stores fetched instruction codes in first-in-first-out register set called a </a:t>
            </a:r>
            <a:r>
              <a:rPr lang="en-US" b="1" dirty="0"/>
              <a:t>queue</a:t>
            </a:r>
            <a:r>
              <a:rPr lang="en-US" dirty="0"/>
              <a:t>, </a:t>
            </a:r>
          </a:p>
          <a:p>
            <a:pPr>
              <a:buFont typeface="Arial" panose="020B0604020202020204" pitchFamily="34" charset="0"/>
              <a:buChar char="•"/>
            </a:pPr>
            <a:endParaRPr lang="en-US" dirty="0"/>
          </a:p>
          <a:p>
            <a:pPr>
              <a:buFont typeface="Arial" panose="020B0604020202020204" pitchFamily="34" charset="0"/>
              <a:buChar char="•"/>
            </a:pPr>
            <a:r>
              <a:rPr lang="en-US" dirty="0"/>
              <a:t>Reads data from memory and I/O devices, Writes data to memory and I/O devices,</a:t>
            </a:r>
          </a:p>
          <a:p>
            <a:pPr>
              <a:buFont typeface="Arial" panose="020B0604020202020204" pitchFamily="34" charset="0"/>
              <a:buChar char="•"/>
            </a:pPr>
            <a:endParaRPr lang="en-US" dirty="0"/>
          </a:p>
          <a:p>
            <a:r>
              <a:rPr lang="en-US" dirty="0">
                <a:effectLst/>
              </a:rPr>
              <a:t>Maintains the 6-byte pre-fetch instruction queue(</a:t>
            </a:r>
            <a:r>
              <a:rPr lang="en-US" b="1" dirty="0">
                <a:effectLst/>
              </a:rPr>
              <a:t>supports pipelining</a:t>
            </a:r>
            <a:r>
              <a:rPr lang="en-US" dirty="0">
                <a:effectLst/>
              </a:rPr>
              <a:t>).</a:t>
            </a: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It relocates addresses of operands since it gets un-relocated operand addresses from EU. </a:t>
            </a:r>
          </a:p>
          <a:p>
            <a:pPr>
              <a:buFont typeface="Arial" panose="020B0604020202020204" pitchFamily="34" charset="0"/>
              <a:buChar char="•"/>
            </a:pPr>
            <a:endParaRPr lang="en-US" dirty="0"/>
          </a:p>
          <a:p>
            <a:pPr>
              <a:buFont typeface="Arial" panose="020B0604020202020204" pitchFamily="34" charset="0"/>
              <a:buChar char="•"/>
            </a:pPr>
            <a:r>
              <a:rPr lang="en-US" dirty="0"/>
              <a:t>The EU tells the BIU from where to fetch instructions or where to read data.</a:t>
            </a:r>
          </a:p>
          <a:p>
            <a:endParaRPr lang="en-US" dirty="0"/>
          </a:p>
        </p:txBody>
      </p:sp>
    </p:spTree>
    <p:extLst>
      <p:ext uri="{BB962C8B-B14F-4D97-AF65-F5344CB8AC3E}">
        <p14:creationId xmlns:p14="http://schemas.microsoft.com/office/powerpoint/2010/main" val="31997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69209F-AD27-2973-8FED-DC0EEFEA8F78}"/>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76993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0C93D-62C3-6E1F-1494-C8531FF12687}"/>
              </a:ext>
            </a:extLst>
          </p:cNvPr>
          <p:cNvSpPr>
            <a:spLocks noGrp="1"/>
          </p:cNvSpPr>
          <p:nvPr>
            <p:ph idx="1"/>
          </p:nvPr>
        </p:nvSpPr>
        <p:spPr>
          <a:xfrm>
            <a:off x="0" y="0"/>
            <a:ext cx="12192000" cy="6858000"/>
          </a:xfrm>
        </p:spPr>
        <p:txBody>
          <a:bodyPr>
            <a:normAutofit/>
          </a:bodyPr>
          <a:lstStyle/>
          <a:p>
            <a:r>
              <a:rPr lang="en-US" sz="2000" b="1" dirty="0">
                <a:solidFill>
                  <a:schemeClr val="accent4">
                    <a:lumMod val="60000"/>
                    <a:lumOff val="40000"/>
                  </a:schemeClr>
                </a:solidFill>
              </a:rPr>
              <a:t>It has the following functional parts</a:t>
            </a:r>
            <a:r>
              <a:rPr lang="en-US" sz="2000" b="1" dirty="0">
                <a:solidFill>
                  <a:srgbClr val="FF0000"/>
                </a:solidFill>
              </a:rPr>
              <a:t>:</a:t>
            </a:r>
          </a:p>
          <a:p>
            <a:pPr>
              <a:buFont typeface="Arial" panose="020B0604020202020204" pitchFamily="34" charset="0"/>
              <a:buChar char="•"/>
            </a:pPr>
            <a:endParaRPr lang="en-US" sz="2000" b="1" dirty="0"/>
          </a:p>
          <a:p>
            <a:pPr marL="0" indent="0">
              <a:buNone/>
            </a:pPr>
            <a:r>
              <a:rPr lang="en-US" sz="2000" b="1" dirty="0"/>
              <a:t>1.Segment Registers:</a:t>
            </a:r>
            <a:r>
              <a:rPr lang="en-US" sz="2000" dirty="0"/>
              <a:t> A segment register contains the addresses of instructions and data in memory which are used by the processor to access memory locations. </a:t>
            </a:r>
          </a:p>
          <a:p>
            <a:pPr>
              <a:buFont typeface="Arial" panose="020B0604020202020204" pitchFamily="34" charset="0"/>
              <a:buChar char="•"/>
            </a:pPr>
            <a:r>
              <a:rPr lang="en-US" sz="2000" dirty="0"/>
              <a:t>It points to the starting address of a memory segment currently being used.</a:t>
            </a:r>
            <a:br>
              <a:rPr lang="en-US" sz="2000" dirty="0"/>
            </a:br>
            <a:r>
              <a:rPr lang="en-US" sz="2000" dirty="0"/>
              <a:t>There are 4 segment registers in 8086 as given below: </a:t>
            </a:r>
          </a:p>
          <a:p>
            <a:pPr marL="742950" lvl="1" indent="-285750">
              <a:buFont typeface="Arial" panose="020B0604020202020204" pitchFamily="34" charset="0"/>
              <a:buChar char="•"/>
            </a:pPr>
            <a:r>
              <a:rPr lang="en-US" sz="1800" b="1" dirty="0"/>
              <a:t>Extra Segment Register (ES):</a:t>
            </a:r>
            <a:r>
              <a:rPr lang="en-US" sz="1800" dirty="0"/>
              <a:t> Extra segment holds the destination addresses of some data of certain string instructions. </a:t>
            </a:r>
          </a:p>
          <a:p>
            <a:pPr marL="742950" lvl="1" indent="-285750">
              <a:buFont typeface="Arial" panose="020B0604020202020204" pitchFamily="34" charset="0"/>
              <a:buChar char="•"/>
            </a:pPr>
            <a:r>
              <a:rPr lang="en-US" sz="1800" b="1" dirty="0"/>
              <a:t>Code Segment Register (CS):</a:t>
            </a:r>
            <a:r>
              <a:rPr lang="en-US" sz="1800" dirty="0"/>
              <a:t> Code segment of the memory holds instruction codes of a program.</a:t>
            </a:r>
          </a:p>
          <a:p>
            <a:pPr marL="742950" lvl="1" indent="-285750"/>
            <a:r>
              <a:rPr lang="en-US" sz="1800" b="1" dirty="0"/>
              <a:t>Stack Segment Register (SS):</a:t>
            </a:r>
            <a:r>
              <a:rPr lang="en-US" sz="1800" dirty="0"/>
              <a:t> Stack segment holds addresses and data of subroutines. It also holds the contents of registers and memory locations given in PUSH instruction. </a:t>
            </a:r>
          </a:p>
          <a:p>
            <a:pPr marL="742950" lvl="1" indent="-285750">
              <a:buFont typeface="Arial" panose="020B0604020202020204" pitchFamily="34" charset="0"/>
              <a:buChar char="•"/>
            </a:pPr>
            <a:endParaRPr lang="en-US" sz="1800" dirty="0"/>
          </a:p>
          <a:p>
            <a:pPr marL="742950" lvl="1" indent="-285750">
              <a:buFont typeface="Arial" panose="020B0604020202020204" pitchFamily="34" charset="0"/>
              <a:buChar char="•"/>
            </a:pPr>
            <a:r>
              <a:rPr lang="en-US" sz="1800" b="1" dirty="0"/>
              <a:t>Data Segment Register (DS):</a:t>
            </a:r>
            <a:r>
              <a:rPr lang="en-US" sz="1800" dirty="0"/>
              <a:t> The data, variables and constants given in the program are held in the data segment of the memory.</a:t>
            </a:r>
          </a:p>
          <a:p>
            <a:endParaRPr lang="en-US" sz="2000" dirty="0"/>
          </a:p>
        </p:txBody>
      </p:sp>
    </p:spTree>
    <p:extLst>
      <p:ext uri="{BB962C8B-B14F-4D97-AF65-F5344CB8AC3E}">
        <p14:creationId xmlns:p14="http://schemas.microsoft.com/office/powerpoint/2010/main" val="922259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828</TotalTime>
  <Words>2285</Words>
  <Application>Microsoft Office PowerPoint</Application>
  <PresentationFormat>Widescreen</PresentationFormat>
  <Paragraphs>167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Celestial</vt:lpstr>
      <vt:lpstr>UNIT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cp:lastModifiedBy>
  <cp:revision>19</cp:revision>
  <dcterms:created xsi:type="dcterms:W3CDTF">2024-07-08T15:18:08Z</dcterms:created>
  <dcterms:modified xsi:type="dcterms:W3CDTF">2024-07-31T02:26:47Z</dcterms:modified>
</cp:coreProperties>
</file>