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72" r:id="rId15"/>
    <p:sldId id="273" r:id="rId16"/>
    <p:sldId id="274"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9"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5C6F9-5445-47E3-8278-B6CF6F32AD66}"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43413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100274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55053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9106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418112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A5C6F9-5445-47E3-8278-B6CF6F32AD66}"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150340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A5C6F9-5445-47E3-8278-B6CF6F32AD66}"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168384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5C6F9-5445-47E3-8278-B6CF6F32AD66}"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07568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5C6F9-5445-47E3-8278-B6CF6F32AD66}"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365426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5C6F9-5445-47E3-8278-B6CF6F32AD66}"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09696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5C6F9-5445-47E3-8278-B6CF6F32AD66}"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67334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90750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5C6F9-5445-47E3-8278-B6CF6F32AD66}"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422517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5C6F9-5445-47E3-8278-B6CF6F32AD66}"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115279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5C6F9-5445-47E3-8278-B6CF6F32AD66}"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54632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235009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5C6F9-5445-47E3-8278-B6CF6F32AD66}"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30D8E-1BA7-49EE-9A31-78145065B297}" type="slidenum">
              <a:rPr lang="en-US" smtClean="0"/>
              <a:t>‹#›</a:t>
            </a:fld>
            <a:endParaRPr lang="en-US"/>
          </a:p>
        </p:txBody>
      </p:sp>
    </p:spTree>
    <p:extLst>
      <p:ext uri="{BB962C8B-B14F-4D97-AF65-F5344CB8AC3E}">
        <p14:creationId xmlns:p14="http://schemas.microsoft.com/office/powerpoint/2010/main" val="405015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A5C6F9-5445-47E3-8278-B6CF6F32AD66}" type="datetimeFigureOut">
              <a:rPr lang="en-US" smtClean="0"/>
              <a:t>6/25/2024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930D8E-1BA7-49EE-9A31-78145065B297}" type="slidenum">
              <a:rPr lang="en-US" smtClean="0"/>
              <a:t>‹#›</a:t>
            </a:fld>
            <a:endParaRPr lang="en-US"/>
          </a:p>
        </p:txBody>
      </p:sp>
    </p:spTree>
    <p:extLst>
      <p:ext uri="{BB962C8B-B14F-4D97-AF65-F5344CB8AC3E}">
        <p14:creationId xmlns:p14="http://schemas.microsoft.com/office/powerpoint/2010/main" val="289525150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basics-of-computer-and-its-oper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random-access-memory-r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4A60-D8DD-F22A-9ED7-4246FE0027A4}"/>
              </a:ext>
            </a:extLst>
          </p:cNvPr>
          <p:cNvSpPr>
            <a:spLocks noGrp="1"/>
          </p:cNvSpPr>
          <p:nvPr>
            <p:ph type="ctrTitle"/>
          </p:nvPr>
        </p:nvSpPr>
        <p:spPr/>
        <p:txBody>
          <a:bodyPr/>
          <a:lstStyle/>
          <a:p>
            <a:r>
              <a:rPr lang="en-US" dirty="0"/>
              <a:t>CPU Fundamental </a:t>
            </a:r>
          </a:p>
        </p:txBody>
      </p:sp>
      <p:sp>
        <p:nvSpPr>
          <p:cNvPr id="3" name="Subtitle 2">
            <a:extLst>
              <a:ext uri="{FF2B5EF4-FFF2-40B4-BE49-F238E27FC236}">
                <a16:creationId xmlns:a16="http://schemas.microsoft.com/office/drawing/2014/main" id="{F45D4627-1ACB-52F2-02BE-29986D1B7BBE}"/>
              </a:ext>
            </a:extLst>
          </p:cNvPr>
          <p:cNvSpPr>
            <a:spLocks noGrp="1"/>
          </p:cNvSpPr>
          <p:nvPr>
            <p:ph type="subTitle" idx="1"/>
          </p:nvPr>
        </p:nvSpPr>
        <p:spPr/>
        <p:txBody>
          <a:bodyPr/>
          <a:lstStyle/>
          <a:p>
            <a:r>
              <a:rPr lang="en-US" dirty="0"/>
              <a:t>Unit 4 </a:t>
            </a:r>
          </a:p>
        </p:txBody>
      </p:sp>
    </p:spTree>
    <p:extLst>
      <p:ext uri="{BB962C8B-B14F-4D97-AF65-F5344CB8AC3E}">
        <p14:creationId xmlns:p14="http://schemas.microsoft.com/office/powerpoint/2010/main" val="330939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BAF80-1C73-1240-592F-0398E35172CB}"/>
              </a:ext>
            </a:extLst>
          </p:cNvPr>
          <p:cNvSpPr>
            <a:spLocks noGrp="1"/>
          </p:cNvSpPr>
          <p:nvPr>
            <p:ph idx="1"/>
          </p:nvPr>
        </p:nvSpPr>
        <p:spPr>
          <a:xfrm>
            <a:off x="0" y="0"/>
            <a:ext cx="12125325" cy="6934200"/>
          </a:xfrm>
        </p:spPr>
        <p:txBody>
          <a:bodyPr>
            <a:normAutofit/>
          </a:bodyPr>
          <a:lstStyle/>
          <a:p>
            <a:r>
              <a:rPr lang="en-US" b="1" dirty="0"/>
              <a:t>Types of CPU</a:t>
            </a:r>
          </a:p>
          <a:p>
            <a:pPr algn="just" rtl="0"/>
            <a:r>
              <a:rPr lang="en-US" dirty="0">
                <a:effectLst/>
              </a:rPr>
              <a:t>We have three different types of CPU:</a:t>
            </a:r>
          </a:p>
          <a:p>
            <a:pPr>
              <a:buFont typeface="Arial" panose="020B0604020202020204" pitchFamily="34" charset="0"/>
              <a:buChar char="•"/>
            </a:pPr>
            <a:r>
              <a:rPr lang="en-US" b="1" dirty="0"/>
              <a:t>Single Core CPU:</a:t>
            </a:r>
            <a:r>
              <a:rPr lang="en-US" dirty="0"/>
              <a:t> The oldest type of computer CPUs is single core CPU. These CPUs were used in the 1970s. these CPUs only have a single core that preform different operations.</a:t>
            </a:r>
          </a:p>
          <a:p>
            <a:pPr>
              <a:buFont typeface="Arial" panose="020B0604020202020204" pitchFamily="34" charset="0"/>
              <a:buChar char="•"/>
            </a:pPr>
            <a:r>
              <a:rPr lang="en-US" dirty="0"/>
              <a:t> This means that the single core CPU can only process one operation at a single time. </a:t>
            </a:r>
          </a:p>
          <a:p>
            <a:pPr>
              <a:buFont typeface="Arial" panose="020B0604020202020204" pitchFamily="34" charset="0"/>
              <a:buChar char="•"/>
            </a:pPr>
            <a:r>
              <a:rPr lang="en-US" dirty="0"/>
              <a:t>single core CPU </a:t>
            </a:r>
            <a:r>
              <a:rPr lang="en-US" dirty="0" err="1"/>
              <a:t>CPU</a:t>
            </a:r>
            <a:r>
              <a:rPr lang="en-US" dirty="0"/>
              <a:t> is not suitable for multitasking.</a:t>
            </a:r>
          </a:p>
          <a:p>
            <a:pPr>
              <a:buFont typeface="Arial" panose="020B0604020202020204" pitchFamily="34" charset="0"/>
              <a:buChar char="•"/>
            </a:pPr>
            <a:r>
              <a:rPr lang="en-US" b="1" dirty="0"/>
              <a:t>Dual-Core CPU: </a:t>
            </a:r>
            <a:r>
              <a:rPr lang="en-US" dirty="0"/>
              <a:t>Dual-Core CPUs contain a single Integrated Circuit with two cores. </a:t>
            </a:r>
          </a:p>
          <a:p>
            <a:pPr>
              <a:buFont typeface="Arial" panose="020B0604020202020204" pitchFamily="34" charset="0"/>
              <a:buChar char="•"/>
            </a:pPr>
            <a:r>
              <a:rPr lang="en-US" dirty="0"/>
              <a:t>Each core has its cache and controller. </a:t>
            </a:r>
          </a:p>
          <a:p>
            <a:pPr>
              <a:buFont typeface="Arial" panose="020B0604020202020204" pitchFamily="34" charset="0"/>
              <a:buChar char="•"/>
            </a:pPr>
            <a:r>
              <a:rPr lang="en-US" dirty="0"/>
              <a:t>These controllers and cache are work as a single unit. dual core CPUs can work faster than the single-core processors.</a:t>
            </a:r>
          </a:p>
          <a:p>
            <a:endParaRPr lang="en-US" dirty="0"/>
          </a:p>
        </p:txBody>
      </p:sp>
    </p:spTree>
    <p:extLst>
      <p:ext uri="{BB962C8B-B14F-4D97-AF65-F5344CB8AC3E}">
        <p14:creationId xmlns:p14="http://schemas.microsoft.com/office/powerpoint/2010/main" val="111643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61890-521E-D69D-06AF-50E10D629E3C}"/>
              </a:ext>
            </a:extLst>
          </p:cNvPr>
          <p:cNvSpPr>
            <a:spLocks noGrp="1"/>
          </p:cNvSpPr>
          <p:nvPr>
            <p:ph idx="1"/>
          </p:nvPr>
        </p:nvSpPr>
        <p:spPr>
          <a:xfrm>
            <a:off x="0" y="66675"/>
            <a:ext cx="12192000" cy="6724650"/>
          </a:xfrm>
        </p:spPr>
        <p:txBody>
          <a:bodyPr/>
          <a:lstStyle/>
          <a:p>
            <a:r>
              <a:rPr lang="en-US" b="1" dirty="0"/>
              <a:t>Quad-Core CPU: </a:t>
            </a:r>
            <a:r>
              <a:rPr lang="en-US" dirty="0"/>
              <a:t>Quad-Core CPUs contain two dual-core processors present within a single integrated circuit (IC) or chip. </a:t>
            </a:r>
          </a:p>
          <a:p>
            <a:endParaRPr lang="en-US" dirty="0"/>
          </a:p>
          <a:p>
            <a:r>
              <a:rPr lang="en-US" dirty="0"/>
              <a:t>A quad-core processor contains a chip with four independent cores. These cores read and execute various instructions provided by the CPU.</a:t>
            </a:r>
          </a:p>
          <a:p>
            <a:endParaRPr lang="en-US" dirty="0"/>
          </a:p>
          <a:p>
            <a:r>
              <a:rPr lang="en-US" dirty="0"/>
              <a:t> Quad Core CPU increases the overall speed for programs.</a:t>
            </a:r>
          </a:p>
          <a:p>
            <a:endParaRPr lang="en-US" dirty="0"/>
          </a:p>
          <a:p>
            <a:r>
              <a:rPr lang="en-US" dirty="0"/>
              <a:t> Without even boosting the overall clock speed it results in higher performance. </a:t>
            </a:r>
          </a:p>
          <a:p>
            <a:endParaRPr lang="en-US" dirty="0"/>
          </a:p>
        </p:txBody>
      </p:sp>
    </p:spTree>
    <p:extLst>
      <p:ext uri="{BB962C8B-B14F-4D97-AF65-F5344CB8AC3E}">
        <p14:creationId xmlns:p14="http://schemas.microsoft.com/office/powerpoint/2010/main" val="95014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6F267-F7E7-ED33-6444-4383100B1521}"/>
              </a:ext>
            </a:extLst>
          </p:cNvPr>
          <p:cNvSpPr>
            <a:spLocks noGrp="1"/>
          </p:cNvSpPr>
          <p:nvPr>
            <p:ph idx="1"/>
          </p:nvPr>
        </p:nvSpPr>
        <p:spPr>
          <a:xfrm>
            <a:off x="0" y="0"/>
            <a:ext cx="12192000" cy="6858000"/>
          </a:xfrm>
        </p:spPr>
        <p:txBody>
          <a:bodyPr>
            <a:normAutofit/>
          </a:bodyPr>
          <a:lstStyle/>
          <a:p>
            <a:pPr marL="0" indent="0">
              <a:buNone/>
            </a:pPr>
            <a:r>
              <a:rPr lang="en-US" b="1" dirty="0">
                <a:solidFill>
                  <a:srgbClr val="FF0000"/>
                </a:solidFill>
              </a:rPr>
              <a:t>Computer Registers</a:t>
            </a:r>
          </a:p>
          <a:p>
            <a:r>
              <a:rPr lang="en-US" dirty="0"/>
              <a:t>Registers are a type of computer memory used to quickly accept, store, and transfer data and instructions that are being used immediately by the CPU.</a:t>
            </a:r>
          </a:p>
          <a:p>
            <a:endParaRPr lang="en-US" dirty="0"/>
          </a:p>
          <a:p>
            <a:r>
              <a:rPr lang="en-US" dirty="0"/>
              <a:t> The registers used by the CPU are often termed as Processor registers. </a:t>
            </a:r>
          </a:p>
          <a:p>
            <a:endParaRPr lang="en-US" dirty="0"/>
          </a:p>
          <a:p>
            <a:r>
              <a:rPr lang="en-US" dirty="0"/>
              <a:t>A processor register may hold an instruction, a storage address, or any data (such as bit sequence or individual characters).</a:t>
            </a:r>
          </a:p>
          <a:p>
            <a:endParaRPr lang="en-US" dirty="0"/>
          </a:p>
          <a:p>
            <a:r>
              <a:rPr lang="en-US" dirty="0"/>
              <a:t>The computer needs processor registers for manipulating data and a register for holding a memory address. </a:t>
            </a:r>
          </a:p>
          <a:p>
            <a:endParaRPr lang="en-US" dirty="0"/>
          </a:p>
          <a:p>
            <a:r>
              <a:rPr lang="en-US" dirty="0"/>
              <a:t>The register holding the memory location is used to calculate the address of the next instruction after the execution of the current instruction is completed.</a:t>
            </a:r>
          </a:p>
          <a:p>
            <a:endParaRPr lang="en-US" dirty="0"/>
          </a:p>
        </p:txBody>
      </p:sp>
    </p:spTree>
    <p:extLst>
      <p:ext uri="{BB962C8B-B14F-4D97-AF65-F5344CB8AC3E}">
        <p14:creationId xmlns:p14="http://schemas.microsoft.com/office/powerpoint/2010/main" val="277756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9249CA-723B-E391-7CF3-FD1D5F084F65}"/>
              </a:ext>
            </a:extLst>
          </p:cNvPr>
          <p:cNvGraphicFramePr>
            <a:graphicFrameLocks noGrp="1"/>
          </p:cNvGraphicFramePr>
          <p:nvPr>
            <p:ph idx="1"/>
            <p:extLst>
              <p:ext uri="{D42A27DB-BD31-4B8C-83A1-F6EECF244321}">
                <p14:modId xmlns:p14="http://schemas.microsoft.com/office/powerpoint/2010/main" val="458900723"/>
              </p:ext>
            </p:extLst>
          </p:nvPr>
        </p:nvGraphicFramePr>
        <p:xfrm>
          <a:off x="0" y="104775"/>
          <a:ext cx="12192000" cy="6775519"/>
        </p:xfrm>
        <a:graphic>
          <a:graphicData uri="http://schemas.openxmlformats.org/drawingml/2006/table">
            <a:tbl>
              <a:tblPr/>
              <a:tblGrid>
                <a:gridCol w="3033690">
                  <a:extLst>
                    <a:ext uri="{9D8B030D-6E8A-4147-A177-3AD203B41FA5}">
                      <a16:colId xmlns:a16="http://schemas.microsoft.com/office/drawing/2014/main" val="4192291639"/>
                    </a:ext>
                  </a:extLst>
                </a:gridCol>
                <a:gridCol w="3052770">
                  <a:extLst>
                    <a:ext uri="{9D8B030D-6E8A-4147-A177-3AD203B41FA5}">
                      <a16:colId xmlns:a16="http://schemas.microsoft.com/office/drawing/2014/main" val="3734941587"/>
                    </a:ext>
                  </a:extLst>
                </a:gridCol>
                <a:gridCol w="3052770">
                  <a:extLst>
                    <a:ext uri="{9D8B030D-6E8A-4147-A177-3AD203B41FA5}">
                      <a16:colId xmlns:a16="http://schemas.microsoft.com/office/drawing/2014/main" val="104951966"/>
                    </a:ext>
                  </a:extLst>
                </a:gridCol>
                <a:gridCol w="3052770">
                  <a:extLst>
                    <a:ext uri="{9D8B030D-6E8A-4147-A177-3AD203B41FA5}">
                      <a16:colId xmlns:a16="http://schemas.microsoft.com/office/drawing/2014/main" val="3079156585"/>
                    </a:ext>
                  </a:extLst>
                </a:gridCol>
              </a:tblGrid>
              <a:tr h="610733">
                <a:tc>
                  <a:txBody>
                    <a:bodyPr/>
                    <a:lstStyle/>
                    <a:p>
                      <a:r>
                        <a:rPr lang="en-US" sz="2400" dirty="0">
                          <a:latin typeface="Times New Roman" panose="02020603050405020304" pitchFamily="18" charset="0"/>
                          <a:cs typeface="Times New Roman" panose="02020603050405020304" pitchFamily="18" charset="0"/>
                        </a:rPr>
                        <a:t>Register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Symbol</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Number of bits</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Function</a:t>
                      </a:r>
                    </a:p>
                  </a:txBody>
                  <a:tcPr anchor="ctr">
                    <a:lnL>
                      <a:noFill/>
                    </a:lnL>
                    <a:lnR>
                      <a:noFill/>
                    </a:lnR>
                    <a:lnT>
                      <a:noFill/>
                    </a:lnT>
                    <a:lnB>
                      <a:noFill/>
                    </a:lnB>
                  </a:tcPr>
                </a:tc>
                <a:extLst>
                  <a:ext uri="{0D108BD9-81ED-4DB2-BD59-A6C34878D82A}">
                    <a16:rowId xmlns:a16="http://schemas.microsoft.com/office/drawing/2014/main" val="3762986542"/>
                  </a:ext>
                </a:extLst>
              </a:tr>
              <a:tr h="811813">
                <a:tc>
                  <a:txBody>
                    <a:bodyPr/>
                    <a:lstStyle/>
                    <a:p>
                      <a:r>
                        <a:rPr lang="en-US" sz="2400">
                          <a:latin typeface="Times New Roman" panose="02020603050405020304" pitchFamily="18" charset="0"/>
                          <a:cs typeface="Times New Roman" panose="02020603050405020304" pitchFamily="18" charset="0"/>
                        </a:rPr>
                        <a:t>Data register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DR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16</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Holds memory operand</a:t>
                      </a:r>
                    </a:p>
                  </a:txBody>
                  <a:tcPr anchor="ctr">
                    <a:lnL>
                      <a:noFill/>
                    </a:lnL>
                    <a:lnR>
                      <a:noFill/>
                    </a:lnR>
                    <a:lnT>
                      <a:noFill/>
                    </a:lnT>
                    <a:lnB>
                      <a:noFill/>
                    </a:lnB>
                  </a:tcPr>
                </a:tc>
                <a:extLst>
                  <a:ext uri="{0D108BD9-81ED-4DB2-BD59-A6C34878D82A}">
                    <a16:rowId xmlns:a16="http://schemas.microsoft.com/office/drawing/2014/main" val="3118420532"/>
                  </a:ext>
                </a:extLst>
              </a:tr>
              <a:tr h="1054403">
                <a:tc>
                  <a:txBody>
                    <a:bodyPr/>
                    <a:lstStyle/>
                    <a:p>
                      <a:r>
                        <a:rPr lang="en-US" sz="2400">
                          <a:latin typeface="Times New Roman" panose="02020603050405020304" pitchFamily="18" charset="0"/>
                          <a:cs typeface="Times New Roman" panose="02020603050405020304" pitchFamily="18" charset="0"/>
                        </a:rPr>
                        <a:t>Address register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AR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12</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Holds address for the memory</a:t>
                      </a:r>
                    </a:p>
                  </a:txBody>
                  <a:tcPr anchor="ctr">
                    <a:lnL>
                      <a:noFill/>
                    </a:lnL>
                    <a:lnR>
                      <a:noFill/>
                    </a:lnR>
                    <a:lnT>
                      <a:noFill/>
                    </a:lnT>
                    <a:lnB>
                      <a:noFill/>
                    </a:lnB>
                  </a:tcPr>
                </a:tc>
                <a:extLst>
                  <a:ext uri="{0D108BD9-81ED-4DB2-BD59-A6C34878D82A}">
                    <a16:rowId xmlns:a16="http://schemas.microsoft.com/office/drawing/2014/main" val="3180180882"/>
                  </a:ext>
                </a:extLst>
              </a:tr>
              <a:tr h="602515">
                <a:tc>
                  <a:txBody>
                    <a:bodyPr/>
                    <a:lstStyle/>
                    <a:p>
                      <a:r>
                        <a:rPr lang="en-US" sz="2400">
                          <a:latin typeface="Times New Roman" panose="02020603050405020304" pitchFamily="18" charset="0"/>
                          <a:cs typeface="Times New Roman" panose="02020603050405020304" pitchFamily="18" charset="0"/>
                        </a:rPr>
                        <a:t>Accumulator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AC</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16</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Processor register</a:t>
                      </a:r>
                    </a:p>
                  </a:txBody>
                  <a:tcPr anchor="ctr">
                    <a:lnL>
                      <a:noFill/>
                    </a:lnL>
                    <a:lnR>
                      <a:noFill/>
                    </a:lnR>
                    <a:lnT>
                      <a:noFill/>
                    </a:lnT>
                    <a:lnB>
                      <a:noFill/>
                    </a:lnB>
                  </a:tcPr>
                </a:tc>
                <a:extLst>
                  <a:ext uri="{0D108BD9-81ED-4DB2-BD59-A6C34878D82A}">
                    <a16:rowId xmlns:a16="http://schemas.microsoft.com/office/drawing/2014/main" val="2283156346"/>
                  </a:ext>
                </a:extLst>
              </a:tr>
              <a:tr h="602515">
                <a:tc>
                  <a:txBody>
                    <a:bodyPr/>
                    <a:lstStyle/>
                    <a:p>
                      <a:r>
                        <a:rPr lang="en-US" sz="2400">
                          <a:latin typeface="Times New Roman" panose="02020603050405020304" pitchFamily="18" charset="0"/>
                          <a:cs typeface="Times New Roman" panose="02020603050405020304" pitchFamily="18" charset="0"/>
                        </a:rPr>
                        <a:t>Instruction register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IR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16</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Holds instruction code</a:t>
                      </a:r>
                    </a:p>
                  </a:txBody>
                  <a:tcPr anchor="ctr">
                    <a:lnL>
                      <a:noFill/>
                    </a:lnL>
                    <a:lnR>
                      <a:noFill/>
                    </a:lnR>
                    <a:lnT>
                      <a:noFill/>
                    </a:lnT>
                    <a:lnB>
                      <a:noFill/>
                    </a:lnB>
                  </a:tcPr>
                </a:tc>
                <a:extLst>
                  <a:ext uri="{0D108BD9-81ED-4DB2-BD59-A6C34878D82A}">
                    <a16:rowId xmlns:a16="http://schemas.microsoft.com/office/drawing/2014/main" val="2733585053"/>
                  </a:ext>
                </a:extLst>
              </a:tr>
              <a:tr h="1054403">
                <a:tc>
                  <a:txBody>
                    <a:bodyPr/>
                    <a:lstStyle/>
                    <a:p>
                      <a:r>
                        <a:rPr lang="en-US" sz="2400">
                          <a:latin typeface="Times New Roman" panose="02020603050405020304" pitchFamily="18" charset="0"/>
                          <a:cs typeface="Times New Roman" panose="02020603050405020304" pitchFamily="18" charset="0"/>
                        </a:rPr>
                        <a:t>Program counter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PC</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12</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Holds address of the instruction</a:t>
                      </a:r>
                    </a:p>
                  </a:txBody>
                  <a:tcPr anchor="ctr">
                    <a:lnL>
                      <a:noFill/>
                    </a:lnL>
                    <a:lnR>
                      <a:noFill/>
                    </a:lnR>
                    <a:lnT>
                      <a:noFill/>
                    </a:lnT>
                    <a:lnB>
                      <a:noFill/>
                    </a:lnB>
                  </a:tcPr>
                </a:tc>
                <a:extLst>
                  <a:ext uri="{0D108BD9-81ED-4DB2-BD59-A6C34878D82A}">
                    <a16:rowId xmlns:a16="http://schemas.microsoft.com/office/drawing/2014/main" val="518688427"/>
                  </a:ext>
                </a:extLst>
              </a:tr>
              <a:tr h="602515">
                <a:tc>
                  <a:txBody>
                    <a:bodyPr/>
                    <a:lstStyle/>
                    <a:p>
                      <a:r>
                        <a:rPr lang="en-US" sz="2400">
                          <a:latin typeface="Times New Roman" panose="02020603050405020304" pitchFamily="18" charset="0"/>
                          <a:cs typeface="Times New Roman" panose="02020603050405020304" pitchFamily="18" charset="0"/>
                        </a:rPr>
                        <a:t>Temporary register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TR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16</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Holds temporary data</a:t>
                      </a:r>
                    </a:p>
                  </a:txBody>
                  <a:tcPr anchor="ctr">
                    <a:lnL>
                      <a:noFill/>
                    </a:lnL>
                    <a:lnR>
                      <a:noFill/>
                    </a:lnR>
                    <a:lnT>
                      <a:noFill/>
                    </a:lnT>
                    <a:lnB>
                      <a:noFill/>
                    </a:lnB>
                  </a:tcPr>
                </a:tc>
                <a:extLst>
                  <a:ext uri="{0D108BD9-81ED-4DB2-BD59-A6C34878D82A}">
                    <a16:rowId xmlns:a16="http://schemas.microsoft.com/office/drawing/2014/main" val="1893417678"/>
                  </a:ext>
                </a:extLst>
              </a:tr>
              <a:tr h="602515">
                <a:tc>
                  <a:txBody>
                    <a:bodyPr/>
                    <a:lstStyle/>
                    <a:p>
                      <a:r>
                        <a:rPr lang="en-US" sz="2400">
                          <a:latin typeface="Times New Roman" panose="02020603050405020304" pitchFamily="18" charset="0"/>
                          <a:cs typeface="Times New Roman" panose="02020603050405020304" pitchFamily="18" charset="0"/>
                        </a:rPr>
                        <a:t>Input register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INPR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8</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Carries input character</a:t>
                      </a:r>
                    </a:p>
                  </a:txBody>
                  <a:tcPr anchor="ctr">
                    <a:lnL>
                      <a:noFill/>
                    </a:lnL>
                    <a:lnR>
                      <a:noFill/>
                    </a:lnR>
                    <a:lnT>
                      <a:noFill/>
                    </a:lnT>
                    <a:lnB>
                      <a:noFill/>
                    </a:lnB>
                  </a:tcPr>
                </a:tc>
                <a:extLst>
                  <a:ext uri="{0D108BD9-81ED-4DB2-BD59-A6C34878D82A}">
                    <a16:rowId xmlns:a16="http://schemas.microsoft.com/office/drawing/2014/main" val="2145451676"/>
                  </a:ext>
                </a:extLst>
              </a:tr>
              <a:tr h="811813">
                <a:tc>
                  <a:txBody>
                    <a:bodyPr/>
                    <a:lstStyle/>
                    <a:p>
                      <a:r>
                        <a:rPr lang="en-US" sz="2400">
                          <a:latin typeface="Times New Roman" panose="02020603050405020304" pitchFamily="18" charset="0"/>
                          <a:cs typeface="Times New Roman" panose="02020603050405020304" pitchFamily="18" charset="0"/>
                        </a:rPr>
                        <a:t>Output register</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OUTR</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8</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Carries output character</a:t>
                      </a:r>
                    </a:p>
                  </a:txBody>
                  <a:tcPr anchor="ctr">
                    <a:lnL>
                      <a:noFill/>
                    </a:lnL>
                    <a:lnR>
                      <a:noFill/>
                    </a:lnR>
                    <a:lnT>
                      <a:noFill/>
                    </a:lnT>
                    <a:lnB>
                      <a:noFill/>
                    </a:lnB>
                  </a:tcPr>
                </a:tc>
                <a:extLst>
                  <a:ext uri="{0D108BD9-81ED-4DB2-BD59-A6C34878D82A}">
                    <a16:rowId xmlns:a16="http://schemas.microsoft.com/office/drawing/2014/main" val="2934656406"/>
                  </a:ext>
                </a:extLst>
              </a:tr>
            </a:tbl>
          </a:graphicData>
        </a:graphic>
      </p:graphicFrame>
    </p:spTree>
    <p:extLst>
      <p:ext uri="{BB962C8B-B14F-4D97-AF65-F5344CB8AC3E}">
        <p14:creationId xmlns:p14="http://schemas.microsoft.com/office/powerpoint/2010/main" val="73781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E8A21-1559-3624-35DF-E1A71DF33103}"/>
              </a:ext>
            </a:extLst>
          </p:cNvPr>
          <p:cNvSpPr>
            <a:spLocks noGrp="1"/>
          </p:cNvSpPr>
          <p:nvPr>
            <p:ph sz="half" idx="1"/>
          </p:nvPr>
        </p:nvSpPr>
        <p:spPr>
          <a:xfrm>
            <a:off x="0" y="0"/>
            <a:ext cx="12192000" cy="6858000"/>
          </a:xfrm>
        </p:spPr>
        <p:txBody>
          <a:bodyPr>
            <a:normAutofit/>
          </a:bodyPr>
          <a:lstStyle/>
          <a:p>
            <a:endParaRPr lang="en-US" dirty="0"/>
          </a:p>
          <a:p>
            <a:r>
              <a:rPr lang="en-US" dirty="0">
                <a:solidFill>
                  <a:srgbClr val="FF0000"/>
                </a:solidFill>
              </a:rPr>
              <a:t>1. Memory Address Register (MAR): </a:t>
            </a:r>
            <a:r>
              <a:rPr lang="en-US" dirty="0"/>
              <a:t>This register holds the address of memory where CPU wants to read or write data.</a:t>
            </a:r>
          </a:p>
          <a:p>
            <a:r>
              <a:rPr lang="en-US" dirty="0"/>
              <a:t> When CPU wants to store some data in the memory or reads the data from the memory, it places the address of the required memory location in the MAR.</a:t>
            </a:r>
          </a:p>
        </p:txBody>
      </p:sp>
    </p:spTree>
    <p:extLst>
      <p:ext uri="{BB962C8B-B14F-4D97-AF65-F5344CB8AC3E}">
        <p14:creationId xmlns:p14="http://schemas.microsoft.com/office/powerpoint/2010/main" val="113454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AECE27B-1AD1-FD8A-17AC-7F1417378728}"/>
              </a:ext>
            </a:extLst>
          </p:cNvPr>
          <p:cNvSpPr>
            <a:spLocks noGrp="1"/>
          </p:cNvSpPr>
          <p:nvPr>
            <p:ph idx="1"/>
          </p:nvPr>
        </p:nvSpPr>
        <p:spPr>
          <a:xfrm>
            <a:off x="0" y="0"/>
            <a:ext cx="12192000" cy="6858000"/>
          </a:xfrm>
        </p:spPr>
        <p:txBody>
          <a:bodyPr/>
          <a:lstStyle/>
          <a:p>
            <a:r>
              <a:rPr lang="en-US" b="1" dirty="0">
                <a:solidFill>
                  <a:srgbClr val="FF0000"/>
                </a:solidFill>
              </a:rPr>
              <a:t>2. Memory Buffer Register (MBR): </a:t>
            </a:r>
            <a:r>
              <a:rPr lang="en-US" dirty="0"/>
              <a:t>This register holds the contents of data or instruction read from, or written in memory. </a:t>
            </a:r>
          </a:p>
          <a:p>
            <a:r>
              <a:rPr lang="en-US" dirty="0"/>
              <a:t>The contents of instruction placed in this register are transferred to the Instruction Register, while the contents of data are transferred to the accumulator or I/O register.</a:t>
            </a:r>
          </a:p>
          <a:p>
            <a:r>
              <a:rPr lang="en-US" dirty="0"/>
              <a:t> In other words you can say that this register is used to store data/instruction coming from the memory or going to the memory.</a:t>
            </a:r>
          </a:p>
          <a:p>
            <a:r>
              <a:rPr lang="en-US" b="1" dirty="0">
                <a:solidFill>
                  <a:srgbClr val="FF0000"/>
                </a:solidFill>
              </a:rPr>
              <a:t>3.Program Counter (PC): </a:t>
            </a:r>
            <a:r>
              <a:rPr lang="en-US" dirty="0"/>
              <a:t>Program Counter register is also known as Instruction Pointer Register.</a:t>
            </a:r>
          </a:p>
          <a:p>
            <a:r>
              <a:rPr lang="en-US" dirty="0"/>
              <a:t> This register is used to store the address of the next instruction to be fetched for</a:t>
            </a:r>
          </a:p>
          <a:p>
            <a:pPr marL="0" indent="0">
              <a:buNone/>
            </a:pPr>
            <a:r>
              <a:rPr lang="en-US" dirty="0"/>
              <a:t>    execution. </a:t>
            </a:r>
          </a:p>
          <a:p>
            <a:r>
              <a:rPr lang="en-US" dirty="0"/>
              <a:t>When the instruction is fetched, the value of IP is incremented. </a:t>
            </a:r>
          </a:p>
          <a:p>
            <a:r>
              <a:rPr lang="en-US" dirty="0"/>
              <a:t>Thus this register always points or holds the address of next instruction to be fetched.</a:t>
            </a:r>
          </a:p>
          <a:p>
            <a:endParaRPr lang="en-US" dirty="0"/>
          </a:p>
        </p:txBody>
      </p:sp>
    </p:spTree>
    <p:extLst>
      <p:ext uri="{BB962C8B-B14F-4D97-AF65-F5344CB8AC3E}">
        <p14:creationId xmlns:p14="http://schemas.microsoft.com/office/powerpoint/2010/main" val="311772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CC6C37B-AAF3-1875-2AC7-BF73BBD0022B}"/>
              </a:ext>
            </a:extLst>
          </p:cNvPr>
          <p:cNvSpPr>
            <a:spLocks noGrp="1"/>
          </p:cNvSpPr>
          <p:nvPr>
            <p:ph idx="1"/>
          </p:nvPr>
        </p:nvSpPr>
        <p:spPr>
          <a:xfrm>
            <a:off x="0" y="0"/>
            <a:ext cx="12192000" cy="6858000"/>
          </a:xfrm>
        </p:spPr>
        <p:txBody>
          <a:bodyPr>
            <a:normAutofit/>
          </a:bodyPr>
          <a:lstStyle/>
          <a:p>
            <a:r>
              <a:rPr lang="en-US" dirty="0">
                <a:solidFill>
                  <a:srgbClr val="FF0000"/>
                </a:solidFill>
              </a:rPr>
              <a:t>4. Instruction Register (IR): </a:t>
            </a:r>
            <a:r>
              <a:rPr lang="en-US" dirty="0"/>
              <a:t>Once an instruction is fetched from main memory, it is stored in the Instruction Register. </a:t>
            </a:r>
          </a:p>
          <a:p>
            <a:r>
              <a:rPr lang="en-US" dirty="0"/>
              <a:t>The control unit takes instruction from this register, decodes and executes it by sending signals to the appropriate component of computer to carry out the task.</a:t>
            </a:r>
          </a:p>
          <a:p>
            <a:pPr marL="0" indent="0">
              <a:buNone/>
            </a:pPr>
            <a:endParaRPr lang="en-US" dirty="0"/>
          </a:p>
          <a:p>
            <a:r>
              <a:rPr lang="en-US" dirty="0">
                <a:solidFill>
                  <a:srgbClr val="FF0000"/>
                </a:solidFill>
              </a:rPr>
              <a:t>5. Accumulator Register: </a:t>
            </a:r>
            <a:r>
              <a:rPr lang="en-US" dirty="0"/>
              <a:t>The accumulator register is located inside the ALU; it is used</a:t>
            </a:r>
          </a:p>
          <a:p>
            <a:r>
              <a:rPr lang="en-US" dirty="0"/>
              <a:t>during arithmetic &amp; logical operations of ALU.</a:t>
            </a:r>
          </a:p>
          <a:p>
            <a:r>
              <a:rPr lang="en-US" dirty="0"/>
              <a:t> The control unit stores data values fetched from main memory in the accumulator for arithmetic or logical operation.</a:t>
            </a:r>
          </a:p>
          <a:p>
            <a:r>
              <a:rPr lang="en-US" dirty="0"/>
              <a:t> This register holds the initial data to be operated upon, the intermediate results, and the final result of operation.</a:t>
            </a:r>
          </a:p>
          <a:p>
            <a:r>
              <a:rPr lang="en-US" dirty="0"/>
              <a:t>The final result is transferred to main memory through MBR.</a:t>
            </a:r>
          </a:p>
          <a:p>
            <a:r>
              <a:rPr lang="en-US" dirty="0">
                <a:solidFill>
                  <a:srgbClr val="FF0000"/>
                </a:solidFill>
              </a:rPr>
              <a:t>6. Stack Control Register</a:t>
            </a:r>
            <a:r>
              <a:rPr lang="en-US" dirty="0"/>
              <a:t>: A stack represents a set of memory blocks; the data is stored in and retrieved from these blocks in an order, i.e. First In and Last Out (FILO). </a:t>
            </a:r>
          </a:p>
          <a:p>
            <a:r>
              <a:rPr lang="en-US" dirty="0"/>
              <a:t>The Stack Control Register is used to manage the stacks in memory. </a:t>
            </a:r>
          </a:p>
          <a:p>
            <a:r>
              <a:rPr lang="en-US" dirty="0"/>
              <a:t>The size of this register is 2 or 4 bytes.</a:t>
            </a:r>
          </a:p>
        </p:txBody>
      </p:sp>
    </p:spTree>
    <p:extLst>
      <p:ext uri="{BB962C8B-B14F-4D97-AF65-F5344CB8AC3E}">
        <p14:creationId xmlns:p14="http://schemas.microsoft.com/office/powerpoint/2010/main" val="1901115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63E95-DBBF-8EC9-879A-193804543855}"/>
              </a:ext>
            </a:extLst>
          </p:cNvPr>
          <p:cNvSpPr>
            <a:spLocks noGrp="1"/>
          </p:cNvSpPr>
          <p:nvPr>
            <p:ph sz="half" idx="1"/>
          </p:nvPr>
        </p:nvSpPr>
        <p:spPr>
          <a:xfrm>
            <a:off x="0" y="0"/>
            <a:ext cx="7029450" cy="6858000"/>
          </a:xfrm>
        </p:spPr>
        <p:txBody>
          <a:bodyPr>
            <a:normAutofit/>
          </a:bodyPr>
          <a:lstStyle/>
          <a:p>
            <a:r>
              <a:rPr lang="en-US" b="1" dirty="0">
                <a:solidFill>
                  <a:srgbClr val="FF0000"/>
                </a:solidFill>
              </a:rPr>
              <a:t>General Register organization</a:t>
            </a:r>
          </a:p>
          <a:p>
            <a:r>
              <a:rPr lang="en-US" dirty="0"/>
              <a:t>Generally CPU has seven general registers. Register organization show how registers are selected and how data flow between register and ALU.</a:t>
            </a:r>
          </a:p>
          <a:p>
            <a:r>
              <a:rPr lang="en-US" dirty="0"/>
              <a:t> A decoder is used to select a 3 particular register. </a:t>
            </a:r>
          </a:p>
          <a:p>
            <a:r>
              <a:rPr lang="en-US" dirty="0"/>
              <a:t>The output of each register is connected to two multiplexers to form the two buses A and B. </a:t>
            </a:r>
          </a:p>
          <a:p>
            <a:r>
              <a:rPr lang="en-US" dirty="0"/>
              <a:t>The selection lines in each multiplexer select the input data for the particular bus.</a:t>
            </a:r>
          </a:p>
          <a:p>
            <a:r>
              <a:rPr lang="en-US" dirty="0"/>
              <a:t>The A and B buses form the two inputs of an ALU.</a:t>
            </a:r>
          </a:p>
          <a:p>
            <a:r>
              <a:rPr lang="en-US" dirty="0"/>
              <a:t> The operation select lines decide the micro operation to be performed by ALU. </a:t>
            </a:r>
          </a:p>
          <a:p>
            <a:r>
              <a:rPr lang="en-US" dirty="0"/>
              <a:t>The result of the micro operation is available at the output bus. </a:t>
            </a:r>
          </a:p>
          <a:p>
            <a:r>
              <a:rPr lang="en-US" dirty="0"/>
              <a:t>The output bus connected to the inputs of all registers, thus by selecting a destination register it is possible to store the result in it .</a:t>
            </a:r>
          </a:p>
        </p:txBody>
      </p:sp>
      <p:pic>
        <p:nvPicPr>
          <p:cNvPr id="8" name="Picture 7">
            <a:extLst>
              <a:ext uri="{FF2B5EF4-FFF2-40B4-BE49-F238E27FC236}">
                <a16:creationId xmlns:a16="http://schemas.microsoft.com/office/drawing/2014/main" id="{21CC14BE-5AE2-D687-F158-4F7826A84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525" y="0"/>
            <a:ext cx="5324475" cy="6858000"/>
          </a:xfrm>
          <a:prstGeom prst="rect">
            <a:avLst/>
          </a:prstGeom>
        </p:spPr>
      </p:pic>
    </p:spTree>
    <p:extLst>
      <p:ext uri="{BB962C8B-B14F-4D97-AF65-F5344CB8AC3E}">
        <p14:creationId xmlns:p14="http://schemas.microsoft.com/office/powerpoint/2010/main" val="112317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7EC11-7EEE-BF20-8CE1-C2A90DF855C4}"/>
              </a:ext>
            </a:extLst>
          </p:cNvPr>
          <p:cNvSpPr>
            <a:spLocks noGrp="1"/>
          </p:cNvSpPr>
          <p:nvPr>
            <p:ph idx="1"/>
          </p:nvPr>
        </p:nvSpPr>
        <p:spPr>
          <a:xfrm>
            <a:off x="0" y="0"/>
            <a:ext cx="12192000" cy="6858000"/>
          </a:xfrm>
        </p:spPr>
        <p:txBody>
          <a:bodyPr/>
          <a:lstStyle/>
          <a:p>
            <a:r>
              <a:rPr lang="en-US" dirty="0"/>
              <a:t>EXAMPLE:</a:t>
            </a:r>
          </a:p>
          <a:p>
            <a:r>
              <a:rPr lang="en-US" dirty="0"/>
              <a:t>• To perform the operation R3 = R1+R2 we have to provide following binary selection variable to the select</a:t>
            </a:r>
          </a:p>
          <a:p>
            <a:r>
              <a:rPr lang="en-US" dirty="0"/>
              <a:t>inputs.</a:t>
            </a:r>
          </a:p>
          <a:p>
            <a:endParaRPr lang="en-US" dirty="0"/>
          </a:p>
          <a:p>
            <a:r>
              <a:rPr lang="en-US" dirty="0"/>
              <a:t>1. SEL A: 001 -To place the contents of R1 into bus A.</a:t>
            </a:r>
          </a:p>
          <a:p>
            <a:endParaRPr lang="en-US" dirty="0"/>
          </a:p>
          <a:p>
            <a:r>
              <a:rPr lang="en-US" dirty="0"/>
              <a:t>2. SEL B: 010 - to place the contents of R2 into bus B</a:t>
            </a:r>
          </a:p>
          <a:p>
            <a:endParaRPr lang="en-US" dirty="0"/>
          </a:p>
          <a:p>
            <a:r>
              <a:rPr lang="en-US" dirty="0"/>
              <a:t>3. SEL OPR: 10010 – to perform the arithmetic addition A+B</a:t>
            </a:r>
          </a:p>
          <a:p>
            <a:endParaRPr lang="en-US" dirty="0"/>
          </a:p>
          <a:p>
            <a:r>
              <a:rPr lang="en-US" dirty="0"/>
              <a:t>4. SEL REG or SEL D: 011 – to place the result available on output bus in R3</a:t>
            </a:r>
          </a:p>
        </p:txBody>
      </p:sp>
    </p:spTree>
    <p:extLst>
      <p:ext uri="{BB962C8B-B14F-4D97-AF65-F5344CB8AC3E}">
        <p14:creationId xmlns:p14="http://schemas.microsoft.com/office/powerpoint/2010/main" val="271956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BC9BF1-C750-005E-62C2-C952D01565BD}"/>
              </a:ext>
            </a:extLst>
          </p:cNvPr>
          <p:cNvSpPr>
            <a:spLocks noGrp="1"/>
          </p:cNvSpPr>
          <p:nvPr>
            <p:ph sz="half" idx="1"/>
          </p:nvPr>
        </p:nvSpPr>
        <p:spPr>
          <a:xfrm>
            <a:off x="0" y="85724"/>
            <a:ext cx="5876925" cy="6772275"/>
          </a:xfrm>
        </p:spPr>
        <p:txBody>
          <a:bodyPr/>
          <a:lstStyle/>
          <a:p>
            <a:r>
              <a:rPr lang="en-US" dirty="0"/>
              <a:t>Register and multiplexer input selection code</a:t>
            </a:r>
          </a:p>
          <a:p>
            <a:endParaRPr lang="en-US" dirty="0"/>
          </a:p>
        </p:txBody>
      </p:sp>
      <p:sp>
        <p:nvSpPr>
          <p:cNvPr id="6" name="Content Placeholder 5">
            <a:extLst>
              <a:ext uri="{FF2B5EF4-FFF2-40B4-BE49-F238E27FC236}">
                <a16:creationId xmlns:a16="http://schemas.microsoft.com/office/drawing/2014/main" id="{9D46D729-CE67-C5B6-92AB-992EEDEB66A8}"/>
              </a:ext>
            </a:extLst>
          </p:cNvPr>
          <p:cNvSpPr>
            <a:spLocks noGrp="1"/>
          </p:cNvSpPr>
          <p:nvPr>
            <p:ph sz="half" idx="2"/>
          </p:nvPr>
        </p:nvSpPr>
        <p:spPr>
          <a:xfrm>
            <a:off x="5905500" y="0"/>
            <a:ext cx="6286500" cy="6858000"/>
          </a:xfrm>
        </p:spPr>
        <p:txBody>
          <a:bodyPr>
            <a:normAutofit/>
          </a:bodyPr>
          <a:lstStyle/>
          <a:p>
            <a:r>
              <a:rPr lang="en-US" dirty="0"/>
              <a:t>Operation with symbol</a:t>
            </a:r>
          </a:p>
          <a:p>
            <a:endParaRPr lang="en-US" dirty="0"/>
          </a:p>
        </p:txBody>
      </p:sp>
      <p:pic>
        <p:nvPicPr>
          <p:cNvPr id="10" name="Picture 9">
            <a:extLst>
              <a:ext uri="{FF2B5EF4-FFF2-40B4-BE49-F238E27FC236}">
                <a16:creationId xmlns:a16="http://schemas.microsoft.com/office/drawing/2014/main" id="{B4F06277-B774-87F7-835B-DA60F91AE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609601"/>
            <a:ext cx="5705475" cy="6248399"/>
          </a:xfrm>
          <a:prstGeom prst="rect">
            <a:avLst/>
          </a:prstGeom>
        </p:spPr>
      </p:pic>
      <p:pic>
        <p:nvPicPr>
          <p:cNvPr id="13" name="Content Placeholder 7">
            <a:extLst>
              <a:ext uri="{FF2B5EF4-FFF2-40B4-BE49-F238E27FC236}">
                <a16:creationId xmlns:a16="http://schemas.microsoft.com/office/drawing/2014/main" id="{DBAB96D1-F854-6194-A771-9CFD9E94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 y="1084599"/>
            <a:ext cx="6496050" cy="5773401"/>
          </a:xfrm>
          <a:prstGeom prst="rect">
            <a:avLst/>
          </a:prstGeom>
        </p:spPr>
      </p:pic>
    </p:spTree>
    <p:extLst>
      <p:ext uri="{BB962C8B-B14F-4D97-AF65-F5344CB8AC3E}">
        <p14:creationId xmlns:p14="http://schemas.microsoft.com/office/powerpoint/2010/main" val="44334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3CEBD-4858-F6F4-D8A1-2D7913BBDE78}"/>
              </a:ext>
            </a:extLst>
          </p:cNvPr>
          <p:cNvSpPr>
            <a:spLocks noGrp="1"/>
          </p:cNvSpPr>
          <p:nvPr>
            <p:ph idx="1"/>
          </p:nvPr>
        </p:nvSpPr>
        <p:spPr>
          <a:xfrm>
            <a:off x="0" y="0"/>
            <a:ext cx="12192000" cy="6858000"/>
          </a:xfrm>
        </p:spPr>
        <p:txBody>
          <a:bodyPr/>
          <a:lstStyle/>
          <a:p>
            <a:r>
              <a:rPr lang="en-US" dirty="0"/>
              <a:t>4.1 CPU Organization /Structure </a:t>
            </a:r>
          </a:p>
          <a:p>
            <a:r>
              <a:rPr lang="en-US" dirty="0"/>
              <a:t>4.2 Register Organization and data path .</a:t>
            </a:r>
          </a:p>
          <a:p>
            <a:endParaRPr lang="en-US" dirty="0"/>
          </a:p>
        </p:txBody>
      </p:sp>
    </p:spTree>
    <p:extLst>
      <p:ext uri="{BB962C8B-B14F-4D97-AF65-F5344CB8AC3E}">
        <p14:creationId xmlns:p14="http://schemas.microsoft.com/office/powerpoint/2010/main" val="9197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85A61BD-AE75-5260-7C14-FEE400ED4FF5}"/>
              </a:ext>
            </a:extLst>
          </p:cNvPr>
          <p:cNvSpPr>
            <a:spLocks noGrp="1"/>
          </p:cNvSpPr>
          <p:nvPr>
            <p:ph sz="half" idx="1"/>
          </p:nvPr>
        </p:nvSpPr>
        <p:spPr>
          <a:xfrm>
            <a:off x="0" y="0"/>
            <a:ext cx="6019800" cy="6858000"/>
          </a:xfrm>
        </p:spPr>
        <p:txBody>
          <a:bodyPr>
            <a:normAutofit/>
          </a:bodyPr>
          <a:lstStyle/>
          <a:p>
            <a:r>
              <a:rPr lang="en-US" dirty="0"/>
              <a:t>What is CONTROL WORD?</a:t>
            </a:r>
          </a:p>
          <a:p>
            <a:r>
              <a:rPr lang="en-US" dirty="0"/>
              <a:t>The combined value of a binary selection inputs specifies the control word.</a:t>
            </a:r>
          </a:p>
          <a:p>
            <a:r>
              <a:rPr lang="en-US" dirty="0"/>
              <a:t>• It consists of four fields SELA, SELB, and SELD or SELREG contains three bit each and</a:t>
            </a:r>
          </a:p>
          <a:p>
            <a:r>
              <a:rPr lang="en-US" dirty="0"/>
              <a:t>SELOPR field contains four bits thus the total bits in the control word are 13-bits.</a:t>
            </a:r>
          </a:p>
          <a:p>
            <a:r>
              <a:rPr lang="en-US" dirty="0"/>
              <a:t>FORMATE OF CONTROL WORD</a:t>
            </a:r>
          </a:p>
          <a:p>
            <a:r>
              <a:rPr lang="en-US" dirty="0"/>
              <a:t>1. The three bit of SELA select a source registers of the input of the ALU.</a:t>
            </a:r>
          </a:p>
          <a:p>
            <a:r>
              <a:rPr lang="en-US" dirty="0"/>
              <a:t>2. The three bits of SELB select a source registers of the b input of the ALU.</a:t>
            </a:r>
          </a:p>
          <a:p>
            <a:r>
              <a:rPr lang="en-US" dirty="0"/>
              <a:t>3. The three bits of SELED or SELREG select a destination register using the decoder.</a:t>
            </a:r>
          </a:p>
          <a:p>
            <a:r>
              <a:rPr lang="en-US" dirty="0"/>
              <a:t>4. The four bits of SELOPR select the operation to be performed by ALU</a:t>
            </a:r>
          </a:p>
        </p:txBody>
      </p:sp>
      <p:graphicFrame>
        <p:nvGraphicFramePr>
          <p:cNvPr id="8" name="Table 8">
            <a:extLst>
              <a:ext uri="{FF2B5EF4-FFF2-40B4-BE49-F238E27FC236}">
                <a16:creationId xmlns:a16="http://schemas.microsoft.com/office/drawing/2014/main" id="{310F4990-5BFB-9A04-60B7-1D7F1AF7475D}"/>
              </a:ext>
            </a:extLst>
          </p:cNvPr>
          <p:cNvGraphicFramePr>
            <a:graphicFrameLocks noGrp="1"/>
          </p:cNvGraphicFramePr>
          <p:nvPr>
            <p:ph sz="half" idx="2"/>
            <p:extLst>
              <p:ext uri="{D42A27DB-BD31-4B8C-83A1-F6EECF244321}">
                <p14:modId xmlns:p14="http://schemas.microsoft.com/office/powerpoint/2010/main" val="4208591016"/>
              </p:ext>
            </p:extLst>
          </p:nvPr>
        </p:nvGraphicFramePr>
        <p:xfrm>
          <a:off x="6172200" y="1514476"/>
          <a:ext cx="5181600" cy="1209674"/>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679492263"/>
                    </a:ext>
                  </a:extLst>
                </a:gridCol>
                <a:gridCol w="1295400">
                  <a:extLst>
                    <a:ext uri="{9D8B030D-6E8A-4147-A177-3AD203B41FA5}">
                      <a16:colId xmlns:a16="http://schemas.microsoft.com/office/drawing/2014/main" val="1160146267"/>
                    </a:ext>
                  </a:extLst>
                </a:gridCol>
                <a:gridCol w="1295400">
                  <a:extLst>
                    <a:ext uri="{9D8B030D-6E8A-4147-A177-3AD203B41FA5}">
                      <a16:colId xmlns:a16="http://schemas.microsoft.com/office/drawing/2014/main" val="3990999913"/>
                    </a:ext>
                  </a:extLst>
                </a:gridCol>
                <a:gridCol w="1295400">
                  <a:extLst>
                    <a:ext uri="{9D8B030D-6E8A-4147-A177-3AD203B41FA5}">
                      <a16:colId xmlns:a16="http://schemas.microsoft.com/office/drawing/2014/main" val="2290062139"/>
                    </a:ext>
                  </a:extLst>
                </a:gridCol>
              </a:tblGrid>
              <a:tr h="1209674">
                <a:tc>
                  <a:txBody>
                    <a:bodyPr/>
                    <a:lstStyle/>
                    <a:p>
                      <a:r>
                        <a:rPr lang="en-US" dirty="0"/>
                        <a:t>SEL A</a:t>
                      </a:r>
                    </a:p>
                  </a:txBody>
                  <a:tcPr/>
                </a:tc>
                <a:tc>
                  <a:txBody>
                    <a:bodyPr/>
                    <a:lstStyle/>
                    <a:p>
                      <a:r>
                        <a:rPr lang="en-US" dirty="0"/>
                        <a:t>SELB</a:t>
                      </a:r>
                    </a:p>
                  </a:txBody>
                  <a:tcPr/>
                </a:tc>
                <a:tc>
                  <a:txBody>
                    <a:bodyPr/>
                    <a:lstStyle/>
                    <a:p>
                      <a:r>
                        <a:rPr lang="en-US" dirty="0"/>
                        <a:t>SELD or SELREG </a:t>
                      </a:r>
                    </a:p>
                  </a:txBody>
                  <a:tcPr/>
                </a:tc>
                <a:tc>
                  <a:txBody>
                    <a:bodyPr/>
                    <a:lstStyle/>
                    <a:p>
                      <a:r>
                        <a:rPr lang="en-US" dirty="0"/>
                        <a:t>SELOPR</a:t>
                      </a:r>
                    </a:p>
                  </a:txBody>
                  <a:tcPr/>
                </a:tc>
                <a:extLst>
                  <a:ext uri="{0D108BD9-81ED-4DB2-BD59-A6C34878D82A}">
                    <a16:rowId xmlns:a16="http://schemas.microsoft.com/office/drawing/2014/main" val="636590361"/>
                  </a:ext>
                </a:extLst>
              </a:tr>
            </a:tbl>
          </a:graphicData>
        </a:graphic>
      </p:graphicFrame>
    </p:spTree>
    <p:extLst>
      <p:ext uri="{BB962C8B-B14F-4D97-AF65-F5344CB8AC3E}">
        <p14:creationId xmlns:p14="http://schemas.microsoft.com/office/powerpoint/2010/main" val="929591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EDF2699-3488-FA67-A7E2-8228FE7127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571500"/>
            <a:ext cx="11468099" cy="6086475"/>
          </a:xfrm>
        </p:spPr>
      </p:pic>
    </p:spTree>
    <p:extLst>
      <p:ext uri="{BB962C8B-B14F-4D97-AF65-F5344CB8AC3E}">
        <p14:creationId xmlns:p14="http://schemas.microsoft.com/office/powerpoint/2010/main" val="326100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F873C-12DF-59A9-561A-77ACAB5151E4}"/>
              </a:ext>
            </a:extLst>
          </p:cNvPr>
          <p:cNvSpPr>
            <a:spLocks noGrp="1"/>
          </p:cNvSpPr>
          <p:nvPr>
            <p:ph idx="1"/>
          </p:nvPr>
        </p:nvSpPr>
        <p:spPr>
          <a:xfrm>
            <a:off x="0" y="0"/>
            <a:ext cx="12192000" cy="6858000"/>
          </a:xfrm>
        </p:spPr>
        <p:txBody>
          <a:bodyPr>
            <a:normAutofit/>
          </a:bodyPr>
          <a:lstStyle/>
          <a:p>
            <a:r>
              <a:rPr lang="en-US" dirty="0"/>
              <a:t>STACK ORGANIZATION</a:t>
            </a:r>
          </a:p>
          <a:p>
            <a:r>
              <a:rPr lang="en-US" dirty="0"/>
              <a:t>Stack is a storage structure that stores information in such a way that the last item stored is the first item retrieved.</a:t>
            </a:r>
          </a:p>
          <a:p>
            <a:r>
              <a:rPr lang="en-US" dirty="0"/>
              <a:t> It is based on the principle of LIFO (Last-in-first-out). </a:t>
            </a:r>
          </a:p>
          <a:p>
            <a:r>
              <a:rPr lang="en-US" dirty="0"/>
              <a:t>The stack in digital computers is a group of memory locations with a register that holds the address of top of element.</a:t>
            </a:r>
          </a:p>
          <a:p>
            <a:r>
              <a:rPr lang="en-US" dirty="0"/>
              <a:t> This register that holds the address of top of element of the stack is called Stack</a:t>
            </a:r>
          </a:p>
          <a:p>
            <a:pPr marL="0" indent="0">
              <a:buNone/>
            </a:pPr>
            <a:r>
              <a:rPr lang="en-US" dirty="0"/>
              <a:t>    Pointer.</a:t>
            </a:r>
          </a:p>
          <a:p>
            <a:r>
              <a:rPr lang="en-US" dirty="0"/>
              <a:t>Stack Operations</a:t>
            </a:r>
          </a:p>
          <a:p>
            <a:r>
              <a:rPr lang="en-US" dirty="0"/>
              <a:t>The two operations of a stack are:</a:t>
            </a:r>
          </a:p>
          <a:p>
            <a:r>
              <a:rPr lang="en-US" dirty="0"/>
              <a:t>1. Push: Inserts an item on top of stack.</a:t>
            </a:r>
          </a:p>
          <a:p>
            <a:r>
              <a:rPr lang="en-US" dirty="0"/>
              <a:t>2. Pop: Deletes an item from top of stack.</a:t>
            </a:r>
          </a:p>
          <a:p>
            <a:r>
              <a:rPr lang="en-US" dirty="0"/>
              <a:t>Implementation of Stack In digital computers, stack can be implemented in two ways:</a:t>
            </a:r>
          </a:p>
          <a:p>
            <a:r>
              <a:rPr lang="en-US" dirty="0"/>
              <a:t>1. Register Stack</a:t>
            </a:r>
          </a:p>
          <a:p>
            <a:r>
              <a:rPr lang="en-US" dirty="0"/>
              <a:t>2. Memory Stack</a:t>
            </a:r>
          </a:p>
        </p:txBody>
      </p:sp>
    </p:spTree>
    <p:extLst>
      <p:ext uri="{BB962C8B-B14F-4D97-AF65-F5344CB8AC3E}">
        <p14:creationId xmlns:p14="http://schemas.microsoft.com/office/powerpoint/2010/main" val="131817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479DD-20CD-A44A-EC1A-909CFE5D89D1}"/>
              </a:ext>
            </a:extLst>
          </p:cNvPr>
          <p:cNvSpPr>
            <a:spLocks noGrp="1"/>
          </p:cNvSpPr>
          <p:nvPr>
            <p:ph idx="1"/>
          </p:nvPr>
        </p:nvSpPr>
        <p:spPr>
          <a:xfrm>
            <a:off x="0" y="0"/>
            <a:ext cx="12192000" cy="6858000"/>
          </a:xfrm>
        </p:spPr>
        <p:txBody>
          <a:bodyPr>
            <a:normAutofit/>
          </a:bodyPr>
          <a:lstStyle/>
          <a:p>
            <a:r>
              <a:rPr lang="en-US" b="1" dirty="0"/>
              <a:t>Register Stack</a:t>
            </a:r>
          </a:p>
          <a:p>
            <a:r>
              <a:rPr lang="en-US" dirty="0"/>
              <a:t>A stack can be organized as a collection of finite number of registers that are used to store temporary information during the execution of a program. </a:t>
            </a:r>
          </a:p>
          <a:p>
            <a:r>
              <a:rPr lang="en-US" dirty="0"/>
              <a:t>The stack pointer (SP) is a register that holds the address of top of element of the stack.</a:t>
            </a:r>
          </a:p>
          <a:p>
            <a:r>
              <a:rPr lang="en-US" b="1" dirty="0"/>
              <a:t>Memory Stack</a:t>
            </a:r>
          </a:p>
          <a:p>
            <a:r>
              <a:rPr lang="en-US" dirty="0"/>
              <a:t>A stack can be implemented in a random access memory (RAM) attached to a CPU.</a:t>
            </a:r>
          </a:p>
          <a:p>
            <a:pPr marL="0" indent="0">
              <a:buNone/>
            </a:pPr>
            <a:endParaRPr lang="en-US" dirty="0"/>
          </a:p>
          <a:p>
            <a:r>
              <a:rPr lang="en-US" dirty="0"/>
              <a:t>The implementation of a stack in the CPU is done by assigning a portion of memory to a stack operation and using a processor register as a stack pointer.</a:t>
            </a:r>
          </a:p>
          <a:p>
            <a:endParaRPr lang="en-US" dirty="0"/>
          </a:p>
          <a:p>
            <a:r>
              <a:rPr lang="en-US" dirty="0"/>
              <a:t> The starting memory location of the stack is specified by the processor register as stack pointer</a:t>
            </a:r>
          </a:p>
        </p:txBody>
      </p:sp>
    </p:spTree>
    <p:extLst>
      <p:ext uri="{BB962C8B-B14F-4D97-AF65-F5344CB8AC3E}">
        <p14:creationId xmlns:p14="http://schemas.microsoft.com/office/powerpoint/2010/main" val="290894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8207C-DBB5-1D57-C43B-F50C4830B4BD}"/>
              </a:ext>
            </a:extLst>
          </p:cNvPr>
          <p:cNvSpPr>
            <a:spLocks noGrp="1"/>
          </p:cNvSpPr>
          <p:nvPr>
            <p:ph idx="1"/>
          </p:nvPr>
        </p:nvSpPr>
        <p:spPr>
          <a:xfrm>
            <a:off x="0" y="0"/>
            <a:ext cx="12192000" cy="6858000"/>
          </a:xfrm>
        </p:spPr>
        <p:txBody>
          <a:bodyPr>
            <a:normAutofit/>
          </a:bodyPr>
          <a:lstStyle/>
          <a:p>
            <a:r>
              <a:rPr lang="en-US" b="1" dirty="0">
                <a:solidFill>
                  <a:srgbClr val="FF0000"/>
                </a:solidFill>
              </a:rPr>
              <a:t>INSTRUCTION FORMATS</a:t>
            </a:r>
          </a:p>
          <a:p>
            <a:r>
              <a:rPr lang="en-US" dirty="0"/>
              <a:t>The physical and logical structure of computers is normally described in reference manuals provided with the system. </a:t>
            </a:r>
          </a:p>
          <a:p>
            <a:r>
              <a:rPr lang="en-US" dirty="0"/>
              <a:t>Such manuals explain the internal construction of the CPU, including the processor registers available and their logical capabilities.</a:t>
            </a:r>
          </a:p>
          <a:p>
            <a:endParaRPr lang="en-US" dirty="0"/>
          </a:p>
          <a:p>
            <a:r>
              <a:rPr lang="en-US" dirty="0"/>
              <a:t> The most common fields found in instruction formats are:</a:t>
            </a:r>
          </a:p>
          <a:p>
            <a:endParaRPr lang="en-US" dirty="0"/>
          </a:p>
          <a:p>
            <a:r>
              <a:rPr lang="en-US" dirty="0"/>
              <a:t>1. An operation code field that specifies the operation to be performed.</a:t>
            </a:r>
          </a:p>
          <a:p>
            <a:endParaRPr lang="en-US" dirty="0"/>
          </a:p>
          <a:p>
            <a:r>
              <a:rPr lang="en-US" dirty="0"/>
              <a:t>2. An address field that designates a memory address or a processor registers.</a:t>
            </a:r>
          </a:p>
          <a:p>
            <a:endParaRPr lang="en-US" dirty="0"/>
          </a:p>
          <a:p>
            <a:r>
              <a:rPr lang="en-US" dirty="0"/>
              <a:t>3. A mode field that specifies the way the operand or the effective address is determine</a:t>
            </a:r>
          </a:p>
        </p:txBody>
      </p:sp>
    </p:spTree>
    <p:extLst>
      <p:ext uri="{BB962C8B-B14F-4D97-AF65-F5344CB8AC3E}">
        <p14:creationId xmlns:p14="http://schemas.microsoft.com/office/powerpoint/2010/main" val="401639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84ADD-317C-C863-27EE-7FCA0E7F1056}"/>
              </a:ext>
            </a:extLst>
          </p:cNvPr>
          <p:cNvSpPr>
            <a:spLocks noGrp="1"/>
          </p:cNvSpPr>
          <p:nvPr>
            <p:ph idx="1"/>
          </p:nvPr>
        </p:nvSpPr>
        <p:spPr>
          <a:xfrm>
            <a:off x="0" y="0"/>
            <a:ext cx="12192000" cy="6858000"/>
          </a:xfrm>
        </p:spPr>
        <p:txBody>
          <a:bodyPr>
            <a:normAutofit/>
          </a:bodyPr>
          <a:lstStyle/>
          <a:p>
            <a:r>
              <a:rPr lang="en-US" dirty="0"/>
              <a:t>Computers may have instructions of several different lengths containing varying number of addresses. </a:t>
            </a:r>
          </a:p>
          <a:p>
            <a:endParaRPr lang="en-US" dirty="0"/>
          </a:p>
          <a:p>
            <a:r>
              <a:rPr lang="en-US" dirty="0"/>
              <a:t>The number of address fields in the instruction format of a computer depends on</a:t>
            </a:r>
          </a:p>
          <a:p>
            <a:pPr marL="0" indent="0">
              <a:buNone/>
            </a:pPr>
            <a:r>
              <a:rPr lang="en-US" dirty="0"/>
              <a:t>    the internal organization of its registers.</a:t>
            </a:r>
          </a:p>
          <a:p>
            <a:pPr marL="0" indent="0">
              <a:buNone/>
            </a:pPr>
            <a:endParaRPr lang="en-US" dirty="0"/>
          </a:p>
          <a:p>
            <a:pPr marL="0" indent="0">
              <a:buNone/>
            </a:pPr>
            <a:r>
              <a:rPr lang="en-US" dirty="0"/>
              <a:t> </a:t>
            </a:r>
            <a:r>
              <a:rPr lang="en-US" dirty="0">
                <a:solidFill>
                  <a:srgbClr val="FF0000"/>
                </a:solidFill>
              </a:rPr>
              <a:t>Most computers fall into one of three types of CPU organizations:</a:t>
            </a:r>
          </a:p>
          <a:p>
            <a:pPr marL="0" indent="0">
              <a:buNone/>
            </a:pPr>
            <a:endParaRPr lang="en-US" dirty="0"/>
          </a:p>
          <a:p>
            <a:r>
              <a:rPr lang="en-US" dirty="0"/>
              <a:t>1 Single accumulator organization.</a:t>
            </a:r>
          </a:p>
          <a:p>
            <a:endParaRPr lang="en-US" dirty="0"/>
          </a:p>
          <a:p>
            <a:r>
              <a:rPr lang="en-US" dirty="0"/>
              <a:t>2 General register organization.</a:t>
            </a:r>
          </a:p>
          <a:p>
            <a:endParaRPr lang="en-US" dirty="0"/>
          </a:p>
          <a:p>
            <a:r>
              <a:rPr lang="en-US" dirty="0"/>
              <a:t>3 Stack organization</a:t>
            </a:r>
          </a:p>
        </p:txBody>
      </p:sp>
    </p:spTree>
    <p:extLst>
      <p:ext uri="{BB962C8B-B14F-4D97-AF65-F5344CB8AC3E}">
        <p14:creationId xmlns:p14="http://schemas.microsoft.com/office/powerpoint/2010/main" val="873781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DDD13-2132-A885-0D73-568991131488}"/>
              </a:ext>
            </a:extLst>
          </p:cNvPr>
          <p:cNvSpPr>
            <a:spLocks noGrp="1"/>
          </p:cNvSpPr>
          <p:nvPr>
            <p:ph idx="1"/>
          </p:nvPr>
        </p:nvSpPr>
        <p:spPr>
          <a:xfrm>
            <a:off x="0" y="0"/>
            <a:ext cx="12192000" cy="6858000"/>
          </a:xfrm>
        </p:spPr>
        <p:txBody>
          <a:bodyPr>
            <a:normAutofit/>
          </a:bodyPr>
          <a:lstStyle/>
          <a:p>
            <a:r>
              <a:rPr lang="en-US" dirty="0">
                <a:solidFill>
                  <a:srgbClr val="FF0000"/>
                </a:solidFill>
              </a:rPr>
              <a:t>THREE-ADDRESS INSTRUCTIONS</a:t>
            </a:r>
          </a:p>
          <a:p>
            <a:r>
              <a:rPr lang="en-US" dirty="0"/>
              <a:t>Computers with three-address instruction formats can use each address field to specify either a processor register or a memory operand. </a:t>
            </a:r>
          </a:p>
          <a:p>
            <a:r>
              <a:rPr lang="en-US" dirty="0"/>
              <a:t>The program in assembly language that evaluates X = (A + B) ∗ (C + D) is shown below, together with comments that explain the register transfer operation of each instruction.</a:t>
            </a:r>
          </a:p>
          <a:p>
            <a:endParaRPr lang="en-US" dirty="0"/>
          </a:p>
          <a:p>
            <a:r>
              <a:rPr lang="en-US" dirty="0"/>
              <a:t>ADD R1, A, B R1 ← M [A] + M [B]</a:t>
            </a:r>
          </a:p>
          <a:p>
            <a:endParaRPr lang="en-US" dirty="0"/>
          </a:p>
          <a:p>
            <a:r>
              <a:rPr lang="en-US" dirty="0"/>
              <a:t>ADD R2, C, D R2 ← M [C] + M [D]</a:t>
            </a:r>
          </a:p>
          <a:p>
            <a:endParaRPr lang="en-US" dirty="0"/>
          </a:p>
          <a:p>
            <a:r>
              <a:rPr lang="en-US" dirty="0"/>
              <a:t>MUL X, R1, R2 M [X] ← R1 ∗ R2</a:t>
            </a:r>
          </a:p>
          <a:p>
            <a:endParaRPr lang="en-US" dirty="0"/>
          </a:p>
          <a:p>
            <a:r>
              <a:rPr lang="en-US" dirty="0"/>
              <a:t>It is assumed that the computer has two processor registers, R1 and R2.</a:t>
            </a:r>
          </a:p>
          <a:p>
            <a:r>
              <a:rPr lang="en-US" dirty="0"/>
              <a:t> The symbol M [A] denotes the operand at memory address symbolized by A.</a:t>
            </a:r>
          </a:p>
        </p:txBody>
      </p:sp>
    </p:spTree>
    <p:extLst>
      <p:ext uri="{BB962C8B-B14F-4D97-AF65-F5344CB8AC3E}">
        <p14:creationId xmlns:p14="http://schemas.microsoft.com/office/powerpoint/2010/main" val="2750656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3317-F2BB-369F-2452-576D67155A5E}"/>
              </a:ext>
            </a:extLst>
          </p:cNvPr>
          <p:cNvSpPr>
            <a:spLocks noGrp="1"/>
          </p:cNvSpPr>
          <p:nvPr>
            <p:ph idx="1"/>
          </p:nvPr>
        </p:nvSpPr>
        <p:spPr>
          <a:xfrm>
            <a:off x="0" y="0"/>
            <a:ext cx="12192000" cy="6858000"/>
          </a:xfrm>
        </p:spPr>
        <p:txBody>
          <a:bodyPr>
            <a:normAutofit/>
          </a:bodyPr>
          <a:lstStyle/>
          <a:p>
            <a:r>
              <a:rPr lang="en-US" dirty="0">
                <a:solidFill>
                  <a:srgbClr val="FF0000"/>
                </a:solidFill>
              </a:rPr>
              <a:t>TWO-ADDRESS INSTRUCTIONS</a:t>
            </a:r>
          </a:p>
          <a:p>
            <a:r>
              <a:rPr lang="en-US" dirty="0"/>
              <a:t>Two address instructions are the most common in commercial computers. Here again each</a:t>
            </a:r>
          </a:p>
          <a:p>
            <a:r>
              <a:rPr lang="en-US" dirty="0"/>
              <a:t>address field can specify either a processor register or a memory word. The program to</a:t>
            </a:r>
          </a:p>
          <a:p>
            <a:r>
              <a:rPr lang="en-US" dirty="0"/>
              <a:t>evaluate X = (A + B) ∗ (C + D) is as follows:</a:t>
            </a:r>
          </a:p>
          <a:p>
            <a:r>
              <a:rPr lang="en-US" dirty="0"/>
              <a:t>MOV R1, A R1 ← M [A]</a:t>
            </a:r>
          </a:p>
          <a:p>
            <a:r>
              <a:rPr lang="en-US" dirty="0"/>
              <a:t>ADD R1, B R1 ← R1 + M [B]</a:t>
            </a:r>
          </a:p>
          <a:p>
            <a:r>
              <a:rPr lang="en-US" dirty="0"/>
              <a:t>MOV R2, C R2 ← M [C]</a:t>
            </a:r>
          </a:p>
          <a:p>
            <a:r>
              <a:rPr lang="en-US" dirty="0"/>
              <a:t>ADD R2, D R2 ← R2 + M [D]</a:t>
            </a:r>
          </a:p>
          <a:p>
            <a:r>
              <a:rPr lang="en-US" dirty="0"/>
              <a:t>MUL R1, R2 R1 ← R1∗ R2</a:t>
            </a:r>
          </a:p>
          <a:p>
            <a:r>
              <a:rPr lang="en-US" dirty="0"/>
              <a:t>MOV X, R1 M [X] ← R1</a:t>
            </a:r>
          </a:p>
          <a:p>
            <a:r>
              <a:rPr lang="en-US" dirty="0"/>
              <a:t>The MOV instruction moves or transfers the operands to and from memory and processor registers.</a:t>
            </a:r>
          </a:p>
          <a:p>
            <a:r>
              <a:rPr lang="en-US" dirty="0"/>
              <a:t> The first symbol listed in an instruction is assumed to be both a source and the destination where the result of the operation is transferred.</a:t>
            </a:r>
          </a:p>
        </p:txBody>
      </p:sp>
    </p:spTree>
    <p:extLst>
      <p:ext uri="{BB962C8B-B14F-4D97-AF65-F5344CB8AC3E}">
        <p14:creationId xmlns:p14="http://schemas.microsoft.com/office/powerpoint/2010/main" val="368825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DE86A-6B4D-3FF5-BC0F-A80CAD48AC5B}"/>
              </a:ext>
            </a:extLst>
          </p:cNvPr>
          <p:cNvSpPr>
            <a:spLocks noGrp="1"/>
          </p:cNvSpPr>
          <p:nvPr>
            <p:ph idx="1"/>
          </p:nvPr>
        </p:nvSpPr>
        <p:spPr>
          <a:xfrm>
            <a:off x="0" y="0"/>
            <a:ext cx="12192000" cy="6858000"/>
          </a:xfrm>
        </p:spPr>
        <p:txBody>
          <a:bodyPr>
            <a:normAutofit/>
          </a:bodyPr>
          <a:lstStyle/>
          <a:p>
            <a:r>
              <a:rPr lang="en-US" dirty="0">
                <a:solidFill>
                  <a:srgbClr val="FF0000"/>
                </a:solidFill>
              </a:rPr>
              <a:t>ONE-ADDRESS INSTRUCTIONS</a:t>
            </a:r>
          </a:p>
          <a:p>
            <a:r>
              <a:rPr lang="en-US" dirty="0"/>
              <a:t>One-address instructions use an implied accumulator (AC) register for all data manipulation.</a:t>
            </a:r>
          </a:p>
          <a:p>
            <a:r>
              <a:rPr lang="en-US" dirty="0"/>
              <a:t>For multiplication and division there is a need for a second register. However, here we will</a:t>
            </a:r>
          </a:p>
          <a:p>
            <a:r>
              <a:rPr lang="en-US" dirty="0"/>
              <a:t>neglect the second and assume that the AC contains the result of tall operations. The program</a:t>
            </a:r>
          </a:p>
          <a:p>
            <a:r>
              <a:rPr lang="en-US" dirty="0"/>
              <a:t>to evaluate X = (A + B) ∗ (C + D) is</a:t>
            </a:r>
          </a:p>
          <a:p>
            <a:r>
              <a:rPr lang="en-US" dirty="0"/>
              <a:t>LOAD A AC ← M [A]</a:t>
            </a:r>
          </a:p>
          <a:p>
            <a:r>
              <a:rPr lang="en-US" dirty="0"/>
              <a:t>ADD B AC ← A [C] + M [B]</a:t>
            </a:r>
          </a:p>
          <a:p>
            <a:r>
              <a:rPr lang="en-US" dirty="0"/>
              <a:t>STORE T M [T] ← AC</a:t>
            </a:r>
          </a:p>
          <a:p>
            <a:r>
              <a:rPr lang="en-US" dirty="0"/>
              <a:t>LOAD C AC ← M [C]</a:t>
            </a:r>
          </a:p>
          <a:p>
            <a:r>
              <a:rPr lang="en-US" dirty="0"/>
              <a:t>ADD D AC ← AC + M [D]</a:t>
            </a:r>
          </a:p>
          <a:p>
            <a:r>
              <a:rPr lang="en-US" dirty="0"/>
              <a:t>MUL T AC ← AC ∗ M [T]</a:t>
            </a:r>
          </a:p>
          <a:p>
            <a:r>
              <a:rPr lang="en-US" dirty="0"/>
              <a:t>STORE X M [X] ← AC</a:t>
            </a:r>
          </a:p>
          <a:p>
            <a:r>
              <a:rPr lang="en-US" dirty="0"/>
              <a:t>All operations are done between the AC register and a memory operand. T is the address of a</a:t>
            </a:r>
          </a:p>
          <a:p>
            <a:r>
              <a:rPr lang="en-US" dirty="0"/>
              <a:t>temporary memory location required for storing the intermediate result.</a:t>
            </a:r>
          </a:p>
        </p:txBody>
      </p:sp>
    </p:spTree>
    <p:extLst>
      <p:ext uri="{BB962C8B-B14F-4D97-AF65-F5344CB8AC3E}">
        <p14:creationId xmlns:p14="http://schemas.microsoft.com/office/powerpoint/2010/main" val="2341353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6C65D-28E9-449A-5B1F-9AF8B1575513}"/>
              </a:ext>
            </a:extLst>
          </p:cNvPr>
          <p:cNvSpPr>
            <a:spLocks noGrp="1"/>
          </p:cNvSpPr>
          <p:nvPr>
            <p:ph idx="1"/>
          </p:nvPr>
        </p:nvSpPr>
        <p:spPr>
          <a:xfrm>
            <a:off x="0" y="0"/>
            <a:ext cx="12192000" cy="6858000"/>
          </a:xfrm>
        </p:spPr>
        <p:txBody>
          <a:bodyPr>
            <a:normAutofit fontScale="92500" lnSpcReduction="20000"/>
          </a:bodyPr>
          <a:lstStyle/>
          <a:p>
            <a:r>
              <a:rPr lang="en-US" dirty="0">
                <a:solidFill>
                  <a:srgbClr val="FF0000"/>
                </a:solidFill>
              </a:rPr>
              <a:t>ZERO-ADDRESS INSTRUCTIONS</a:t>
            </a:r>
          </a:p>
          <a:p>
            <a:r>
              <a:rPr lang="en-US" dirty="0"/>
              <a:t>A stack-organized computer does not use an address field for the instructions ADD and</a:t>
            </a:r>
          </a:p>
          <a:p>
            <a:r>
              <a:rPr lang="en-US" dirty="0"/>
              <a:t>MUL. The PUSH and POP instructions, however, need an address field to specify the</a:t>
            </a:r>
          </a:p>
          <a:p>
            <a:r>
              <a:rPr lang="en-US" dirty="0"/>
              <a:t>operand that communicates with the stack. The following program shows how X = (A + B) ∗</a:t>
            </a:r>
          </a:p>
          <a:p>
            <a:r>
              <a:rPr lang="en-US" dirty="0"/>
              <a:t>(C + D) will be written for a stack organized computer. (TOS stands for top of stack)</a:t>
            </a:r>
          </a:p>
          <a:p>
            <a:r>
              <a:rPr lang="en-US" dirty="0"/>
              <a:t>PUSH A TOS ← A</a:t>
            </a:r>
          </a:p>
          <a:p>
            <a:r>
              <a:rPr lang="en-US" dirty="0"/>
              <a:t>PUSH B TOS ← B</a:t>
            </a:r>
          </a:p>
          <a:p>
            <a:r>
              <a:rPr lang="en-US" dirty="0"/>
              <a:t>ADD TOS ← (A + B)</a:t>
            </a:r>
          </a:p>
          <a:p>
            <a:r>
              <a:rPr lang="en-US" dirty="0"/>
              <a:t>PUSH C TOS ← C</a:t>
            </a:r>
          </a:p>
          <a:p>
            <a:r>
              <a:rPr lang="en-US" dirty="0"/>
              <a:t>PUSH D TOS ← D</a:t>
            </a:r>
          </a:p>
          <a:p>
            <a:r>
              <a:rPr lang="en-US" dirty="0"/>
              <a:t>ADD TOS ← (C + D)</a:t>
            </a:r>
          </a:p>
          <a:p>
            <a:r>
              <a:rPr lang="en-US" dirty="0"/>
              <a:t>MUL TOS ← (C + D) ∗ (A + B)</a:t>
            </a:r>
          </a:p>
          <a:p>
            <a:r>
              <a:rPr lang="en-US" dirty="0"/>
              <a:t>POP X M [X] ← TOS</a:t>
            </a:r>
          </a:p>
          <a:p>
            <a:r>
              <a:rPr lang="en-US" dirty="0"/>
              <a:t>To evaluate arithmetic expressions in a stack computer, it is necessary to convert the</a:t>
            </a:r>
          </a:p>
          <a:p>
            <a:r>
              <a:rPr lang="en-US" dirty="0"/>
              <a:t>expression into reverse Polish notation.</a:t>
            </a:r>
          </a:p>
          <a:p>
            <a:r>
              <a:rPr lang="en-US" dirty="0"/>
              <a:t> </a:t>
            </a:r>
          </a:p>
          <a:p>
            <a:r>
              <a:rPr lang="en-US" dirty="0"/>
              <a:t>The name “zero-address” is given to this type of computer because of the absence of an address field in the computational instructions.</a:t>
            </a:r>
          </a:p>
        </p:txBody>
      </p:sp>
    </p:spTree>
    <p:extLst>
      <p:ext uri="{BB962C8B-B14F-4D97-AF65-F5344CB8AC3E}">
        <p14:creationId xmlns:p14="http://schemas.microsoft.com/office/powerpoint/2010/main" val="77999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E123F-FC1D-FE7C-2887-60D4FBF89342}"/>
              </a:ext>
            </a:extLst>
          </p:cNvPr>
          <p:cNvSpPr>
            <a:spLocks noGrp="1"/>
          </p:cNvSpPr>
          <p:nvPr>
            <p:ph idx="1"/>
          </p:nvPr>
        </p:nvSpPr>
        <p:spPr>
          <a:xfrm>
            <a:off x="0" y="0"/>
            <a:ext cx="12192000" cy="6858000"/>
          </a:xfrm>
        </p:spPr>
        <p:txBody>
          <a:bodyPr/>
          <a:lstStyle/>
          <a:p>
            <a:r>
              <a:rPr lang="en-US" b="1" dirty="0"/>
              <a:t>Central Processing Unit (CPU)</a:t>
            </a:r>
          </a:p>
          <a:p>
            <a:r>
              <a:rPr lang="en-US" dirty="0"/>
              <a:t>The full form of CPU is Central Processing Unit .</a:t>
            </a:r>
          </a:p>
          <a:p>
            <a:endParaRPr lang="en-US" dirty="0"/>
          </a:p>
          <a:p>
            <a:r>
              <a:rPr lang="en-US" dirty="0"/>
              <a:t>It is a brain of the computer. </a:t>
            </a:r>
          </a:p>
          <a:p>
            <a:endParaRPr lang="en-US" dirty="0"/>
          </a:p>
          <a:p>
            <a:r>
              <a:rPr lang="en-US" dirty="0"/>
              <a:t>It helps input and output devices to communicate with each other and perform their respective operations.</a:t>
            </a:r>
          </a:p>
          <a:p>
            <a:endParaRPr lang="en-US" dirty="0"/>
          </a:p>
          <a:p>
            <a:r>
              <a:rPr lang="en-US" dirty="0"/>
              <a:t>stores data which is input, intermediate results in between processing, and instructions. </a:t>
            </a:r>
          </a:p>
        </p:txBody>
      </p:sp>
    </p:spTree>
    <p:extLst>
      <p:ext uri="{BB962C8B-B14F-4D97-AF65-F5344CB8AC3E}">
        <p14:creationId xmlns:p14="http://schemas.microsoft.com/office/powerpoint/2010/main" val="37560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373F9-7616-80F9-2C20-5BE971EE37EF}"/>
              </a:ext>
            </a:extLst>
          </p:cNvPr>
          <p:cNvSpPr>
            <a:spLocks noGrp="1"/>
          </p:cNvSpPr>
          <p:nvPr>
            <p:ph idx="1"/>
          </p:nvPr>
        </p:nvSpPr>
        <p:spPr>
          <a:xfrm>
            <a:off x="0" y="0"/>
            <a:ext cx="12192000" cy="6858000"/>
          </a:xfrm>
        </p:spPr>
        <p:txBody>
          <a:bodyPr/>
          <a:lstStyle/>
          <a:p>
            <a:r>
              <a:rPr lang="en-US" b="1" dirty="0"/>
              <a:t>What is a CPU?</a:t>
            </a:r>
          </a:p>
          <a:p>
            <a:pPr algn="just" rtl="0"/>
            <a:r>
              <a:rPr lang="en-US" dirty="0">
                <a:effectLst/>
              </a:rPr>
              <a:t>A Central Processing Unit is the most important component of a </a:t>
            </a:r>
            <a:r>
              <a:rPr lang="en-US" dirty="0">
                <a:effectLst/>
                <a:hlinkClick r:id="rId2"/>
              </a:rPr>
              <a:t>computer system</a:t>
            </a:r>
            <a:r>
              <a:rPr lang="en-US" dirty="0">
                <a:effectLst/>
              </a:rPr>
              <a:t>. </a:t>
            </a:r>
          </a:p>
          <a:p>
            <a:pPr algn="just" rtl="0"/>
            <a:r>
              <a:rPr lang="en-US" dirty="0">
                <a:effectLst/>
              </a:rPr>
              <a:t>A CPU is a hardware that performs data input/output, processing and storage functions for a computer system.</a:t>
            </a:r>
          </a:p>
          <a:p>
            <a:pPr algn="just" rtl="0"/>
            <a:endParaRPr lang="en-US" dirty="0">
              <a:effectLst/>
            </a:endParaRPr>
          </a:p>
          <a:p>
            <a:pPr algn="just" rtl="0"/>
            <a:r>
              <a:rPr lang="en-US" dirty="0">
                <a:effectLst/>
              </a:rPr>
              <a:t> A CPU can be installed into a CPU socket.</a:t>
            </a:r>
          </a:p>
          <a:p>
            <a:pPr algn="just" rtl="0"/>
            <a:endParaRPr lang="en-US" dirty="0">
              <a:effectLst/>
            </a:endParaRPr>
          </a:p>
          <a:p>
            <a:pPr algn="just" rtl="0"/>
            <a:r>
              <a:rPr lang="en-US" dirty="0">
                <a:effectLst/>
              </a:rPr>
              <a:t> These sockets are generally located on the motherboard.</a:t>
            </a:r>
          </a:p>
          <a:p>
            <a:pPr algn="just" rtl="0"/>
            <a:endParaRPr lang="en-US" dirty="0">
              <a:effectLst/>
            </a:endParaRPr>
          </a:p>
          <a:p>
            <a:pPr algn="just" rtl="0"/>
            <a:r>
              <a:rPr lang="en-US" dirty="0">
                <a:effectLst/>
              </a:rPr>
              <a:t> CPU can perform various data processing operations.</a:t>
            </a:r>
          </a:p>
          <a:p>
            <a:pPr algn="just" rtl="0"/>
            <a:endParaRPr lang="en-US" dirty="0">
              <a:effectLst/>
            </a:endParaRPr>
          </a:p>
          <a:p>
            <a:pPr algn="just" rtl="0"/>
            <a:r>
              <a:rPr lang="en-US" dirty="0">
                <a:effectLst/>
              </a:rPr>
              <a:t> CPU can store data, instructions, programs, and intermediate results.</a:t>
            </a:r>
          </a:p>
          <a:p>
            <a:endParaRPr lang="en-US" dirty="0"/>
          </a:p>
        </p:txBody>
      </p:sp>
    </p:spTree>
    <p:extLst>
      <p:ext uri="{BB962C8B-B14F-4D97-AF65-F5344CB8AC3E}">
        <p14:creationId xmlns:p14="http://schemas.microsoft.com/office/powerpoint/2010/main" val="122786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004574-94A9-5611-47A5-D2C9EB0B8C67}"/>
              </a:ext>
            </a:extLst>
          </p:cNvPr>
          <p:cNvSpPr>
            <a:spLocks noGrp="1"/>
          </p:cNvSpPr>
          <p:nvPr>
            <p:ph sz="half" idx="1"/>
          </p:nvPr>
        </p:nvSpPr>
        <p:spPr>
          <a:xfrm>
            <a:off x="-1" y="0"/>
            <a:ext cx="7153275" cy="6791325"/>
          </a:xfrm>
        </p:spPr>
        <p:txBody>
          <a:bodyPr>
            <a:normAutofit/>
          </a:bodyPr>
          <a:lstStyle/>
          <a:p>
            <a:r>
              <a:rPr lang="en-US" b="1" dirty="0"/>
              <a:t>Different Parts of CPU( CPU Organization )</a:t>
            </a:r>
          </a:p>
          <a:p>
            <a:endParaRPr lang="en-US" b="1" dirty="0"/>
          </a:p>
          <a:p>
            <a:pPr rtl="0"/>
            <a:r>
              <a:rPr lang="en-US" dirty="0"/>
              <a:t>Now, the CPU consists of 3 major units, which are:</a:t>
            </a:r>
          </a:p>
          <a:p>
            <a:pPr rtl="0"/>
            <a:endParaRPr lang="en-US" dirty="0"/>
          </a:p>
          <a:p>
            <a:pPr>
              <a:buFont typeface="+mj-lt"/>
              <a:buAutoNum type="arabicPeriod"/>
            </a:pPr>
            <a:r>
              <a:rPr lang="en-US" dirty="0"/>
              <a:t>Memory or Storage Unit</a:t>
            </a:r>
          </a:p>
          <a:p>
            <a:pPr>
              <a:buFont typeface="+mj-lt"/>
              <a:buAutoNum type="arabicPeriod"/>
            </a:pPr>
            <a:endParaRPr lang="en-US" dirty="0"/>
          </a:p>
          <a:p>
            <a:pPr>
              <a:buFont typeface="+mj-lt"/>
              <a:buAutoNum type="arabicPeriod" startAt="2"/>
            </a:pPr>
            <a:r>
              <a:rPr lang="en-US" dirty="0"/>
              <a:t>Control Unit</a:t>
            </a:r>
          </a:p>
          <a:p>
            <a:pPr>
              <a:buFont typeface="+mj-lt"/>
              <a:buAutoNum type="arabicPeriod" startAt="2"/>
            </a:pPr>
            <a:endParaRPr lang="en-US" dirty="0"/>
          </a:p>
          <a:p>
            <a:pPr>
              <a:buFont typeface="+mj-lt"/>
              <a:buAutoNum type="arabicPeriod" startAt="3"/>
            </a:pPr>
            <a:r>
              <a:rPr lang="en-US" dirty="0"/>
              <a:t>ALU(Arithmetic Logic Unit)</a:t>
            </a:r>
          </a:p>
          <a:p>
            <a:endParaRPr lang="en-US" dirty="0"/>
          </a:p>
        </p:txBody>
      </p:sp>
      <p:pic>
        <p:nvPicPr>
          <p:cNvPr id="12" name="Content Placeholder 11">
            <a:extLst>
              <a:ext uri="{FF2B5EF4-FFF2-40B4-BE49-F238E27FC236}">
                <a16:creationId xmlns:a16="http://schemas.microsoft.com/office/drawing/2014/main" id="{EE4165B4-F973-7AC1-CB43-35DBB27F86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1347537"/>
            <a:ext cx="5065712" cy="3807299"/>
          </a:xfrm>
        </p:spPr>
      </p:pic>
    </p:spTree>
    <p:extLst>
      <p:ext uri="{BB962C8B-B14F-4D97-AF65-F5344CB8AC3E}">
        <p14:creationId xmlns:p14="http://schemas.microsoft.com/office/powerpoint/2010/main" val="328369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B4E1F-2A07-5711-C8AB-86937F93335E}"/>
              </a:ext>
            </a:extLst>
          </p:cNvPr>
          <p:cNvSpPr>
            <a:spLocks noGrp="1"/>
          </p:cNvSpPr>
          <p:nvPr>
            <p:ph idx="1"/>
          </p:nvPr>
        </p:nvSpPr>
        <p:spPr>
          <a:xfrm>
            <a:off x="0" y="0"/>
            <a:ext cx="12192000" cy="6858000"/>
          </a:xfrm>
        </p:spPr>
        <p:txBody>
          <a:bodyPr>
            <a:normAutofit/>
          </a:bodyPr>
          <a:lstStyle/>
          <a:p>
            <a:r>
              <a:rPr lang="en-US" b="1" dirty="0"/>
              <a:t>Memory or Storage Unit </a:t>
            </a:r>
          </a:p>
          <a:p>
            <a:r>
              <a:rPr lang="en-US" dirty="0">
                <a:effectLst/>
              </a:rPr>
              <a:t>It  unit can store instructions, data, and intermediate results.</a:t>
            </a:r>
          </a:p>
          <a:p>
            <a:r>
              <a:rPr lang="en-US" dirty="0">
                <a:effectLst/>
              </a:rPr>
              <a:t> The memory unit is responsible for transferring information to other units. </a:t>
            </a:r>
          </a:p>
          <a:p>
            <a:r>
              <a:rPr lang="en-US" dirty="0">
                <a:effectLst/>
              </a:rPr>
              <a:t>It is also known as an internal storage unit or the main memory or the primary storage or </a:t>
            </a:r>
            <a:r>
              <a:rPr lang="en-US" dirty="0">
                <a:effectLst/>
                <a:hlinkClick r:id="rId2"/>
              </a:rPr>
              <a:t>Random Access Memory (RAM)</a:t>
            </a:r>
            <a:r>
              <a:rPr lang="en-US" dirty="0">
                <a:effectLst/>
              </a:rPr>
              <a:t> as all these are storage devices.</a:t>
            </a:r>
          </a:p>
          <a:p>
            <a:pPr algn="just" rtl="0"/>
            <a:r>
              <a:rPr lang="en-US" dirty="0">
                <a:effectLst/>
              </a:rPr>
              <a:t>Its size affects speed, power, and performance.</a:t>
            </a:r>
          </a:p>
          <a:p>
            <a:pPr algn="just" rtl="0"/>
            <a:r>
              <a:rPr lang="en-US" dirty="0">
                <a:effectLst/>
              </a:rPr>
              <a:t> </a:t>
            </a:r>
            <a:r>
              <a:rPr lang="en-US" dirty="0">
                <a:solidFill>
                  <a:srgbClr val="FF0000"/>
                </a:solidFill>
                <a:effectLst/>
              </a:rPr>
              <a:t>There are two types of memory in the computer, </a:t>
            </a:r>
          </a:p>
          <a:p>
            <a:pPr algn="just" rtl="0"/>
            <a:r>
              <a:rPr lang="en-US" dirty="0">
                <a:effectLst/>
              </a:rPr>
              <a:t> Primary memory and </a:t>
            </a:r>
          </a:p>
          <a:p>
            <a:pPr algn="just" rtl="0"/>
            <a:r>
              <a:rPr lang="en-US" dirty="0"/>
              <a:t>S</a:t>
            </a:r>
            <a:r>
              <a:rPr lang="en-US" dirty="0">
                <a:effectLst/>
              </a:rPr>
              <a:t>econdary memory. </a:t>
            </a:r>
          </a:p>
          <a:p>
            <a:pPr algn="just" rtl="0"/>
            <a:r>
              <a:rPr lang="en-US" dirty="0">
                <a:solidFill>
                  <a:srgbClr val="FF0000"/>
                </a:solidFill>
                <a:effectLst/>
              </a:rPr>
              <a:t>Some main functions of memory units are listed below:</a:t>
            </a:r>
          </a:p>
          <a:p>
            <a:pPr>
              <a:buFont typeface="Arial" panose="020B0604020202020204" pitchFamily="34" charset="0"/>
              <a:buChar char="•"/>
            </a:pPr>
            <a:r>
              <a:rPr lang="en-US" dirty="0"/>
              <a:t>Data and instructions are stored in memory units which are required for processing.</a:t>
            </a:r>
          </a:p>
          <a:p>
            <a:pPr>
              <a:buFont typeface="Arial" panose="020B0604020202020204" pitchFamily="34" charset="0"/>
              <a:buChar char="•"/>
            </a:pPr>
            <a:r>
              <a:rPr lang="en-US" dirty="0"/>
              <a:t>It also stores the intermediate results of any calculation or task when they are in process.</a:t>
            </a:r>
          </a:p>
          <a:p>
            <a:pPr>
              <a:buFont typeface="Arial" panose="020B0604020202020204" pitchFamily="34" charset="0"/>
              <a:buChar char="•"/>
            </a:pPr>
            <a:r>
              <a:rPr lang="en-US" dirty="0"/>
              <a:t>The final results of processing are stored in the memory units before these results are released to an output device for giving the output to the user.</a:t>
            </a:r>
          </a:p>
          <a:p>
            <a:pPr>
              <a:buFont typeface="Arial" panose="020B0604020202020204" pitchFamily="34" charset="0"/>
              <a:buChar char="•"/>
            </a:pPr>
            <a:r>
              <a:rPr lang="en-US" dirty="0"/>
              <a:t>All sorts of inputs and outputs are transmitted through the memory unit.</a:t>
            </a:r>
          </a:p>
          <a:p>
            <a:endParaRPr lang="en-US" dirty="0"/>
          </a:p>
        </p:txBody>
      </p:sp>
    </p:spTree>
    <p:extLst>
      <p:ext uri="{BB962C8B-B14F-4D97-AF65-F5344CB8AC3E}">
        <p14:creationId xmlns:p14="http://schemas.microsoft.com/office/powerpoint/2010/main" val="278954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9D155-93EB-E1E0-698C-A6D6080C2E7C}"/>
              </a:ext>
            </a:extLst>
          </p:cNvPr>
          <p:cNvSpPr>
            <a:spLocks noGrp="1"/>
          </p:cNvSpPr>
          <p:nvPr>
            <p:ph idx="1"/>
          </p:nvPr>
        </p:nvSpPr>
        <p:spPr>
          <a:xfrm>
            <a:off x="0" y="0"/>
            <a:ext cx="12192000" cy="6781800"/>
          </a:xfrm>
        </p:spPr>
        <p:txBody>
          <a:bodyPr>
            <a:normAutofit lnSpcReduction="10000"/>
          </a:bodyPr>
          <a:lstStyle/>
          <a:p>
            <a:r>
              <a:rPr lang="en-US" b="1" dirty="0"/>
              <a:t>Control Unit</a:t>
            </a:r>
          </a:p>
          <a:p>
            <a:pPr algn="just" rtl="0"/>
            <a:r>
              <a:rPr lang="en-US" dirty="0"/>
              <a:t>C</a:t>
            </a:r>
            <a:r>
              <a:rPr lang="en-US" dirty="0">
                <a:effectLst/>
              </a:rPr>
              <a:t>ontrol unit controls the operations of all parts of the computer but it does not carry out any data processing operations.</a:t>
            </a:r>
            <a:endParaRPr lang="en-US" dirty="0"/>
          </a:p>
          <a:p>
            <a:pPr algn="just" rtl="0"/>
            <a:r>
              <a:rPr lang="en-US" dirty="0">
                <a:effectLst/>
              </a:rPr>
              <a:t> It takes instructions from the memory unit and then decodes the instructions after that it executes those instructions.</a:t>
            </a:r>
          </a:p>
          <a:p>
            <a:pPr algn="just" rtl="0"/>
            <a:r>
              <a:rPr lang="en-US" dirty="0">
                <a:effectLst/>
              </a:rPr>
              <a:t>So, it controls the functioning of the computer. </a:t>
            </a:r>
          </a:p>
          <a:p>
            <a:pPr algn="just" rtl="0"/>
            <a:r>
              <a:rPr lang="en-US" dirty="0">
                <a:effectLst/>
              </a:rPr>
              <a:t>It’s main task is to maintain the flow of information across the processor. </a:t>
            </a:r>
          </a:p>
          <a:p>
            <a:pPr algn="just" rtl="0"/>
            <a:endParaRPr lang="en-US" dirty="0"/>
          </a:p>
          <a:p>
            <a:pPr algn="just" rtl="0"/>
            <a:r>
              <a:rPr lang="en-US" b="1" dirty="0">
                <a:solidFill>
                  <a:srgbClr val="FF0000"/>
                </a:solidFill>
                <a:effectLst/>
              </a:rPr>
              <a:t>Some main functions of the control unit are listed below:</a:t>
            </a:r>
          </a:p>
          <a:p>
            <a:pPr>
              <a:buFont typeface="Arial" panose="020B0604020202020204" pitchFamily="34" charset="0"/>
              <a:buChar char="•"/>
            </a:pPr>
            <a:r>
              <a:rPr lang="en-US" dirty="0"/>
              <a:t>Controlling of data and transfer of data and instructions is done by the control unit among other parts of the computer.</a:t>
            </a:r>
          </a:p>
          <a:p>
            <a:pPr>
              <a:buFont typeface="Arial" panose="020B0604020202020204" pitchFamily="34" charset="0"/>
              <a:buChar char="•"/>
            </a:pPr>
            <a:r>
              <a:rPr lang="en-US" dirty="0"/>
              <a:t>The control unit is responsible for managing all the units of the computer.</a:t>
            </a:r>
          </a:p>
          <a:p>
            <a:pPr>
              <a:buFont typeface="Arial" panose="020B0604020202020204" pitchFamily="34" charset="0"/>
              <a:buChar char="•"/>
            </a:pPr>
            <a:r>
              <a:rPr lang="en-US" dirty="0"/>
              <a:t>The main task of the control unit is to obtain the instructions or data which is input from the memory unit, interprets them, and then directs the operation of the computer according to that.</a:t>
            </a:r>
          </a:p>
          <a:p>
            <a:pPr>
              <a:buFont typeface="Arial" panose="020B0604020202020204" pitchFamily="34" charset="0"/>
              <a:buChar char="•"/>
            </a:pPr>
            <a:r>
              <a:rPr lang="en-US" dirty="0"/>
              <a:t>The control unit is responsible for communication with Input and output devices for the transfer of data or results from memory.</a:t>
            </a:r>
          </a:p>
          <a:p>
            <a:pPr>
              <a:buFont typeface="Arial" panose="020B0604020202020204" pitchFamily="34" charset="0"/>
              <a:buChar char="•"/>
            </a:pPr>
            <a:r>
              <a:rPr lang="en-US" dirty="0"/>
              <a:t>The control unit is not responsible for the processing of data or storing data.</a:t>
            </a:r>
          </a:p>
          <a:p>
            <a:endParaRPr lang="en-US" dirty="0"/>
          </a:p>
        </p:txBody>
      </p:sp>
    </p:spTree>
    <p:extLst>
      <p:ext uri="{BB962C8B-B14F-4D97-AF65-F5344CB8AC3E}">
        <p14:creationId xmlns:p14="http://schemas.microsoft.com/office/powerpoint/2010/main" val="400323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ABFAB-233B-6024-0848-09A65B222963}"/>
              </a:ext>
            </a:extLst>
          </p:cNvPr>
          <p:cNvSpPr>
            <a:spLocks noGrp="1"/>
          </p:cNvSpPr>
          <p:nvPr>
            <p:ph idx="1"/>
          </p:nvPr>
        </p:nvSpPr>
        <p:spPr>
          <a:xfrm>
            <a:off x="0" y="0"/>
            <a:ext cx="12192000" cy="6781800"/>
          </a:xfrm>
        </p:spPr>
        <p:txBody>
          <a:bodyPr>
            <a:normAutofit/>
          </a:bodyPr>
          <a:lstStyle/>
          <a:p>
            <a:pPr marL="0" indent="0">
              <a:buNone/>
            </a:pPr>
            <a:r>
              <a:rPr lang="en-US" b="1" dirty="0">
                <a:solidFill>
                  <a:srgbClr val="FF0000"/>
                </a:solidFill>
              </a:rPr>
              <a:t>ALU (Arithmetic Logic Unit) </a:t>
            </a:r>
          </a:p>
          <a:p>
            <a:pPr algn="just" rtl="0"/>
            <a:r>
              <a:rPr lang="en-US" dirty="0">
                <a:effectLst/>
              </a:rPr>
              <a:t>ALU (Arithmetic Logic Unit) is responsible for performing arithmetic and logical functions or operations.</a:t>
            </a:r>
          </a:p>
          <a:p>
            <a:pPr algn="just" rtl="0"/>
            <a:r>
              <a:rPr lang="en-US" dirty="0">
                <a:effectLst/>
              </a:rPr>
              <a:t> It consists of two subsections, which are:</a:t>
            </a:r>
          </a:p>
          <a:p>
            <a:pPr>
              <a:buFont typeface="Arial" panose="020B0604020202020204" pitchFamily="34" charset="0"/>
              <a:buChar char="•"/>
            </a:pPr>
            <a:r>
              <a:rPr lang="en-US" dirty="0"/>
              <a:t>Arithmetic Section</a:t>
            </a:r>
          </a:p>
          <a:p>
            <a:pPr>
              <a:buFont typeface="Arial" panose="020B0604020202020204" pitchFamily="34" charset="0"/>
              <a:buChar char="•"/>
            </a:pPr>
            <a:r>
              <a:rPr lang="en-US" dirty="0"/>
              <a:t>Logic Section</a:t>
            </a:r>
          </a:p>
          <a:p>
            <a:pPr algn="just" rtl="0"/>
            <a:r>
              <a:rPr lang="en-US" b="1" dirty="0">
                <a:solidFill>
                  <a:srgbClr val="FF0000"/>
                </a:solidFill>
                <a:effectLst/>
              </a:rPr>
              <a:t>Arithmetic Section: </a:t>
            </a:r>
            <a:r>
              <a:rPr lang="en-US" dirty="0">
                <a:effectLst/>
              </a:rPr>
              <a:t>By arithmetic operations, we mean operations like addition, subtraction, multiplication, and division, and all these operation and functions are performed by ALU. </a:t>
            </a:r>
          </a:p>
          <a:p>
            <a:pPr algn="just" rtl="0"/>
            <a:endParaRPr lang="en-US" b="1" dirty="0"/>
          </a:p>
          <a:p>
            <a:pPr algn="just" rtl="0"/>
            <a:r>
              <a:rPr lang="en-US" b="1" dirty="0">
                <a:solidFill>
                  <a:srgbClr val="FF0000"/>
                </a:solidFill>
                <a:effectLst/>
              </a:rPr>
              <a:t>Logic Section:</a:t>
            </a:r>
            <a:r>
              <a:rPr lang="en-US" dirty="0">
                <a:solidFill>
                  <a:srgbClr val="FF0000"/>
                </a:solidFill>
                <a:effectLst/>
              </a:rPr>
              <a:t> </a:t>
            </a:r>
            <a:r>
              <a:rPr lang="en-US" dirty="0">
                <a:effectLst/>
              </a:rPr>
              <a:t>By Logical operations, we mean operations or functions like selecting, comparing, matching, and merging the data, and all these are performed by ALU.</a:t>
            </a:r>
          </a:p>
          <a:p>
            <a:endParaRPr lang="en-US" dirty="0"/>
          </a:p>
        </p:txBody>
      </p:sp>
    </p:spTree>
    <p:extLst>
      <p:ext uri="{BB962C8B-B14F-4D97-AF65-F5344CB8AC3E}">
        <p14:creationId xmlns:p14="http://schemas.microsoft.com/office/powerpoint/2010/main" val="243261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6B179-B3E3-A280-5317-E156BD20EE36}"/>
              </a:ext>
            </a:extLst>
          </p:cNvPr>
          <p:cNvSpPr>
            <a:spLocks noGrp="1"/>
          </p:cNvSpPr>
          <p:nvPr>
            <p:ph idx="1"/>
          </p:nvPr>
        </p:nvSpPr>
        <p:spPr>
          <a:xfrm>
            <a:off x="0" y="0"/>
            <a:ext cx="12192000" cy="6858000"/>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What Does a CPU Do?</a:t>
            </a:r>
          </a:p>
          <a:p>
            <a:pPr algn="just" rtl="0"/>
            <a:r>
              <a:rPr lang="en-US" dirty="0">
                <a:effectLst/>
                <a:latin typeface="Times New Roman" panose="02020603050405020304" pitchFamily="18" charset="0"/>
                <a:cs typeface="Times New Roman" panose="02020603050405020304" pitchFamily="18" charset="0"/>
              </a:rPr>
              <a:t>The main function of a computer processor is to execute instruction and produce an output. CPU work are Fetch, Decode and Execute are the fundamental functions of the computer.</a:t>
            </a:r>
          </a:p>
          <a:p>
            <a:pPr algn="just" rtl="0"/>
            <a:r>
              <a:rPr lang="en-US" dirty="0">
                <a:effectLs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Fetch:</a:t>
            </a:r>
            <a:r>
              <a:rPr lang="en-US" dirty="0">
                <a:latin typeface="Times New Roman" panose="02020603050405020304" pitchFamily="18" charset="0"/>
                <a:cs typeface="Times New Roman" panose="02020603050405020304" pitchFamily="18" charset="0"/>
              </a:rPr>
              <a:t> the first CPU gets the instruction. That means binary numbers that are passed from RAM to CPU.</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a:t>
            </a:r>
            <a:r>
              <a:rPr lang="en-US" dirty="0">
                <a:latin typeface="Times New Roman" panose="02020603050405020304" pitchFamily="18" charset="0"/>
                <a:cs typeface="Times New Roman" panose="02020603050405020304" pitchFamily="18" charset="0"/>
              </a:rPr>
              <a:t> When the instruction is entered into the CPU, it needs to decode the instructions. with the help of ALU(Arithmetic Logic Unit) the process of decode begins.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Execute: </a:t>
            </a:r>
            <a:r>
              <a:rPr lang="en-US" dirty="0">
                <a:latin typeface="Times New Roman" panose="02020603050405020304" pitchFamily="18" charset="0"/>
                <a:cs typeface="Times New Roman" panose="02020603050405020304" pitchFamily="18" charset="0"/>
              </a:rPr>
              <a:t>After decode step the instructions are ready to execute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Store:</a:t>
            </a:r>
            <a:r>
              <a:rPr lang="en-US" dirty="0">
                <a:latin typeface="Times New Roman" panose="02020603050405020304" pitchFamily="18" charset="0"/>
                <a:cs typeface="Times New Roman" panose="02020603050405020304" pitchFamily="18" charset="0"/>
              </a:rPr>
              <a:t> After execute step the instructions are ready to store in the memory.</a:t>
            </a:r>
          </a:p>
          <a:p>
            <a:endParaRPr lang="en-US" dirty="0"/>
          </a:p>
        </p:txBody>
      </p:sp>
    </p:spTree>
    <p:extLst>
      <p:ext uri="{BB962C8B-B14F-4D97-AF65-F5344CB8AC3E}">
        <p14:creationId xmlns:p14="http://schemas.microsoft.com/office/powerpoint/2010/main" val="358938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525</TotalTime>
  <Words>2958</Words>
  <Application>Microsoft Office PowerPoint</Application>
  <PresentationFormat>Widescreen</PresentationFormat>
  <Paragraphs>293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Calisto MT</vt:lpstr>
      <vt:lpstr>Times New Roman</vt:lpstr>
      <vt:lpstr>Wingdings 2</vt:lpstr>
      <vt:lpstr>Slate</vt:lpstr>
      <vt:lpstr>CPU Fundamental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cp:lastModifiedBy>
  <cp:revision>13</cp:revision>
  <dcterms:created xsi:type="dcterms:W3CDTF">2024-05-13T07:41:18Z</dcterms:created>
  <dcterms:modified xsi:type="dcterms:W3CDTF">2024-06-25T14:34:55Z</dcterms:modified>
</cp:coreProperties>
</file>