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91" r:id="rId4"/>
    <p:sldId id="260" r:id="rId5"/>
    <p:sldId id="268" r:id="rId6"/>
    <p:sldId id="269" r:id="rId7"/>
    <p:sldId id="270" r:id="rId8"/>
    <p:sldId id="261" r:id="rId9"/>
    <p:sldId id="292" r:id="rId10"/>
    <p:sldId id="278" r:id="rId11"/>
    <p:sldId id="273" r:id="rId12"/>
    <p:sldId id="293" r:id="rId13"/>
    <p:sldId id="276" r:id="rId14"/>
    <p:sldId id="279" r:id="rId15"/>
    <p:sldId id="280" r:id="rId16"/>
    <p:sldId id="281" r:id="rId17"/>
    <p:sldId id="282" r:id="rId18"/>
    <p:sldId id="283" r:id="rId19"/>
    <p:sldId id="288" r:id="rId20"/>
    <p:sldId id="289" r:id="rId21"/>
    <p:sldId id="29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29"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967A4B-5440-43C9-8E14-8E07302B7D8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181577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134278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397609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6807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3326955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967A4B-5440-43C9-8E14-8E07302B7D86}"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2716352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967A4B-5440-43C9-8E14-8E07302B7D86}"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41819475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67A4B-5440-43C9-8E14-8E07302B7D8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3500283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67A4B-5440-43C9-8E14-8E07302B7D8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1997114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67A4B-5440-43C9-8E14-8E07302B7D8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3480891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67A4B-5440-43C9-8E14-8E07302B7D86}"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56771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374715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67A4B-5440-43C9-8E14-8E07302B7D86}"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419880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67A4B-5440-43C9-8E14-8E07302B7D86}"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1608225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67A4B-5440-43C9-8E14-8E07302B7D86}"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202036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90585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967A4B-5440-43C9-8E14-8E07302B7D86}"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247157-23FE-486C-B227-149DC3212585}" type="slidenum">
              <a:rPr lang="en-US" smtClean="0"/>
              <a:t>‹#›</a:t>
            </a:fld>
            <a:endParaRPr lang="en-US"/>
          </a:p>
        </p:txBody>
      </p:sp>
    </p:spTree>
    <p:extLst>
      <p:ext uri="{BB962C8B-B14F-4D97-AF65-F5344CB8AC3E}">
        <p14:creationId xmlns:p14="http://schemas.microsoft.com/office/powerpoint/2010/main" val="4042002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2967A4B-5440-43C9-8E14-8E07302B7D86}" type="datetimeFigureOut">
              <a:rPr lang="en-US" smtClean="0"/>
              <a:t>8/22/2024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C247157-23FE-486C-B227-149DC3212585}" type="slidenum">
              <a:rPr lang="en-US" smtClean="0"/>
              <a:t>‹#›</a:t>
            </a:fld>
            <a:endParaRPr lang="en-US"/>
          </a:p>
        </p:txBody>
      </p:sp>
    </p:spTree>
    <p:extLst>
      <p:ext uri="{BB962C8B-B14F-4D97-AF65-F5344CB8AC3E}">
        <p14:creationId xmlns:p14="http://schemas.microsoft.com/office/powerpoint/2010/main" val="275316147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computer-memory/" TargetMode="External"/><Relationship Id="rId2" Type="http://schemas.openxmlformats.org/officeDocument/2006/relationships/hyperlink" Target="https://www.geeksforgeeks.org/computer-organization-von-neumann-architecture/" TargetMode="External"/><Relationship Id="rId1" Type="http://schemas.openxmlformats.org/officeDocument/2006/relationships/slideLayout" Target="../slideLayouts/slideLayout2.xml"/><Relationship Id="rId4" Type="http://schemas.openxmlformats.org/officeDocument/2006/relationships/hyperlink" Target="https://www.geeksforgeeks.org/role-of-processor-in-a-pc/"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ifferent-classes-of-cpu-registers/" TargetMode="External"/><Relationship Id="rId2" Type="http://schemas.openxmlformats.org/officeDocument/2006/relationships/hyperlink" Target="https://www.geeksforgeeks.org/introduction-of-alu-and-data-pat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pp.studysmarter.de/link-to?studyset=18874600&amp;summary=71140152&amp;language=en&amp;amp_device_id=eMAol_PH6J3hsdWysUovMp" TargetMode="External"/><Relationship Id="rId1" Type="http://schemas.openxmlformats.org/officeDocument/2006/relationships/slideLayout" Target="../slideLayouts/slideLayout4.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264B-1F0C-567A-5FD6-9C2182E5D79E}"/>
              </a:ext>
            </a:extLst>
          </p:cNvPr>
          <p:cNvSpPr>
            <a:spLocks noGrp="1"/>
          </p:cNvSpPr>
          <p:nvPr>
            <p:ph type="ctrTitle"/>
          </p:nvPr>
        </p:nvSpPr>
        <p:spPr/>
        <p:txBody>
          <a:bodyPr/>
          <a:lstStyle/>
          <a:p>
            <a:r>
              <a:rPr lang="en-US" dirty="0"/>
              <a:t>Control unit </a:t>
            </a:r>
          </a:p>
        </p:txBody>
      </p:sp>
      <p:sp>
        <p:nvSpPr>
          <p:cNvPr id="3" name="Subtitle 2">
            <a:extLst>
              <a:ext uri="{FF2B5EF4-FFF2-40B4-BE49-F238E27FC236}">
                <a16:creationId xmlns:a16="http://schemas.microsoft.com/office/drawing/2014/main" id="{77FB34D4-CD77-71AB-DF23-27ED319F147F}"/>
              </a:ext>
            </a:extLst>
          </p:cNvPr>
          <p:cNvSpPr>
            <a:spLocks noGrp="1"/>
          </p:cNvSpPr>
          <p:nvPr>
            <p:ph type="subTitle" idx="1"/>
          </p:nvPr>
        </p:nvSpPr>
        <p:spPr/>
        <p:txBody>
          <a:bodyPr/>
          <a:lstStyle/>
          <a:p>
            <a:r>
              <a:rPr lang="en-US" dirty="0"/>
              <a:t>Unit 5 </a:t>
            </a:r>
          </a:p>
        </p:txBody>
      </p:sp>
    </p:spTree>
    <p:extLst>
      <p:ext uri="{BB962C8B-B14F-4D97-AF65-F5344CB8AC3E}">
        <p14:creationId xmlns:p14="http://schemas.microsoft.com/office/powerpoint/2010/main" val="128656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17878B-45BC-C826-0FC5-A5A87D16CE18}"/>
              </a:ext>
            </a:extLst>
          </p:cNvPr>
          <p:cNvSpPr>
            <a:spLocks noGrp="1"/>
          </p:cNvSpPr>
          <p:nvPr>
            <p:ph idx="1"/>
          </p:nvPr>
        </p:nvSpPr>
        <p:spPr>
          <a:xfrm>
            <a:off x="0" y="67376"/>
            <a:ext cx="12192000" cy="6790623"/>
          </a:xfrm>
        </p:spPr>
        <p:txBody>
          <a:bodyPr>
            <a:normAutofit/>
          </a:bodyPr>
          <a:lstStyle/>
          <a:p>
            <a:pPr>
              <a:buFont typeface="Arial" panose="020B0604020202020204" pitchFamily="34" charset="0"/>
              <a:buChar char="•"/>
            </a:pPr>
            <a:r>
              <a:rPr lang="en-US" dirty="0">
                <a:solidFill>
                  <a:schemeClr val="tx1">
                    <a:lumMod val="85000"/>
                  </a:schemeClr>
                </a:solidFill>
                <a:highlight>
                  <a:srgbClr val="000000"/>
                </a:highlight>
              </a:rPr>
              <a:t>The advantages of a Hardwired Control Unit include:</a:t>
            </a:r>
          </a:p>
          <a:p>
            <a:pPr>
              <a:buFont typeface="Arial" panose="020B0604020202020204" pitchFamily="34" charset="0"/>
              <a:buChar char="•"/>
            </a:pPr>
            <a:endParaRPr lang="en-US" dirty="0">
              <a:solidFill>
                <a:srgbClr val="FF0000"/>
              </a:solidFill>
            </a:endParaRPr>
          </a:p>
          <a:p>
            <a:pPr>
              <a:buFont typeface="Arial" panose="020B0604020202020204" pitchFamily="34" charset="0"/>
              <a:buChar char="•"/>
            </a:pPr>
            <a:r>
              <a:rPr lang="en-US" dirty="0"/>
              <a:t>Speed: As the control signals are generated by fixed wired connections, the processing speed is generally faster than its Microprogrammed counterpart.</a:t>
            </a:r>
          </a:p>
          <a:p>
            <a:pPr>
              <a:buFont typeface="Arial" panose="020B0604020202020204" pitchFamily="34" charset="0"/>
              <a:buChar char="•"/>
            </a:pPr>
            <a:endParaRPr lang="en-US" dirty="0"/>
          </a:p>
          <a:p>
            <a:pPr>
              <a:buFont typeface="Arial" panose="020B0604020202020204" pitchFamily="34" charset="0"/>
              <a:buChar char="•"/>
            </a:pPr>
            <a:r>
              <a:rPr lang="en-US" dirty="0"/>
              <a:t>Efficiency: Due to the purpose-built nature of the circuit, the Hardwired Control Unit typically exhibits a high level of efficiency, as it relies on optimized connections designed exclusively for its intended use.</a:t>
            </a:r>
          </a:p>
          <a:p>
            <a:pPr>
              <a:buFont typeface="Arial" panose="020B0604020202020204" pitchFamily="34" charset="0"/>
              <a:buChar char="•"/>
            </a:pPr>
            <a:endParaRPr lang="en-US" dirty="0"/>
          </a:p>
          <a:p>
            <a:pPr>
              <a:buFont typeface="Arial" panose="020B0604020202020204" pitchFamily="34" charset="0"/>
              <a:buChar char="•"/>
            </a:pPr>
            <a:r>
              <a:rPr lang="en-US" dirty="0"/>
              <a:t>Reliability: A Hardwired Control Unit tends to be more reliable, as the complexity of the microcode is eliminated, reducing the risk of errors in the system.</a:t>
            </a:r>
          </a:p>
          <a:p>
            <a:endParaRPr lang="en-US" dirty="0"/>
          </a:p>
        </p:txBody>
      </p:sp>
    </p:spTree>
    <p:extLst>
      <p:ext uri="{BB962C8B-B14F-4D97-AF65-F5344CB8AC3E}">
        <p14:creationId xmlns:p14="http://schemas.microsoft.com/office/powerpoint/2010/main" val="991917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977FB-EB5B-0D75-AC37-FCCAAC4F8E12}"/>
              </a:ext>
            </a:extLst>
          </p:cNvPr>
          <p:cNvSpPr>
            <a:spLocks noGrp="1"/>
          </p:cNvSpPr>
          <p:nvPr>
            <p:ph idx="1"/>
          </p:nvPr>
        </p:nvSpPr>
        <p:spPr>
          <a:xfrm>
            <a:off x="0" y="0"/>
            <a:ext cx="11353800" cy="6858000"/>
          </a:xfrm>
        </p:spPr>
        <p:txBody>
          <a:bodyPr>
            <a:normAutofit/>
          </a:bodyPr>
          <a:lstStyle/>
          <a:p>
            <a:pPr marL="0" indent="0">
              <a:buNone/>
            </a:pPr>
            <a:r>
              <a:rPr lang="en-US" b="1" dirty="0">
                <a:solidFill>
                  <a:schemeClr val="tx1">
                    <a:lumMod val="85000"/>
                  </a:schemeClr>
                </a:solidFill>
                <a:highlight>
                  <a:srgbClr val="000000"/>
                </a:highlight>
              </a:rPr>
              <a:t>Despite its advantages, the Hardwired Control Unit also presents certain drawbacks:</a:t>
            </a:r>
          </a:p>
          <a:p>
            <a:pPr marL="0" indent="0">
              <a:buNone/>
            </a:pPr>
            <a:endParaRPr lang="en-US" dirty="0">
              <a:solidFill>
                <a:srgbClr val="FF0000"/>
              </a:solidFill>
            </a:endParaRPr>
          </a:p>
          <a:p>
            <a:pPr>
              <a:buFont typeface="Arial" panose="020B0604020202020204" pitchFamily="34" charset="0"/>
              <a:buChar char="•"/>
            </a:pPr>
            <a:r>
              <a:rPr lang="en-US" dirty="0"/>
              <a:t>Flexibility: Hardwired Control Units lack flexibility as changes in the design require physical modifications in the wiring, making it difficult to adapt to new tasks, requirements or updates.</a:t>
            </a:r>
          </a:p>
          <a:p>
            <a:pPr>
              <a:buFont typeface="Arial" panose="020B0604020202020204" pitchFamily="34" charset="0"/>
              <a:buChar char="•"/>
            </a:pPr>
            <a:endParaRPr lang="en-US" dirty="0"/>
          </a:p>
          <a:p>
            <a:pPr>
              <a:buFont typeface="Arial" panose="020B0604020202020204" pitchFamily="34" charset="0"/>
              <a:buChar char="•"/>
            </a:pPr>
            <a:r>
              <a:rPr lang="en-US" dirty="0"/>
              <a:t>Complexity: The design process for a Hardwired Control Unit is complicated due to the need for intricate optimization techniques and the usage of complex circuitry, which in turn increases the design and manufacturing costs.</a:t>
            </a:r>
          </a:p>
          <a:p>
            <a:pPr>
              <a:buFont typeface="Arial" panose="020B0604020202020204" pitchFamily="34" charset="0"/>
              <a:buChar char="•"/>
            </a:pPr>
            <a:endParaRPr lang="en-US" dirty="0"/>
          </a:p>
          <a:p>
            <a:pPr>
              <a:buFont typeface="Arial" panose="020B0604020202020204" pitchFamily="34" charset="0"/>
              <a:buChar char="•"/>
            </a:pPr>
            <a:r>
              <a:rPr lang="en-US" dirty="0"/>
              <a:t>Scalability: Upgrading a Hardwired Control Unit is challenging, as it involves redesigning and manufacturing a new circuit to accommodate the required changes.</a:t>
            </a:r>
          </a:p>
          <a:p>
            <a:endParaRPr lang="en-US" dirty="0"/>
          </a:p>
        </p:txBody>
      </p:sp>
    </p:spTree>
    <p:extLst>
      <p:ext uri="{BB962C8B-B14F-4D97-AF65-F5344CB8AC3E}">
        <p14:creationId xmlns:p14="http://schemas.microsoft.com/office/powerpoint/2010/main" val="624679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B29787E-79DC-46E6-B450-093652875795}"/>
              </a:ext>
            </a:extLst>
          </p:cNvPr>
          <p:cNvSpPr>
            <a:spLocks noGrp="1"/>
          </p:cNvSpPr>
          <p:nvPr>
            <p:ph sz="half" idx="1"/>
          </p:nvPr>
        </p:nvSpPr>
        <p:spPr>
          <a:xfrm>
            <a:off x="0" y="0"/>
            <a:ext cx="6019800" cy="6858000"/>
          </a:xfrm>
        </p:spPr>
        <p:txBody>
          <a:bodyPr>
            <a:normAutofit/>
          </a:bodyPr>
          <a:lstStyle/>
          <a:p>
            <a:r>
              <a:rPr lang="en-US" b="1" dirty="0"/>
              <a:t>Microprogrammed Control Unit: Flexibility and Adaptability</a:t>
            </a:r>
          </a:p>
          <a:p>
            <a:endParaRPr lang="en-US" b="1" dirty="0"/>
          </a:p>
          <a:p>
            <a:r>
              <a:rPr lang="en-US" dirty="0"/>
              <a:t>A Microprogrammed Control Unit, on the other hand, relies on microcode and easily modifiable firmware to generate control signals. </a:t>
            </a:r>
          </a:p>
          <a:p>
            <a:endParaRPr lang="en-US" dirty="0"/>
          </a:p>
          <a:p>
            <a:r>
              <a:rPr lang="en-US" dirty="0"/>
              <a:t>In this structure, control information is stored in a microcode memory, and the microprocessor fetches instructions from this memory to produce control signals. </a:t>
            </a:r>
          </a:p>
          <a:p>
            <a:endParaRPr lang="en-US" dirty="0"/>
          </a:p>
        </p:txBody>
      </p:sp>
      <p:pic>
        <p:nvPicPr>
          <p:cNvPr id="7" name="Content Placeholder 4">
            <a:extLst>
              <a:ext uri="{FF2B5EF4-FFF2-40B4-BE49-F238E27FC236}">
                <a16:creationId xmlns:a16="http://schemas.microsoft.com/office/drawing/2014/main" id="{67C17CC6-CF06-1703-B18B-832C2625E2D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711200"/>
            <a:ext cx="6019800" cy="5740400"/>
          </a:xfrm>
          <a:prstGeom prst="rect">
            <a:avLst/>
          </a:prstGeom>
        </p:spPr>
      </p:pic>
    </p:spTree>
    <p:extLst>
      <p:ext uri="{BB962C8B-B14F-4D97-AF65-F5344CB8AC3E}">
        <p14:creationId xmlns:p14="http://schemas.microsoft.com/office/powerpoint/2010/main" val="2634435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8DFEA-30BF-F035-B156-2F7F721AC681}"/>
              </a:ext>
            </a:extLst>
          </p:cNvPr>
          <p:cNvSpPr>
            <a:spLocks noGrp="1"/>
          </p:cNvSpPr>
          <p:nvPr>
            <p:ph idx="1"/>
          </p:nvPr>
        </p:nvSpPr>
        <p:spPr>
          <a:xfrm>
            <a:off x="0" y="0"/>
            <a:ext cx="12192000" cy="6858000"/>
          </a:xfrm>
        </p:spPr>
        <p:txBody>
          <a:bodyPr>
            <a:normAutofit/>
          </a:bodyPr>
          <a:lstStyle/>
          <a:p>
            <a:r>
              <a:rPr lang="en-US" b="1" dirty="0">
                <a:solidFill>
                  <a:schemeClr val="tx1">
                    <a:lumMod val="85000"/>
                  </a:schemeClr>
                </a:solidFill>
                <a:highlight>
                  <a:srgbClr val="000000"/>
                </a:highlight>
              </a:rPr>
              <a:t>The benefits of using a Microprogrammed Control Unit include:</a:t>
            </a:r>
          </a:p>
          <a:p>
            <a:pPr>
              <a:buFont typeface="Arial" panose="020B0604020202020204" pitchFamily="34" charset="0"/>
              <a:buChar char="•"/>
            </a:pPr>
            <a:r>
              <a:rPr lang="en-US" dirty="0"/>
              <a:t>Flexibility: Microprogrammed Control Units have higher flexibility, as alterations and updates in the microcode allow changes to be made without the need for physical modifications to the circuitry.</a:t>
            </a:r>
          </a:p>
          <a:p>
            <a:pPr>
              <a:buFont typeface="Arial" panose="020B0604020202020204" pitchFamily="34" charset="0"/>
              <a:buChar char="•"/>
            </a:pPr>
            <a:endParaRPr lang="en-US" dirty="0"/>
          </a:p>
          <a:p>
            <a:pPr>
              <a:buFont typeface="Arial" panose="020B0604020202020204" pitchFamily="34" charset="0"/>
              <a:buChar char="•"/>
            </a:pPr>
            <a:r>
              <a:rPr lang="en-US" dirty="0"/>
              <a:t>Adaptability: A Microprogrammed Control Unit can support different instructions sets and architectures with relative ease, provided that the microcode is updated accordingly.</a:t>
            </a:r>
          </a:p>
          <a:p>
            <a:pPr>
              <a:buFont typeface="Arial" panose="020B0604020202020204" pitchFamily="34" charset="0"/>
              <a:buChar char="•"/>
            </a:pPr>
            <a:endParaRPr lang="en-US" dirty="0"/>
          </a:p>
          <a:p>
            <a:pPr>
              <a:buFont typeface="Arial" panose="020B0604020202020204" pitchFamily="34" charset="0"/>
              <a:buChar char="•"/>
            </a:pPr>
            <a:r>
              <a:rPr lang="en-US" dirty="0"/>
              <a:t>Simplicity: The design, implementation and maintenance of a Microprogrammed Control Unit are comparatively simpler than those of a Hardwired Control Unit, making it easier to manage and optimize.</a:t>
            </a:r>
          </a:p>
          <a:p>
            <a:pPr>
              <a:buFont typeface="Arial" panose="020B0604020202020204" pitchFamily="34" charset="0"/>
              <a:buChar char="•"/>
            </a:pPr>
            <a:endParaRPr lang="en-US" dirty="0"/>
          </a:p>
          <a:p>
            <a:pPr>
              <a:buFont typeface="Arial" panose="020B0604020202020204" pitchFamily="34" charset="0"/>
              <a:buChar char="•"/>
            </a:pPr>
            <a:r>
              <a:rPr lang="en-US" dirty="0"/>
              <a:t>Scalability: Upgrading or expanding the capabilities of a Microprogrammed Control Unit is less challenging, since it can be achieved with microcode updates, eliminating the need for extensive physical redesigns.</a:t>
            </a:r>
          </a:p>
          <a:p>
            <a:endParaRPr lang="en-US" dirty="0"/>
          </a:p>
        </p:txBody>
      </p:sp>
    </p:spTree>
    <p:extLst>
      <p:ext uri="{BB962C8B-B14F-4D97-AF65-F5344CB8AC3E}">
        <p14:creationId xmlns:p14="http://schemas.microsoft.com/office/powerpoint/2010/main" val="59747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401395-F651-3894-33BF-D2FBB7E36697}"/>
              </a:ext>
            </a:extLst>
          </p:cNvPr>
          <p:cNvSpPr>
            <a:spLocks noGrp="1"/>
          </p:cNvSpPr>
          <p:nvPr>
            <p:ph idx="1"/>
          </p:nvPr>
        </p:nvSpPr>
        <p:spPr>
          <a:xfrm>
            <a:off x="0" y="0"/>
            <a:ext cx="12192000" cy="6858000"/>
          </a:xfrm>
        </p:spPr>
        <p:txBody>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Types of micro-instruction formats:</a:t>
            </a:r>
          </a:p>
          <a:p>
            <a:r>
              <a:rPr lang="en-US" dirty="0">
                <a:latin typeface="Times New Roman" panose="02020603050405020304" pitchFamily="18" charset="0"/>
                <a:cs typeface="Times New Roman" panose="02020603050405020304" pitchFamily="18" charset="0"/>
              </a:rPr>
              <a:t>There are three types of microinstruction formats</a:t>
            </a:r>
          </a:p>
          <a:p>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Horizontal Format, called Horizontal microcode</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Vertical Format, called Vertical microcode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Each of these formats provides a trade off in terms of the control store size and the speed of operation of the control unit.</a:t>
            </a:r>
          </a:p>
          <a:p>
            <a:endParaRPr lang="en-US" dirty="0"/>
          </a:p>
        </p:txBody>
      </p:sp>
    </p:spTree>
    <p:extLst>
      <p:ext uri="{BB962C8B-B14F-4D97-AF65-F5344CB8AC3E}">
        <p14:creationId xmlns:p14="http://schemas.microsoft.com/office/powerpoint/2010/main" val="295036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F4B56-F35A-D86A-B736-E26B2A272B4F}"/>
              </a:ext>
            </a:extLst>
          </p:cNvPr>
          <p:cNvSpPr>
            <a:spLocks noGrp="1"/>
          </p:cNvSpPr>
          <p:nvPr>
            <p:ph idx="1"/>
          </p:nvPr>
        </p:nvSpPr>
        <p:spPr>
          <a:xfrm>
            <a:off x="0" y="0"/>
            <a:ext cx="12192000" cy="68580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Horizontal Microcode: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horizontal format, each control signal is represented by a single bit in the control word.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Thus, if the design has 500 control signals, this will require 500 bits in each control word to store the control bits. </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format, the control store looks horizontal in shape since the control words are wide.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disadvantage of the horizontal format is that the size of the control store is large.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However, it has the advantage of speed of operation as the control signals will be ready as soon as the control word is fetched from the control store.</a:t>
            </a:r>
          </a:p>
          <a:p>
            <a:endParaRPr lang="en-US" dirty="0"/>
          </a:p>
        </p:txBody>
      </p:sp>
    </p:spTree>
    <p:extLst>
      <p:ext uri="{BB962C8B-B14F-4D97-AF65-F5344CB8AC3E}">
        <p14:creationId xmlns:p14="http://schemas.microsoft.com/office/powerpoint/2010/main" val="1146655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1866D1-4C01-332C-B147-18B8267574FF}"/>
              </a:ext>
            </a:extLst>
          </p:cNvPr>
          <p:cNvSpPr>
            <a:spLocks noGrp="1"/>
          </p:cNvSpPr>
          <p:nvPr>
            <p:ph idx="1"/>
          </p:nvPr>
        </p:nvSpPr>
        <p:spPr>
          <a:xfrm>
            <a:off x="0" y="0"/>
            <a:ext cx="12192000" cy="685800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2.Vertical Microcode: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number of distinct control words in the design Encode each distinct control word by assigning a unique n-bit code to it, where n is log2 (number of distinct control 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Instead of storing the actual control signals that need to be generated, only the n-bit code is stored for each CW Use a nx2n decoder to generate a decoded signal for each distinct control 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generate the control signals, use an OR gate based on the decoded control word signals, for each control signal in the design.</a:t>
            </a:r>
          </a:p>
          <a:p>
            <a:pPr eaLnBrk="0" fontAlgn="base" hangingPunct="0">
              <a:lnSpc>
                <a:spcPct val="100000"/>
              </a:lnSpc>
              <a:spcBef>
                <a:spcPct val="0"/>
              </a:spcBef>
              <a:spcAft>
                <a:spcPct val="0"/>
              </a:spcAf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following figure illustrates the horizontal and vertical control store organization.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illustrate the vertical microcode organization, suppose that we have only the instruction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R1, [R3] (R1← R1 + [R3]).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control words for this instruction and the code assigned to each control word is shown below:</a:t>
            </a:r>
            <a:endParaRPr lang="en-US"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3083429-D288-77A1-1461-027C57A8A7B2}"/>
              </a:ext>
            </a:extLst>
          </p:cNvPr>
          <p:cNvSpPr>
            <a:spLocks noChangeArrowheads="1"/>
          </p:cNvSpPr>
          <p:nvPr/>
        </p:nvSpPr>
        <p:spPr bwMode="auto">
          <a:xfrm>
            <a:off x="0" y="-107722"/>
            <a:ext cx="211917"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26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84C3E77-59E8-D307-499B-C71AA1A7B9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728" y="1068404"/>
            <a:ext cx="7825908" cy="4600876"/>
          </a:xfrm>
        </p:spPr>
      </p:pic>
    </p:spTree>
    <p:extLst>
      <p:ext uri="{BB962C8B-B14F-4D97-AF65-F5344CB8AC3E}">
        <p14:creationId xmlns:p14="http://schemas.microsoft.com/office/powerpoint/2010/main" val="59443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FA547-323A-8F70-33F6-C4920BBC21AD}"/>
              </a:ext>
            </a:extLst>
          </p:cNvPr>
          <p:cNvSpPr>
            <a:spLocks noGrp="1"/>
          </p:cNvSpPr>
          <p:nvPr>
            <p:ph idx="1"/>
          </p:nvPr>
        </p:nvSpPr>
        <p:spPr>
          <a:xfrm>
            <a:off x="0" y="0"/>
            <a:ext cx="12192000" cy="6858000"/>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we have 7 distinct CWs, we need to encode each control word using a 3-bit code. We also need a 3x8 decoder to decode the CW codes and generate the decoded CW signals. </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following figure illustrates the generation of some of the control signals in this example.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vertical microcode organization reduces the width of the CWs making the control store having the vertical shape.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advantage of the vertical microcode organization is that it reduces the control store size significantly.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For example, suppose that a design has 500 control signals and 100 CWs. The size of the control store will be 100x(7+500+7) = 51400 bits. Note that the first 7 bits are used for Mux control and </a:t>
            </a:r>
            <a:r>
              <a:rPr lang="en-US" dirty="0" err="1">
                <a:latin typeface="Times New Roman" panose="02020603050405020304" pitchFamily="18" charset="0"/>
                <a:cs typeface="Times New Roman" panose="02020603050405020304" pitchFamily="18" charset="0"/>
              </a:rPr>
              <a:t>uBranch</a:t>
            </a:r>
            <a:r>
              <a:rPr lang="en-US" dirty="0">
                <a:latin typeface="Times New Roman" panose="02020603050405020304" pitchFamily="18" charset="0"/>
                <a:cs typeface="Times New Roman" panose="02020603050405020304" pitchFamily="18" charset="0"/>
              </a:rPr>
              <a:t> control signals.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last 7 bits are for storing the </a:t>
            </a:r>
            <a:r>
              <a:rPr lang="en-US" dirty="0" err="1">
                <a:latin typeface="Times New Roman" panose="02020603050405020304" pitchFamily="18" charset="0"/>
                <a:cs typeface="Times New Roman" panose="02020603050405020304" pitchFamily="18" charset="0"/>
              </a:rPr>
              <a:t>uBranch</a:t>
            </a:r>
            <a:r>
              <a:rPr lang="en-US" dirty="0">
                <a:latin typeface="Times New Roman" panose="02020603050405020304" pitchFamily="18" charset="0"/>
                <a:cs typeface="Times New Roman" panose="02020603050405020304" pitchFamily="18" charset="0"/>
              </a:rPr>
              <a:t> address. However, in the vertical microcode organization each CW will be encoded with 7 bits since we have 100 CWs. So, the size of the control store will be 100x(7+7+7)= 2100 bits.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vertical microcode organization provides slower implementation compared to the horizontal microcode organization.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To generate the control signals, it requires reading the CW code from the control store, decoding the CW, and then using OR gates. This requires more time and slows down the control unit operation.</a:t>
            </a:r>
          </a:p>
          <a:p>
            <a:endParaRPr lang="en-US" dirty="0"/>
          </a:p>
        </p:txBody>
      </p:sp>
    </p:spTree>
    <p:extLst>
      <p:ext uri="{BB962C8B-B14F-4D97-AF65-F5344CB8AC3E}">
        <p14:creationId xmlns:p14="http://schemas.microsoft.com/office/powerpoint/2010/main" val="257080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2AA3F6-D951-2781-A864-E5090E2D782A}"/>
              </a:ext>
            </a:extLst>
          </p:cNvPr>
          <p:cNvSpPr>
            <a:spLocks noGrp="1"/>
          </p:cNvSpPr>
          <p:nvPr>
            <p:ph idx="1"/>
          </p:nvPr>
        </p:nvSpPr>
        <p:spPr>
          <a:xfrm>
            <a:off x="0" y="0"/>
            <a:ext cx="12192000" cy="6858000"/>
          </a:xfrm>
        </p:spPr>
        <p:txBody>
          <a:bodyPr>
            <a:normAutofit/>
          </a:bodyPr>
          <a:lstStyle/>
          <a:p>
            <a:pPr marL="0" indent="0">
              <a:buNone/>
            </a:pPr>
            <a:r>
              <a:rPr lang="en-US" sz="3500" b="1" dirty="0"/>
              <a:t>Microoperation, Microinstruction, Micro program, Microcode.</a:t>
            </a:r>
          </a:p>
          <a:p>
            <a:pPr marL="0" indent="0">
              <a:buNone/>
            </a:pPr>
            <a:r>
              <a:rPr lang="en-US" sz="3500" b="1" dirty="0"/>
              <a:t>Microoperations:</a:t>
            </a:r>
          </a:p>
          <a:p>
            <a:r>
              <a:rPr lang="en-US" dirty="0"/>
              <a:t> In computer central processing units, micro-operations (also known as a micro-ops or </a:t>
            </a:r>
            <a:r>
              <a:rPr lang="en-US" dirty="0" err="1"/>
              <a:t>μops</a:t>
            </a:r>
            <a:r>
              <a:rPr lang="en-US" dirty="0"/>
              <a:t>) are detailed low-level instructions used in some designs to implement complex machine instructions (sometimes termed macro-instructions in this context).</a:t>
            </a:r>
          </a:p>
          <a:p>
            <a:pPr marL="0" indent="0">
              <a:buNone/>
            </a:pPr>
            <a:r>
              <a:rPr lang="en-US" sz="3500" b="1" dirty="0"/>
              <a:t>Micro instruction:</a:t>
            </a:r>
          </a:p>
          <a:p>
            <a:r>
              <a:rPr lang="en-US" dirty="0"/>
              <a:t>A symbolic microprogram can be translated into its binary equivalent by means of an assembler.</a:t>
            </a:r>
          </a:p>
          <a:p>
            <a:r>
              <a:rPr lang="en-US" dirty="0"/>
              <a:t>Each line of the assembly language microprogram defines a symbolic microinstruction.</a:t>
            </a:r>
          </a:p>
          <a:p>
            <a:r>
              <a:rPr lang="en-US" dirty="0"/>
              <a:t>Each symbolic microinstruction is divided into five fields: label, microoperations, CD,BR, and AD.</a:t>
            </a:r>
          </a:p>
        </p:txBody>
      </p:sp>
    </p:spTree>
    <p:extLst>
      <p:ext uri="{BB962C8B-B14F-4D97-AF65-F5344CB8AC3E}">
        <p14:creationId xmlns:p14="http://schemas.microsoft.com/office/powerpoint/2010/main" val="201075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9ACC2-DD10-EED6-67EF-FB76E8AEDFB2}"/>
              </a:ext>
            </a:extLst>
          </p:cNvPr>
          <p:cNvSpPr>
            <a:spLocks noGrp="1"/>
          </p:cNvSpPr>
          <p:nvPr>
            <p:ph idx="1"/>
          </p:nvPr>
        </p:nvSpPr>
        <p:spPr>
          <a:xfrm>
            <a:off x="0" y="0"/>
            <a:ext cx="12192000" cy="6858000"/>
          </a:xfrm>
        </p:spPr>
        <p:txBody>
          <a:bodyPr>
            <a:normAutofit/>
          </a:bodyPr>
          <a:lstStyle/>
          <a:p>
            <a:pPr marL="0" indent="0">
              <a:buNone/>
            </a:pPr>
            <a:r>
              <a:rPr lang="en-US" b="1" dirty="0"/>
              <a:t>What is a Control Unit?</a:t>
            </a:r>
          </a:p>
          <a:p>
            <a:pPr algn="just" rtl="0"/>
            <a:r>
              <a:rPr lang="en-US" dirty="0">
                <a:effectLst/>
              </a:rPr>
              <a:t>The Control Unit is the part of the computer’s central processing unit (CPU), which directs the operation of the processor.</a:t>
            </a:r>
          </a:p>
          <a:p>
            <a:pPr algn="just" rtl="0"/>
            <a:endParaRPr lang="en-US" dirty="0">
              <a:effectLst/>
            </a:endParaRPr>
          </a:p>
          <a:p>
            <a:pPr algn="just" rtl="0"/>
            <a:r>
              <a:rPr lang="en-US" dirty="0">
                <a:effectLst/>
              </a:rPr>
              <a:t> It was included as part of the </a:t>
            </a:r>
            <a:r>
              <a:rPr lang="en-US" dirty="0">
                <a:effectLst/>
                <a:hlinkClick r:id="rId2"/>
              </a:rPr>
              <a:t>Von Neumann Architecture</a:t>
            </a:r>
            <a:r>
              <a:rPr lang="en-US" dirty="0">
                <a:effectLst/>
              </a:rPr>
              <a:t> by John von Neumann. </a:t>
            </a:r>
          </a:p>
          <a:p>
            <a:pPr algn="just" rtl="0"/>
            <a:endParaRPr lang="en-US" dirty="0">
              <a:effectLst/>
            </a:endParaRPr>
          </a:p>
          <a:p>
            <a:pPr algn="just" rtl="0"/>
            <a:r>
              <a:rPr lang="en-US" dirty="0">
                <a:effectLst/>
              </a:rPr>
              <a:t>It is the responsibility of the control unit to tell the </a:t>
            </a:r>
            <a:r>
              <a:rPr lang="en-US" dirty="0">
                <a:effectLst/>
                <a:hlinkClick r:id="rId3"/>
              </a:rPr>
              <a:t>computer’s memory</a:t>
            </a:r>
            <a:r>
              <a:rPr lang="en-US" dirty="0">
                <a:effectLst/>
              </a:rPr>
              <a:t>, </a:t>
            </a:r>
            <a:r>
              <a:rPr lang="en-US" dirty="0"/>
              <a:t>A</a:t>
            </a:r>
            <a:r>
              <a:rPr lang="en-US" dirty="0">
                <a:effectLst/>
              </a:rPr>
              <a:t>rithmetic/logic unit, and input and output devices how to respond to the instructions that have been sent to the</a:t>
            </a:r>
            <a:r>
              <a:rPr lang="en-US" dirty="0">
                <a:effectLst/>
                <a:hlinkClick r:id="rId4"/>
              </a:rPr>
              <a:t> processor</a:t>
            </a:r>
            <a:r>
              <a:rPr lang="en-US" dirty="0">
                <a:effectLst/>
              </a:rPr>
              <a:t>.</a:t>
            </a:r>
          </a:p>
          <a:p>
            <a:pPr algn="just" rtl="0"/>
            <a:endParaRPr lang="en-US" dirty="0">
              <a:effectLst/>
            </a:endParaRPr>
          </a:p>
          <a:p>
            <a:pPr algn="just" rtl="0"/>
            <a:r>
              <a:rPr lang="en-US" dirty="0">
                <a:effectLst/>
              </a:rPr>
              <a:t> It fetches internal instructions of the programs from the main memory to the processor instruction register, and based on this register contents, the control unit generates a control signal that supervises the execution of these instructions. </a:t>
            </a:r>
          </a:p>
          <a:p>
            <a:endParaRPr lang="en-US" dirty="0"/>
          </a:p>
        </p:txBody>
      </p:sp>
    </p:spTree>
    <p:extLst>
      <p:ext uri="{BB962C8B-B14F-4D97-AF65-F5344CB8AC3E}">
        <p14:creationId xmlns:p14="http://schemas.microsoft.com/office/powerpoint/2010/main" val="393166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DCF5B-359C-E24B-335B-47E482812CF7}"/>
              </a:ext>
            </a:extLst>
          </p:cNvPr>
          <p:cNvSpPr>
            <a:spLocks noGrp="1"/>
          </p:cNvSpPr>
          <p:nvPr>
            <p:ph idx="1"/>
          </p:nvPr>
        </p:nvSpPr>
        <p:spPr>
          <a:xfrm>
            <a:off x="0" y="0"/>
            <a:ext cx="11353800" cy="6858000"/>
          </a:xfrm>
        </p:spPr>
        <p:txBody>
          <a:bodyPr>
            <a:normAutofit/>
          </a:bodyPr>
          <a:lstStyle/>
          <a:p>
            <a:pPr marL="0" indent="0">
              <a:buNone/>
            </a:pPr>
            <a:r>
              <a:rPr lang="en-US" sz="3200" b="1" dirty="0"/>
              <a:t>Micro program:</a:t>
            </a:r>
          </a:p>
          <a:p>
            <a:r>
              <a:rPr lang="en-US" dirty="0"/>
              <a:t>A sequence of microinstructions constitutes a microprogram.</a:t>
            </a:r>
          </a:p>
          <a:p>
            <a:r>
              <a:rPr lang="en-US" dirty="0"/>
              <a:t>Since alterations of the microprogram are not needed once the control unit is in operation, the control memory can be a read-only memory (ROM).</a:t>
            </a:r>
          </a:p>
          <a:p>
            <a:r>
              <a:rPr lang="en-US" dirty="0"/>
              <a:t>ROM words are made permanent during the hardware production of the unit.</a:t>
            </a:r>
          </a:p>
          <a:p>
            <a:r>
              <a:rPr lang="en-US" dirty="0"/>
              <a:t>The use of a micro program involves placing all control variables in words of ROM for use by the control unit through successive read operations.</a:t>
            </a:r>
          </a:p>
          <a:p>
            <a:r>
              <a:rPr lang="en-US" dirty="0"/>
              <a:t>The content of the word in ROM at a given address specifies a microinstruction</a:t>
            </a:r>
          </a:p>
        </p:txBody>
      </p:sp>
    </p:spTree>
    <p:extLst>
      <p:ext uri="{BB962C8B-B14F-4D97-AF65-F5344CB8AC3E}">
        <p14:creationId xmlns:p14="http://schemas.microsoft.com/office/powerpoint/2010/main" val="3891656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491147-DEB9-3857-AF6D-5F2C2458375D}"/>
              </a:ext>
            </a:extLst>
          </p:cNvPr>
          <p:cNvSpPr>
            <a:spLocks noGrp="1"/>
          </p:cNvSpPr>
          <p:nvPr>
            <p:ph idx="1"/>
          </p:nvPr>
        </p:nvSpPr>
        <p:spPr>
          <a:xfrm>
            <a:off x="0" y="0"/>
            <a:ext cx="12192000" cy="6858000"/>
          </a:xfrm>
        </p:spPr>
        <p:txBody>
          <a:bodyPr>
            <a:normAutofit/>
          </a:bodyPr>
          <a:lstStyle/>
          <a:p>
            <a:pPr marL="0" indent="0">
              <a:buNone/>
            </a:pPr>
            <a:r>
              <a:rPr lang="en-US" sz="3200" b="1" dirty="0"/>
              <a:t>Microcode:</a:t>
            </a:r>
          </a:p>
          <a:p>
            <a:r>
              <a:rPr lang="en-US" dirty="0"/>
              <a:t> Microinstructions can be saved by employing subroutines that use common sections of microcode.</a:t>
            </a:r>
          </a:p>
          <a:p>
            <a:r>
              <a:rPr lang="en-US" dirty="0"/>
              <a:t>For example, the sequence of </a:t>
            </a:r>
            <a:r>
              <a:rPr lang="en-US" u="sng" dirty="0"/>
              <a:t>micro operations </a:t>
            </a:r>
            <a:r>
              <a:rPr lang="en-US" dirty="0"/>
              <a:t>needed to generate the effective address of the operand for an instruction is common to all memory reference instructions.</a:t>
            </a:r>
          </a:p>
          <a:p>
            <a:r>
              <a:rPr lang="en-US" dirty="0"/>
              <a:t>This sequence could be a subroutine that is called from within many other routines to execute the effective address computation.</a:t>
            </a:r>
          </a:p>
          <a:p>
            <a:endParaRPr lang="en-US" dirty="0"/>
          </a:p>
          <a:p>
            <a:endParaRPr lang="en-US" dirty="0"/>
          </a:p>
          <a:p>
            <a:r>
              <a:rPr lang="en-US" dirty="0"/>
              <a:t>                                                  </a:t>
            </a:r>
            <a:r>
              <a:rPr lang="en-US" dirty="0">
                <a:solidFill>
                  <a:srgbClr val="7030A0"/>
                </a:solidFill>
              </a:rPr>
              <a:t> </a:t>
            </a:r>
          </a:p>
        </p:txBody>
      </p:sp>
    </p:spTree>
    <p:extLst>
      <p:ext uri="{BB962C8B-B14F-4D97-AF65-F5344CB8AC3E}">
        <p14:creationId xmlns:p14="http://schemas.microsoft.com/office/powerpoint/2010/main" val="219578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D2936D4-FA44-0EB9-5849-D3FCF7E9E039}"/>
              </a:ext>
            </a:extLst>
          </p:cNvPr>
          <p:cNvSpPr>
            <a:spLocks noGrp="1"/>
          </p:cNvSpPr>
          <p:nvPr>
            <p:ph sz="half" idx="1"/>
          </p:nvPr>
        </p:nvSpPr>
        <p:spPr>
          <a:xfrm>
            <a:off x="0" y="0"/>
            <a:ext cx="7396480" cy="6858000"/>
          </a:xfrm>
        </p:spPr>
        <p:txBody>
          <a:bodyPr>
            <a:normAutofit/>
          </a:bodyPr>
          <a:lstStyle/>
          <a:p>
            <a:pPr algn="just" rtl="0"/>
            <a:r>
              <a:rPr lang="en-US" dirty="0">
                <a:effectLst/>
              </a:rPr>
              <a:t>A control unit works by receiving input information which it converts into control signals, which are then sent to the central processor. </a:t>
            </a:r>
          </a:p>
          <a:p>
            <a:pPr algn="just" rtl="0"/>
            <a:endParaRPr lang="en-US" dirty="0">
              <a:effectLst/>
            </a:endParaRPr>
          </a:p>
          <a:p>
            <a:pPr algn="just" rtl="0"/>
            <a:r>
              <a:rPr lang="en-US" dirty="0">
                <a:effectLst/>
              </a:rPr>
              <a:t>The computer’s processor then tells the attached hardware what operations to perform.</a:t>
            </a:r>
          </a:p>
          <a:p>
            <a:pPr algn="just" rtl="0"/>
            <a:endParaRPr lang="en-US" dirty="0">
              <a:effectLst/>
            </a:endParaRPr>
          </a:p>
          <a:p>
            <a:pPr algn="just" rtl="0"/>
            <a:r>
              <a:rPr lang="en-US" dirty="0">
                <a:effectLst/>
              </a:rPr>
              <a:t> The functions that a control unit performs are dependent on the type of CPU because the architecture of the CPU varies from manufacturer to manufacturer. </a:t>
            </a:r>
          </a:p>
          <a:p>
            <a:pPr algn="just" rtl="0"/>
            <a:endParaRPr lang="en-US" dirty="0">
              <a:effectLst/>
            </a:endParaRPr>
          </a:p>
          <a:p>
            <a:pPr algn="just" rtl="0"/>
            <a:r>
              <a:rPr lang="en-US" dirty="0">
                <a:effectLst/>
              </a:rPr>
              <a:t>Examples of devices that require a CU are:</a:t>
            </a:r>
          </a:p>
          <a:p>
            <a:pPr>
              <a:buFont typeface="Arial" panose="020B0604020202020204" pitchFamily="34" charset="0"/>
              <a:buChar char="•"/>
            </a:pPr>
            <a:r>
              <a:rPr lang="en-US" b="1" dirty="0"/>
              <a:t>Control Processing Units(CPUs)</a:t>
            </a:r>
            <a:endParaRPr lang="en-US" dirty="0"/>
          </a:p>
          <a:p>
            <a:pPr>
              <a:buFont typeface="Arial" panose="020B0604020202020204" pitchFamily="34" charset="0"/>
              <a:buChar char="•"/>
            </a:pPr>
            <a:r>
              <a:rPr lang="en-US" b="1" dirty="0"/>
              <a:t>Graphics Processing Units(GPUs)</a:t>
            </a:r>
            <a:endParaRPr lang="en-US" dirty="0"/>
          </a:p>
          <a:p>
            <a:endParaRPr lang="en-US" dirty="0"/>
          </a:p>
        </p:txBody>
      </p:sp>
      <p:pic>
        <p:nvPicPr>
          <p:cNvPr id="7" name="Content Placeholder 6">
            <a:extLst>
              <a:ext uri="{FF2B5EF4-FFF2-40B4-BE49-F238E27FC236}">
                <a16:creationId xmlns:a16="http://schemas.microsoft.com/office/drawing/2014/main" id="{DC219E42-ED80-7526-4788-361F99123D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77760" y="873760"/>
            <a:ext cx="4714240" cy="5374639"/>
          </a:xfrm>
          <a:prstGeom prst="rect">
            <a:avLst/>
          </a:prstGeom>
        </p:spPr>
      </p:pic>
    </p:spTree>
    <p:extLst>
      <p:ext uri="{BB962C8B-B14F-4D97-AF65-F5344CB8AC3E}">
        <p14:creationId xmlns:p14="http://schemas.microsoft.com/office/powerpoint/2010/main" val="226580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4740B1-F79B-B168-8558-72BE02E85394}"/>
              </a:ext>
            </a:extLst>
          </p:cNvPr>
          <p:cNvSpPr>
            <a:spLocks noGrp="1"/>
          </p:cNvSpPr>
          <p:nvPr>
            <p:ph idx="1"/>
          </p:nvPr>
        </p:nvSpPr>
        <p:spPr>
          <a:xfrm>
            <a:off x="0" y="0"/>
            <a:ext cx="12192000" cy="68580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Functions of the Control Unit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coordinates the sequence of data movements into, out of, and between a processor’s many sub-units.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interprets instructions.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controls data flow inside the processor.</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receives external instructions or commands to which it converts to sequence of control signals.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controls many execution units(i.e. </a:t>
            </a:r>
            <a:r>
              <a:rPr lang="en-US" dirty="0">
                <a:latin typeface="Times New Roman" panose="02020603050405020304" pitchFamily="18" charset="0"/>
                <a:cs typeface="Times New Roman" panose="02020603050405020304" pitchFamily="18" charset="0"/>
                <a:hlinkClick r:id="rId2"/>
              </a:rPr>
              <a:t>ALU</a:t>
            </a:r>
            <a:r>
              <a:rPr lang="en-US" dirty="0">
                <a:latin typeface="Times New Roman" panose="02020603050405020304" pitchFamily="18" charset="0"/>
                <a:cs typeface="Times New Roman" panose="02020603050405020304" pitchFamily="18" charset="0"/>
              </a:rPr>
              <a:t>, data buffers and</a:t>
            </a:r>
            <a:r>
              <a:rPr lang="en-US" dirty="0">
                <a:latin typeface="Times New Roman" panose="02020603050405020304" pitchFamily="18" charset="0"/>
                <a:cs typeface="Times New Roman" panose="02020603050405020304" pitchFamily="18" charset="0"/>
                <a:hlinkClick r:id="rId3"/>
              </a:rPr>
              <a:t> registers</a:t>
            </a:r>
            <a:r>
              <a:rPr lang="en-US" dirty="0">
                <a:latin typeface="Times New Roman" panose="02020603050405020304" pitchFamily="18" charset="0"/>
                <a:cs typeface="Times New Roman" panose="02020603050405020304" pitchFamily="18" charset="0"/>
              </a:rPr>
              <a:t>) contained within a CPU.</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also handles multiple tasks, such as fetching, decoding, execution handling and storing results.</a:t>
            </a:r>
          </a:p>
          <a:p>
            <a:endParaRPr lang="en-US" dirty="0"/>
          </a:p>
        </p:txBody>
      </p:sp>
    </p:spTree>
    <p:extLst>
      <p:ext uri="{BB962C8B-B14F-4D97-AF65-F5344CB8AC3E}">
        <p14:creationId xmlns:p14="http://schemas.microsoft.com/office/powerpoint/2010/main" val="368985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67B088-CE58-4E4F-D85A-4D96B13F0253}"/>
              </a:ext>
            </a:extLst>
          </p:cNvPr>
          <p:cNvSpPr>
            <a:spLocks noGrp="1"/>
          </p:cNvSpPr>
          <p:nvPr>
            <p:ph idx="1"/>
          </p:nvPr>
        </p:nvSpPr>
        <p:spPr>
          <a:xfrm>
            <a:off x="77002" y="0"/>
            <a:ext cx="12114998" cy="6858000"/>
          </a:xfrm>
        </p:spPr>
        <p:txBody>
          <a:bodyPr/>
          <a:lstStyle/>
          <a:p>
            <a:pPr marL="0" indent="0">
              <a:buNone/>
            </a:pPr>
            <a:r>
              <a:rPr lang="en-US" sz="2400" b="1" dirty="0">
                <a:solidFill>
                  <a:srgbClr val="FF0000"/>
                </a:solidFill>
                <a:effectLst/>
                <a:highlight>
                  <a:srgbClr val="000000"/>
                </a:highlight>
              </a:rPr>
              <a:t>The Control Unit has a significant role within a computer system, which includes</a:t>
            </a:r>
            <a:r>
              <a:rPr lang="en-US" sz="2400" b="1" dirty="0">
                <a:effectLst/>
                <a:highlight>
                  <a:srgbClr val="000000"/>
                </a:highlight>
              </a:rPr>
              <a:t>:</a:t>
            </a:r>
          </a:p>
          <a:p>
            <a:pPr>
              <a:buFont typeface="Arial" panose="020B0604020202020204" pitchFamily="34" charset="0"/>
              <a:buChar char="•"/>
            </a:pPr>
            <a:endParaRPr lang="en-US" dirty="0">
              <a:highlight>
                <a:srgbClr val="000000"/>
              </a:highlight>
            </a:endParaRPr>
          </a:p>
          <a:p>
            <a:pPr>
              <a:buFont typeface="Arial" panose="020B0604020202020204" pitchFamily="34" charset="0"/>
              <a:buChar char="•"/>
            </a:pPr>
            <a:r>
              <a:rPr lang="en-US" dirty="0"/>
              <a:t>Fetching instructions from memory</a:t>
            </a:r>
          </a:p>
          <a:p>
            <a:pPr>
              <a:buFont typeface="Arial" panose="020B0604020202020204" pitchFamily="34" charset="0"/>
              <a:buChar char="•"/>
            </a:pPr>
            <a:endParaRPr lang="en-US" dirty="0"/>
          </a:p>
          <a:p>
            <a:pPr>
              <a:buFont typeface="Arial" panose="020B0604020202020204" pitchFamily="34" charset="0"/>
              <a:buChar char="•"/>
            </a:pPr>
            <a:r>
              <a:rPr lang="en-US" dirty="0"/>
              <a:t>Decoding instructions to determine what operation to perform</a:t>
            </a:r>
          </a:p>
          <a:p>
            <a:pPr>
              <a:buFont typeface="Arial" panose="020B0604020202020204" pitchFamily="34" charset="0"/>
              <a:buChar char="•"/>
            </a:pPr>
            <a:endParaRPr lang="en-US" dirty="0"/>
          </a:p>
          <a:p>
            <a:pPr>
              <a:buFont typeface="Arial" panose="020B0604020202020204" pitchFamily="34" charset="0"/>
              <a:buChar char="•"/>
            </a:pPr>
            <a:r>
              <a:rPr lang="en-US" dirty="0"/>
              <a:t>Controlling and coordinating the execution of instructions</a:t>
            </a:r>
          </a:p>
          <a:p>
            <a:pPr>
              <a:buFont typeface="Arial" panose="020B0604020202020204" pitchFamily="34" charset="0"/>
              <a:buChar char="•"/>
            </a:pPr>
            <a:endParaRPr lang="en-US" dirty="0"/>
          </a:p>
          <a:p>
            <a:pPr>
              <a:buFont typeface="Arial" panose="020B0604020202020204" pitchFamily="34" charset="0"/>
              <a:buChar char="•"/>
            </a:pPr>
            <a:r>
              <a:rPr lang="en-US" dirty="0"/>
              <a:t>Managing data flow between various units of the computer</a:t>
            </a:r>
          </a:p>
          <a:p>
            <a:pPr>
              <a:buFont typeface="Arial" panose="020B0604020202020204" pitchFamily="34" charset="0"/>
              <a:buChar char="•"/>
            </a:pPr>
            <a:endParaRPr lang="en-US" dirty="0"/>
          </a:p>
          <a:p>
            <a:pPr>
              <a:buFont typeface="Arial" panose="020B0604020202020204" pitchFamily="34" charset="0"/>
              <a:buChar char="•"/>
            </a:pPr>
            <a:r>
              <a:rPr lang="en-US" dirty="0"/>
              <a:t>Monitoring and regulating the synchronization of input and output devices</a:t>
            </a:r>
          </a:p>
          <a:p>
            <a:endParaRPr lang="en-US" dirty="0"/>
          </a:p>
        </p:txBody>
      </p:sp>
    </p:spTree>
    <p:extLst>
      <p:ext uri="{BB962C8B-B14F-4D97-AF65-F5344CB8AC3E}">
        <p14:creationId xmlns:p14="http://schemas.microsoft.com/office/powerpoint/2010/main" val="71115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314ED-12D8-D109-100B-7B51ABFA70F9}"/>
              </a:ext>
            </a:extLst>
          </p:cNvPr>
          <p:cNvSpPr>
            <a:spLocks noGrp="1"/>
          </p:cNvSpPr>
          <p:nvPr>
            <p:ph idx="1"/>
          </p:nvPr>
        </p:nvSpPr>
        <p:spPr>
          <a:xfrm>
            <a:off x="0" y="0"/>
            <a:ext cx="12192000" cy="6858000"/>
          </a:xfrm>
        </p:spPr>
        <p:txBody>
          <a:bodyPr>
            <a:normAutofit/>
          </a:bodyPr>
          <a:lstStyle/>
          <a:p>
            <a:r>
              <a:rPr lang="en-US" b="1" dirty="0"/>
              <a:t>Control Unit Function: Managing Data Flow</a:t>
            </a:r>
          </a:p>
          <a:p>
            <a:pPr>
              <a:buFont typeface="+mj-lt"/>
              <a:buAutoNum type="arabicPeriod"/>
            </a:pPr>
            <a:r>
              <a:rPr lang="en-US" dirty="0"/>
              <a:t>The Control Unit is responsible for managing data flow and the execution of instructions within the computer system. </a:t>
            </a:r>
          </a:p>
          <a:p>
            <a:pPr>
              <a:buFont typeface="+mj-lt"/>
              <a:buAutoNum type="arabicPeriod"/>
            </a:pPr>
            <a:endParaRPr lang="en-US" dirty="0"/>
          </a:p>
          <a:p>
            <a:pPr>
              <a:buFont typeface="+mj-lt"/>
              <a:buAutoNum type="arabicPeriod"/>
            </a:pPr>
            <a:r>
              <a:rPr lang="en-US" dirty="0"/>
              <a:t>To do this, it performs a series of steps known as the fetch-decode-execute cycle. These steps include:</a:t>
            </a:r>
          </a:p>
          <a:p>
            <a:pPr>
              <a:buFont typeface="+mj-lt"/>
              <a:buAutoNum type="arabicPeriod"/>
            </a:pPr>
            <a:endParaRPr lang="en-US" dirty="0"/>
          </a:p>
          <a:p>
            <a:pPr>
              <a:buFont typeface="+mj-lt"/>
              <a:buAutoNum type="arabicPeriod"/>
            </a:pPr>
            <a:r>
              <a:rPr lang="en-US" dirty="0"/>
              <a:t>Fetching: The Control Unit retrieves the next instruction from memory.</a:t>
            </a:r>
          </a:p>
          <a:p>
            <a:pPr>
              <a:buFont typeface="+mj-lt"/>
              <a:buAutoNum type="arabicPeriod"/>
            </a:pPr>
            <a:endParaRPr lang="en-US" dirty="0"/>
          </a:p>
          <a:p>
            <a:pPr>
              <a:buFont typeface="+mj-lt"/>
              <a:buAutoNum type="arabicPeriod"/>
            </a:pPr>
            <a:r>
              <a:rPr lang="en-US" dirty="0"/>
              <a:t>Decoding: The fetched instruction is analyzed to determine the operation to be performed and the operands involved.</a:t>
            </a:r>
          </a:p>
          <a:p>
            <a:pPr>
              <a:buFont typeface="+mj-lt"/>
              <a:buAutoNum type="arabicPeriod"/>
            </a:pPr>
            <a:endParaRPr lang="en-US" dirty="0"/>
          </a:p>
          <a:p>
            <a:pPr>
              <a:buFont typeface="+mj-lt"/>
              <a:buAutoNum type="arabicPeriod"/>
            </a:pPr>
            <a:r>
              <a:rPr lang="en-US" dirty="0"/>
              <a:t>Executing: The Control Unit sends control signals to the appropriate parts of the computer to perform the instruction.</a:t>
            </a:r>
          </a:p>
          <a:p>
            <a:pPr>
              <a:buFont typeface="+mj-lt"/>
              <a:buAutoNum type="arabicPeriod"/>
            </a:pPr>
            <a:endParaRPr lang="en-US" dirty="0"/>
          </a:p>
          <a:p>
            <a:pPr>
              <a:buFont typeface="+mj-lt"/>
              <a:buAutoNum type="arabicPeriod"/>
            </a:pPr>
            <a:r>
              <a:rPr lang="en-US" dirty="0"/>
              <a:t>Storing: Upon completion of the instruction, any resulting data is stored in the desired location.</a:t>
            </a:r>
          </a:p>
          <a:p>
            <a:endParaRPr lang="en-US" dirty="0"/>
          </a:p>
        </p:txBody>
      </p:sp>
    </p:spTree>
    <p:extLst>
      <p:ext uri="{BB962C8B-B14F-4D97-AF65-F5344CB8AC3E}">
        <p14:creationId xmlns:p14="http://schemas.microsoft.com/office/powerpoint/2010/main" val="913706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941DCB-04C8-EFBA-FE2B-33F39F2CDCE7}"/>
              </a:ext>
            </a:extLst>
          </p:cNvPr>
          <p:cNvSpPr>
            <a:spLocks noGrp="1"/>
          </p:cNvSpPr>
          <p:nvPr>
            <p:ph idx="1"/>
          </p:nvPr>
        </p:nvSpPr>
        <p:spPr>
          <a:xfrm>
            <a:off x="0" y="0"/>
            <a:ext cx="12192000" cy="6858000"/>
          </a:xfrm>
        </p:spPr>
        <p:txBody>
          <a:bodyPr/>
          <a:lstStyle/>
          <a:p>
            <a:r>
              <a:rPr lang="en-US" dirty="0"/>
              <a:t>For example, </a:t>
            </a:r>
          </a:p>
          <a:p>
            <a:endParaRPr lang="en-US" dirty="0"/>
          </a:p>
          <a:p>
            <a:r>
              <a:rPr lang="en-US" dirty="0"/>
              <a:t>if a computer is instructed to perform a simple addition operation, the Control Unit would fetch the instruction, decode it to understand that it's an addition operation, and then send signals to the ALU to perform the calculation. </a:t>
            </a:r>
          </a:p>
          <a:p>
            <a:endParaRPr lang="en-US" dirty="0"/>
          </a:p>
          <a:p>
            <a:r>
              <a:rPr lang="en-US" dirty="0"/>
              <a:t>After the ALU completes the addition, the Control Unit stores the result in a specified memory location.</a:t>
            </a:r>
          </a:p>
        </p:txBody>
      </p:sp>
    </p:spTree>
    <p:extLst>
      <p:ext uri="{BB962C8B-B14F-4D97-AF65-F5344CB8AC3E}">
        <p14:creationId xmlns:p14="http://schemas.microsoft.com/office/powerpoint/2010/main" val="1025222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B3180-38D7-9565-47D9-F08607955B14}"/>
              </a:ext>
            </a:extLst>
          </p:cNvPr>
          <p:cNvSpPr>
            <a:spLocks noGrp="1"/>
          </p:cNvSpPr>
          <p:nvPr>
            <p:ph idx="1"/>
          </p:nvPr>
        </p:nvSpPr>
        <p:spPr>
          <a:xfrm>
            <a:off x="0" y="0"/>
            <a:ext cx="12192000" cy="6858000"/>
          </a:xfrm>
        </p:spPr>
        <p:txBody>
          <a:bodyPr/>
          <a:lstStyle/>
          <a:p>
            <a:r>
              <a:rPr lang="en-US" b="1" dirty="0"/>
              <a:t>Exploring Types of Control Units</a:t>
            </a:r>
          </a:p>
          <a:p>
            <a:endParaRPr lang="en-US" dirty="0"/>
          </a:p>
          <a:p>
            <a:pPr marL="36900" indent="0">
              <a:buNone/>
            </a:pPr>
            <a:r>
              <a:rPr lang="en-US" dirty="0"/>
              <a:t>Each type bears its own set of advantages and disadvantages, catering to different situations depending on their respective characteristics and performance attributes.</a:t>
            </a:r>
          </a:p>
          <a:p>
            <a:pPr marL="36900" indent="0" algn="just" rtl="0">
              <a:buNone/>
            </a:pPr>
            <a:r>
              <a:rPr lang="en-US" dirty="0">
                <a:effectLst/>
              </a:rPr>
              <a:t>There are two types of control units: </a:t>
            </a:r>
          </a:p>
          <a:p>
            <a:pPr>
              <a:buFont typeface="Arial" panose="020B0604020202020204" pitchFamily="34" charset="0"/>
              <a:buChar char="•"/>
            </a:pPr>
            <a:r>
              <a:rPr lang="en-US" b="1" dirty="0"/>
              <a:t>Hardwired control unit .</a:t>
            </a:r>
          </a:p>
          <a:p>
            <a:pPr>
              <a:buFont typeface="Arial" panose="020B0604020202020204" pitchFamily="34" charset="0"/>
              <a:buChar char="•"/>
            </a:pPr>
            <a:r>
              <a:rPr lang="en-US" b="1" dirty="0"/>
              <a:t>Micro programmable control unit.</a:t>
            </a:r>
          </a:p>
          <a:p>
            <a:endParaRPr lang="en-US" dirty="0"/>
          </a:p>
        </p:txBody>
      </p:sp>
    </p:spTree>
    <p:extLst>
      <p:ext uri="{BB962C8B-B14F-4D97-AF65-F5344CB8AC3E}">
        <p14:creationId xmlns:p14="http://schemas.microsoft.com/office/powerpoint/2010/main" val="2274594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041073E-64C1-0DB9-5801-7C88B6A5B115}"/>
              </a:ext>
            </a:extLst>
          </p:cNvPr>
          <p:cNvSpPr>
            <a:spLocks noGrp="1"/>
          </p:cNvSpPr>
          <p:nvPr>
            <p:ph sz="half" idx="1"/>
          </p:nvPr>
        </p:nvSpPr>
        <p:spPr>
          <a:xfrm>
            <a:off x="0" y="0"/>
            <a:ext cx="6019800" cy="6858000"/>
          </a:xfrm>
        </p:spPr>
        <p:txBody>
          <a:bodyPr>
            <a:normAutofit/>
          </a:bodyPr>
          <a:lstStyle/>
          <a:p>
            <a:pPr marL="0" indent="0">
              <a:buNone/>
            </a:pPr>
            <a:r>
              <a:rPr lang="en-US" b="1" dirty="0">
                <a:solidFill>
                  <a:schemeClr val="tx1">
                    <a:lumMod val="85000"/>
                  </a:schemeClr>
                </a:solidFill>
                <a:highlight>
                  <a:srgbClr val="000000"/>
                </a:highlight>
              </a:rPr>
              <a:t>Hardwired Control Unit </a:t>
            </a:r>
          </a:p>
          <a:p>
            <a:pPr marL="0" indent="0">
              <a:buNone/>
            </a:pPr>
            <a:endParaRPr lang="en-US" dirty="0">
              <a:solidFill>
                <a:srgbClr val="FF0000"/>
              </a:solidFill>
            </a:endParaRPr>
          </a:p>
          <a:p>
            <a:pPr>
              <a:buFont typeface="Arial" panose="020B0604020202020204" pitchFamily="34" charset="0"/>
              <a:buChar char="•"/>
            </a:pPr>
            <a:r>
              <a:rPr lang="en-US" dirty="0"/>
              <a:t>A Hardwired Control Unit is a type of Control Unit that relies on circuits and fixed wiring to generate control signals.</a:t>
            </a:r>
          </a:p>
          <a:p>
            <a:pPr>
              <a:buFont typeface="Arial" panose="020B0604020202020204" pitchFamily="34" charset="0"/>
              <a:buChar char="•"/>
            </a:pPr>
            <a:endParaRPr lang="en-US" dirty="0"/>
          </a:p>
          <a:p>
            <a:pPr>
              <a:buFont typeface="Arial" panose="020B0604020202020204" pitchFamily="34" charset="0"/>
              <a:buChar char="•"/>
            </a:pPr>
            <a:r>
              <a:rPr lang="en-US" dirty="0"/>
              <a:t> It uses combinational </a:t>
            </a:r>
            <a:r>
              <a:rPr lang="en-US" dirty="0">
                <a:hlinkClick r:id="rId2"/>
              </a:rPr>
              <a:t>logic circuits</a:t>
            </a:r>
            <a:r>
              <a:rPr lang="en-US" dirty="0"/>
              <a:t>, designed through a process called "circuit synthesis" which involves optimization techniques to create a circuit specifically for a given function. </a:t>
            </a:r>
          </a:p>
          <a:p>
            <a:endParaRPr lang="en-US" dirty="0"/>
          </a:p>
        </p:txBody>
      </p:sp>
      <p:pic>
        <p:nvPicPr>
          <p:cNvPr id="7" name="Content Placeholder 3">
            <a:extLst>
              <a:ext uri="{FF2B5EF4-FFF2-40B4-BE49-F238E27FC236}">
                <a16:creationId xmlns:a16="http://schemas.microsoft.com/office/drawing/2014/main" id="{93DE6242-4F5B-9E12-910B-064A7B9A307D}"/>
              </a:ext>
            </a:extLst>
          </p:cNvPr>
          <p:cNvPicPr>
            <a:picLocks noGrp="1" noChangeAspect="1"/>
          </p:cNvPicPr>
          <p:nvPr>
            <p:ph sz="half" idx="2"/>
          </p:nvPr>
        </p:nvPicPr>
        <p:blipFill>
          <a:blip r:embed="rId3">
            <a:extLst>
              <a:ext uri="{BEBA8EAE-BF5A-486C-A8C5-ECC9F3942E4B}">
                <a14:imgProps xmlns:a14="http://schemas.microsoft.com/office/drawing/2010/main">
                  <a14:imgLayer r:embed="rId4">
                    <a14:imgEffect>
                      <a14:colorTemperature colorTemp="11500"/>
                    </a14:imgEffect>
                    <a14:imgEffect>
                      <a14:saturation sat="399000"/>
                    </a14:imgEffect>
                  </a14:imgLayer>
                </a14:imgProps>
              </a:ext>
              <a:ext uri="{28A0092B-C50C-407E-A947-70E740481C1C}">
                <a14:useLocalDpi xmlns:a14="http://schemas.microsoft.com/office/drawing/2010/main" val="0"/>
              </a:ext>
            </a:extLst>
          </a:blip>
          <a:stretch>
            <a:fillRect/>
          </a:stretch>
        </p:blipFill>
        <p:spPr>
          <a:xfrm>
            <a:off x="6172200" y="955040"/>
            <a:ext cx="5836920" cy="5476240"/>
          </a:xfrm>
          <a:prstGeom prst="rect">
            <a:avLst/>
          </a:prstGeom>
          <a:effectLst>
            <a:glow rad="152400">
              <a:schemeClr val="accent2">
                <a:satMod val="175000"/>
                <a:alpha val="37000"/>
              </a:schemeClr>
            </a:glow>
            <a:outerShdw blurRad="825500" dist="393700" dir="17880000" sx="81000" sy="81000">
              <a:srgbClr val="000000">
                <a:alpha val="39000"/>
              </a:srgbClr>
            </a:outerShdw>
            <a:softEdge rad="0"/>
          </a:effectLst>
        </p:spPr>
      </p:pic>
    </p:spTree>
    <p:extLst>
      <p:ext uri="{BB962C8B-B14F-4D97-AF65-F5344CB8AC3E}">
        <p14:creationId xmlns:p14="http://schemas.microsoft.com/office/powerpoint/2010/main" val="1359989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952</TotalTime>
  <Words>1855</Words>
  <Application>Microsoft Office PowerPoint</Application>
  <PresentationFormat>Widescreen</PresentationFormat>
  <Paragraphs>151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Calisto MT</vt:lpstr>
      <vt:lpstr>Times New Roman</vt:lpstr>
      <vt:lpstr>Wingdings 2</vt:lpstr>
      <vt:lpstr>Slate</vt:lpstr>
      <vt:lpstr>Control unit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unit</dc:title>
  <dc:creator>empties cmon</dc:creator>
  <cp:lastModifiedBy>Raghav Panthi [BCA - 2024]</cp:lastModifiedBy>
  <cp:revision>29</cp:revision>
  <dcterms:created xsi:type="dcterms:W3CDTF">2023-12-09T13:44:57Z</dcterms:created>
  <dcterms:modified xsi:type="dcterms:W3CDTF">2024-08-22T10:51:17Z</dcterms:modified>
</cp:coreProperties>
</file>