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AFDD043-3D28-44DE-B926-C94F701D4668}" type="datetimeFigureOut">
              <a:rPr lang="en-US" smtClean="0"/>
              <a:t>8/8/2024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5F9C887B-22B1-4331-999F-4ADF6203A33E}" type="slidenum">
              <a:rPr lang="en-US" smtClean="0"/>
              <a:t>‹#›</a:t>
            </a:fld>
            <a:endParaRPr lang="en-US"/>
          </a:p>
        </p:txBody>
      </p:sp>
    </p:spTree>
    <p:extLst>
      <p:ext uri="{BB962C8B-B14F-4D97-AF65-F5344CB8AC3E}">
        <p14:creationId xmlns:p14="http://schemas.microsoft.com/office/powerpoint/2010/main" val="32874668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FDD043-3D28-44DE-B926-C94F701D4668}"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C887B-22B1-4331-999F-4ADF6203A33E}" type="slidenum">
              <a:rPr lang="en-US" smtClean="0"/>
              <a:t>‹#›</a:t>
            </a:fld>
            <a:endParaRPr lang="en-US"/>
          </a:p>
        </p:txBody>
      </p:sp>
    </p:spTree>
    <p:extLst>
      <p:ext uri="{BB962C8B-B14F-4D97-AF65-F5344CB8AC3E}">
        <p14:creationId xmlns:p14="http://schemas.microsoft.com/office/powerpoint/2010/main" val="97613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FDD043-3D28-44DE-B926-C94F701D4668}"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C887B-22B1-4331-999F-4ADF6203A33E}" type="slidenum">
              <a:rPr lang="en-US" smtClean="0"/>
              <a:t>‹#›</a:t>
            </a:fld>
            <a:endParaRPr lang="en-US"/>
          </a:p>
        </p:txBody>
      </p:sp>
    </p:spTree>
    <p:extLst>
      <p:ext uri="{BB962C8B-B14F-4D97-AF65-F5344CB8AC3E}">
        <p14:creationId xmlns:p14="http://schemas.microsoft.com/office/powerpoint/2010/main" val="199966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FDD043-3D28-44DE-B926-C94F701D4668}"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C887B-22B1-4331-999F-4ADF6203A33E}" type="slidenum">
              <a:rPr lang="en-US" smtClean="0"/>
              <a:t>‹#›</a:t>
            </a:fld>
            <a:endParaRPr lang="en-US"/>
          </a:p>
        </p:txBody>
      </p:sp>
    </p:spTree>
    <p:extLst>
      <p:ext uri="{BB962C8B-B14F-4D97-AF65-F5344CB8AC3E}">
        <p14:creationId xmlns:p14="http://schemas.microsoft.com/office/powerpoint/2010/main" val="2068017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FDD043-3D28-44DE-B926-C94F701D4668}"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C887B-22B1-4331-999F-4ADF6203A33E}" type="slidenum">
              <a:rPr lang="en-US" smtClean="0"/>
              <a:t>‹#›</a:t>
            </a:fld>
            <a:endParaRPr lang="en-US"/>
          </a:p>
        </p:txBody>
      </p:sp>
    </p:spTree>
    <p:extLst>
      <p:ext uri="{BB962C8B-B14F-4D97-AF65-F5344CB8AC3E}">
        <p14:creationId xmlns:p14="http://schemas.microsoft.com/office/powerpoint/2010/main" val="983612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FDD043-3D28-44DE-B926-C94F701D4668}"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C887B-22B1-4331-999F-4ADF6203A33E}" type="slidenum">
              <a:rPr lang="en-US" smtClean="0"/>
              <a:t>‹#›</a:t>
            </a:fld>
            <a:endParaRPr lang="en-US"/>
          </a:p>
        </p:txBody>
      </p:sp>
    </p:spTree>
    <p:extLst>
      <p:ext uri="{BB962C8B-B14F-4D97-AF65-F5344CB8AC3E}">
        <p14:creationId xmlns:p14="http://schemas.microsoft.com/office/powerpoint/2010/main" val="2518650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FDD043-3D28-44DE-B926-C94F701D4668}"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C887B-22B1-4331-999F-4ADF6203A33E}" type="slidenum">
              <a:rPr lang="en-US" smtClean="0"/>
              <a:t>‹#›</a:t>
            </a:fld>
            <a:endParaRPr lang="en-US"/>
          </a:p>
        </p:txBody>
      </p:sp>
    </p:spTree>
    <p:extLst>
      <p:ext uri="{BB962C8B-B14F-4D97-AF65-F5344CB8AC3E}">
        <p14:creationId xmlns:p14="http://schemas.microsoft.com/office/powerpoint/2010/main" val="538192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FDD043-3D28-44DE-B926-C94F701D4668}"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C887B-22B1-4331-999F-4ADF6203A33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074556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FDD043-3D28-44DE-B926-C94F701D4668}"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C887B-22B1-4331-999F-4ADF6203A33E}" type="slidenum">
              <a:rPr lang="en-US" smtClean="0"/>
              <a:t>‹#›</a:t>
            </a:fld>
            <a:endParaRPr lang="en-US"/>
          </a:p>
        </p:txBody>
      </p:sp>
    </p:spTree>
    <p:extLst>
      <p:ext uri="{BB962C8B-B14F-4D97-AF65-F5344CB8AC3E}">
        <p14:creationId xmlns:p14="http://schemas.microsoft.com/office/powerpoint/2010/main" val="214852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FDD043-3D28-44DE-B926-C94F701D4668}"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C887B-22B1-4331-999F-4ADF6203A33E}" type="slidenum">
              <a:rPr lang="en-US" smtClean="0"/>
              <a:t>‹#›</a:t>
            </a:fld>
            <a:endParaRPr lang="en-US"/>
          </a:p>
        </p:txBody>
      </p:sp>
    </p:spTree>
    <p:extLst>
      <p:ext uri="{BB962C8B-B14F-4D97-AF65-F5344CB8AC3E}">
        <p14:creationId xmlns:p14="http://schemas.microsoft.com/office/powerpoint/2010/main" val="3462821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FDD043-3D28-44DE-B926-C94F701D4668}"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9C887B-22B1-4331-999F-4ADF6203A33E}" type="slidenum">
              <a:rPr lang="en-US" smtClean="0"/>
              <a:t>‹#›</a:t>
            </a:fld>
            <a:endParaRPr lang="en-US"/>
          </a:p>
        </p:txBody>
      </p:sp>
    </p:spTree>
    <p:extLst>
      <p:ext uri="{BB962C8B-B14F-4D97-AF65-F5344CB8AC3E}">
        <p14:creationId xmlns:p14="http://schemas.microsoft.com/office/powerpoint/2010/main" val="3876805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FDD043-3D28-44DE-B926-C94F701D4668}"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C887B-22B1-4331-999F-4ADF6203A33E}" type="slidenum">
              <a:rPr lang="en-US" smtClean="0"/>
              <a:t>‹#›</a:t>
            </a:fld>
            <a:endParaRPr lang="en-US"/>
          </a:p>
        </p:txBody>
      </p:sp>
    </p:spTree>
    <p:extLst>
      <p:ext uri="{BB962C8B-B14F-4D97-AF65-F5344CB8AC3E}">
        <p14:creationId xmlns:p14="http://schemas.microsoft.com/office/powerpoint/2010/main" val="287985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FDD043-3D28-44DE-B926-C94F701D4668}" type="datetimeFigureOut">
              <a:rPr lang="en-US" smtClean="0"/>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9C887B-22B1-4331-999F-4ADF6203A33E}" type="slidenum">
              <a:rPr lang="en-US" smtClean="0"/>
              <a:t>‹#›</a:t>
            </a:fld>
            <a:endParaRPr lang="en-US"/>
          </a:p>
        </p:txBody>
      </p:sp>
    </p:spTree>
    <p:extLst>
      <p:ext uri="{BB962C8B-B14F-4D97-AF65-F5344CB8AC3E}">
        <p14:creationId xmlns:p14="http://schemas.microsoft.com/office/powerpoint/2010/main" val="4187809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FDD043-3D28-44DE-B926-C94F701D4668}" type="datetimeFigureOut">
              <a:rPr lang="en-US" smtClean="0"/>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9C887B-22B1-4331-999F-4ADF6203A33E}" type="slidenum">
              <a:rPr lang="en-US" smtClean="0"/>
              <a:t>‹#›</a:t>
            </a:fld>
            <a:endParaRPr lang="en-US"/>
          </a:p>
        </p:txBody>
      </p:sp>
    </p:spTree>
    <p:extLst>
      <p:ext uri="{BB962C8B-B14F-4D97-AF65-F5344CB8AC3E}">
        <p14:creationId xmlns:p14="http://schemas.microsoft.com/office/powerpoint/2010/main" val="3963118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AFDD043-3D28-44DE-B926-C94F701D4668}" type="datetimeFigureOut">
              <a:rPr lang="en-US" smtClean="0"/>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9C887B-22B1-4331-999F-4ADF6203A33E}" type="slidenum">
              <a:rPr lang="en-US" smtClean="0"/>
              <a:t>‹#›</a:t>
            </a:fld>
            <a:endParaRPr lang="en-US"/>
          </a:p>
        </p:txBody>
      </p:sp>
    </p:spTree>
    <p:extLst>
      <p:ext uri="{BB962C8B-B14F-4D97-AF65-F5344CB8AC3E}">
        <p14:creationId xmlns:p14="http://schemas.microsoft.com/office/powerpoint/2010/main" val="2753816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FDD043-3D28-44DE-B926-C94F701D4668}"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C887B-22B1-4331-999F-4ADF6203A33E}" type="slidenum">
              <a:rPr lang="en-US" smtClean="0"/>
              <a:t>‹#›</a:t>
            </a:fld>
            <a:endParaRPr lang="en-US"/>
          </a:p>
        </p:txBody>
      </p:sp>
    </p:spTree>
    <p:extLst>
      <p:ext uri="{BB962C8B-B14F-4D97-AF65-F5344CB8AC3E}">
        <p14:creationId xmlns:p14="http://schemas.microsoft.com/office/powerpoint/2010/main" val="247019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FDD043-3D28-44DE-B926-C94F701D4668}" type="datetimeFigureOut">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9C887B-22B1-4331-999F-4ADF6203A33E}" type="slidenum">
              <a:rPr lang="en-US" smtClean="0"/>
              <a:t>‹#›</a:t>
            </a:fld>
            <a:endParaRPr lang="en-US"/>
          </a:p>
        </p:txBody>
      </p:sp>
    </p:spTree>
    <p:extLst>
      <p:ext uri="{BB962C8B-B14F-4D97-AF65-F5344CB8AC3E}">
        <p14:creationId xmlns:p14="http://schemas.microsoft.com/office/powerpoint/2010/main" val="1071677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FDD043-3D28-44DE-B926-C94F701D4668}" type="datetimeFigureOut">
              <a:rPr lang="en-US" smtClean="0"/>
              <a:t>8/8/2024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9C887B-22B1-4331-999F-4ADF6203A33E}" type="slidenum">
              <a:rPr lang="en-US" smtClean="0"/>
              <a:t>‹#›</a:t>
            </a:fld>
            <a:endParaRPr lang="en-US"/>
          </a:p>
        </p:txBody>
      </p:sp>
    </p:spTree>
    <p:extLst>
      <p:ext uri="{BB962C8B-B14F-4D97-AF65-F5344CB8AC3E}">
        <p14:creationId xmlns:p14="http://schemas.microsoft.com/office/powerpoint/2010/main" val="12620588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computer-memo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different-classes-of-cpu-register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different-classes-of-cpu-registers/"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memory-management-in-operating-system/" TargetMode="External"/><Relationship Id="rId2" Type="http://schemas.openxmlformats.org/officeDocument/2006/relationships/hyperlink" Target="https://www.geeksforgeeks.org/cache-memory-in-computer-organization/"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difference-between-sram-and-dra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difference-between-hard-disk-drive-hdd-and-solid-state-drive-ss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magnetic-disk-memo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magnetic-tape-memo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C243-DB10-44A9-1B37-26AB21B09DAE}"/>
              </a:ext>
            </a:extLst>
          </p:cNvPr>
          <p:cNvSpPr>
            <a:spLocks noGrp="1"/>
          </p:cNvSpPr>
          <p:nvPr>
            <p:ph type="ctrTitle"/>
          </p:nvPr>
        </p:nvSpPr>
        <p:spPr/>
        <p:txBody>
          <a:bodyPr/>
          <a:lstStyle/>
          <a:p>
            <a:r>
              <a:rPr lang="en-US" b="1" dirty="0"/>
              <a:t>Memory Hierarchy</a:t>
            </a:r>
            <a:endParaRPr lang="en-US" dirty="0"/>
          </a:p>
        </p:txBody>
      </p:sp>
      <p:sp>
        <p:nvSpPr>
          <p:cNvPr id="3" name="Subtitle 2">
            <a:extLst>
              <a:ext uri="{FF2B5EF4-FFF2-40B4-BE49-F238E27FC236}">
                <a16:creationId xmlns:a16="http://schemas.microsoft.com/office/drawing/2014/main" id="{78A12C4E-7D7B-8F00-45E4-2A38FF626296}"/>
              </a:ext>
            </a:extLst>
          </p:cNvPr>
          <p:cNvSpPr>
            <a:spLocks noGrp="1"/>
          </p:cNvSpPr>
          <p:nvPr>
            <p:ph type="subTitle" idx="1"/>
          </p:nvPr>
        </p:nvSpPr>
        <p:spPr/>
        <p:txBody>
          <a:bodyPr>
            <a:normAutofit/>
          </a:bodyPr>
          <a:lstStyle/>
          <a:p>
            <a:r>
              <a:rPr lang="en-US" sz="3600" dirty="0">
                <a:latin typeface="Times New Roman" panose="02020603050405020304" pitchFamily="18" charset="0"/>
                <a:cs typeface="Times New Roman" panose="02020603050405020304" pitchFamily="18" charset="0"/>
              </a:rPr>
              <a:t>Unit 7 </a:t>
            </a:r>
          </a:p>
        </p:txBody>
      </p:sp>
    </p:spTree>
    <p:extLst>
      <p:ext uri="{BB962C8B-B14F-4D97-AF65-F5344CB8AC3E}">
        <p14:creationId xmlns:p14="http://schemas.microsoft.com/office/powerpoint/2010/main" val="724379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11164-E722-5105-F563-447C21EEAAFA}"/>
              </a:ext>
            </a:extLst>
          </p:cNvPr>
          <p:cNvSpPr>
            <a:spLocks noGrp="1"/>
          </p:cNvSpPr>
          <p:nvPr>
            <p:ph idx="1"/>
          </p:nvPr>
        </p:nvSpPr>
        <p:spPr>
          <a:xfrm>
            <a:off x="0" y="0"/>
            <a:ext cx="12192000" cy="6858000"/>
          </a:xfrm>
        </p:spPr>
        <p:txBody>
          <a:bodyPr>
            <a:normAutofit/>
          </a:bodyPr>
          <a:lstStyle/>
          <a:p>
            <a:pPr algn="just"/>
            <a:r>
              <a:rPr lang="en-US" b="1" dirty="0">
                <a:effectLst/>
              </a:rPr>
              <a:t>Characteristics of Memory Hierarchy</a:t>
            </a:r>
          </a:p>
          <a:p>
            <a:pPr algn="just">
              <a:buFont typeface="Arial" panose="020B0604020202020204" pitchFamily="34" charset="0"/>
              <a:buChar char="•"/>
            </a:pPr>
            <a:r>
              <a:rPr lang="en-US" b="1" dirty="0">
                <a:effectLst/>
              </a:rPr>
              <a:t>Capacity:</a:t>
            </a:r>
            <a:r>
              <a:rPr lang="en-US" dirty="0">
                <a:effectLst/>
              </a:rPr>
              <a:t> It is the global volume of information the memory can store. </a:t>
            </a:r>
          </a:p>
          <a:p>
            <a:pPr algn="just">
              <a:buFont typeface="Arial" panose="020B0604020202020204" pitchFamily="34" charset="0"/>
              <a:buChar char="•"/>
            </a:pPr>
            <a:r>
              <a:rPr lang="en-US" dirty="0">
                <a:effectLst/>
              </a:rPr>
              <a:t>As we move from top to bottom in the Hierarchy, the capacity increases.</a:t>
            </a:r>
          </a:p>
          <a:p>
            <a:pPr algn="just">
              <a:buFont typeface="Arial" panose="020B0604020202020204" pitchFamily="34" charset="0"/>
              <a:buChar char="•"/>
            </a:pPr>
            <a:r>
              <a:rPr lang="en-US" b="1" dirty="0">
                <a:effectLst/>
              </a:rPr>
              <a:t>Access Time:</a:t>
            </a:r>
            <a:r>
              <a:rPr lang="en-US" dirty="0">
                <a:effectLst/>
              </a:rPr>
              <a:t> It is the time interval between the read/write request and the availability of the data.</a:t>
            </a:r>
          </a:p>
          <a:p>
            <a:pPr algn="just">
              <a:buFont typeface="Arial" panose="020B0604020202020204" pitchFamily="34" charset="0"/>
              <a:buChar char="•"/>
            </a:pPr>
            <a:r>
              <a:rPr lang="en-US" dirty="0">
                <a:effectLst/>
              </a:rPr>
              <a:t> As we move from top to bottom in the Hierarchy, the access time increases.</a:t>
            </a:r>
          </a:p>
          <a:p>
            <a:pPr algn="just">
              <a:buFont typeface="Arial" panose="020B0604020202020204" pitchFamily="34" charset="0"/>
              <a:buChar char="•"/>
            </a:pPr>
            <a:r>
              <a:rPr lang="en-US" b="1" dirty="0">
                <a:effectLst/>
              </a:rPr>
              <a:t>Performance:</a:t>
            </a:r>
            <a:r>
              <a:rPr lang="en-US" dirty="0">
                <a:effectLst/>
              </a:rPr>
              <a:t> Earlier when the computer system was designed without a Memory Hierarchy design, the speed gap increased between the CPU registers and Main Memory due to a large difference in access time. </a:t>
            </a:r>
          </a:p>
          <a:p>
            <a:pPr algn="just">
              <a:buFont typeface="Arial" panose="020B0604020202020204" pitchFamily="34" charset="0"/>
              <a:buChar char="•"/>
            </a:pPr>
            <a:r>
              <a:rPr lang="en-US" dirty="0">
                <a:effectLst/>
              </a:rPr>
              <a:t>This results in lower performance of the system and thus, enhancement was required. This enhancement was made in the form of Memory Hierarchy Design because of which the performance of the system increases. </a:t>
            </a:r>
          </a:p>
          <a:p>
            <a:pPr algn="just">
              <a:buFont typeface="Arial" panose="020B0604020202020204" pitchFamily="34" charset="0"/>
              <a:buChar char="•"/>
            </a:pPr>
            <a:r>
              <a:rPr lang="en-US" dirty="0">
                <a:effectLst/>
              </a:rPr>
              <a:t>One of the most significant ways to increase system performance is minimizing how far down the memory hierarchy one has to go to manipulate data.</a:t>
            </a:r>
          </a:p>
          <a:p>
            <a:pPr algn="just">
              <a:buFont typeface="Arial" panose="020B0604020202020204" pitchFamily="34" charset="0"/>
              <a:buChar char="•"/>
            </a:pPr>
            <a:r>
              <a:rPr lang="en-US" b="1" dirty="0">
                <a:effectLst/>
              </a:rPr>
              <a:t>Cost Per Bit:</a:t>
            </a:r>
            <a:r>
              <a:rPr lang="en-US" dirty="0">
                <a:effectLst/>
              </a:rPr>
              <a:t> As we move from bottom to top in the Hierarchy, the cost per bit increases i.e. Internal Memory is costlier than External Memory.</a:t>
            </a:r>
          </a:p>
          <a:p>
            <a:endParaRPr lang="en-US" dirty="0"/>
          </a:p>
        </p:txBody>
      </p:sp>
    </p:spTree>
    <p:extLst>
      <p:ext uri="{BB962C8B-B14F-4D97-AF65-F5344CB8AC3E}">
        <p14:creationId xmlns:p14="http://schemas.microsoft.com/office/powerpoint/2010/main" val="38528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20BFE-4147-AF64-AABA-E3D521C80A55}"/>
              </a:ext>
            </a:extLst>
          </p:cNvPr>
          <p:cNvSpPr>
            <a:spLocks noGrp="1"/>
          </p:cNvSpPr>
          <p:nvPr>
            <p:ph idx="1"/>
          </p:nvPr>
        </p:nvSpPr>
        <p:spPr>
          <a:xfrm>
            <a:off x="0" y="0"/>
            <a:ext cx="12192000" cy="6858000"/>
          </a:xfrm>
        </p:spPr>
        <p:txBody>
          <a:bodyPr/>
          <a:lstStyle/>
          <a:p>
            <a:pPr algn="just"/>
            <a:r>
              <a:rPr lang="en-US" b="1" dirty="0">
                <a:effectLst/>
              </a:rPr>
              <a:t>Advantages of Memory Hierarchy</a:t>
            </a:r>
          </a:p>
          <a:p>
            <a:pPr algn="just">
              <a:buFont typeface="Arial" panose="020B0604020202020204" pitchFamily="34" charset="0"/>
              <a:buChar char="•"/>
            </a:pPr>
            <a:r>
              <a:rPr lang="en-US" dirty="0">
                <a:effectLst/>
              </a:rPr>
              <a:t>It helps in removing some destruction, and managing the memory in a better way.</a:t>
            </a:r>
          </a:p>
          <a:p>
            <a:pPr algn="just">
              <a:buFont typeface="Arial" panose="020B0604020202020204" pitchFamily="34" charset="0"/>
              <a:buChar char="•"/>
            </a:pPr>
            <a:endParaRPr lang="en-US" dirty="0">
              <a:effectLst/>
            </a:endParaRPr>
          </a:p>
          <a:p>
            <a:pPr algn="just">
              <a:buFont typeface="Arial" panose="020B0604020202020204" pitchFamily="34" charset="0"/>
              <a:buChar char="•"/>
            </a:pPr>
            <a:r>
              <a:rPr lang="en-US" dirty="0">
                <a:effectLst/>
              </a:rPr>
              <a:t>It helps in spreading the data all over the computer system.</a:t>
            </a:r>
          </a:p>
          <a:p>
            <a:pPr algn="just">
              <a:buFont typeface="Arial" panose="020B0604020202020204" pitchFamily="34" charset="0"/>
              <a:buChar char="•"/>
            </a:pPr>
            <a:endParaRPr lang="en-US" dirty="0">
              <a:effectLst/>
            </a:endParaRPr>
          </a:p>
          <a:p>
            <a:pPr algn="just">
              <a:buFont typeface="Arial" panose="020B0604020202020204" pitchFamily="34" charset="0"/>
              <a:buChar char="•"/>
            </a:pPr>
            <a:r>
              <a:rPr lang="en-US" dirty="0">
                <a:effectLst/>
              </a:rPr>
              <a:t>It saves the consumer’s price and time.</a:t>
            </a:r>
          </a:p>
          <a:p>
            <a:endParaRPr lang="en-US" dirty="0"/>
          </a:p>
        </p:txBody>
      </p:sp>
    </p:spTree>
    <p:extLst>
      <p:ext uri="{BB962C8B-B14F-4D97-AF65-F5344CB8AC3E}">
        <p14:creationId xmlns:p14="http://schemas.microsoft.com/office/powerpoint/2010/main" val="222357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C044B-EE71-408E-EB5E-EB0564C5C11C}"/>
              </a:ext>
            </a:extLst>
          </p:cNvPr>
          <p:cNvSpPr>
            <a:spLocks noGrp="1"/>
          </p:cNvSpPr>
          <p:nvPr>
            <p:ph idx="1"/>
          </p:nvPr>
        </p:nvSpPr>
        <p:spPr>
          <a:xfrm>
            <a:off x="0" y="0"/>
            <a:ext cx="12192000" cy="6858000"/>
          </a:xfrm>
        </p:spPr>
        <p:txBody>
          <a:bodyPr>
            <a:normAutofit/>
          </a:bodyPr>
          <a:lstStyle/>
          <a:p>
            <a:r>
              <a:rPr lang="en-US" b="1" dirty="0">
                <a:solidFill>
                  <a:srgbClr val="0000FF"/>
                </a:solidFill>
                <a:effectLst/>
              </a:rPr>
              <a:t>Memory Interfacing in 8085:</a:t>
            </a:r>
            <a:endParaRPr lang="en-US" b="1" dirty="0"/>
          </a:p>
          <a:p>
            <a:pPr algn="just"/>
            <a:r>
              <a:rPr lang="en-US" dirty="0">
                <a:effectLst/>
              </a:rPr>
              <a:t>Memory is an integral part of a microprocessor </a:t>
            </a:r>
            <a:r>
              <a:rPr lang="en-US" dirty="0" err="1">
                <a:effectLst/>
              </a:rPr>
              <a:t>system,Interface</a:t>
            </a:r>
            <a:r>
              <a:rPr lang="en-US" dirty="0">
                <a:effectLst/>
              </a:rPr>
              <a:t> a memory device with the microprocessor.</a:t>
            </a:r>
          </a:p>
          <a:p>
            <a:pPr algn="just"/>
            <a:endParaRPr lang="en-US" dirty="0">
              <a:effectLst/>
            </a:endParaRPr>
          </a:p>
          <a:p>
            <a:pPr algn="just"/>
            <a:r>
              <a:rPr lang="en-US" dirty="0">
                <a:effectLst/>
              </a:rPr>
              <a:t> The Memory Interfacing in 8085 is used to access memory quite frequently to read instruction codes and data stored in memory. </a:t>
            </a:r>
          </a:p>
          <a:p>
            <a:pPr algn="just"/>
            <a:endParaRPr lang="en-US" dirty="0">
              <a:effectLst/>
            </a:endParaRPr>
          </a:p>
          <a:p>
            <a:pPr algn="just"/>
            <a:r>
              <a:rPr lang="en-US" dirty="0">
                <a:effectLst/>
              </a:rPr>
              <a:t>This read/write operations are monitored by control signals.</a:t>
            </a:r>
          </a:p>
          <a:p>
            <a:pPr algn="just"/>
            <a:endParaRPr lang="en-US" dirty="0">
              <a:effectLst/>
            </a:endParaRPr>
          </a:p>
          <a:p>
            <a:pPr algn="just"/>
            <a:r>
              <a:rPr lang="en-US" dirty="0">
                <a:effectLst/>
              </a:rPr>
              <a:t> The microprocessor activates these signals when it wants to read from and write into memory. </a:t>
            </a:r>
          </a:p>
          <a:p>
            <a:pPr algn="just"/>
            <a:r>
              <a:rPr lang="en-US" dirty="0">
                <a:effectLst/>
              </a:rPr>
              <a:t> we have already seen the memory read and memory write machine cycles, and status of the RD, WR and IO/M status signals for read/write operation.</a:t>
            </a:r>
          </a:p>
          <a:p>
            <a:pPr algn="just"/>
            <a:endParaRPr lang="en-US" dirty="0"/>
          </a:p>
          <a:p>
            <a:pPr algn="just"/>
            <a:r>
              <a:rPr lang="en-US" dirty="0">
                <a:effectLst/>
              </a:rPr>
              <a:t>In the following section we will see memory structure and its requirements, concepts in Memory Interfacing in 8085 and interfacing examples.</a:t>
            </a:r>
          </a:p>
          <a:p>
            <a:endParaRPr lang="en-US" dirty="0"/>
          </a:p>
        </p:txBody>
      </p:sp>
    </p:spTree>
    <p:extLst>
      <p:ext uri="{BB962C8B-B14F-4D97-AF65-F5344CB8AC3E}">
        <p14:creationId xmlns:p14="http://schemas.microsoft.com/office/powerpoint/2010/main" val="126079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8A790-38FE-8443-AADB-E4730F647F91}"/>
              </a:ext>
            </a:extLst>
          </p:cNvPr>
          <p:cNvSpPr>
            <a:spLocks noGrp="1"/>
          </p:cNvSpPr>
          <p:nvPr>
            <p:ph idx="1"/>
          </p:nvPr>
        </p:nvSpPr>
        <p:spPr>
          <a:xfrm>
            <a:off x="0" y="0"/>
            <a:ext cx="12192000" cy="6772275"/>
          </a:xfrm>
        </p:spPr>
        <p:txBody>
          <a:bodyPr/>
          <a:lstStyle/>
          <a:p>
            <a:pPr marL="0" marR="0" lvl="0" indent="0" algn="just" defTabSz="914400" rtl="0" eaLnBrk="0" fontAlgn="base" latinLnBrk="0" hangingPunct="0">
              <a:lnSpc>
                <a:spcPct val="100000"/>
              </a:lnSpc>
              <a:spcBef>
                <a:spcPct val="0"/>
              </a:spcBef>
              <a:spcAft>
                <a:spcPct val="0"/>
              </a:spcAft>
              <a:buClrTx/>
              <a:buSzTx/>
              <a:buFontTx/>
              <a:buNone/>
              <a:tabLst>
                <a:tab pos="458788" algn="l"/>
              </a:tabLst>
            </a:pPr>
            <a:r>
              <a:rPr kumimoji="0" lang="en-US" altLang="en-US" sz="20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Memory Interfacing</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8788" algn="l"/>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8788" algn="l"/>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memory is made up of semiconductor material used to store the programs and data. Three types of memory is,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tab pos="458788" algn="l"/>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Wingdings" panose="05000000000000000000" pitchFamily="2" charset="2"/>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 memory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tab pos="458788" algn="l"/>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Primary or main memory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tab pos="458788" algn="l"/>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Secondary</a:t>
            </a:r>
            <a:r>
              <a:rPr lang="en-US" alt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mem</a:t>
            </a:r>
            <a:br>
              <a:rPr kumimoji="0" lang="en-US" altLang="en-US"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C8FAE35-6EEF-99F0-7D43-EC7DE3F50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0" y="2028826"/>
            <a:ext cx="10182225" cy="4443412"/>
          </a:xfrm>
          <a:prstGeom prst="rect">
            <a:avLst/>
          </a:prstGeom>
        </p:spPr>
      </p:pic>
    </p:spTree>
    <p:extLst>
      <p:ext uri="{BB962C8B-B14F-4D97-AF65-F5344CB8AC3E}">
        <p14:creationId xmlns:p14="http://schemas.microsoft.com/office/powerpoint/2010/main" val="239501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235F-4AAD-ED06-1ACE-E31E468FE951}"/>
              </a:ext>
            </a:extLst>
          </p:cNvPr>
          <p:cNvSpPr>
            <a:spLocks noGrp="1"/>
          </p:cNvSpPr>
          <p:nvPr>
            <p:ph type="title"/>
          </p:nvPr>
        </p:nvSpPr>
        <p:spPr>
          <a:xfrm>
            <a:off x="76200" y="152401"/>
            <a:ext cx="12115800" cy="1028700"/>
          </a:xfrm>
        </p:spPr>
        <p:txBody>
          <a:bodyPr>
            <a:normAutofit fontScale="90000"/>
          </a:bodyPr>
          <a:lstStyle/>
          <a:p>
            <a:r>
              <a:rPr lang="en-US" b="1" dirty="0"/>
              <a:t>Memory Hierarchy   and its Characteristics</a:t>
            </a:r>
            <a:br>
              <a:rPr lang="en-US" b="1" dirty="0"/>
            </a:br>
            <a:endParaRPr lang="en-US" dirty="0"/>
          </a:p>
        </p:txBody>
      </p:sp>
      <p:sp>
        <p:nvSpPr>
          <p:cNvPr id="3" name="Content Placeholder 2">
            <a:extLst>
              <a:ext uri="{FF2B5EF4-FFF2-40B4-BE49-F238E27FC236}">
                <a16:creationId xmlns:a16="http://schemas.microsoft.com/office/drawing/2014/main" id="{EE20AD27-C2CB-E830-04DB-46F02070EBB8}"/>
              </a:ext>
            </a:extLst>
          </p:cNvPr>
          <p:cNvSpPr>
            <a:spLocks noGrp="1"/>
          </p:cNvSpPr>
          <p:nvPr>
            <p:ph idx="1"/>
          </p:nvPr>
        </p:nvSpPr>
        <p:spPr>
          <a:xfrm>
            <a:off x="76200" y="1019174"/>
            <a:ext cx="12039600" cy="5838825"/>
          </a:xfrm>
        </p:spPr>
        <p:txBody>
          <a:bodyPr>
            <a:normAutofit/>
          </a:bodyPr>
          <a:lstStyle/>
          <a:p>
            <a:pPr algn="just"/>
            <a:r>
              <a:rPr lang="en-US" b="1" dirty="0">
                <a:effectLst/>
              </a:rPr>
              <a:t>Why Memory Hierarchy is Required in the System?</a:t>
            </a:r>
          </a:p>
          <a:p>
            <a:pPr algn="just"/>
            <a:r>
              <a:rPr lang="en-US" dirty="0">
                <a:effectLst/>
              </a:rPr>
              <a:t>Memory Hierarchy is one of the most required things in </a:t>
            </a:r>
            <a:r>
              <a:rPr lang="en-US" dirty="0">
                <a:effectLst/>
                <a:hlinkClick r:id="rId2"/>
              </a:rPr>
              <a:t>Computer Memory</a:t>
            </a:r>
            <a:r>
              <a:rPr lang="en-US" dirty="0">
                <a:effectLst/>
              </a:rPr>
              <a:t> as it helps in optimizing the memory available in the computer. </a:t>
            </a:r>
          </a:p>
          <a:p>
            <a:pPr algn="just"/>
            <a:endParaRPr lang="en-US" dirty="0">
              <a:effectLst/>
            </a:endParaRPr>
          </a:p>
          <a:p>
            <a:pPr algn="just"/>
            <a:r>
              <a:rPr lang="en-US" dirty="0">
                <a:effectLst/>
              </a:rPr>
              <a:t>There are multiple levels present in the memory, each one having a different size, different cost, etc. </a:t>
            </a:r>
          </a:p>
          <a:p>
            <a:pPr algn="just"/>
            <a:endParaRPr lang="en-US" dirty="0">
              <a:effectLst/>
            </a:endParaRPr>
          </a:p>
          <a:p>
            <a:pPr algn="just"/>
            <a:r>
              <a:rPr lang="en-US" dirty="0">
                <a:effectLst/>
              </a:rPr>
              <a:t>Some types of memory like cache, and main memory are faster as compared to other types of memory but they are having a little less size and are also costly whereas some memory has a little higher storage value, but they are a little slower. </a:t>
            </a:r>
          </a:p>
          <a:p>
            <a:pPr algn="just"/>
            <a:endParaRPr lang="en-US" dirty="0"/>
          </a:p>
          <a:p>
            <a:pPr algn="just"/>
            <a:endParaRPr lang="en-US" dirty="0">
              <a:effectLst/>
            </a:endParaRPr>
          </a:p>
          <a:p>
            <a:pPr algn="just"/>
            <a:r>
              <a:rPr lang="en-US" dirty="0">
                <a:effectLst/>
              </a:rPr>
              <a:t>Accessing of data is not similar in all types of memory, some have faster access whereas some have slower access.</a:t>
            </a:r>
          </a:p>
          <a:p>
            <a:endParaRPr lang="en-US" dirty="0"/>
          </a:p>
        </p:txBody>
      </p:sp>
    </p:spTree>
    <p:extLst>
      <p:ext uri="{BB962C8B-B14F-4D97-AF65-F5344CB8AC3E}">
        <p14:creationId xmlns:p14="http://schemas.microsoft.com/office/powerpoint/2010/main" val="1091710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93A-4405-B0FB-35CB-9312B4E1C9A0}"/>
              </a:ext>
            </a:extLst>
          </p:cNvPr>
          <p:cNvSpPr>
            <a:spLocks noGrp="1"/>
          </p:cNvSpPr>
          <p:nvPr>
            <p:ph idx="1"/>
          </p:nvPr>
        </p:nvSpPr>
        <p:spPr>
          <a:xfrm>
            <a:off x="0" y="0"/>
            <a:ext cx="12192000" cy="6858000"/>
          </a:xfrm>
        </p:spPr>
        <p:txBody>
          <a:bodyPr/>
          <a:lstStyle/>
          <a:p>
            <a:pPr algn="just"/>
            <a:r>
              <a:rPr lang="en-US" b="1" dirty="0">
                <a:effectLst/>
              </a:rPr>
              <a:t>Types of Memory Hierarchy </a:t>
            </a:r>
          </a:p>
          <a:p>
            <a:pPr algn="just"/>
            <a:r>
              <a:rPr lang="en-US" dirty="0">
                <a:effectLst/>
              </a:rPr>
              <a:t>This Memory Hierarchy Design is divided into 2 main types:</a:t>
            </a:r>
          </a:p>
          <a:p>
            <a:pPr algn="just"/>
            <a:endParaRPr lang="en-US" dirty="0">
              <a:effectLst/>
            </a:endParaRPr>
          </a:p>
          <a:p>
            <a:pPr algn="just">
              <a:buFont typeface="Arial" panose="020B0604020202020204" pitchFamily="34" charset="0"/>
              <a:buChar char="•"/>
            </a:pPr>
            <a:r>
              <a:rPr lang="en-US" b="1" dirty="0">
                <a:effectLst/>
              </a:rPr>
              <a:t>External Memory or Secondary Memory:</a:t>
            </a:r>
            <a:r>
              <a:rPr lang="en-US" dirty="0">
                <a:effectLst/>
              </a:rPr>
              <a:t> Comprising of Magnetic Disk, Optical Disk, and Magnetic Tape i.e. peripheral storage devices which are accessible by the processor via an I/O Module.</a:t>
            </a:r>
          </a:p>
          <a:p>
            <a:pPr algn="just">
              <a:buFont typeface="Arial" panose="020B0604020202020204" pitchFamily="34" charset="0"/>
              <a:buChar char="•"/>
            </a:pPr>
            <a:endParaRPr lang="en-US" dirty="0">
              <a:effectLst/>
            </a:endParaRPr>
          </a:p>
          <a:p>
            <a:pPr algn="just">
              <a:buFont typeface="Arial" panose="020B0604020202020204" pitchFamily="34" charset="0"/>
              <a:buChar char="•"/>
            </a:pPr>
            <a:r>
              <a:rPr lang="en-US" b="1" dirty="0">
                <a:effectLst/>
              </a:rPr>
              <a:t>Internal Memory or Primary Memory:</a:t>
            </a:r>
            <a:r>
              <a:rPr lang="en-US" dirty="0">
                <a:effectLst/>
              </a:rPr>
              <a:t> Comprising of Main Memory, Cache Memory &amp;</a:t>
            </a:r>
            <a:r>
              <a:rPr lang="en-US" dirty="0">
                <a:effectLst/>
                <a:hlinkClick r:id="rId2"/>
              </a:rPr>
              <a:t> CPU registers</a:t>
            </a:r>
            <a:r>
              <a:rPr lang="en-US" dirty="0">
                <a:effectLst/>
              </a:rPr>
              <a:t>. This is directly accessible by the processor.</a:t>
            </a:r>
          </a:p>
          <a:p>
            <a:endParaRPr lang="en-US" dirty="0"/>
          </a:p>
        </p:txBody>
      </p:sp>
    </p:spTree>
    <p:extLst>
      <p:ext uri="{BB962C8B-B14F-4D97-AF65-F5344CB8AC3E}">
        <p14:creationId xmlns:p14="http://schemas.microsoft.com/office/powerpoint/2010/main" val="3887968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94F943F-6B2A-4DF5-5804-0FE316061AC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675" y="114300"/>
            <a:ext cx="6029325" cy="6553200"/>
          </a:xfrm>
        </p:spPr>
      </p:pic>
      <p:sp>
        <p:nvSpPr>
          <p:cNvPr id="6" name="Content Placeholder 5">
            <a:extLst>
              <a:ext uri="{FF2B5EF4-FFF2-40B4-BE49-F238E27FC236}">
                <a16:creationId xmlns:a16="http://schemas.microsoft.com/office/drawing/2014/main" id="{883DD16F-E528-6DA1-6A96-BDABC34D20C9}"/>
              </a:ext>
            </a:extLst>
          </p:cNvPr>
          <p:cNvSpPr>
            <a:spLocks noGrp="1"/>
          </p:cNvSpPr>
          <p:nvPr>
            <p:ph sz="half" idx="2"/>
          </p:nvPr>
        </p:nvSpPr>
        <p:spPr>
          <a:xfrm>
            <a:off x="6172200" y="114300"/>
            <a:ext cx="6029324" cy="6743700"/>
          </a:xfrm>
        </p:spPr>
        <p:txBody>
          <a:bodyPr>
            <a:normAutofit/>
          </a:bodyPr>
          <a:lstStyle/>
          <a:p>
            <a:r>
              <a:rPr lang="en-US" b="1" dirty="0"/>
              <a:t>Memory Hierarchy Design</a:t>
            </a:r>
          </a:p>
          <a:p>
            <a:endParaRPr lang="en-US" b="1" dirty="0"/>
          </a:p>
          <a:p>
            <a:pPr algn="just"/>
            <a:r>
              <a:rPr lang="en-US" b="1" dirty="0">
                <a:effectLst/>
              </a:rPr>
              <a:t>1. Registers</a:t>
            </a:r>
          </a:p>
          <a:p>
            <a:pPr algn="just"/>
            <a:endParaRPr lang="en-US" b="1" dirty="0">
              <a:effectLst/>
            </a:endParaRPr>
          </a:p>
          <a:p>
            <a:pPr algn="just"/>
            <a:r>
              <a:rPr lang="en-US" dirty="0">
                <a:effectLst/>
                <a:hlinkClick r:id="rId3"/>
              </a:rPr>
              <a:t>Registers</a:t>
            </a:r>
            <a:r>
              <a:rPr lang="en-US" dirty="0">
                <a:effectLst/>
              </a:rPr>
              <a:t> are small, high-speed memory units located in the CPU.</a:t>
            </a:r>
          </a:p>
          <a:p>
            <a:pPr marL="0" indent="0" algn="just">
              <a:buNone/>
            </a:pPr>
            <a:endParaRPr lang="en-US" dirty="0">
              <a:effectLst/>
            </a:endParaRPr>
          </a:p>
          <a:p>
            <a:pPr algn="just"/>
            <a:r>
              <a:rPr lang="en-US" dirty="0">
                <a:effectLst/>
              </a:rPr>
              <a:t>They are used to store the most frequently used data and instructions.</a:t>
            </a:r>
          </a:p>
          <a:p>
            <a:pPr algn="just"/>
            <a:endParaRPr lang="en-US" dirty="0"/>
          </a:p>
          <a:p>
            <a:pPr algn="just"/>
            <a:r>
              <a:rPr lang="en-US" dirty="0">
                <a:effectLst/>
              </a:rPr>
              <a:t> Registers have the fastest access time and the smallest storage capacity, typically ranging from 16 to 64 bits.</a:t>
            </a:r>
          </a:p>
          <a:p>
            <a:endParaRPr lang="en-US" dirty="0"/>
          </a:p>
        </p:txBody>
      </p:sp>
    </p:spTree>
    <p:extLst>
      <p:ext uri="{BB962C8B-B14F-4D97-AF65-F5344CB8AC3E}">
        <p14:creationId xmlns:p14="http://schemas.microsoft.com/office/powerpoint/2010/main" val="245617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EF22F9-9590-4FA1-DE03-02DD3FCA5A83}"/>
              </a:ext>
            </a:extLst>
          </p:cNvPr>
          <p:cNvSpPr>
            <a:spLocks noGrp="1"/>
          </p:cNvSpPr>
          <p:nvPr>
            <p:ph sz="half" idx="1"/>
          </p:nvPr>
        </p:nvSpPr>
        <p:spPr>
          <a:xfrm>
            <a:off x="0" y="0"/>
            <a:ext cx="6286500" cy="6858000"/>
          </a:xfrm>
        </p:spPr>
        <p:txBody>
          <a:bodyPr>
            <a:normAutofit/>
          </a:bodyPr>
          <a:lstStyle/>
          <a:p>
            <a:pPr algn="just"/>
            <a:r>
              <a:rPr lang="en-US" b="1" dirty="0">
                <a:effectLst/>
              </a:rPr>
              <a:t>2. Cache Memory</a:t>
            </a:r>
          </a:p>
          <a:p>
            <a:pPr algn="just"/>
            <a:endParaRPr lang="en-US" b="1" dirty="0">
              <a:effectLst/>
            </a:endParaRPr>
          </a:p>
          <a:p>
            <a:pPr algn="just"/>
            <a:r>
              <a:rPr lang="en-US" dirty="0">
                <a:effectLst/>
                <a:hlinkClick r:id="rId2"/>
              </a:rPr>
              <a:t>Cache memory</a:t>
            </a:r>
            <a:r>
              <a:rPr lang="en-US" dirty="0">
                <a:effectLst/>
              </a:rPr>
              <a:t> is a small, fast memory unit located close to the CPU.</a:t>
            </a:r>
          </a:p>
          <a:p>
            <a:pPr algn="just"/>
            <a:endParaRPr lang="en-US" dirty="0">
              <a:effectLst/>
            </a:endParaRPr>
          </a:p>
          <a:p>
            <a:pPr algn="just"/>
            <a:r>
              <a:rPr lang="en-US" dirty="0">
                <a:effectLst/>
              </a:rPr>
              <a:t> It stores frequently used data and instructions that have been recently accessed from the main memory. </a:t>
            </a:r>
          </a:p>
          <a:p>
            <a:pPr algn="just"/>
            <a:endParaRPr lang="en-US" dirty="0">
              <a:effectLst/>
            </a:endParaRPr>
          </a:p>
          <a:p>
            <a:pPr algn="just"/>
            <a:r>
              <a:rPr lang="en-US" dirty="0">
                <a:effectLst/>
              </a:rPr>
              <a:t>Cache memory is designed to minimize the time it takes to access data by providing the CPU with quick access to frequently used data.</a:t>
            </a:r>
          </a:p>
          <a:p>
            <a:endParaRPr lang="en-US" dirty="0"/>
          </a:p>
        </p:txBody>
      </p:sp>
      <p:sp>
        <p:nvSpPr>
          <p:cNvPr id="4" name="Content Placeholder 3">
            <a:extLst>
              <a:ext uri="{FF2B5EF4-FFF2-40B4-BE49-F238E27FC236}">
                <a16:creationId xmlns:a16="http://schemas.microsoft.com/office/drawing/2014/main" id="{60DE576F-B2FC-7CDA-8D0B-A0B69D2E08D5}"/>
              </a:ext>
            </a:extLst>
          </p:cNvPr>
          <p:cNvSpPr>
            <a:spLocks noGrp="1"/>
          </p:cNvSpPr>
          <p:nvPr>
            <p:ph sz="half" idx="2"/>
          </p:nvPr>
        </p:nvSpPr>
        <p:spPr>
          <a:xfrm>
            <a:off x="6543674" y="0"/>
            <a:ext cx="5648325" cy="6762750"/>
          </a:xfrm>
        </p:spPr>
        <p:txBody>
          <a:bodyPr>
            <a:normAutofit/>
          </a:bodyPr>
          <a:lstStyle/>
          <a:p>
            <a:pPr algn="just"/>
            <a:r>
              <a:rPr lang="en-US" b="1" dirty="0">
                <a:effectLst/>
              </a:rPr>
              <a:t>3. Main Memory</a:t>
            </a:r>
          </a:p>
          <a:p>
            <a:pPr algn="just"/>
            <a:endParaRPr lang="en-US" b="1" dirty="0">
              <a:effectLst/>
            </a:endParaRPr>
          </a:p>
          <a:p>
            <a:pPr algn="just"/>
            <a:r>
              <a:rPr lang="en-US" dirty="0">
                <a:effectLst/>
                <a:hlinkClick r:id="rId3"/>
              </a:rPr>
              <a:t>Main memory</a:t>
            </a:r>
            <a:r>
              <a:rPr lang="en-US" dirty="0">
                <a:effectLst/>
              </a:rPr>
              <a:t>, also known as RAM (Random Access Memory), is the primary memory of a computer system.</a:t>
            </a:r>
          </a:p>
          <a:p>
            <a:pPr algn="just"/>
            <a:endParaRPr lang="en-US" dirty="0">
              <a:effectLst/>
            </a:endParaRPr>
          </a:p>
          <a:p>
            <a:pPr algn="just"/>
            <a:r>
              <a:rPr lang="en-US" dirty="0">
                <a:effectLst/>
              </a:rPr>
              <a:t> It has a larger storage capacity than cache memory, but it is slower.</a:t>
            </a:r>
          </a:p>
          <a:p>
            <a:pPr algn="just"/>
            <a:endParaRPr lang="en-US" dirty="0"/>
          </a:p>
          <a:p>
            <a:pPr algn="just"/>
            <a:r>
              <a:rPr lang="en-US" dirty="0">
                <a:effectLst/>
              </a:rPr>
              <a:t> Main memory is used to store data and instructions that are currently in use by the CPU.</a:t>
            </a:r>
          </a:p>
          <a:p>
            <a:endParaRPr lang="en-US" dirty="0"/>
          </a:p>
        </p:txBody>
      </p:sp>
    </p:spTree>
    <p:extLst>
      <p:ext uri="{BB962C8B-B14F-4D97-AF65-F5344CB8AC3E}">
        <p14:creationId xmlns:p14="http://schemas.microsoft.com/office/powerpoint/2010/main" val="2940930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2245A1B-7943-07C1-6B3D-93EFB3FE60AC}"/>
              </a:ext>
            </a:extLst>
          </p:cNvPr>
          <p:cNvSpPr>
            <a:spLocks noGrp="1"/>
          </p:cNvSpPr>
          <p:nvPr>
            <p:ph idx="1"/>
          </p:nvPr>
        </p:nvSpPr>
        <p:spPr>
          <a:xfrm>
            <a:off x="0" y="0"/>
            <a:ext cx="12192000" cy="6858000"/>
          </a:xfrm>
        </p:spPr>
        <p:txBody>
          <a:bodyPr/>
          <a:lstStyle/>
          <a:p>
            <a:pPr algn="just"/>
            <a:r>
              <a:rPr lang="en-US" b="1" dirty="0">
                <a:effectLst/>
              </a:rPr>
              <a:t>Types of Main Memory</a:t>
            </a:r>
          </a:p>
          <a:p>
            <a:pPr algn="just"/>
            <a:endParaRPr lang="en-US" b="1" dirty="0">
              <a:effectLst/>
            </a:endParaRPr>
          </a:p>
          <a:p>
            <a:pPr algn="just">
              <a:buFont typeface="Arial" panose="020B0604020202020204" pitchFamily="34" charset="0"/>
              <a:buChar char="•"/>
            </a:pPr>
            <a:r>
              <a:rPr lang="en-US" b="1" dirty="0">
                <a:effectLst/>
              </a:rPr>
              <a:t>Static RAM:</a:t>
            </a:r>
            <a:r>
              <a:rPr lang="en-US" dirty="0">
                <a:effectLst/>
              </a:rPr>
              <a:t> </a:t>
            </a:r>
            <a:r>
              <a:rPr lang="en-US" dirty="0">
                <a:effectLst/>
                <a:hlinkClick r:id="rId2"/>
              </a:rPr>
              <a:t>Static RAM</a:t>
            </a:r>
            <a:r>
              <a:rPr lang="en-US" dirty="0">
                <a:effectLst/>
              </a:rPr>
              <a:t> stores the binary information in flip flops and information remains valid until power is supplied. </a:t>
            </a:r>
          </a:p>
          <a:p>
            <a:pPr algn="just">
              <a:buFont typeface="Arial" panose="020B0604020202020204" pitchFamily="34" charset="0"/>
              <a:buChar char="•"/>
            </a:pPr>
            <a:endParaRPr lang="en-US" dirty="0"/>
          </a:p>
          <a:p>
            <a:pPr algn="just">
              <a:buFont typeface="Arial" panose="020B0604020202020204" pitchFamily="34" charset="0"/>
              <a:buChar char="•"/>
            </a:pPr>
            <a:r>
              <a:rPr lang="en-US" dirty="0">
                <a:effectLst/>
              </a:rPr>
              <a:t>It has a faster access time and is used in implementing cache memory.</a:t>
            </a:r>
          </a:p>
          <a:p>
            <a:pPr algn="just">
              <a:buFont typeface="Arial" panose="020B0604020202020204" pitchFamily="34" charset="0"/>
              <a:buChar char="•"/>
            </a:pPr>
            <a:endParaRPr lang="en-US" dirty="0">
              <a:effectLst/>
            </a:endParaRPr>
          </a:p>
          <a:p>
            <a:pPr algn="just">
              <a:buFont typeface="Arial" panose="020B0604020202020204" pitchFamily="34" charset="0"/>
              <a:buChar char="•"/>
            </a:pPr>
            <a:r>
              <a:rPr lang="en-US" b="1" dirty="0">
                <a:effectLst/>
              </a:rPr>
              <a:t>Dynamic RAM:</a:t>
            </a:r>
            <a:r>
              <a:rPr lang="en-US" dirty="0">
                <a:effectLst/>
              </a:rPr>
              <a:t> It stores the binary information as a charge on the capacitor.</a:t>
            </a:r>
          </a:p>
          <a:p>
            <a:pPr algn="just">
              <a:buFont typeface="Arial" panose="020B0604020202020204" pitchFamily="34" charset="0"/>
              <a:buChar char="•"/>
            </a:pPr>
            <a:endParaRPr lang="en-US" dirty="0"/>
          </a:p>
          <a:p>
            <a:pPr algn="just">
              <a:buFont typeface="Arial" panose="020B0604020202020204" pitchFamily="34" charset="0"/>
              <a:buChar char="•"/>
            </a:pPr>
            <a:r>
              <a:rPr lang="en-US" dirty="0">
                <a:effectLst/>
              </a:rPr>
              <a:t> It requires refreshing circuitry to maintain the charge on the capacitors after a few milliseconds. It contains more memory cells per unit area as compared to SRAM.</a:t>
            </a:r>
          </a:p>
          <a:p>
            <a:endParaRPr lang="en-US" dirty="0"/>
          </a:p>
        </p:txBody>
      </p:sp>
    </p:spTree>
    <p:extLst>
      <p:ext uri="{BB962C8B-B14F-4D97-AF65-F5344CB8AC3E}">
        <p14:creationId xmlns:p14="http://schemas.microsoft.com/office/powerpoint/2010/main" val="2419356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A4EB1-EDA0-A0C1-7DFA-C3E26DC45A12}"/>
              </a:ext>
            </a:extLst>
          </p:cNvPr>
          <p:cNvSpPr>
            <a:spLocks noGrp="1"/>
          </p:cNvSpPr>
          <p:nvPr>
            <p:ph idx="1"/>
          </p:nvPr>
        </p:nvSpPr>
        <p:spPr>
          <a:xfrm>
            <a:off x="0" y="0"/>
            <a:ext cx="12192000" cy="6858000"/>
          </a:xfrm>
        </p:spPr>
        <p:txBody>
          <a:bodyPr/>
          <a:lstStyle/>
          <a:p>
            <a:pPr marL="0" indent="0" algn="just">
              <a:buNone/>
            </a:pPr>
            <a:r>
              <a:rPr lang="en-US" b="1" dirty="0">
                <a:effectLst/>
              </a:rPr>
              <a:t>4.Secondary Storage.</a:t>
            </a:r>
          </a:p>
          <a:p>
            <a:pPr algn="just"/>
            <a:endParaRPr lang="en-US" b="1" dirty="0">
              <a:effectLst/>
            </a:endParaRPr>
          </a:p>
          <a:p>
            <a:pPr algn="just"/>
            <a:r>
              <a:rPr lang="en-US" dirty="0">
                <a:effectLst/>
              </a:rPr>
              <a:t>Secondary storage, such as </a:t>
            </a:r>
            <a:r>
              <a:rPr lang="en-US" dirty="0">
                <a:effectLst/>
                <a:hlinkClick r:id="rId2"/>
              </a:rPr>
              <a:t>hard disk drives (HDD) and solid-state drives (SSD)</a:t>
            </a:r>
            <a:r>
              <a:rPr lang="en-US" dirty="0">
                <a:effectLst/>
              </a:rPr>
              <a:t>, is a non-volatile memory unit that has a larger storage capacity than main memory.</a:t>
            </a:r>
          </a:p>
          <a:p>
            <a:pPr algn="just"/>
            <a:endParaRPr lang="en-US" dirty="0"/>
          </a:p>
          <a:p>
            <a:pPr algn="just"/>
            <a:r>
              <a:rPr lang="en-US" dirty="0">
                <a:effectLst/>
              </a:rPr>
              <a:t> It is used to store data and instructions that are not currently in use by the CPU.</a:t>
            </a:r>
          </a:p>
          <a:p>
            <a:pPr algn="just"/>
            <a:endParaRPr lang="en-US" dirty="0"/>
          </a:p>
          <a:p>
            <a:pPr algn="just"/>
            <a:r>
              <a:rPr lang="en-US" dirty="0">
                <a:effectLst/>
              </a:rPr>
              <a:t> Secondary storage has the slowest access time and is typically the least expensive type of memory in the memory hierarchy.</a:t>
            </a:r>
          </a:p>
          <a:p>
            <a:endParaRPr lang="en-US" dirty="0"/>
          </a:p>
        </p:txBody>
      </p:sp>
    </p:spTree>
    <p:extLst>
      <p:ext uri="{BB962C8B-B14F-4D97-AF65-F5344CB8AC3E}">
        <p14:creationId xmlns:p14="http://schemas.microsoft.com/office/powerpoint/2010/main" val="192494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8637C-0684-8065-2F5C-5E65E75AA37F}"/>
              </a:ext>
            </a:extLst>
          </p:cNvPr>
          <p:cNvSpPr>
            <a:spLocks noGrp="1"/>
          </p:cNvSpPr>
          <p:nvPr>
            <p:ph idx="1"/>
          </p:nvPr>
        </p:nvSpPr>
        <p:spPr>
          <a:xfrm>
            <a:off x="-1" y="0"/>
            <a:ext cx="12125325" cy="6858000"/>
          </a:xfrm>
        </p:spPr>
        <p:txBody>
          <a:bodyPr>
            <a:normAutofit/>
          </a:bodyPr>
          <a:lstStyle/>
          <a:p>
            <a:pPr marL="0" indent="0" algn="just">
              <a:buNone/>
            </a:pPr>
            <a:r>
              <a:rPr lang="en-US" b="1" dirty="0"/>
              <a:t>5.</a:t>
            </a:r>
            <a:r>
              <a:rPr lang="en-US" b="1" dirty="0">
                <a:effectLst/>
              </a:rPr>
              <a:t>Magnetic Disk</a:t>
            </a:r>
          </a:p>
          <a:p>
            <a:pPr algn="just"/>
            <a:endParaRPr lang="en-US" b="1" dirty="0">
              <a:effectLst/>
            </a:endParaRPr>
          </a:p>
          <a:p>
            <a:pPr algn="just"/>
            <a:r>
              <a:rPr lang="en-US" dirty="0">
                <a:effectLst/>
                <a:hlinkClick r:id="rId2"/>
              </a:rPr>
              <a:t>Magnetic Disks</a:t>
            </a:r>
            <a:r>
              <a:rPr lang="en-US" dirty="0">
                <a:effectLst/>
              </a:rPr>
              <a:t> are simply circular plates that are fabricated with either a metal or a plastic or a magnetized material. </a:t>
            </a:r>
          </a:p>
          <a:p>
            <a:pPr algn="just"/>
            <a:endParaRPr lang="en-US" dirty="0"/>
          </a:p>
          <a:p>
            <a:pPr algn="just"/>
            <a:r>
              <a:rPr lang="en-US" dirty="0">
                <a:effectLst/>
              </a:rPr>
              <a:t>The Magnetic disks work at a high speed inside the computer and these are frequently used.</a:t>
            </a:r>
          </a:p>
          <a:p>
            <a:endParaRPr lang="en-US" dirty="0"/>
          </a:p>
        </p:txBody>
      </p:sp>
    </p:spTree>
    <p:extLst>
      <p:ext uri="{BB962C8B-B14F-4D97-AF65-F5344CB8AC3E}">
        <p14:creationId xmlns:p14="http://schemas.microsoft.com/office/powerpoint/2010/main" val="79599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2E0A0-E93F-7A5D-214A-C1DB1D418374}"/>
              </a:ext>
            </a:extLst>
          </p:cNvPr>
          <p:cNvSpPr>
            <a:spLocks noGrp="1"/>
          </p:cNvSpPr>
          <p:nvPr>
            <p:ph idx="1"/>
          </p:nvPr>
        </p:nvSpPr>
        <p:spPr>
          <a:xfrm>
            <a:off x="0" y="0"/>
            <a:ext cx="12192000" cy="6858000"/>
          </a:xfrm>
        </p:spPr>
        <p:txBody>
          <a:bodyPr/>
          <a:lstStyle/>
          <a:p>
            <a:pPr marL="0" indent="0" algn="just">
              <a:buNone/>
            </a:pPr>
            <a:r>
              <a:rPr lang="en-US" b="1" dirty="0">
                <a:effectLst/>
              </a:rPr>
              <a:t>6. Magnetic Tape</a:t>
            </a:r>
          </a:p>
          <a:p>
            <a:pPr algn="just"/>
            <a:endParaRPr lang="en-US" b="1" dirty="0">
              <a:effectLst/>
            </a:endParaRPr>
          </a:p>
          <a:p>
            <a:pPr algn="just"/>
            <a:r>
              <a:rPr lang="en-US" dirty="0">
                <a:effectLst/>
                <a:hlinkClick r:id="rId2"/>
              </a:rPr>
              <a:t>Magnetic Tape</a:t>
            </a:r>
            <a:r>
              <a:rPr lang="en-US" dirty="0">
                <a:effectLst/>
              </a:rPr>
              <a:t> is simply a magnetic recording device that is covered with a plastic film. It is generally used for the backup of data.</a:t>
            </a:r>
          </a:p>
          <a:p>
            <a:pPr algn="just"/>
            <a:endParaRPr lang="en-US" dirty="0"/>
          </a:p>
          <a:p>
            <a:pPr algn="just"/>
            <a:r>
              <a:rPr lang="en-US" dirty="0">
                <a:effectLst/>
              </a:rPr>
              <a:t> In the case of a magnetic tape, the access time for a computer is a little slower and therefore, it requires some amount of time for accessing the strip.</a:t>
            </a:r>
          </a:p>
          <a:p>
            <a:endParaRPr lang="en-US" dirty="0"/>
          </a:p>
        </p:txBody>
      </p:sp>
    </p:spTree>
    <p:extLst>
      <p:ext uri="{BB962C8B-B14F-4D97-AF65-F5344CB8AC3E}">
        <p14:creationId xmlns:p14="http://schemas.microsoft.com/office/powerpoint/2010/main" val="3135631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28</TotalTime>
  <Words>1057</Words>
  <Application>Microsoft Office PowerPoint</Application>
  <PresentationFormat>Widescreen</PresentationFormat>
  <Paragraphs>99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Celestial</vt:lpstr>
      <vt:lpstr>Memory Hierarchy</vt:lpstr>
      <vt:lpstr>Memory Hierarchy   and its Characteristics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Raghav Panthi [BCA - 2024]</cp:lastModifiedBy>
  <cp:revision>16</cp:revision>
  <dcterms:created xsi:type="dcterms:W3CDTF">2024-06-12T05:40:47Z</dcterms:created>
  <dcterms:modified xsi:type="dcterms:W3CDTF">2024-08-08T02:16:55Z</dcterms:modified>
</cp:coreProperties>
</file>