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9" r:id="rId15"/>
    <p:sldId id="272" r:id="rId16"/>
    <p:sldId id="270" r:id="rId17"/>
    <p:sldId id="273" r:id="rId18"/>
    <p:sldId id="276" r:id="rId19"/>
    <p:sldId id="278" r:id="rId20"/>
    <p:sldId id="277" r:id="rId21"/>
    <p:sldId id="279" r:id="rId22"/>
    <p:sldId id="274" r:id="rId23"/>
    <p:sldId id="280" r:id="rId24"/>
    <p:sldId id="281" r:id="rId25"/>
    <p:sldId id="282" r:id="rId26"/>
    <p:sldId id="283" r:id="rId27"/>
    <p:sldId id="285" r:id="rId28"/>
    <p:sldId id="286" r:id="rId29"/>
    <p:sldId id="287"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1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135569-5AD7-4083-B989-DC653B2FA0FE}"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B48D0-670E-4DAF-8B0B-08F4536B27B3}" type="slidenum">
              <a:rPr lang="en-US" smtClean="0"/>
              <a:t>‹#›</a:t>
            </a:fld>
            <a:endParaRPr lang="en-US"/>
          </a:p>
        </p:txBody>
      </p:sp>
    </p:spTree>
    <p:extLst>
      <p:ext uri="{BB962C8B-B14F-4D97-AF65-F5344CB8AC3E}">
        <p14:creationId xmlns:p14="http://schemas.microsoft.com/office/powerpoint/2010/main" val="391097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35569-5AD7-4083-B989-DC653B2FA0FE}"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B48D0-670E-4DAF-8B0B-08F4536B27B3}" type="slidenum">
              <a:rPr lang="en-US" smtClean="0"/>
              <a:t>‹#›</a:t>
            </a:fld>
            <a:endParaRPr lang="en-US"/>
          </a:p>
        </p:txBody>
      </p:sp>
    </p:spTree>
    <p:extLst>
      <p:ext uri="{BB962C8B-B14F-4D97-AF65-F5344CB8AC3E}">
        <p14:creationId xmlns:p14="http://schemas.microsoft.com/office/powerpoint/2010/main" val="1888355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35569-5AD7-4083-B989-DC653B2FA0FE}"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B48D0-670E-4DAF-8B0B-08F4536B27B3}" type="slidenum">
              <a:rPr lang="en-US" smtClean="0"/>
              <a:t>‹#›</a:t>
            </a:fld>
            <a:endParaRPr lang="en-US"/>
          </a:p>
        </p:txBody>
      </p:sp>
    </p:spTree>
    <p:extLst>
      <p:ext uri="{BB962C8B-B14F-4D97-AF65-F5344CB8AC3E}">
        <p14:creationId xmlns:p14="http://schemas.microsoft.com/office/powerpoint/2010/main" val="454990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35569-5AD7-4083-B989-DC653B2FA0FE}"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B48D0-670E-4DAF-8B0B-08F4536B27B3}"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44696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35569-5AD7-4083-B989-DC653B2FA0FE}"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B48D0-670E-4DAF-8B0B-08F4536B27B3}" type="slidenum">
              <a:rPr lang="en-US" smtClean="0"/>
              <a:t>‹#›</a:t>
            </a:fld>
            <a:endParaRPr lang="en-US"/>
          </a:p>
        </p:txBody>
      </p:sp>
    </p:spTree>
    <p:extLst>
      <p:ext uri="{BB962C8B-B14F-4D97-AF65-F5344CB8AC3E}">
        <p14:creationId xmlns:p14="http://schemas.microsoft.com/office/powerpoint/2010/main" val="461882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135569-5AD7-4083-B989-DC653B2FA0FE}" type="datetimeFigureOut">
              <a:rPr lang="en-US" smtClean="0"/>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BB48D0-670E-4DAF-8B0B-08F4536B27B3}" type="slidenum">
              <a:rPr lang="en-US" smtClean="0"/>
              <a:t>‹#›</a:t>
            </a:fld>
            <a:endParaRPr lang="en-US"/>
          </a:p>
        </p:txBody>
      </p:sp>
    </p:spTree>
    <p:extLst>
      <p:ext uri="{BB962C8B-B14F-4D97-AF65-F5344CB8AC3E}">
        <p14:creationId xmlns:p14="http://schemas.microsoft.com/office/powerpoint/2010/main" val="602564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135569-5AD7-4083-B989-DC653B2FA0FE}" type="datetimeFigureOut">
              <a:rPr lang="en-US" smtClean="0"/>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BB48D0-670E-4DAF-8B0B-08F4536B27B3}" type="slidenum">
              <a:rPr lang="en-US" smtClean="0"/>
              <a:t>‹#›</a:t>
            </a:fld>
            <a:endParaRPr lang="en-US"/>
          </a:p>
        </p:txBody>
      </p:sp>
    </p:spTree>
    <p:extLst>
      <p:ext uri="{BB962C8B-B14F-4D97-AF65-F5344CB8AC3E}">
        <p14:creationId xmlns:p14="http://schemas.microsoft.com/office/powerpoint/2010/main" val="1430623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35569-5AD7-4083-B989-DC653B2FA0FE}"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B48D0-670E-4DAF-8B0B-08F4536B27B3}" type="slidenum">
              <a:rPr lang="en-US" smtClean="0"/>
              <a:t>‹#›</a:t>
            </a:fld>
            <a:endParaRPr lang="en-US"/>
          </a:p>
        </p:txBody>
      </p:sp>
    </p:spTree>
    <p:extLst>
      <p:ext uri="{BB962C8B-B14F-4D97-AF65-F5344CB8AC3E}">
        <p14:creationId xmlns:p14="http://schemas.microsoft.com/office/powerpoint/2010/main" val="2839676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35569-5AD7-4083-B989-DC653B2FA0FE}"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B48D0-670E-4DAF-8B0B-08F4536B27B3}" type="slidenum">
              <a:rPr lang="en-US" smtClean="0"/>
              <a:t>‹#›</a:t>
            </a:fld>
            <a:endParaRPr lang="en-US"/>
          </a:p>
        </p:txBody>
      </p:sp>
    </p:spTree>
    <p:extLst>
      <p:ext uri="{BB962C8B-B14F-4D97-AF65-F5344CB8AC3E}">
        <p14:creationId xmlns:p14="http://schemas.microsoft.com/office/powerpoint/2010/main" val="2056214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35569-5AD7-4083-B989-DC653B2FA0FE}"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B48D0-670E-4DAF-8B0B-08F4536B27B3}" type="slidenum">
              <a:rPr lang="en-US" smtClean="0"/>
              <a:t>‹#›</a:t>
            </a:fld>
            <a:endParaRPr lang="en-US"/>
          </a:p>
        </p:txBody>
      </p:sp>
    </p:spTree>
    <p:extLst>
      <p:ext uri="{BB962C8B-B14F-4D97-AF65-F5344CB8AC3E}">
        <p14:creationId xmlns:p14="http://schemas.microsoft.com/office/powerpoint/2010/main" val="218795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35569-5AD7-4083-B989-DC653B2FA0FE}"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B48D0-670E-4DAF-8B0B-08F4536B27B3}" type="slidenum">
              <a:rPr lang="en-US" smtClean="0"/>
              <a:t>‹#›</a:t>
            </a:fld>
            <a:endParaRPr lang="en-US"/>
          </a:p>
        </p:txBody>
      </p:sp>
    </p:spTree>
    <p:extLst>
      <p:ext uri="{BB962C8B-B14F-4D97-AF65-F5344CB8AC3E}">
        <p14:creationId xmlns:p14="http://schemas.microsoft.com/office/powerpoint/2010/main" val="4024821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135569-5AD7-4083-B989-DC653B2FA0FE}"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B48D0-670E-4DAF-8B0B-08F4536B27B3}" type="slidenum">
              <a:rPr lang="en-US" smtClean="0"/>
              <a:t>‹#›</a:t>
            </a:fld>
            <a:endParaRPr lang="en-US"/>
          </a:p>
        </p:txBody>
      </p:sp>
    </p:spTree>
    <p:extLst>
      <p:ext uri="{BB962C8B-B14F-4D97-AF65-F5344CB8AC3E}">
        <p14:creationId xmlns:p14="http://schemas.microsoft.com/office/powerpoint/2010/main" val="2488928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135569-5AD7-4083-B989-DC653B2FA0FE}" type="datetimeFigureOut">
              <a:rPr lang="en-US" smtClean="0"/>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BB48D0-670E-4DAF-8B0B-08F4536B27B3}" type="slidenum">
              <a:rPr lang="en-US" smtClean="0"/>
              <a:t>‹#›</a:t>
            </a:fld>
            <a:endParaRPr lang="en-US"/>
          </a:p>
        </p:txBody>
      </p:sp>
    </p:spTree>
    <p:extLst>
      <p:ext uri="{BB962C8B-B14F-4D97-AF65-F5344CB8AC3E}">
        <p14:creationId xmlns:p14="http://schemas.microsoft.com/office/powerpoint/2010/main" val="359996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135569-5AD7-4083-B989-DC653B2FA0FE}" type="datetimeFigureOut">
              <a:rPr lang="en-US" smtClean="0"/>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BB48D0-670E-4DAF-8B0B-08F4536B27B3}" type="slidenum">
              <a:rPr lang="en-US" smtClean="0"/>
              <a:t>‹#›</a:t>
            </a:fld>
            <a:endParaRPr lang="en-US"/>
          </a:p>
        </p:txBody>
      </p:sp>
    </p:spTree>
    <p:extLst>
      <p:ext uri="{BB962C8B-B14F-4D97-AF65-F5344CB8AC3E}">
        <p14:creationId xmlns:p14="http://schemas.microsoft.com/office/powerpoint/2010/main" val="26681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35569-5AD7-4083-B989-DC653B2FA0FE}" type="datetimeFigureOut">
              <a:rPr lang="en-US" smtClean="0"/>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BB48D0-670E-4DAF-8B0B-08F4536B27B3}" type="slidenum">
              <a:rPr lang="en-US" smtClean="0"/>
              <a:t>‹#›</a:t>
            </a:fld>
            <a:endParaRPr lang="en-US"/>
          </a:p>
        </p:txBody>
      </p:sp>
    </p:spTree>
    <p:extLst>
      <p:ext uri="{BB962C8B-B14F-4D97-AF65-F5344CB8AC3E}">
        <p14:creationId xmlns:p14="http://schemas.microsoft.com/office/powerpoint/2010/main" val="735980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35569-5AD7-4083-B989-DC653B2FA0FE}"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B48D0-670E-4DAF-8B0B-08F4536B27B3}" type="slidenum">
              <a:rPr lang="en-US" smtClean="0"/>
              <a:t>‹#›</a:t>
            </a:fld>
            <a:endParaRPr lang="en-US"/>
          </a:p>
        </p:txBody>
      </p:sp>
    </p:spTree>
    <p:extLst>
      <p:ext uri="{BB962C8B-B14F-4D97-AF65-F5344CB8AC3E}">
        <p14:creationId xmlns:p14="http://schemas.microsoft.com/office/powerpoint/2010/main" val="1626935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35569-5AD7-4083-B989-DC653B2FA0FE}"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B48D0-670E-4DAF-8B0B-08F4536B27B3}" type="slidenum">
              <a:rPr lang="en-US" smtClean="0"/>
              <a:t>‹#›</a:t>
            </a:fld>
            <a:endParaRPr lang="en-US"/>
          </a:p>
        </p:txBody>
      </p:sp>
    </p:spTree>
    <p:extLst>
      <p:ext uri="{BB962C8B-B14F-4D97-AF65-F5344CB8AC3E}">
        <p14:creationId xmlns:p14="http://schemas.microsoft.com/office/powerpoint/2010/main" val="158982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8135569-5AD7-4083-B989-DC653B2FA0FE}" type="datetimeFigureOut">
              <a:rPr lang="en-US" smtClean="0"/>
              <a:t>8/7/2024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CBB48D0-670E-4DAF-8B0B-08F4536B27B3}" type="slidenum">
              <a:rPr lang="en-US" smtClean="0"/>
              <a:t>‹#›</a:t>
            </a:fld>
            <a:endParaRPr lang="en-US"/>
          </a:p>
        </p:txBody>
      </p:sp>
    </p:spTree>
    <p:extLst>
      <p:ext uri="{BB962C8B-B14F-4D97-AF65-F5344CB8AC3E}">
        <p14:creationId xmlns:p14="http://schemas.microsoft.com/office/powerpoint/2010/main" val="284742898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what-is-program-counter/" TargetMode="External"/><Relationship Id="rId2" Type="http://schemas.openxmlformats.org/officeDocument/2006/relationships/hyperlink" Target="https://www.geeksforgeeks.org/difference-between-isr-and-function-cal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bin"/><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geeksforgeeks.org/fork-system-call-in-operating-syste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newhavendisplay.com/blog/parity-bit/"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newhavendisplay.com/blog/rs23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F00DFE-3FA9-7FFE-18F8-FDE82C8E7E8C}"/>
              </a:ext>
            </a:extLst>
          </p:cNvPr>
          <p:cNvSpPr>
            <a:spLocks noGrp="1"/>
          </p:cNvSpPr>
          <p:nvPr>
            <p:ph type="subTitle" idx="1"/>
          </p:nvPr>
        </p:nvSpPr>
        <p:spPr>
          <a:xfrm>
            <a:off x="1595269" y="2212508"/>
            <a:ext cx="9001462" cy="1655762"/>
          </a:xfrm>
        </p:spPr>
        <p:txBody>
          <a:bodyPr>
            <a:noAutofit/>
          </a:bodyPr>
          <a:lstStyle/>
          <a:p>
            <a:r>
              <a:rPr lang="en-US" sz="9600" dirty="0"/>
              <a:t>Unit 8 </a:t>
            </a:r>
          </a:p>
        </p:txBody>
      </p:sp>
    </p:spTree>
    <p:extLst>
      <p:ext uri="{BB962C8B-B14F-4D97-AF65-F5344CB8AC3E}">
        <p14:creationId xmlns:p14="http://schemas.microsoft.com/office/powerpoint/2010/main" val="1375165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8B83-0B11-4017-8315-5F4A78C2B05E}"/>
              </a:ext>
            </a:extLst>
          </p:cNvPr>
          <p:cNvSpPr>
            <a:spLocks noGrp="1"/>
          </p:cNvSpPr>
          <p:nvPr>
            <p:ph type="title"/>
          </p:nvPr>
        </p:nvSpPr>
        <p:spPr>
          <a:xfrm>
            <a:off x="0" y="43935"/>
            <a:ext cx="11353800" cy="1222890"/>
          </a:xfrm>
        </p:spPr>
        <p:txBody>
          <a:bodyPr>
            <a:normAutofit fontScale="90000"/>
          </a:bodyPr>
          <a:lstStyle/>
          <a:p>
            <a:r>
              <a:rPr kumimoji="0" lang="en-US" altLang="en-US" sz="4400" b="1" i="0" u="none" strike="noStrike" cap="none" normalizeH="0" baseline="0" dirty="0">
                <a:ln>
                  <a:noFill/>
                </a:ln>
                <a:solidFill>
                  <a:schemeClr val="tx1"/>
                </a:solidFill>
                <a:effectLst/>
                <a:latin typeface="Arial" panose="020B0604020202020204" pitchFamily="34" charset="0"/>
              </a:rPr>
              <a:t>Serial Vs Parallel communication summary:</a:t>
            </a:r>
            <a:br>
              <a:rPr kumimoji="0" lang="en-US" altLang="en-US" sz="4400" b="1" i="0" u="none" strike="noStrike" cap="none" normalizeH="0" baseline="0" dirty="0">
                <a:ln>
                  <a:noFill/>
                </a:ln>
                <a:solidFill>
                  <a:schemeClr val="tx1"/>
                </a:solidFill>
                <a:effectLst/>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709565CB-6B10-7951-75B9-96CF83487AE6}"/>
              </a:ext>
            </a:extLst>
          </p:cNvPr>
          <p:cNvGraphicFramePr>
            <a:graphicFrameLocks noGrp="1"/>
          </p:cNvGraphicFramePr>
          <p:nvPr>
            <p:ph idx="1"/>
            <p:extLst>
              <p:ext uri="{D42A27DB-BD31-4B8C-83A1-F6EECF244321}">
                <p14:modId xmlns:p14="http://schemas.microsoft.com/office/powerpoint/2010/main" val="3751504569"/>
              </p:ext>
            </p:extLst>
          </p:nvPr>
        </p:nvGraphicFramePr>
        <p:xfrm>
          <a:off x="0" y="971550"/>
          <a:ext cx="12192000" cy="5886448"/>
        </p:xfrm>
        <a:graphic>
          <a:graphicData uri="http://schemas.openxmlformats.org/drawingml/2006/table">
            <a:tbl>
              <a:tblPr/>
              <a:tblGrid>
                <a:gridCol w="4064000">
                  <a:extLst>
                    <a:ext uri="{9D8B030D-6E8A-4147-A177-3AD203B41FA5}">
                      <a16:colId xmlns:a16="http://schemas.microsoft.com/office/drawing/2014/main" val="1376736554"/>
                    </a:ext>
                  </a:extLst>
                </a:gridCol>
                <a:gridCol w="4064000">
                  <a:extLst>
                    <a:ext uri="{9D8B030D-6E8A-4147-A177-3AD203B41FA5}">
                      <a16:colId xmlns:a16="http://schemas.microsoft.com/office/drawing/2014/main" val="3074248633"/>
                    </a:ext>
                  </a:extLst>
                </a:gridCol>
                <a:gridCol w="4064000">
                  <a:extLst>
                    <a:ext uri="{9D8B030D-6E8A-4147-A177-3AD203B41FA5}">
                      <a16:colId xmlns:a16="http://schemas.microsoft.com/office/drawing/2014/main" val="3944863222"/>
                    </a:ext>
                  </a:extLst>
                </a:gridCol>
              </a:tblGrid>
              <a:tr h="367904">
                <a:tc>
                  <a:txBody>
                    <a:bodyPr/>
                    <a:lstStyle/>
                    <a:p>
                      <a:endParaRPr lang="en-US" sz="1800" dirty="0"/>
                    </a:p>
                  </a:txBody>
                  <a:tcPr marL="67990" marR="67990" marT="33995" marB="33995" anchor="ctr">
                    <a:lnL>
                      <a:noFill/>
                    </a:lnL>
                    <a:lnR>
                      <a:noFill/>
                    </a:lnR>
                    <a:lnT>
                      <a:noFill/>
                    </a:lnT>
                    <a:lnB>
                      <a:noFill/>
                    </a:lnB>
                  </a:tcPr>
                </a:tc>
                <a:tc>
                  <a:txBody>
                    <a:bodyPr/>
                    <a:lstStyle/>
                    <a:p>
                      <a:r>
                        <a:rPr lang="en-US" sz="1800"/>
                        <a:t>Serial </a:t>
                      </a:r>
                    </a:p>
                  </a:txBody>
                  <a:tcPr marL="67990" marR="67990" marT="33995" marB="33995" anchor="ctr">
                    <a:lnL>
                      <a:noFill/>
                    </a:lnL>
                    <a:lnR>
                      <a:noFill/>
                    </a:lnR>
                    <a:lnT>
                      <a:noFill/>
                    </a:lnT>
                    <a:lnB>
                      <a:noFill/>
                    </a:lnB>
                  </a:tcPr>
                </a:tc>
                <a:tc>
                  <a:txBody>
                    <a:bodyPr/>
                    <a:lstStyle/>
                    <a:p>
                      <a:r>
                        <a:rPr lang="en-US" sz="1800"/>
                        <a:t>Parallel </a:t>
                      </a:r>
                    </a:p>
                  </a:txBody>
                  <a:tcPr marL="67990" marR="67990" marT="33995" marB="33995" anchor="ctr">
                    <a:lnL>
                      <a:noFill/>
                    </a:lnL>
                    <a:lnR>
                      <a:noFill/>
                    </a:lnR>
                    <a:lnT>
                      <a:noFill/>
                    </a:lnT>
                    <a:lnB>
                      <a:noFill/>
                    </a:lnB>
                  </a:tcPr>
                </a:tc>
                <a:extLst>
                  <a:ext uri="{0D108BD9-81ED-4DB2-BD59-A6C34878D82A}">
                    <a16:rowId xmlns:a16="http://schemas.microsoft.com/office/drawing/2014/main" val="446394054"/>
                  </a:ext>
                </a:extLst>
              </a:tr>
              <a:tr h="643830">
                <a:tc>
                  <a:txBody>
                    <a:bodyPr/>
                    <a:lstStyle/>
                    <a:p>
                      <a:r>
                        <a:rPr lang="en-US" sz="1800"/>
                        <a:t>Speed </a:t>
                      </a:r>
                    </a:p>
                  </a:txBody>
                  <a:tcPr marL="67990" marR="67990" marT="33995" marB="33995" anchor="ctr">
                    <a:lnL>
                      <a:noFill/>
                    </a:lnL>
                    <a:lnR>
                      <a:noFill/>
                    </a:lnR>
                    <a:lnT>
                      <a:noFill/>
                    </a:lnT>
                    <a:lnB>
                      <a:noFill/>
                    </a:lnB>
                  </a:tcPr>
                </a:tc>
                <a:tc>
                  <a:txBody>
                    <a:bodyPr/>
                    <a:lstStyle/>
                    <a:p>
                      <a:r>
                        <a:rPr lang="en-US" sz="1800"/>
                        <a:t>Typically slower for short distances than parallel communication. </a:t>
                      </a:r>
                    </a:p>
                  </a:txBody>
                  <a:tcPr marL="67990" marR="67990" marT="33995" marB="33995" anchor="ctr">
                    <a:lnL>
                      <a:noFill/>
                    </a:lnL>
                    <a:lnR>
                      <a:noFill/>
                    </a:lnR>
                    <a:lnT>
                      <a:noFill/>
                    </a:lnT>
                    <a:lnB>
                      <a:noFill/>
                    </a:lnB>
                  </a:tcPr>
                </a:tc>
                <a:tc>
                  <a:txBody>
                    <a:bodyPr/>
                    <a:lstStyle/>
                    <a:p>
                      <a:r>
                        <a:rPr lang="en-US" sz="1800"/>
                        <a:t>Typically faster as multiple bits are sent at once </a:t>
                      </a:r>
                    </a:p>
                  </a:txBody>
                  <a:tcPr marL="67990" marR="67990" marT="33995" marB="33995" anchor="ctr">
                    <a:lnL>
                      <a:noFill/>
                    </a:lnL>
                    <a:lnR>
                      <a:noFill/>
                    </a:lnR>
                    <a:lnT>
                      <a:noFill/>
                    </a:lnT>
                    <a:lnB>
                      <a:noFill/>
                    </a:lnB>
                  </a:tcPr>
                </a:tc>
                <a:extLst>
                  <a:ext uri="{0D108BD9-81ED-4DB2-BD59-A6C34878D82A}">
                    <a16:rowId xmlns:a16="http://schemas.microsoft.com/office/drawing/2014/main" val="449816976"/>
                  </a:ext>
                </a:extLst>
              </a:tr>
              <a:tr h="367904">
                <a:tc>
                  <a:txBody>
                    <a:bodyPr/>
                    <a:lstStyle/>
                    <a:p>
                      <a:r>
                        <a:rPr lang="en-US" sz="1800"/>
                        <a:t>Complexity </a:t>
                      </a:r>
                    </a:p>
                  </a:txBody>
                  <a:tcPr marL="67990" marR="67990" marT="33995" marB="33995" anchor="ctr">
                    <a:lnL>
                      <a:noFill/>
                    </a:lnL>
                    <a:lnR>
                      <a:noFill/>
                    </a:lnR>
                    <a:lnT>
                      <a:noFill/>
                    </a:lnT>
                    <a:lnB>
                      <a:noFill/>
                    </a:lnB>
                  </a:tcPr>
                </a:tc>
                <a:tc>
                  <a:txBody>
                    <a:bodyPr/>
                    <a:lstStyle/>
                    <a:p>
                      <a:r>
                        <a:rPr lang="en-US" sz="1800"/>
                        <a:t>Simple for long distances </a:t>
                      </a:r>
                    </a:p>
                  </a:txBody>
                  <a:tcPr marL="67990" marR="67990" marT="33995" marB="33995" anchor="ctr">
                    <a:lnL>
                      <a:noFill/>
                    </a:lnL>
                    <a:lnR>
                      <a:noFill/>
                    </a:lnR>
                    <a:lnT>
                      <a:noFill/>
                    </a:lnT>
                    <a:lnB>
                      <a:noFill/>
                    </a:lnB>
                  </a:tcPr>
                </a:tc>
                <a:tc>
                  <a:txBody>
                    <a:bodyPr/>
                    <a:lstStyle/>
                    <a:p>
                      <a:r>
                        <a:rPr lang="en-US" sz="1800"/>
                        <a:t>Simple for short distances </a:t>
                      </a:r>
                    </a:p>
                  </a:txBody>
                  <a:tcPr marL="67990" marR="67990" marT="33995" marB="33995" anchor="ctr">
                    <a:lnL>
                      <a:noFill/>
                    </a:lnL>
                    <a:lnR>
                      <a:noFill/>
                    </a:lnR>
                    <a:lnT>
                      <a:noFill/>
                    </a:lnT>
                    <a:lnB>
                      <a:noFill/>
                    </a:lnB>
                  </a:tcPr>
                </a:tc>
                <a:extLst>
                  <a:ext uri="{0D108BD9-81ED-4DB2-BD59-A6C34878D82A}">
                    <a16:rowId xmlns:a16="http://schemas.microsoft.com/office/drawing/2014/main" val="2005645668"/>
                  </a:ext>
                </a:extLst>
              </a:tr>
              <a:tr h="643830">
                <a:tc>
                  <a:txBody>
                    <a:bodyPr/>
                    <a:lstStyle/>
                    <a:p>
                      <a:r>
                        <a:rPr lang="en-US" sz="1800"/>
                        <a:t>Cost </a:t>
                      </a:r>
                    </a:p>
                  </a:txBody>
                  <a:tcPr marL="67990" marR="67990" marT="33995" marB="33995" anchor="ctr">
                    <a:lnL>
                      <a:noFill/>
                    </a:lnL>
                    <a:lnR>
                      <a:noFill/>
                    </a:lnR>
                    <a:lnT>
                      <a:noFill/>
                    </a:lnT>
                    <a:lnB>
                      <a:noFill/>
                    </a:lnB>
                  </a:tcPr>
                </a:tc>
                <a:tc>
                  <a:txBody>
                    <a:bodyPr/>
                    <a:lstStyle/>
                    <a:p>
                      <a:r>
                        <a:rPr lang="en-US" sz="1800" dirty="0"/>
                        <a:t>Typically cheaper for long distances </a:t>
                      </a:r>
                    </a:p>
                  </a:txBody>
                  <a:tcPr marL="67990" marR="67990" marT="33995" marB="33995" anchor="ctr">
                    <a:lnL>
                      <a:noFill/>
                    </a:lnL>
                    <a:lnR>
                      <a:noFill/>
                    </a:lnR>
                    <a:lnT>
                      <a:noFill/>
                    </a:lnT>
                    <a:lnB>
                      <a:noFill/>
                    </a:lnB>
                  </a:tcPr>
                </a:tc>
                <a:tc>
                  <a:txBody>
                    <a:bodyPr/>
                    <a:lstStyle/>
                    <a:p>
                      <a:r>
                        <a:rPr lang="en-US" sz="1800"/>
                        <a:t>Typically more expensive for long connections </a:t>
                      </a:r>
                    </a:p>
                  </a:txBody>
                  <a:tcPr marL="67990" marR="67990" marT="33995" marB="33995" anchor="ctr">
                    <a:lnL>
                      <a:noFill/>
                    </a:lnL>
                    <a:lnR>
                      <a:noFill/>
                    </a:lnR>
                    <a:lnT>
                      <a:noFill/>
                    </a:lnT>
                    <a:lnB>
                      <a:noFill/>
                    </a:lnB>
                  </a:tcPr>
                </a:tc>
                <a:extLst>
                  <a:ext uri="{0D108BD9-81ED-4DB2-BD59-A6C34878D82A}">
                    <a16:rowId xmlns:a16="http://schemas.microsoft.com/office/drawing/2014/main" val="1688193565"/>
                  </a:ext>
                </a:extLst>
              </a:tr>
              <a:tr h="643830">
                <a:tc>
                  <a:txBody>
                    <a:bodyPr/>
                    <a:lstStyle/>
                    <a:p>
                      <a:r>
                        <a:rPr lang="en-US" sz="1800"/>
                        <a:t>Reliability </a:t>
                      </a:r>
                    </a:p>
                  </a:txBody>
                  <a:tcPr marL="67990" marR="67990" marT="33995" marB="33995" anchor="ctr">
                    <a:lnL>
                      <a:noFill/>
                    </a:lnL>
                    <a:lnR>
                      <a:noFill/>
                    </a:lnR>
                    <a:lnT>
                      <a:noFill/>
                    </a:lnT>
                    <a:lnB>
                      <a:noFill/>
                    </a:lnB>
                  </a:tcPr>
                </a:tc>
                <a:tc>
                  <a:txBody>
                    <a:bodyPr/>
                    <a:lstStyle/>
                    <a:p>
                      <a:r>
                        <a:rPr lang="en-US" sz="1800" dirty="0"/>
                        <a:t>Reliable over long distances </a:t>
                      </a:r>
                    </a:p>
                  </a:txBody>
                  <a:tcPr marL="67990" marR="67990" marT="33995" marB="33995" anchor="ctr">
                    <a:lnL>
                      <a:noFill/>
                    </a:lnL>
                    <a:lnR>
                      <a:noFill/>
                    </a:lnR>
                    <a:lnT>
                      <a:noFill/>
                    </a:lnT>
                    <a:lnB>
                      <a:noFill/>
                    </a:lnB>
                  </a:tcPr>
                </a:tc>
                <a:tc>
                  <a:txBody>
                    <a:bodyPr/>
                    <a:lstStyle/>
                    <a:p>
                      <a:r>
                        <a:rPr lang="en-US" sz="1800"/>
                        <a:t>May suffer signal degradation over long distances </a:t>
                      </a:r>
                    </a:p>
                  </a:txBody>
                  <a:tcPr marL="67990" marR="67990" marT="33995" marB="33995" anchor="ctr">
                    <a:lnL>
                      <a:noFill/>
                    </a:lnL>
                    <a:lnR>
                      <a:noFill/>
                    </a:lnR>
                    <a:lnT>
                      <a:noFill/>
                    </a:lnT>
                    <a:lnB>
                      <a:noFill/>
                    </a:lnB>
                  </a:tcPr>
                </a:tc>
                <a:extLst>
                  <a:ext uri="{0D108BD9-81ED-4DB2-BD59-A6C34878D82A}">
                    <a16:rowId xmlns:a16="http://schemas.microsoft.com/office/drawing/2014/main" val="3878279588"/>
                  </a:ext>
                </a:extLst>
              </a:tr>
              <a:tr h="643830">
                <a:tc>
                  <a:txBody>
                    <a:bodyPr/>
                    <a:lstStyle/>
                    <a:p>
                      <a:r>
                        <a:rPr lang="en-US" sz="1800"/>
                        <a:t>Interference </a:t>
                      </a:r>
                    </a:p>
                  </a:txBody>
                  <a:tcPr marL="67990" marR="67990" marT="33995" marB="33995" anchor="ctr">
                    <a:lnL>
                      <a:noFill/>
                    </a:lnL>
                    <a:lnR>
                      <a:noFill/>
                    </a:lnR>
                    <a:lnT>
                      <a:noFill/>
                    </a:lnT>
                    <a:lnB>
                      <a:noFill/>
                    </a:lnB>
                  </a:tcPr>
                </a:tc>
                <a:tc>
                  <a:txBody>
                    <a:bodyPr/>
                    <a:lstStyle/>
                    <a:p>
                      <a:r>
                        <a:rPr lang="en-US" sz="1800" dirty="0"/>
                        <a:t>Less prone to crosstalk </a:t>
                      </a:r>
                    </a:p>
                  </a:txBody>
                  <a:tcPr marL="67990" marR="67990" marT="33995" marB="33995" anchor="ctr">
                    <a:lnL>
                      <a:noFill/>
                    </a:lnL>
                    <a:lnR>
                      <a:noFill/>
                    </a:lnR>
                    <a:lnT>
                      <a:noFill/>
                    </a:lnT>
                    <a:lnB>
                      <a:noFill/>
                    </a:lnB>
                  </a:tcPr>
                </a:tc>
                <a:tc>
                  <a:txBody>
                    <a:bodyPr/>
                    <a:lstStyle/>
                    <a:p>
                      <a:r>
                        <a:rPr lang="en-US" sz="1800"/>
                        <a:t>More prone to crosstalk in longer connections </a:t>
                      </a:r>
                    </a:p>
                  </a:txBody>
                  <a:tcPr marL="67990" marR="67990" marT="33995" marB="33995" anchor="ctr">
                    <a:lnL>
                      <a:noFill/>
                    </a:lnL>
                    <a:lnR>
                      <a:noFill/>
                    </a:lnR>
                    <a:lnT>
                      <a:noFill/>
                    </a:lnT>
                    <a:lnB>
                      <a:noFill/>
                    </a:lnB>
                  </a:tcPr>
                </a:tc>
                <a:extLst>
                  <a:ext uri="{0D108BD9-81ED-4DB2-BD59-A6C34878D82A}">
                    <a16:rowId xmlns:a16="http://schemas.microsoft.com/office/drawing/2014/main" val="3766130561"/>
                  </a:ext>
                </a:extLst>
              </a:tr>
              <a:tr h="643830">
                <a:tc>
                  <a:txBody>
                    <a:bodyPr/>
                    <a:lstStyle/>
                    <a:p>
                      <a:r>
                        <a:rPr lang="en-US" sz="1800" dirty="0"/>
                        <a:t>Synchronization </a:t>
                      </a:r>
                    </a:p>
                  </a:txBody>
                  <a:tcPr marL="67990" marR="67990" marT="33995" marB="33995" anchor="ctr">
                    <a:lnL>
                      <a:noFill/>
                    </a:lnL>
                    <a:lnR>
                      <a:noFill/>
                    </a:lnR>
                    <a:lnT>
                      <a:noFill/>
                    </a:lnT>
                    <a:lnB>
                      <a:noFill/>
                    </a:lnB>
                  </a:tcPr>
                </a:tc>
                <a:tc>
                  <a:txBody>
                    <a:bodyPr/>
                    <a:lstStyle/>
                    <a:p>
                      <a:r>
                        <a:rPr lang="en-US" sz="1800" dirty="0"/>
                        <a:t>Complex at very high speeds </a:t>
                      </a:r>
                    </a:p>
                  </a:txBody>
                  <a:tcPr marL="67990" marR="67990" marT="33995" marB="33995" anchor="ctr">
                    <a:lnL>
                      <a:noFill/>
                    </a:lnL>
                    <a:lnR>
                      <a:noFill/>
                    </a:lnR>
                    <a:lnT>
                      <a:noFill/>
                    </a:lnT>
                    <a:lnB>
                      <a:noFill/>
                    </a:lnB>
                  </a:tcPr>
                </a:tc>
                <a:tc>
                  <a:txBody>
                    <a:bodyPr/>
                    <a:lstStyle/>
                    <a:p>
                      <a:r>
                        <a:rPr lang="en-US" sz="1800"/>
                        <a:t>Easier to synchronize at short distances </a:t>
                      </a:r>
                    </a:p>
                  </a:txBody>
                  <a:tcPr marL="67990" marR="67990" marT="33995" marB="33995" anchor="ctr">
                    <a:lnL>
                      <a:noFill/>
                    </a:lnL>
                    <a:lnR>
                      <a:noFill/>
                    </a:lnR>
                    <a:lnT>
                      <a:noFill/>
                    </a:lnT>
                    <a:lnB>
                      <a:noFill/>
                    </a:lnB>
                  </a:tcPr>
                </a:tc>
                <a:extLst>
                  <a:ext uri="{0D108BD9-81ED-4DB2-BD59-A6C34878D82A}">
                    <a16:rowId xmlns:a16="http://schemas.microsoft.com/office/drawing/2014/main" val="1039368439"/>
                  </a:ext>
                </a:extLst>
              </a:tr>
              <a:tr h="643830">
                <a:tc>
                  <a:txBody>
                    <a:bodyPr/>
                    <a:lstStyle/>
                    <a:p>
                      <a:r>
                        <a:rPr lang="en-US" sz="1800"/>
                        <a:t>Scalability </a:t>
                      </a:r>
                    </a:p>
                  </a:txBody>
                  <a:tcPr marL="67990" marR="67990" marT="33995" marB="33995" anchor="ctr">
                    <a:lnL>
                      <a:noFill/>
                    </a:lnL>
                    <a:lnR>
                      <a:noFill/>
                    </a:lnR>
                    <a:lnT>
                      <a:noFill/>
                    </a:lnT>
                    <a:lnB>
                      <a:noFill/>
                    </a:lnB>
                  </a:tcPr>
                </a:tc>
                <a:tc>
                  <a:txBody>
                    <a:bodyPr/>
                    <a:lstStyle/>
                    <a:p>
                      <a:r>
                        <a:rPr lang="en-US" sz="1800" dirty="0"/>
                        <a:t>High-speed scalability can be challenging </a:t>
                      </a:r>
                    </a:p>
                  </a:txBody>
                  <a:tcPr marL="67990" marR="67990" marT="33995" marB="33995" anchor="ctr">
                    <a:lnL>
                      <a:noFill/>
                    </a:lnL>
                    <a:lnR>
                      <a:noFill/>
                    </a:lnR>
                    <a:lnT>
                      <a:noFill/>
                    </a:lnT>
                    <a:lnB>
                      <a:noFill/>
                    </a:lnB>
                  </a:tcPr>
                </a:tc>
                <a:tc>
                  <a:txBody>
                    <a:bodyPr/>
                    <a:lstStyle/>
                    <a:p>
                      <a:r>
                        <a:rPr lang="en-US" sz="1800"/>
                        <a:t>Can be easily scaled for short distances </a:t>
                      </a:r>
                    </a:p>
                  </a:txBody>
                  <a:tcPr marL="67990" marR="67990" marT="33995" marB="33995" anchor="ctr">
                    <a:lnL>
                      <a:noFill/>
                    </a:lnL>
                    <a:lnR>
                      <a:noFill/>
                    </a:lnR>
                    <a:lnT>
                      <a:noFill/>
                    </a:lnT>
                    <a:lnB>
                      <a:noFill/>
                    </a:lnB>
                  </a:tcPr>
                </a:tc>
                <a:extLst>
                  <a:ext uri="{0D108BD9-81ED-4DB2-BD59-A6C34878D82A}">
                    <a16:rowId xmlns:a16="http://schemas.microsoft.com/office/drawing/2014/main" val="2595318419"/>
                  </a:ext>
                </a:extLst>
              </a:tr>
              <a:tr h="643830">
                <a:tc>
                  <a:txBody>
                    <a:bodyPr/>
                    <a:lstStyle/>
                    <a:p>
                      <a:r>
                        <a:rPr lang="en-US" sz="1800"/>
                        <a:t>Wiring </a:t>
                      </a:r>
                    </a:p>
                  </a:txBody>
                  <a:tcPr marL="67990" marR="67990" marT="33995" marB="33995" anchor="ctr">
                    <a:lnL>
                      <a:noFill/>
                    </a:lnL>
                    <a:lnR>
                      <a:noFill/>
                    </a:lnR>
                    <a:lnT>
                      <a:noFill/>
                    </a:lnT>
                    <a:lnB>
                      <a:noFill/>
                    </a:lnB>
                  </a:tcPr>
                </a:tc>
                <a:tc>
                  <a:txBody>
                    <a:bodyPr/>
                    <a:lstStyle/>
                    <a:p>
                      <a:r>
                        <a:rPr lang="en-US" sz="1800" dirty="0"/>
                        <a:t>Requires fewer wires, reducing bulk </a:t>
                      </a:r>
                    </a:p>
                  </a:txBody>
                  <a:tcPr marL="67990" marR="67990" marT="33995" marB="33995" anchor="ctr">
                    <a:lnL>
                      <a:noFill/>
                    </a:lnL>
                    <a:lnR>
                      <a:noFill/>
                    </a:lnR>
                    <a:lnT>
                      <a:noFill/>
                    </a:lnT>
                    <a:lnB>
                      <a:noFill/>
                    </a:lnB>
                  </a:tcPr>
                </a:tc>
                <a:tc>
                  <a:txBody>
                    <a:bodyPr/>
                    <a:lstStyle/>
                    <a:p>
                      <a:r>
                        <a:rPr lang="en-US" sz="1800" dirty="0"/>
                        <a:t>Requires more wires, increasing bulk </a:t>
                      </a:r>
                    </a:p>
                  </a:txBody>
                  <a:tcPr marL="67990" marR="67990" marT="33995" marB="33995" anchor="ctr">
                    <a:lnL>
                      <a:noFill/>
                    </a:lnL>
                    <a:lnR>
                      <a:noFill/>
                    </a:lnR>
                    <a:lnT>
                      <a:noFill/>
                    </a:lnT>
                    <a:lnB>
                      <a:noFill/>
                    </a:lnB>
                  </a:tcPr>
                </a:tc>
                <a:extLst>
                  <a:ext uri="{0D108BD9-81ED-4DB2-BD59-A6C34878D82A}">
                    <a16:rowId xmlns:a16="http://schemas.microsoft.com/office/drawing/2014/main" val="700873147"/>
                  </a:ext>
                </a:extLst>
              </a:tr>
              <a:tr h="643830">
                <a:tc>
                  <a:txBody>
                    <a:bodyPr/>
                    <a:lstStyle/>
                    <a:p>
                      <a:r>
                        <a:rPr lang="en-US" sz="1800" dirty="0"/>
                        <a:t>Bandwidth </a:t>
                      </a:r>
                    </a:p>
                  </a:txBody>
                  <a:tcPr marL="67990" marR="67990" marT="33995" marB="33995" anchor="ctr">
                    <a:lnL>
                      <a:noFill/>
                    </a:lnL>
                    <a:lnR>
                      <a:noFill/>
                    </a:lnR>
                    <a:lnT>
                      <a:noFill/>
                    </a:lnT>
                    <a:lnB>
                      <a:noFill/>
                    </a:lnB>
                  </a:tcPr>
                </a:tc>
                <a:tc>
                  <a:txBody>
                    <a:bodyPr/>
                    <a:lstStyle/>
                    <a:p>
                      <a:r>
                        <a:rPr lang="en-US" sz="1800" dirty="0"/>
                        <a:t>Bandwidth limited by channel characteristics </a:t>
                      </a:r>
                    </a:p>
                  </a:txBody>
                  <a:tcPr marL="67990" marR="67990" marT="33995" marB="33995" anchor="ctr">
                    <a:lnL>
                      <a:noFill/>
                    </a:lnL>
                    <a:lnR>
                      <a:noFill/>
                    </a:lnR>
                    <a:lnT>
                      <a:noFill/>
                    </a:lnT>
                    <a:lnB>
                      <a:noFill/>
                    </a:lnB>
                  </a:tcPr>
                </a:tc>
                <a:tc>
                  <a:txBody>
                    <a:bodyPr/>
                    <a:lstStyle/>
                    <a:p>
                      <a:r>
                        <a:rPr lang="en-US" sz="1800" dirty="0"/>
                        <a:t>High bandwidth potential </a:t>
                      </a:r>
                    </a:p>
                  </a:txBody>
                  <a:tcPr marL="67990" marR="67990" marT="33995" marB="33995" anchor="ctr">
                    <a:lnL>
                      <a:noFill/>
                    </a:lnL>
                    <a:lnR>
                      <a:noFill/>
                    </a:lnR>
                    <a:lnT>
                      <a:noFill/>
                    </a:lnT>
                    <a:lnB>
                      <a:noFill/>
                    </a:lnB>
                  </a:tcPr>
                </a:tc>
                <a:extLst>
                  <a:ext uri="{0D108BD9-81ED-4DB2-BD59-A6C34878D82A}">
                    <a16:rowId xmlns:a16="http://schemas.microsoft.com/office/drawing/2014/main" val="793903615"/>
                  </a:ext>
                </a:extLst>
              </a:tr>
            </a:tbl>
          </a:graphicData>
        </a:graphic>
      </p:graphicFrame>
    </p:spTree>
    <p:extLst>
      <p:ext uri="{BB962C8B-B14F-4D97-AF65-F5344CB8AC3E}">
        <p14:creationId xmlns:p14="http://schemas.microsoft.com/office/powerpoint/2010/main" val="1373332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CFCF3-4C3E-8FC8-0A4F-1C5611C67D40}"/>
              </a:ext>
            </a:extLst>
          </p:cNvPr>
          <p:cNvSpPr>
            <a:spLocks noGrp="1"/>
          </p:cNvSpPr>
          <p:nvPr>
            <p:ph idx="1"/>
          </p:nvPr>
        </p:nvSpPr>
        <p:spPr>
          <a:xfrm>
            <a:off x="0" y="0"/>
            <a:ext cx="12192000" cy="6858000"/>
          </a:xfrm>
        </p:spPr>
        <p:txBody>
          <a:bodyPr>
            <a:normAutofit/>
          </a:bodyPr>
          <a:lstStyle/>
          <a:p>
            <a:pPr marL="0" indent="0">
              <a:buNone/>
            </a:pPr>
            <a:r>
              <a:rPr lang="en-US" b="1" dirty="0"/>
              <a:t>Mode of Transfer:</a:t>
            </a:r>
          </a:p>
          <a:p>
            <a:r>
              <a:rPr lang="en-US" dirty="0"/>
              <a:t>The binary information that is received from an external device is usually stored in the memory unit.</a:t>
            </a:r>
          </a:p>
          <a:p>
            <a:r>
              <a:rPr lang="en-US" dirty="0"/>
              <a:t> The information that is transferred from the CPU to the external device is originated from the memory unit.</a:t>
            </a:r>
          </a:p>
          <a:p>
            <a:r>
              <a:rPr lang="en-US" dirty="0"/>
              <a:t> CPU merely processes the information but the source and target is always the memory unit.</a:t>
            </a:r>
          </a:p>
          <a:p>
            <a:r>
              <a:rPr lang="en-US" dirty="0"/>
              <a:t> Data transfer between CPU and the I/O devices may be done in different modes.</a:t>
            </a:r>
          </a:p>
          <a:p>
            <a:r>
              <a:rPr lang="en-US" dirty="0"/>
              <a:t> Data transfer to and from the peripherals may be done in any of the three possible ways</a:t>
            </a:r>
          </a:p>
          <a:p>
            <a:pPr>
              <a:buFont typeface="+mj-lt"/>
              <a:buAutoNum type="arabicPeriod"/>
            </a:pPr>
            <a:r>
              <a:rPr lang="en-US" dirty="0"/>
              <a:t>Programmed I/O.</a:t>
            </a:r>
          </a:p>
          <a:p>
            <a:pPr>
              <a:buFont typeface="+mj-lt"/>
              <a:buAutoNum type="arabicPeriod"/>
            </a:pPr>
            <a:r>
              <a:rPr lang="en-US" dirty="0"/>
              <a:t>Interrupt- initiated I/O.</a:t>
            </a:r>
          </a:p>
          <a:p>
            <a:pPr>
              <a:buFont typeface="+mj-lt"/>
              <a:buAutoNum type="arabicPeriod"/>
            </a:pPr>
            <a:r>
              <a:rPr lang="en-US" dirty="0"/>
              <a:t>Direct memory access( DMA).</a:t>
            </a:r>
          </a:p>
          <a:p>
            <a:pPr>
              <a:buFont typeface="+mj-lt"/>
              <a:buAutoNum type="arabicPeriod"/>
            </a:pPr>
            <a:r>
              <a:rPr lang="en-US" dirty="0"/>
              <a:t>I\O processor </a:t>
            </a:r>
          </a:p>
          <a:p>
            <a:endParaRPr lang="en-US" dirty="0"/>
          </a:p>
        </p:txBody>
      </p:sp>
    </p:spTree>
    <p:extLst>
      <p:ext uri="{BB962C8B-B14F-4D97-AF65-F5344CB8AC3E}">
        <p14:creationId xmlns:p14="http://schemas.microsoft.com/office/powerpoint/2010/main" val="226952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57C26-FBAB-B72A-EB0B-7F05070AE73A}"/>
              </a:ext>
            </a:extLst>
          </p:cNvPr>
          <p:cNvSpPr>
            <a:spLocks noGrp="1"/>
          </p:cNvSpPr>
          <p:nvPr>
            <p:ph idx="1"/>
          </p:nvPr>
        </p:nvSpPr>
        <p:spPr>
          <a:xfrm>
            <a:off x="0" y="0"/>
            <a:ext cx="12192000" cy="6858000"/>
          </a:xfrm>
        </p:spPr>
        <p:txBody>
          <a:bodyPr>
            <a:normAutofit/>
          </a:bodyPr>
          <a:lstStyle/>
          <a:p>
            <a:pPr marL="0" indent="0">
              <a:buNone/>
            </a:pPr>
            <a:r>
              <a:rPr lang="en-US" b="1" dirty="0"/>
              <a:t>Programmed I/O:</a:t>
            </a:r>
          </a:p>
          <a:p>
            <a:r>
              <a:rPr lang="en-US" dirty="0"/>
              <a:t> It is due to the result of the I/O instructions that are written in the computer program. </a:t>
            </a:r>
          </a:p>
          <a:p>
            <a:r>
              <a:rPr lang="en-US" dirty="0"/>
              <a:t>Each data item transfer is initiated by an instruction in the program. Usually the transfer is from a CPU register and memory. </a:t>
            </a:r>
          </a:p>
          <a:p>
            <a:r>
              <a:rPr lang="en-US" dirty="0"/>
              <a:t>In this case it requires constant monitoring by the CPU of the peripheral devices.</a:t>
            </a:r>
          </a:p>
          <a:p>
            <a:r>
              <a:rPr lang="en-US" b="1" dirty="0"/>
              <a:t>Example of Programmed I/O:</a:t>
            </a:r>
            <a:r>
              <a:rPr lang="en-US" dirty="0"/>
              <a:t> In this case, the I/O device does not have direct access to the memory unit. </a:t>
            </a:r>
          </a:p>
          <a:p>
            <a:r>
              <a:rPr lang="en-US" dirty="0"/>
              <a:t>A transfer from I/O device to memory requires the execution of several instructions by the CPU, including an input instruction to transfer the data from device to the CPU and store instruction to transfer the data from CPU to memory.</a:t>
            </a:r>
          </a:p>
          <a:p>
            <a:r>
              <a:rPr lang="en-US" dirty="0"/>
              <a:t> In programmed I/O, the CPU stays in the program loop until the I/O unit indicates that it is ready for data transfer.</a:t>
            </a:r>
          </a:p>
          <a:p>
            <a:r>
              <a:rPr lang="en-US" dirty="0"/>
              <a:t> This is a time consuming process since it needlessly keeps the CPU busy.</a:t>
            </a:r>
          </a:p>
          <a:p>
            <a:r>
              <a:rPr lang="en-US" dirty="0"/>
              <a:t> This situation can be avoided by using an interrupt facility. This is discussed below.</a:t>
            </a:r>
          </a:p>
        </p:txBody>
      </p:sp>
    </p:spTree>
    <p:extLst>
      <p:ext uri="{BB962C8B-B14F-4D97-AF65-F5344CB8AC3E}">
        <p14:creationId xmlns:p14="http://schemas.microsoft.com/office/powerpoint/2010/main" val="1098436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0403976-683E-1571-A6EF-E4253DBBB9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9400" y="1047750"/>
            <a:ext cx="3981450" cy="5543550"/>
          </a:xfrm>
        </p:spPr>
      </p:pic>
    </p:spTree>
    <p:extLst>
      <p:ext uri="{BB962C8B-B14F-4D97-AF65-F5344CB8AC3E}">
        <p14:creationId xmlns:p14="http://schemas.microsoft.com/office/powerpoint/2010/main" val="3029954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AFDF5F-773F-4AC1-4463-81A0774A04C2}"/>
              </a:ext>
            </a:extLst>
          </p:cNvPr>
          <p:cNvSpPr>
            <a:spLocks noGrp="1"/>
          </p:cNvSpPr>
          <p:nvPr>
            <p:ph idx="1"/>
          </p:nvPr>
        </p:nvSpPr>
        <p:spPr>
          <a:xfrm>
            <a:off x="0" y="0"/>
            <a:ext cx="12192000" cy="6858000"/>
          </a:xfrm>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Interrupt- initiated I/O:</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Since in the above case we saw the CPU is kept busy unnecessarily.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situation can very well be avoided by using an interrupt driven method for data transfer.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using interrupt facility and special commands to inform the interface to issue an interrupt request signal whenever data is available from any device.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meantime the CPU can proceed for any other program execution.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interface meanwhile keeps monitoring the device. Whenever it is determined that the device is ready for data transfer it initiates an interrupt request signal to the computer.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Upon detection of an external interrupt signal the CPU stops momentarily the task that it was already performing, branches to the service program to process the I/O transfer, and then return to the task it was originally performing.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I/O transfer rate is limited by the speed with which the processor can test and service a device.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processor is tied up in managing an I/O transfer; a number of instructions must be executed for each I/O transfer. </a:t>
            </a:r>
          </a:p>
          <a:p>
            <a:endParaRPr lang="en-US" dirty="0"/>
          </a:p>
        </p:txBody>
      </p:sp>
    </p:spTree>
    <p:extLst>
      <p:ext uri="{BB962C8B-B14F-4D97-AF65-F5344CB8AC3E}">
        <p14:creationId xmlns:p14="http://schemas.microsoft.com/office/powerpoint/2010/main" val="1030855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FCC028-579E-1757-ADC6-E0A33E929E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6100" y="723900"/>
            <a:ext cx="4219575" cy="5381625"/>
          </a:xfrm>
        </p:spPr>
      </p:pic>
    </p:spTree>
    <p:extLst>
      <p:ext uri="{BB962C8B-B14F-4D97-AF65-F5344CB8AC3E}">
        <p14:creationId xmlns:p14="http://schemas.microsoft.com/office/powerpoint/2010/main" val="263326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7904D-FE69-5698-C28F-1CDB1D79D9E3}"/>
              </a:ext>
            </a:extLst>
          </p:cNvPr>
          <p:cNvSpPr>
            <a:spLocks noGrp="1"/>
          </p:cNvSpPr>
          <p:nvPr>
            <p:ph type="title"/>
          </p:nvPr>
        </p:nvSpPr>
        <p:spPr>
          <a:xfrm>
            <a:off x="4873615" y="-436880"/>
            <a:ext cx="1301085" cy="1529521"/>
          </a:xfrm>
        </p:spPr>
        <p:txBody>
          <a:bodyPr/>
          <a:lstStyle/>
          <a:p>
            <a:r>
              <a:rPr lang="en-US" dirty="0"/>
              <a:t>DMA</a:t>
            </a:r>
          </a:p>
        </p:txBody>
      </p:sp>
      <p:pic>
        <p:nvPicPr>
          <p:cNvPr id="5" name="Content Placeholder 4">
            <a:extLst>
              <a:ext uri="{FF2B5EF4-FFF2-40B4-BE49-F238E27FC236}">
                <a16:creationId xmlns:a16="http://schemas.microsoft.com/office/drawing/2014/main" id="{037CC560-A63E-8E9B-4B81-41246C6A96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5078" y="781834"/>
            <a:ext cx="6964362" cy="5738344"/>
          </a:xfrm>
        </p:spPr>
      </p:pic>
    </p:spTree>
    <p:extLst>
      <p:ext uri="{BB962C8B-B14F-4D97-AF65-F5344CB8AC3E}">
        <p14:creationId xmlns:p14="http://schemas.microsoft.com/office/powerpoint/2010/main" val="833607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70BF8-0D96-6D0A-422E-A7E00F817823}"/>
              </a:ext>
            </a:extLst>
          </p:cNvPr>
          <p:cNvSpPr>
            <a:spLocks noGrp="1"/>
          </p:cNvSpPr>
          <p:nvPr>
            <p:ph idx="1"/>
          </p:nvPr>
        </p:nvSpPr>
        <p:spPr>
          <a:xfrm>
            <a:off x="0" y="0"/>
            <a:ext cx="12192000" cy="6858000"/>
          </a:xfrm>
        </p:spPr>
        <p:txBody>
          <a:bodyPr>
            <a:normAutofit fontScale="92500" lnSpcReduction="20000"/>
          </a:bodyPr>
          <a:lstStyle/>
          <a:p>
            <a:r>
              <a:rPr lang="en-US" b="1" dirty="0"/>
              <a:t>What is Interrupt?</a:t>
            </a:r>
          </a:p>
          <a:p>
            <a:pPr algn="just" rtl="0"/>
            <a:r>
              <a:rPr lang="en-US" dirty="0">
                <a:effectLst/>
              </a:rPr>
              <a:t>The interrupt is a signal emitted by hardware or software when a process or an event needs immediate attention. </a:t>
            </a:r>
          </a:p>
          <a:p>
            <a:pPr algn="just" rtl="0"/>
            <a:r>
              <a:rPr lang="en-US" dirty="0">
                <a:effectLst/>
              </a:rPr>
              <a:t>It alerts the processor to a high-priority process requiring interruption of the current working process.</a:t>
            </a:r>
          </a:p>
          <a:p>
            <a:pPr algn="just" rtl="0"/>
            <a:r>
              <a:rPr lang="en-US" dirty="0">
                <a:effectLst/>
              </a:rPr>
              <a:t> In I/O devices one of the bus control lines is dedicated for this purpose and is called the</a:t>
            </a:r>
            <a:r>
              <a:rPr lang="en-US" dirty="0">
                <a:effectLst/>
                <a:hlinkClick r:id="rId2"/>
              </a:rPr>
              <a:t> </a:t>
            </a:r>
            <a:r>
              <a:rPr lang="en-US" i="1" dirty="0">
                <a:effectLst/>
                <a:hlinkClick r:id="rId2"/>
              </a:rPr>
              <a:t>Interrupt Service Routine (ISR)</a:t>
            </a:r>
            <a:r>
              <a:rPr lang="en-US" dirty="0">
                <a:effectLst/>
                <a:hlinkClick r:id="rId2"/>
              </a:rPr>
              <a:t>. </a:t>
            </a:r>
            <a:endParaRPr lang="en-US" dirty="0">
              <a:effectLst/>
            </a:endParaRPr>
          </a:p>
          <a:p>
            <a:r>
              <a:rPr lang="en-US" dirty="0"/>
              <a:t>When a device raises an interrupt at let’s say process </a:t>
            </a:r>
            <a:r>
              <a:rPr lang="en-US" dirty="0" err="1"/>
              <a:t>i</a:t>
            </a:r>
            <a:r>
              <a:rPr lang="en-US" dirty="0"/>
              <a:t>, the processor first completes the execution of instruction </a:t>
            </a:r>
            <a:r>
              <a:rPr lang="en-US" dirty="0" err="1"/>
              <a:t>i</a:t>
            </a:r>
            <a:r>
              <a:rPr lang="en-US" dirty="0"/>
              <a:t>.</a:t>
            </a:r>
          </a:p>
          <a:p>
            <a:r>
              <a:rPr lang="en-US" dirty="0"/>
              <a:t> Then it loads the </a:t>
            </a:r>
            <a:r>
              <a:rPr lang="en-US" dirty="0">
                <a:hlinkClick r:id="rId3"/>
              </a:rPr>
              <a:t>Program Counter (PC) </a:t>
            </a:r>
            <a:r>
              <a:rPr lang="en-US" dirty="0"/>
              <a:t>with the address of the first instruction of the ISR.</a:t>
            </a:r>
          </a:p>
          <a:p>
            <a:r>
              <a:rPr lang="en-US" dirty="0"/>
              <a:t>Before loading the Program Counter with the address, the address of the interrupted instruction is moved to a temporary location. </a:t>
            </a:r>
          </a:p>
          <a:p>
            <a:r>
              <a:rPr lang="en-US" dirty="0"/>
              <a:t>Therefore, after handling the interrupt the processor can continue with process i+1. </a:t>
            </a:r>
          </a:p>
          <a:p>
            <a:r>
              <a:rPr lang="en-US" dirty="0"/>
              <a:t>While the processor is handling the interrupts, it must inform the device that its request has been recognized so that it stops sending the interrupt request signal. </a:t>
            </a:r>
          </a:p>
          <a:p>
            <a:r>
              <a:rPr lang="en-US" dirty="0"/>
              <a:t>Also, saving the registers so that the interrupted process can be restored in the future, increases the delay between the time an interrupt is received and the start of the execution of the ISR.</a:t>
            </a:r>
          </a:p>
          <a:p>
            <a:endParaRPr lang="en-US" dirty="0"/>
          </a:p>
          <a:p>
            <a:r>
              <a:rPr lang="en-US" dirty="0"/>
              <a:t>This is called Interrupt Latency. </a:t>
            </a:r>
          </a:p>
          <a:p>
            <a:endParaRPr lang="en-US" dirty="0"/>
          </a:p>
        </p:txBody>
      </p:sp>
    </p:spTree>
    <p:extLst>
      <p:ext uri="{BB962C8B-B14F-4D97-AF65-F5344CB8AC3E}">
        <p14:creationId xmlns:p14="http://schemas.microsoft.com/office/powerpoint/2010/main" val="1493835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EDED61-3AD1-941F-9485-666731AC715C}"/>
              </a:ext>
            </a:extLst>
          </p:cNvPr>
          <p:cNvSpPr>
            <a:spLocks noGrp="1"/>
          </p:cNvSpPr>
          <p:nvPr>
            <p:ph sz="half" idx="1"/>
          </p:nvPr>
        </p:nvSpPr>
        <p:spPr>
          <a:xfrm>
            <a:off x="0" y="0"/>
            <a:ext cx="11038788" cy="6858000"/>
          </a:xfrm>
        </p:spPr>
        <p:txBody>
          <a:bodyPr/>
          <a:lstStyle/>
          <a:p>
            <a:r>
              <a:rPr lang="en-US" b="1" dirty="0">
                <a:solidFill>
                  <a:srgbClr val="FF0000"/>
                </a:solidFill>
              </a:rPr>
              <a:t>Interrupt Type</a:t>
            </a:r>
          </a:p>
          <a:p>
            <a:r>
              <a:rPr lang="en-US" dirty="0"/>
              <a:t>Interrupts have two types:</a:t>
            </a:r>
          </a:p>
          <a:p>
            <a:r>
              <a:rPr lang="en-US" dirty="0"/>
              <a:t> Hardware interrupt and Software interrupt.</a:t>
            </a:r>
          </a:p>
          <a:p>
            <a:br>
              <a:rPr lang="en-US" dirty="0"/>
            </a:br>
            <a:r>
              <a:rPr lang="en-US" dirty="0"/>
              <a:t>The hardware interrupt occurs by the </a:t>
            </a:r>
          </a:p>
          <a:p>
            <a:r>
              <a:rPr lang="en-US" dirty="0"/>
              <a:t>interrupt request signal from peripheral circuits.</a:t>
            </a:r>
          </a:p>
          <a:p>
            <a:br>
              <a:rPr lang="en-US" dirty="0"/>
            </a:br>
            <a:r>
              <a:rPr lang="en-US" dirty="0"/>
              <a:t>On the other hand, the software interrupt occurs by executing a dedicated instruction.</a:t>
            </a:r>
          </a:p>
        </p:txBody>
      </p:sp>
      <p:pic>
        <p:nvPicPr>
          <p:cNvPr id="7" name="Content Placeholder 6">
            <a:extLst>
              <a:ext uri="{FF2B5EF4-FFF2-40B4-BE49-F238E27FC236}">
                <a16:creationId xmlns:a16="http://schemas.microsoft.com/office/drawing/2014/main" id="{CF50E9EC-4B12-5CD7-212A-B8A335DF275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04875" y="133285"/>
            <a:ext cx="5776306" cy="2856872"/>
          </a:xfrm>
        </p:spPr>
      </p:pic>
    </p:spTree>
    <p:extLst>
      <p:ext uri="{BB962C8B-B14F-4D97-AF65-F5344CB8AC3E}">
        <p14:creationId xmlns:p14="http://schemas.microsoft.com/office/powerpoint/2010/main" val="575006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FD8666-3BF8-E8E9-6831-974223CCAB37}"/>
              </a:ext>
            </a:extLst>
          </p:cNvPr>
          <p:cNvSpPr>
            <a:spLocks noGrp="1"/>
          </p:cNvSpPr>
          <p:nvPr>
            <p:ph idx="1"/>
          </p:nvPr>
        </p:nvSpPr>
        <p:spPr>
          <a:xfrm>
            <a:off x="0" y="0"/>
            <a:ext cx="12192000" cy="6858000"/>
          </a:xfrm>
        </p:spPr>
        <p:txBody>
          <a:bodyPr>
            <a:normAutofit fontScale="92500" lnSpcReduction="10000"/>
          </a:bodyPr>
          <a:lstStyle/>
          <a:p>
            <a:pPr marL="0" indent="0">
              <a:buNone/>
            </a:pPr>
            <a:r>
              <a:rPr lang="en-US" b="1" dirty="0"/>
              <a:t>Types of Interrupt</a:t>
            </a:r>
          </a:p>
          <a:p>
            <a:pPr marL="0" indent="0" algn="just" rtl="0">
              <a:buNone/>
            </a:pPr>
            <a:r>
              <a:rPr lang="en-US" dirty="0">
                <a:effectLst/>
              </a:rPr>
              <a:t>Event-related software or hardware can trigger the issuance of interrupt signals.</a:t>
            </a:r>
          </a:p>
          <a:p>
            <a:pPr marL="0" indent="0" algn="just" rtl="0">
              <a:buNone/>
            </a:pPr>
            <a:r>
              <a:rPr lang="en-US" dirty="0">
                <a:effectLst/>
              </a:rPr>
              <a:t> These fall into one of two categories: software interrupts or hardware interrupts.</a:t>
            </a:r>
          </a:p>
          <a:p>
            <a:pPr marL="0" indent="0" eaLnBrk="0" fontAlgn="base" hangingPunct="0">
              <a:lnSpc>
                <a:spcPct val="100000"/>
              </a:lnSpc>
              <a:spcBef>
                <a:spcPct val="0"/>
              </a:spcBef>
              <a:spcAft>
                <a:spcPct val="0"/>
              </a:spcAft>
              <a:buNone/>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Hardware Interrupts: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Arial" panose="020B0604020202020204" pitchFamily="34" charset="0"/>
              </a:rPr>
              <a:t> If the signal for the processor is from external device or hardware is called hardware interrupts.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Arial" panose="020B0604020202020204" pitchFamily="34" charset="0"/>
              </a:rPr>
              <a:t> Example: from keyboard we will press the key to do some action this pressing of key in keyboard will generate a signal which is given to the processor to do action, such interrupts are called hardware interrupts.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Arial" panose="020B0604020202020204" pitchFamily="34" charset="0"/>
              </a:rPr>
              <a:t> Hardware interrupts can be classified into two types they are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Maskable Interrupt:</a:t>
            </a:r>
            <a:r>
              <a:rPr kumimoji="0" lang="en-US" altLang="en-US" sz="2800" b="0" i="0" u="none" strike="noStrike" cap="none" normalizeH="0" baseline="0" dirty="0">
                <a:ln>
                  <a:noFill/>
                </a:ln>
                <a:solidFill>
                  <a:schemeClr val="tx1"/>
                </a:solidFill>
                <a:effectLst/>
                <a:latin typeface="Arial" panose="020B0604020202020204" pitchFamily="34" charset="0"/>
              </a:rPr>
              <a:t> The hardware interrupts which can be delayed when a much highest priority interrupt has occurred to the processor.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Non Maskable Interrupt:</a:t>
            </a:r>
            <a:r>
              <a:rPr kumimoji="0" lang="en-US" altLang="en-US" sz="2800" b="0" i="0" u="none" strike="noStrike" cap="none" normalizeH="0" baseline="0" dirty="0">
                <a:ln>
                  <a:noFill/>
                </a:ln>
                <a:solidFill>
                  <a:schemeClr val="tx1"/>
                </a:solidFill>
                <a:effectLst/>
                <a:latin typeface="Arial" panose="020B0604020202020204" pitchFamily="34" charset="0"/>
              </a:rPr>
              <a:t> The hardware which cannot be delayed and should process by the processor immediately. </a:t>
            </a:r>
          </a:p>
          <a:p>
            <a:endParaRPr lang="en-US" dirty="0"/>
          </a:p>
        </p:txBody>
      </p:sp>
    </p:spTree>
    <p:extLst>
      <p:ext uri="{BB962C8B-B14F-4D97-AF65-F5344CB8AC3E}">
        <p14:creationId xmlns:p14="http://schemas.microsoft.com/office/powerpoint/2010/main" val="360499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2B716-C511-96A6-6067-E90ADF8CE810}"/>
              </a:ext>
            </a:extLst>
          </p:cNvPr>
          <p:cNvSpPr>
            <a:spLocks noGrp="1"/>
          </p:cNvSpPr>
          <p:nvPr>
            <p:ph idx="1"/>
          </p:nvPr>
        </p:nvSpPr>
        <p:spPr>
          <a:xfrm>
            <a:off x="0" y="0"/>
            <a:ext cx="12192000" cy="6857999"/>
          </a:xfrm>
        </p:spPr>
        <p:txBody>
          <a:bodyPr/>
          <a:lstStyle/>
          <a:p>
            <a:r>
              <a:rPr lang="en-US" b="1" dirty="0"/>
              <a:t>Serial Communication</a:t>
            </a:r>
          </a:p>
          <a:p>
            <a:r>
              <a:rPr lang="en-US" dirty="0"/>
              <a:t>In serial communication, data transmission occurs bit by bit on a single communication line or channel. </a:t>
            </a:r>
          </a:p>
          <a:p>
            <a:endParaRPr lang="en-US" dirty="0"/>
          </a:p>
          <a:p>
            <a:r>
              <a:rPr lang="en-US" dirty="0"/>
              <a:t>This process means that data bits are sent one after the other in a sequence or series (hence the term 'serial'), with the receiving device collecting and reassembling these bits into a complete message. </a:t>
            </a:r>
          </a:p>
          <a:p>
            <a:endParaRPr lang="en-US" dirty="0"/>
          </a:p>
          <a:p>
            <a:r>
              <a:rPr lang="en-US" dirty="0"/>
              <a:t>In simple terms, serial data transmission is like a single-lane road where cars can only travel one after the other, not side by side.</a:t>
            </a:r>
          </a:p>
          <a:p>
            <a:endParaRPr lang="en-US" dirty="0"/>
          </a:p>
          <a:p>
            <a:r>
              <a:rPr lang="en-US" dirty="0"/>
              <a:t> Here is a simple breakdown of how serial data is transmitted:</a:t>
            </a:r>
          </a:p>
          <a:p>
            <a:endParaRPr lang="en-US" dirty="0"/>
          </a:p>
        </p:txBody>
      </p:sp>
    </p:spTree>
    <p:extLst>
      <p:ext uri="{BB962C8B-B14F-4D97-AF65-F5344CB8AC3E}">
        <p14:creationId xmlns:p14="http://schemas.microsoft.com/office/powerpoint/2010/main" val="1447170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78C3E-BFB7-A276-148A-5E0FD32F1082}"/>
              </a:ext>
            </a:extLst>
          </p:cNvPr>
          <p:cNvSpPr>
            <a:spLocks noGrp="1"/>
          </p:cNvSpPr>
          <p:nvPr>
            <p:ph idx="1"/>
          </p:nvPr>
        </p:nvSpPr>
        <p:spPr>
          <a:xfrm>
            <a:off x="0" y="0"/>
            <a:ext cx="12192000" cy="6858000"/>
          </a:xfrm>
        </p:spPr>
        <p:txBody>
          <a:bodyPr>
            <a:normAutofit/>
          </a:bodyPr>
          <a:lstStyle/>
          <a:p>
            <a:pPr marL="0" indent="0">
              <a:buNone/>
            </a:pPr>
            <a:r>
              <a:rPr lang="en-US" dirty="0"/>
              <a:t>The hardware interrupt has an </a:t>
            </a:r>
          </a:p>
          <a:p>
            <a:pPr marL="0" indent="0">
              <a:buNone/>
            </a:pPr>
            <a:r>
              <a:rPr lang="en-US" dirty="0"/>
              <a:t>External interrupt and </a:t>
            </a:r>
          </a:p>
          <a:p>
            <a:pPr marL="0" indent="0">
              <a:buNone/>
            </a:pPr>
            <a:r>
              <a:rPr lang="en-US" dirty="0"/>
              <a:t>Internal interrupt.</a:t>
            </a:r>
          </a:p>
          <a:p>
            <a:r>
              <a:rPr lang="en-US" b="1" dirty="0">
                <a:latin typeface="Times New Roman" panose="02020603050405020304" pitchFamily="18" charset="0"/>
                <a:cs typeface="Times New Roman" panose="02020603050405020304" pitchFamily="18" charset="0"/>
              </a:rPr>
              <a:t>External Interrupt:</a:t>
            </a:r>
          </a:p>
          <a:p>
            <a:pPr marL="0" indent="0">
              <a:buNone/>
            </a:pPr>
            <a:r>
              <a:rPr lang="en-US" dirty="0">
                <a:latin typeface="Times New Roman" panose="02020603050405020304" pitchFamily="18" charset="0"/>
                <a:cs typeface="Times New Roman" panose="02020603050405020304" pitchFamily="18" charset="0"/>
              </a:rPr>
              <a:t>The external interrupt occurs when a specified signal is input to the dedicated external interrupt terminal.</a:t>
            </a:r>
          </a:p>
          <a:p>
            <a:pPr marL="0" indent="0" algn="just">
              <a:buNone/>
            </a:pPr>
            <a:r>
              <a:rPr lang="en-US" b="1" dirty="0">
                <a:effectLst/>
                <a:latin typeface="Times New Roman" panose="02020603050405020304" pitchFamily="18" charset="0"/>
                <a:cs typeface="Times New Roman" panose="02020603050405020304" pitchFamily="18" charset="0"/>
              </a:rPr>
              <a:t>Some examples that cause external interrupts: </a:t>
            </a:r>
            <a:endParaRPr lang="en-US" dirty="0">
              <a:effectLst/>
              <a:latin typeface="Times New Roman" panose="02020603050405020304" pitchFamily="18" charset="0"/>
              <a:cs typeface="Times New Roman" panose="02020603050405020304" pitchFamily="18" charset="0"/>
            </a:endParaRPr>
          </a:p>
          <a:p>
            <a:pPr marL="0" indent="0" algn="just">
              <a:buNone/>
            </a:pPr>
            <a:r>
              <a:rPr lang="en-US" dirty="0">
                <a:effectLst/>
                <a:latin typeface="Times New Roman" panose="02020603050405020304" pitchFamily="18" charset="0"/>
                <a:cs typeface="Times New Roman" panose="02020603050405020304" pitchFamily="18" charset="0"/>
              </a:rPr>
              <a:t> I/O devices requesting transfer of data </a:t>
            </a:r>
          </a:p>
          <a:p>
            <a:pPr marL="0" indent="0" algn="just">
              <a:buNone/>
            </a:pPr>
            <a:r>
              <a:rPr lang="en-US" dirty="0">
                <a:effectLst/>
                <a:latin typeface="Times New Roman" panose="02020603050405020304" pitchFamily="18" charset="0"/>
                <a:cs typeface="Times New Roman" panose="02020603050405020304" pitchFamily="18" charset="0"/>
              </a:rPr>
              <a:t> I/O devices finished the transfer of data. When a program executes in an endless loop and thus exceeds its time limit, an external interrupt occurs which is Timeout Interrupt.</a:t>
            </a:r>
          </a:p>
          <a:p>
            <a:pPr marL="0" indent="0" algn="just">
              <a:buNone/>
            </a:pPr>
            <a:r>
              <a:rPr lang="en-US" dirty="0">
                <a:effectLst/>
                <a:latin typeface="Times New Roman" panose="02020603050405020304" pitchFamily="18" charset="0"/>
                <a:cs typeface="Times New Roman" panose="02020603050405020304" pitchFamily="18" charset="0"/>
              </a:rPr>
              <a:t>While transferring the CPU’s complete state to a non-destructive memory in a few milliseconds before power ceases, then an external interrupt occurs.</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648906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BF08C-9E27-2220-9525-1D8F75127292}"/>
              </a:ext>
            </a:extLst>
          </p:cNvPr>
          <p:cNvSpPr>
            <a:spLocks noGrp="1"/>
          </p:cNvSpPr>
          <p:nvPr>
            <p:ph idx="1"/>
          </p:nvPr>
        </p:nvSpPr>
        <p:spPr>
          <a:xfrm>
            <a:off x="0" y="0"/>
            <a:ext cx="12192000" cy="6858000"/>
          </a:xfrm>
        </p:spPr>
        <p:txBody>
          <a:bodyPr/>
          <a:lstStyle/>
          <a:p>
            <a:r>
              <a:rPr lang="en-US" b="1" dirty="0"/>
              <a:t>Internal Interrupt</a:t>
            </a:r>
          </a:p>
          <a:p>
            <a:r>
              <a:rPr lang="en-US" dirty="0"/>
              <a:t>The internal interrupt occurs by an interrupt request signal from a peripheral circuit built into the microcontroller.</a:t>
            </a:r>
          </a:p>
          <a:p>
            <a:endParaRPr lang="en-US" dirty="0"/>
          </a:p>
          <a:p>
            <a:r>
              <a:rPr lang="en-US" dirty="0"/>
              <a:t>In addition, it has a maskable interrupt and a non maskable interrupt depending on how the interrupt request signal is received.</a:t>
            </a:r>
          </a:p>
          <a:p>
            <a:pPr algn="just"/>
            <a:r>
              <a:rPr lang="en-US" b="1" dirty="0">
                <a:effectLst/>
              </a:rPr>
              <a:t>Some examples that cause external interrupts: </a:t>
            </a:r>
            <a:endParaRPr lang="en-US" dirty="0">
              <a:effectLst/>
            </a:endParaRPr>
          </a:p>
          <a:p>
            <a:pPr algn="just">
              <a:buFont typeface="Arial" panose="020B0604020202020204" pitchFamily="34" charset="0"/>
              <a:buChar char="•"/>
            </a:pPr>
            <a:r>
              <a:rPr lang="en-US" dirty="0">
                <a:effectLst/>
              </a:rPr>
              <a:t>Register Overflow.</a:t>
            </a:r>
          </a:p>
          <a:p>
            <a:pPr algn="just">
              <a:buFont typeface="Arial" panose="020B0604020202020204" pitchFamily="34" charset="0"/>
              <a:buChar char="•"/>
            </a:pPr>
            <a:r>
              <a:rPr lang="en-US" dirty="0">
                <a:effectLst/>
              </a:rPr>
              <a:t>Attempt to divide by zero</a:t>
            </a:r>
          </a:p>
          <a:p>
            <a:pPr algn="just">
              <a:buFont typeface="Arial" panose="020B0604020202020204" pitchFamily="34" charset="0"/>
              <a:buChar char="•"/>
            </a:pPr>
            <a:r>
              <a:rPr lang="en-US" dirty="0">
                <a:effectLst/>
              </a:rPr>
              <a:t>Invalid operation code.</a:t>
            </a:r>
          </a:p>
          <a:p>
            <a:pPr algn="just">
              <a:buFont typeface="Arial" panose="020B0604020202020204" pitchFamily="34" charset="0"/>
              <a:buChar char="•"/>
            </a:pPr>
            <a:r>
              <a:rPr lang="en-US" dirty="0">
                <a:effectLst/>
              </a:rPr>
              <a:t>Stack overflow.</a:t>
            </a:r>
          </a:p>
          <a:p>
            <a:pPr algn="just">
              <a:buFont typeface="Arial" panose="020B0604020202020204" pitchFamily="34" charset="0"/>
              <a:buChar char="•"/>
            </a:pPr>
            <a:r>
              <a:rPr lang="en-US" dirty="0">
                <a:effectLst/>
              </a:rPr>
              <a:t>Protection violation.</a:t>
            </a:r>
          </a:p>
          <a:p>
            <a:pPr algn="just"/>
            <a:r>
              <a:rPr lang="en-US" dirty="0">
                <a:effectLst/>
              </a:rPr>
              <a:t>These conditions usually occur because of premature termination of the instruction execution.</a:t>
            </a:r>
          </a:p>
          <a:p>
            <a:endParaRPr lang="en-US" dirty="0"/>
          </a:p>
          <a:p>
            <a:endParaRPr lang="en-US" dirty="0"/>
          </a:p>
          <a:p>
            <a:endParaRPr lang="en-US" dirty="0"/>
          </a:p>
        </p:txBody>
      </p:sp>
    </p:spTree>
    <p:extLst>
      <p:ext uri="{BB962C8B-B14F-4D97-AF65-F5344CB8AC3E}">
        <p14:creationId xmlns:p14="http://schemas.microsoft.com/office/powerpoint/2010/main" val="1408724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2B95B-4B2F-0B94-E0C3-32A7B86CE1C5}"/>
              </a:ext>
            </a:extLst>
          </p:cNvPr>
          <p:cNvSpPr>
            <a:spLocks noGrp="1"/>
          </p:cNvSpPr>
          <p:nvPr>
            <p:ph idx="1"/>
          </p:nvPr>
        </p:nvSpPr>
        <p:spPr>
          <a:xfrm>
            <a:off x="0" y="0"/>
            <a:ext cx="12192000" cy="6858000"/>
          </a:xfrm>
        </p:spPr>
        <p:txBody>
          <a:bodyPr>
            <a:normAutofit lnSpcReduction="10000"/>
          </a:bodyPr>
          <a:lstStyle/>
          <a:p>
            <a:r>
              <a:rPr lang="en-US" b="1" dirty="0"/>
              <a:t>1. Software Interrupts</a:t>
            </a:r>
          </a:p>
          <a:p>
            <a:pPr algn="just" rtl="0"/>
            <a:r>
              <a:rPr lang="en-US" dirty="0">
                <a:effectLst/>
              </a:rPr>
              <a:t>A sort of interrupt called a software interrupt is one that is produced by software or a system as opposed to hardware.</a:t>
            </a:r>
          </a:p>
          <a:p>
            <a:pPr algn="just" rtl="0"/>
            <a:r>
              <a:rPr lang="en-US" dirty="0">
                <a:effectLst/>
              </a:rPr>
              <a:t> Traps and exceptions are other names for software interruptions. </a:t>
            </a:r>
          </a:p>
          <a:p>
            <a:pPr algn="just" rtl="0"/>
            <a:r>
              <a:rPr lang="en-US" dirty="0">
                <a:effectLst/>
              </a:rPr>
              <a:t>They serve as a signal for the operating system or a system service to carry out a certain function or respond to an error condition. </a:t>
            </a:r>
          </a:p>
          <a:p>
            <a:pPr algn="just" rtl="0"/>
            <a:r>
              <a:rPr lang="en-US" dirty="0">
                <a:effectLst/>
              </a:rPr>
              <a:t>Generally, software interrupts occur as a result of specific instructions being used or exceptions in the operation. </a:t>
            </a:r>
          </a:p>
          <a:p>
            <a:pPr algn="just" rtl="0"/>
            <a:r>
              <a:rPr lang="en-US" dirty="0">
                <a:effectLst/>
              </a:rPr>
              <a:t>In our system, software interrupts often occur when system calls are made.</a:t>
            </a:r>
          </a:p>
          <a:p>
            <a:pPr algn="just" rtl="0"/>
            <a:r>
              <a:rPr lang="en-US" dirty="0">
                <a:effectLst/>
              </a:rPr>
              <a:t> In contrast to the </a:t>
            </a:r>
            <a:r>
              <a:rPr lang="en-US" dirty="0">
                <a:effectLst/>
                <a:hlinkClick r:id="rId2"/>
              </a:rPr>
              <a:t>fork() system call</a:t>
            </a:r>
            <a:r>
              <a:rPr lang="en-US" dirty="0">
                <a:effectLst/>
              </a:rPr>
              <a:t>, which also generates a software interrupt, division by zero throws an exception that results in the software interrupt.</a:t>
            </a:r>
          </a:p>
          <a:p>
            <a:pPr algn="just" rtl="0"/>
            <a:r>
              <a:rPr lang="en-US" dirty="0">
                <a:effectLst/>
              </a:rPr>
              <a:t>A particular instruction known as an “interrupt instruction” is used to create software interrupts. </a:t>
            </a:r>
          </a:p>
          <a:p>
            <a:pPr algn="just" rtl="0"/>
            <a:r>
              <a:rPr lang="en-US" dirty="0">
                <a:effectLst/>
              </a:rPr>
              <a:t>When the interrupt instruction is used, the processor stops what it is doing and switches over to a particular interrupt handler code. </a:t>
            </a:r>
          </a:p>
          <a:p>
            <a:pPr algn="just" rtl="0"/>
            <a:r>
              <a:rPr lang="en-US" dirty="0">
                <a:effectLst/>
              </a:rPr>
              <a:t>The interrupt handler routine completes the required work or handles any errors before handing back control to the interrupted application.</a:t>
            </a:r>
          </a:p>
          <a:p>
            <a:endParaRPr lang="en-US" dirty="0"/>
          </a:p>
        </p:txBody>
      </p:sp>
    </p:spTree>
    <p:extLst>
      <p:ext uri="{BB962C8B-B14F-4D97-AF65-F5344CB8AC3E}">
        <p14:creationId xmlns:p14="http://schemas.microsoft.com/office/powerpoint/2010/main" val="3138339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91A84-6CC7-3E39-C48D-8E11C006776A}"/>
              </a:ext>
            </a:extLst>
          </p:cNvPr>
          <p:cNvSpPr>
            <a:spLocks noGrp="1"/>
          </p:cNvSpPr>
          <p:nvPr>
            <p:ph type="title"/>
          </p:nvPr>
        </p:nvSpPr>
        <p:spPr>
          <a:xfrm>
            <a:off x="0" y="43935"/>
            <a:ext cx="12191999" cy="1794390"/>
          </a:xfrm>
        </p:spPr>
        <p:txBody>
          <a:bodyPr>
            <a:normAutofit/>
          </a:bodyPr>
          <a:lstStyle/>
          <a:p>
            <a:r>
              <a:rPr kumimoji="0" lang="en-US" altLang="en-US" sz="4400" b="1" i="0" u="none" strike="noStrike" cap="none" normalizeH="0" baseline="0" dirty="0">
                <a:ln>
                  <a:noFill/>
                </a:ln>
                <a:solidFill>
                  <a:schemeClr val="tx1"/>
                </a:solidFill>
                <a:effectLst/>
                <a:latin typeface="Arial" panose="020B0604020202020204" pitchFamily="34" charset="0"/>
              </a:rPr>
              <a:t>Difference between External Interrupts vs Internal Interrupts</a:t>
            </a:r>
            <a:br>
              <a:rPr kumimoji="0" lang="en-US" altLang="en-US" sz="4400" b="1" i="0" u="none" strike="noStrike" cap="none" normalizeH="0" baseline="0" dirty="0">
                <a:ln>
                  <a:noFill/>
                </a:ln>
                <a:solidFill>
                  <a:schemeClr val="tx1"/>
                </a:solidFill>
                <a:effectLst/>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20A97574-C601-FC72-FDFC-043AE81AE7BF}"/>
              </a:ext>
            </a:extLst>
          </p:cNvPr>
          <p:cNvGraphicFramePr>
            <a:graphicFrameLocks noGrp="1"/>
          </p:cNvGraphicFramePr>
          <p:nvPr>
            <p:ph idx="1"/>
            <p:extLst>
              <p:ext uri="{D42A27DB-BD31-4B8C-83A1-F6EECF244321}">
                <p14:modId xmlns:p14="http://schemas.microsoft.com/office/powerpoint/2010/main" val="2110762266"/>
              </p:ext>
            </p:extLst>
          </p:nvPr>
        </p:nvGraphicFramePr>
        <p:xfrm>
          <a:off x="-1" y="1466849"/>
          <a:ext cx="12192000" cy="5406287"/>
        </p:xfrm>
        <a:graphic>
          <a:graphicData uri="http://schemas.openxmlformats.org/drawingml/2006/table">
            <a:tbl>
              <a:tblPr/>
              <a:tblGrid>
                <a:gridCol w="6096000">
                  <a:extLst>
                    <a:ext uri="{9D8B030D-6E8A-4147-A177-3AD203B41FA5}">
                      <a16:colId xmlns:a16="http://schemas.microsoft.com/office/drawing/2014/main" val="3506601359"/>
                    </a:ext>
                  </a:extLst>
                </a:gridCol>
                <a:gridCol w="6096000">
                  <a:extLst>
                    <a:ext uri="{9D8B030D-6E8A-4147-A177-3AD203B41FA5}">
                      <a16:colId xmlns:a16="http://schemas.microsoft.com/office/drawing/2014/main" val="3831646231"/>
                    </a:ext>
                  </a:extLst>
                </a:gridCol>
              </a:tblGrid>
              <a:tr h="763887">
                <a:tc>
                  <a:txBody>
                    <a:bodyPr/>
                    <a:lstStyle/>
                    <a:p>
                      <a:r>
                        <a:rPr lang="en-US" sz="2400" b="1" dirty="0">
                          <a:latin typeface="Times New Roman" panose="02020603050405020304" pitchFamily="18" charset="0"/>
                          <a:cs typeface="Times New Roman" panose="02020603050405020304" pitchFamily="18" charset="0"/>
                        </a:rPr>
                        <a:t> External Interrupts</a:t>
                      </a:r>
                      <a:endParaRPr lang="en-US"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US" sz="2400" b="1">
                          <a:latin typeface="Times New Roman" panose="02020603050405020304" pitchFamily="18" charset="0"/>
                          <a:cs typeface="Times New Roman" panose="02020603050405020304" pitchFamily="18" charset="0"/>
                        </a:rPr>
                        <a:t> Internal Interrupts</a:t>
                      </a:r>
                      <a:endParaRPr lang="en-US" sz="2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extLst>
                  <a:ext uri="{0D108BD9-81ED-4DB2-BD59-A6C34878D82A}">
                    <a16:rowId xmlns:a16="http://schemas.microsoft.com/office/drawing/2014/main" val="1864334415"/>
                  </a:ext>
                </a:extLst>
              </a:tr>
              <a:tr h="1909720">
                <a:tc>
                  <a:txBody>
                    <a:bodyPr/>
                    <a:lstStyle/>
                    <a:p>
                      <a:r>
                        <a:rPr lang="en-US" sz="2400" dirty="0">
                          <a:latin typeface="Times New Roman" panose="02020603050405020304" pitchFamily="18" charset="0"/>
                          <a:cs typeface="Times New Roman" panose="02020603050405020304" pitchFamily="18" charset="0"/>
                        </a:rPr>
                        <a:t>External interrupts are caused by some external event or failure.</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Internal interrupts are caused by some exceptional condition caused by program itself rather than by an external event.</a:t>
                      </a:r>
                    </a:p>
                  </a:txBody>
                  <a:tcPr anchor="ctr">
                    <a:lnL>
                      <a:noFill/>
                    </a:lnL>
                    <a:lnR>
                      <a:noFill/>
                    </a:lnR>
                    <a:lnT>
                      <a:noFill/>
                    </a:lnT>
                    <a:lnB>
                      <a:noFill/>
                    </a:lnB>
                  </a:tcPr>
                </a:tc>
                <a:extLst>
                  <a:ext uri="{0D108BD9-81ED-4DB2-BD59-A6C34878D82A}">
                    <a16:rowId xmlns:a16="http://schemas.microsoft.com/office/drawing/2014/main" val="3334122994"/>
                  </a:ext>
                </a:extLst>
              </a:tr>
              <a:tr h="763887">
                <a:tc>
                  <a:txBody>
                    <a:bodyPr/>
                    <a:lstStyle/>
                    <a:p>
                      <a:r>
                        <a:rPr lang="en-US" sz="2400" dirty="0">
                          <a:latin typeface="Times New Roman" panose="02020603050405020304" pitchFamily="18" charset="0"/>
                          <a:cs typeface="Times New Roman" panose="02020603050405020304" pitchFamily="18" charset="0"/>
                        </a:rPr>
                        <a:t>External interrupts are asynchronous.</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Internal interrupts are synchronous with the program.</a:t>
                      </a:r>
                    </a:p>
                  </a:txBody>
                  <a:tcPr anchor="ctr">
                    <a:lnL>
                      <a:noFill/>
                    </a:lnL>
                    <a:lnR>
                      <a:noFill/>
                    </a:lnR>
                    <a:lnT>
                      <a:noFill/>
                    </a:lnT>
                    <a:lnB>
                      <a:noFill/>
                    </a:lnB>
                  </a:tcPr>
                </a:tc>
                <a:extLst>
                  <a:ext uri="{0D108BD9-81ED-4DB2-BD59-A6C34878D82A}">
                    <a16:rowId xmlns:a16="http://schemas.microsoft.com/office/drawing/2014/main" val="1166484118"/>
                  </a:ext>
                </a:extLst>
              </a:tr>
              <a:tr h="1909720">
                <a:tc>
                  <a:txBody>
                    <a:bodyPr/>
                    <a:lstStyle/>
                    <a:p>
                      <a:r>
                        <a:rPr lang="en-US" sz="2400" dirty="0">
                          <a:latin typeface="Times New Roman" panose="02020603050405020304" pitchFamily="18" charset="0"/>
                          <a:cs typeface="Times New Roman" panose="02020603050405020304" pitchFamily="18" charset="0"/>
                        </a:rPr>
                        <a:t>External interrupts depend on external conditions that are independent of the program being executed at that time.</a:t>
                      </a:r>
                    </a:p>
                  </a:txBody>
                  <a:tcPr anchor="ctr">
                    <a:lnL>
                      <a:noFill/>
                    </a:lnL>
                    <a:lnR>
                      <a:noFill/>
                    </a:lnR>
                    <a:lnT>
                      <a:noFill/>
                    </a:lnT>
                    <a:lnB>
                      <a:noFill/>
                    </a:lnB>
                  </a:tcPr>
                </a:tc>
                <a:tc>
                  <a:txBody>
                    <a:bodyPr/>
                    <a:lstStyle/>
                    <a:p>
                      <a:r>
                        <a:rPr lang="en-US" sz="2400" dirty="0">
                          <a:latin typeface="Times New Roman" panose="02020603050405020304" pitchFamily="18" charset="0"/>
                          <a:cs typeface="Times New Roman" panose="02020603050405020304" pitchFamily="18" charset="0"/>
                        </a:rPr>
                        <a:t>If the program is returned, Internal interrupts will occur in the same place each time.</a:t>
                      </a:r>
                    </a:p>
                  </a:txBody>
                  <a:tcPr anchor="ctr">
                    <a:lnL>
                      <a:noFill/>
                    </a:lnL>
                    <a:lnR>
                      <a:noFill/>
                    </a:lnR>
                    <a:lnT>
                      <a:noFill/>
                    </a:lnT>
                    <a:lnB>
                      <a:noFill/>
                    </a:lnB>
                  </a:tcPr>
                </a:tc>
                <a:extLst>
                  <a:ext uri="{0D108BD9-81ED-4DB2-BD59-A6C34878D82A}">
                    <a16:rowId xmlns:a16="http://schemas.microsoft.com/office/drawing/2014/main" val="1461309556"/>
                  </a:ext>
                </a:extLst>
              </a:tr>
            </a:tbl>
          </a:graphicData>
        </a:graphic>
      </p:graphicFrame>
    </p:spTree>
    <p:extLst>
      <p:ext uri="{BB962C8B-B14F-4D97-AF65-F5344CB8AC3E}">
        <p14:creationId xmlns:p14="http://schemas.microsoft.com/office/powerpoint/2010/main" val="3192979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1082FB-E057-CDAE-9C64-129EDE454A96}"/>
              </a:ext>
            </a:extLst>
          </p:cNvPr>
          <p:cNvSpPr>
            <a:spLocks noGrp="1"/>
          </p:cNvSpPr>
          <p:nvPr>
            <p:ph sz="half" idx="1"/>
          </p:nvPr>
        </p:nvSpPr>
        <p:spPr>
          <a:xfrm>
            <a:off x="0" y="0"/>
            <a:ext cx="6019800" cy="6858000"/>
          </a:xfrm>
        </p:spPr>
        <p:txBody>
          <a:bodyPr>
            <a:normAutofit/>
          </a:bodyPr>
          <a:lstStyle/>
          <a:p>
            <a:pPr marL="0" indent="0">
              <a:buNone/>
            </a:pPr>
            <a:r>
              <a:rPr lang="en-US" b="1" dirty="0"/>
              <a:t>Interrupt Stages and Processing.</a:t>
            </a:r>
          </a:p>
          <a:p>
            <a:pPr marL="0" indent="0">
              <a:buNone/>
            </a:pPr>
            <a:r>
              <a:rPr lang="en-US" dirty="0"/>
              <a:t>Instruction cycle consists of fetch, execute and interrupt stage show in below diagram −</a:t>
            </a:r>
            <a:endParaRPr lang="en-US" b="1" dirty="0"/>
          </a:p>
          <a:p>
            <a:r>
              <a:rPr lang="en-US" dirty="0"/>
              <a:t>If any interrupt occurs, it is indicated by an interrupt flag. </a:t>
            </a:r>
          </a:p>
          <a:p>
            <a:r>
              <a:rPr lang="en-US" dirty="0"/>
              <a:t>The CPU will go to interrupt handler routine. </a:t>
            </a:r>
          </a:p>
          <a:p>
            <a:r>
              <a:rPr lang="en-US" dirty="0"/>
              <a:t>Interrupt handler then checks the type of interrupt and executes the appropriate function. </a:t>
            </a:r>
          </a:p>
          <a:p>
            <a:r>
              <a:rPr lang="en-US" dirty="0"/>
              <a:t>It involves overhead but still better than the CPU waiting for I/O completion or other activities.</a:t>
            </a:r>
          </a:p>
          <a:p>
            <a:r>
              <a:rPr lang="en-US" dirty="0"/>
              <a:t>Interrupt handler activates most prior able activity first and later deferrable part will be handled.</a:t>
            </a:r>
          </a:p>
          <a:p>
            <a:endParaRPr lang="en-US" dirty="0"/>
          </a:p>
        </p:txBody>
      </p:sp>
      <p:pic>
        <p:nvPicPr>
          <p:cNvPr id="7" name="Content Placeholder 6">
            <a:extLst>
              <a:ext uri="{FF2B5EF4-FFF2-40B4-BE49-F238E27FC236}">
                <a16:creationId xmlns:a16="http://schemas.microsoft.com/office/drawing/2014/main" id="{90FC1DEE-14CD-DBEA-FC95-646E2FE3D1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1249" y="1819274"/>
            <a:ext cx="5800725" cy="3629025"/>
          </a:xfrm>
        </p:spPr>
      </p:pic>
    </p:spTree>
    <p:extLst>
      <p:ext uri="{BB962C8B-B14F-4D97-AF65-F5344CB8AC3E}">
        <p14:creationId xmlns:p14="http://schemas.microsoft.com/office/powerpoint/2010/main" val="3804815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4AE590-3FBF-7EC4-72D9-58371C090013}"/>
              </a:ext>
            </a:extLst>
          </p:cNvPr>
          <p:cNvSpPr>
            <a:spLocks noGrp="1"/>
          </p:cNvSpPr>
          <p:nvPr>
            <p:ph sz="half" idx="1"/>
          </p:nvPr>
        </p:nvSpPr>
        <p:spPr>
          <a:xfrm>
            <a:off x="0" y="0"/>
            <a:ext cx="12192000" cy="6858000"/>
          </a:xfrm>
        </p:spPr>
        <p:txBody>
          <a:bodyPr>
            <a:normAutofit fontScale="62500" lnSpcReduction="20000"/>
          </a:bodyPr>
          <a:lstStyle/>
          <a:p>
            <a:r>
              <a:rPr lang="en-US" sz="2400" b="1" dirty="0">
                <a:latin typeface="Times New Roman" panose="02020603050405020304" pitchFamily="18" charset="0"/>
                <a:cs typeface="Times New Roman" panose="02020603050405020304" pitchFamily="18" charset="0"/>
              </a:rPr>
              <a:t>Interrupt processing</a:t>
            </a:r>
          </a:p>
          <a:p>
            <a:r>
              <a:rPr lang="en-US" sz="2400" b="1" dirty="0">
                <a:latin typeface="Times New Roman" panose="02020603050405020304" pitchFamily="18" charset="0"/>
                <a:cs typeface="Times New Roman" panose="02020603050405020304" pitchFamily="18" charset="0"/>
              </a:rPr>
              <a:t>Step 1</a:t>
            </a:r>
            <a:r>
              <a:rPr lang="en-US" sz="2400" dirty="0">
                <a:latin typeface="Times New Roman" panose="02020603050405020304" pitchFamily="18" charset="0"/>
                <a:cs typeface="Times New Roman" panose="02020603050405020304" pitchFamily="18" charset="0"/>
              </a:rPr>
              <a:t> − First device issues interrupt to CPU.</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 2</a:t>
            </a:r>
            <a:r>
              <a:rPr lang="en-US" sz="2400" dirty="0">
                <a:latin typeface="Times New Roman" panose="02020603050405020304" pitchFamily="18" charset="0"/>
                <a:cs typeface="Times New Roman" panose="02020603050405020304" pitchFamily="18" charset="0"/>
              </a:rPr>
              <a:t> − Then, the CPU finishes execution of current instruction.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 CPU tests for pending interrupt request. If there is one, it sends an acknowledgment to the device which removes its interrupt signal.</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 4</a:t>
            </a:r>
            <a:r>
              <a:rPr lang="en-US" sz="2400" dirty="0">
                <a:latin typeface="Times New Roman" panose="02020603050405020304" pitchFamily="18" charset="0"/>
                <a:cs typeface="Times New Roman" panose="02020603050405020304" pitchFamily="18" charset="0"/>
              </a:rPr>
              <a:t> − CPU saves program status word onto control stack.</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 5</a:t>
            </a:r>
            <a:r>
              <a:rPr lang="en-US" sz="2400" dirty="0">
                <a:latin typeface="Times New Roman" panose="02020603050405020304" pitchFamily="18" charset="0"/>
                <a:cs typeface="Times New Roman" panose="02020603050405020304" pitchFamily="18" charset="0"/>
              </a:rPr>
              <a:t> − CPU loads the location of the interrupt handler into the PC register.</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 6</a:t>
            </a:r>
            <a:r>
              <a:rPr lang="en-US" sz="2400" dirty="0">
                <a:latin typeface="Times New Roman" panose="02020603050405020304" pitchFamily="18" charset="0"/>
                <a:cs typeface="Times New Roman" panose="02020603050405020304" pitchFamily="18" charset="0"/>
              </a:rPr>
              <a:t> − Save the contents of all registers from the control stack into memory.</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 7</a:t>
            </a:r>
            <a:r>
              <a:rPr lang="en-US" sz="2400" dirty="0">
                <a:latin typeface="Times New Roman" panose="02020603050405020304" pitchFamily="18" charset="0"/>
                <a:cs typeface="Times New Roman" panose="02020603050405020304" pitchFamily="18" charset="0"/>
              </a:rPr>
              <a:t> − Find out the cause of interrupt, or interrupt type or invokes appropriate routine.</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 8</a:t>
            </a:r>
            <a:r>
              <a:rPr lang="en-US" sz="2400" dirty="0">
                <a:latin typeface="Times New Roman" panose="02020603050405020304" pitchFamily="18" charset="0"/>
                <a:cs typeface="Times New Roman" panose="02020603050405020304" pitchFamily="18" charset="0"/>
              </a:rPr>
              <a:t> − Restore saved registers from the stack.</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 9</a:t>
            </a:r>
            <a:r>
              <a:rPr lang="en-US" sz="2400" dirty="0">
                <a:latin typeface="Times New Roman" panose="02020603050405020304" pitchFamily="18" charset="0"/>
                <a:cs typeface="Times New Roman" panose="02020603050405020304" pitchFamily="18" charset="0"/>
              </a:rPr>
              <a:t> − Restore PC to dispatch the original process.</a:t>
            </a:r>
          </a:p>
          <a:p>
            <a:endParaRPr lang="en-US" dirty="0"/>
          </a:p>
        </p:txBody>
      </p:sp>
    </p:spTree>
    <p:extLst>
      <p:ext uri="{BB962C8B-B14F-4D97-AF65-F5344CB8AC3E}">
        <p14:creationId xmlns:p14="http://schemas.microsoft.com/office/powerpoint/2010/main" val="1651916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9DAC03B-EAF6-B71B-4383-A6DEEABE9DCE}"/>
              </a:ext>
            </a:extLst>
          </p:cNvPr>
          <p:cNvSpPr>
            <a:spLocks noGrp="1"/>
          </p:cNvSpPr>
          <p:nvPr>
            <p:ph idx="1"/>
          </p:nvPr>
        </p:nvSpPr>
        <p:spPr>
          <a:xfrm>
            <a:off x="0" y="0"/>
            <a:ext cx="12192000" cy="6858000"/>
          </a:xfrm>
        </p:spPr>
        <p:txBody>
          <a:bodyPr>
            <a:normAutofit/>
          </a:bodyPr>
          <a:lstStyle/>
          <a:p>
            <a:r>
              <a:rPr lang="en-US" b="1" dirty="0"/>
              <a:t>Priority Interrupts </a:t>
            </a:r>
          </a:p>
          <a:p>
            <a:r>
              <a:rPr lang="en-US" b="1" dirty="0"/>
              <a:t>(S/W Polling and Daisy Chaining)</a:t>
            </a:r>
          </a:p>
          <a:p>
            <a:pPr algn="just"/>
            <a:r>
              <a:rPr lang="en-US" dirty="0"/>
              <a:t>when I/O devices are ready for I/O transfer, they generate an interrupt request signal to the computer. </a:t>
            </a:r>
          </a:p>
          <a:p>
            <a:pPr algn="just"/>
            <a:r>
              <a:rPr lang="en-US" dirty="0"/>
              <a:t>The CPU receives this signal, suspends the current instructions it is executing, and then moves forward to service that transfer request.</a:t>
            </a:r>
          </a:p>
          <a:p>
            <a:pPr algn="just"/>
            <a:r>
              <a:rPr lang="en-US" dirty="0"/>
              <a:t> But what if multiple devices generate interrupts simultaneously.</a:t>
            </a:r>
          </a:p>
          <a:p>
            <a:pPr algn="just"/>
            <a:r>
              <a:rPr lang="en-US" dirty="0"/>
              <a:t> In that case, we have a way to decide which interrupt is to be serviced first.</a:t>
            </a:r>
          </a:p>
          <a:p>
            <a:pPr algn="just"/>
            <a:r>
              <a:rPr lang="en-US" dirty="0"/>
              <a:t> In other words, we have to set a priority among all the devices for systemic interrupt servicing. </a:t>
            </a:r>
          </a:p>
          <a:p>
            <a:pPr algn="just"/>
            <a:r>
              <a:rPr lang="en-US" dirty="0"/>
              <a:t>The concept of defining the priority among devices so as to know which one is to be serviced first in case of simultaneous requests is called a priority interrupt system. </a:t>
            </a:r>
          </a:p>
          <a:p>
            <a:pPr algn="just"/>
            <a:r>
              <a:rPr lang="en-US" dirty="0"/>
              <a:t>This could be done with either software or hardware methods.</a:t>
            </a:r>
          </a:p>
          <a:p>
            <a:r>
              <a:rPr lang="en-US" dirty="0">
                <a:solidFill>
                  <a:srgbClr val="FF0000"/>
                </a:solidFill>
              </a:rPr>
              <a:t>SOFTWARE METHOD – POLLING</a:t>
            </a:r>
            <a:endParaRPr lang="en-US" dirty="0"/>
          </a:p>
          <a:p>
            <a:r>
              <a:rPr lang="en-US" dirty="0">
                <a:solidFill>
                  <a:srgbClr val="FF0000"/>
                </a:solidFill>
              </a:rPr>
              <a:t>HARDWARE METHOD – DAISY CHAINING</a:t>
            </a:r>
          </a:p>
          <a:p>
            <a:endParaRPr lang="en-US" dirty="0"/>
          </a:p>
        </p:txBody>
      </p:sp>
    </p:spTree>
    <p:extLst>
      <p:ext uri="{BB962C8B-B14F-4D97-AF65-F5344CB8AC3E}">
        <p14:creationId xmlns:p14="http://schemas.microsoft.com/office/powerpoint/2010/main" val="2951711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65987F-BAE1-AE17-1CEC-B606E935E09B}"/>
              </a:ext>
            </a:extLst>
          </p:cNvPr>
          <p:cNvSpPr>
            <a:spLocks noGrp="1"/>
          </p:cNvSpPr>
          <p:nvPr>
            <p:ph sz="half" idx="1"/>
          </p:nvPr>
        </p:nvSpPr>
        <p:spPr>
          <a:xfrm>
            <a:off x="0" y="0"/>
            <a:ext cx="6172200" cy="6858000"/>
          </a:xfrm>
        </p:spPr>
        <p:txBody>
          <a:bodyPr>
            <a:normAutofit fontScale="92500" lnSpcReduction="20000"/>
          </a:bodyPr>
          <a:lstStyle/>
          <a:p>
            <a:r>
              <a:rPr lang="en-US" dirty="0"/>
              <a:t>SOFTWARE METHOD – POLLING</a:t>
            </a:r>
          </a:p>
          <a:p>
            <a:pPr algn="just"/>
            <a:r>
              <a:rPr lang="en-US" dirty="0"/>
              <a:t>In this method, all interrupts are serviced by branching to the same service program. </a:t>
            </a:r>
          </a:p>
          <a:p>
            <a:pPr algn="just"/>
            <a:r>
              <a:rPr lang="en-US" dirty="0"/>
              <a:t>This program then checks with each device if it is the one generating the interrupt.</a:t>
            </a:r>
          </a:p>
          <a:p>
            <a:pPr algn="just"/>
            <a:r>
              <a:rPr lang="en-US" dirty="0"/>
              <a:t> The order of checking is determined by the priority that has to be set.</a:t>
            </a:r>
          </a:p>
          <a:p>
            <a:pPr algn="just"/>
            <a:r>
              <a:rPr lang="en-US" dirty="0"/>
              <a:t> The device having the highest priority is checked first and then devices are checked in descending order of priority.</a:t>
            </a:r>
          </a:p>
          <a:p>
            <a:pPr algn="just"/>
            <a:r>
              <a:rPr lang="en-US" dirty="0"/>
              <a:t> If the device is checked to be generating the interrupt, another service program is called which works specifically for that particular device.</a:t>
            </a:r>
          </a:p>
          <a:p>
            <a:pPr algn="just"/>
            <a:r>
              <a:rPr lang="en-US" dirty="0"/>
              <a:t>The major disadvantage of this method is that it is quite slow. To overcome this, we can use hardware solution, one of which involves connecting the devices in series. This is called Daisy-chaining method.</a:t>
            </a:r>
            <a:br>
              <a:rPr lang="en-US" dirty="0"/>
            </a:br>
            <a:endParaRPr lang="en-US" dirty="0"/>
          </a:p>
          <a:p>
            <a:pPr algn="just"/>
            <a:r>
              <a:rPr lang="en-US" dirty="0"/>
              <a:t> The structure will look something like this-</a:t>
            </a:r>
          </a:p>
          <a:p>
            <a:endParaRPr lang="en-US" dirty="0"/>
          </a:p>
        </p:txBody>
      </p:sp>
    </p:spTree>
    <p:extLst>
      <p:ext uri="{BB962C8B-B14F-4D97-AF65-F5344CB8AC3E}">
        <p14:creationId xmlns:p14="http://schemas.microsoft.com/office/powerpoint/2010/main" val="1872675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5A8114-E0F0-A280-0D75-6F571A5AB796}"/>
              </a:ext>
            </a:extLst>
          </p:cNvPr>
          <p:cNvSpPr>
            <a:spLocks noGrp="1"/>
          </p:cNvSpPr>
          <p:nvPr>
            <p:ph sz="half" idx="1"/>
          </p:nvPr>
        </p:nvSpPr>
        <p:spPr>
          <a:xfrm>
            <a:off x="0" y="-1"/>
            <a:ext cx="6019800" cy="6858001"/>
          </a:xfrm>
        </p:spPr>
        <p:txBody>
          <a:bodyPr>
            <a:normAutofit/>
          </a:bodyPr>
          <a:lstStyle/>
          <a:p>
            <a:r>
              <a:rPr lang="en-US" dirty="0"/>
              <a:t>HARDWARE METHOD – DAISY CHAINING</a:t>
            </a:r>
          </a:p>
          <a:p>
            <a:pPr algn="just"/>
            <a:r>
              <a:rPr lang="en-US" dirty="0"/>
              <a:t>The daisy-chaining method involves connecting all the devices that can request an interrupt in a serial manner. </a:t>
            </a:r>
          </a:p>
          <a:p>
            <a:pPr algn="just"/>
            <a:endParaRPr lang="en-US" dirty="0"/>
          </a:p>
          <a:p>
            <a:pPr algn="just"/>
            <a:r>
              <a:rPr lang="en-US" dirty="0"/>
              <a:t>This configuration is governed by the priority of the devices. </a:t>
            </a:r>
          </a:p>
          <a:p>
            <a:pPr algn="just"/>
            <a:endParaRPr lang="en-US" dirty="0"/>
          </a:p>
          <a:p>
            <a:pPr algn="just"/>
            <a:r>
              <a:rPr lang="en-US" dirty="0"/>
              <a:t>The device with the highest priority is placed first followed by the second highest priority device and so on. </a:t>
            </a:r>
          </a:p>
          <a:p>
            <a:pPr algn="just"/>
            <a:endParaRPr lang="en-US" dirty="0"/>
          </a:p>
          <a:p>
            <a:pPr algn="just"/>
            <a:r>
              <a:rPr lang="en-US" dirty="0"/>
              <a:t>The given figure depicts this arrangement. </a:t>
            </a:r>
          </a:p>
          <a:p>
            <a:endParaRPr lang="en-US" dirty="0"/>
          </a:p>
        </p:txBody>
      </p:sp>
      <p:pic>
        <p:nvPicPr>
          <p:cNvPr id="6" name="Content Placeholder 5">
            <a:extLst>
              <a:ext uri="{FF2B5EF4-FFF2-40B4-BE49-F238E27FC236}">
                <a16:creationId xmlns:a16="http://schemas.microsoft.com/office/drawing/2014/main" id="{4A582997-4AEF-9CE3-F553-F179A29B42F3}"/>
              </a:ext>
            </a:extLst>
          </p:cNvPr>
          <p:cNvPicPr>
            <a:picLocks noGrp="1" noChangeAspect="1"/>
          </p:cNvPicPr>
          <p:nvPr>
            <p:ph sz="half" idx="2"/>
          </p:nvPr>
        </p:nvPicPr>
        <p:blipFill>
          <a:blip r:embed="rId2">
            <a:alphaModFix/>
            <a:extLst>
              <a:ext uri="{BEBA8EAE-BF5A-486C-A8C5-ECC9F3942E4B}">
                <a14:imgProps xmlns:a14="http://schemas.microsoft.com/office/drawing/2010/main">
                  <a14:imgLayer r:embed="rId3">
                    <a14:imgEffect>
                      <a14:colorTemperature colorTemp="4900"/>
                    </a14:imgEffect>
                    <a14:imgEffect>
                      <a14:saturation sat="79000"/>
                    </a14:imgEffect>
                  </a14:imgLayer>
                </a14:imgProps>
              </a:ext>
              <a:ext uri="{28A0092B-C50C-407E-A947-70E740481C1C}">
                <a14:useLocalDpi xmlns:a14="http://schemas.microsoft.com/office/drawing/2010/main" val="0"/>
              </a:ext>
            </a:extLst>
          </a:blip>
          <a:stretch>
            <a:fillRect/>
          </a:stretch>
        </p:blipFill>
        <p:spPr>
          <a:xfrm>
            <a:off x="6600827" y="133349"/>
            <a:ext cx="5591173" cy="6591300"/>
          </a:xfrm>
          <a:effectLst>
            <a:glow rad="127000">
              <a:schemeClr val="accent1">
                <a:alpha val="98000"/>
              </a:schemeClr>
            </a:glow>
          </a:effectLst>
        </p:spPr>
      </p:pic>
    </p:spTree>
    <p:extLst>
      <p:ext uri="{BB962C8B-B14F-4D97-AF65-F5344CB8AC3E}">
        <p14:creationId xmlns:p14="http://schemas.microsoft.com/office/powerpoint/2010/main" val="536450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BD39B0-79FD-AB6A-26C9-A35F69321898}"/>
              </a:ext>
            </a:extLst>
          </p:cNvPr>
          <p:cNvSpPr>
            <a:spLocks noGrp="1"/>
          </p:cNvSpPr>
          <p:nvPr>
            <p:ph idx="1"/>
          </p:nvPr>
        </p:nvSpPr>
        <p:spPr>
          <a:xfrm>
            <a:off x="0" y="0"/>
            <a:ext cx="12192000" cy="6858000"/>
          </a:xfrm>
        </p:spPr>
        <p:txBody>
          <a:bodyPr>
            <a:normAutofit fontScale="85000" lnSpcReduction="10000"/>
          </a:bodyPr>
          <a:lstStyle/>
          <a:p>
            <a:pPr marL="0" indent="0">
              <a:buNone/>
            </a:pPr>
            <a:r>
              <a:rPr lang="en-US" b="1" dirty="0"/>
              <a:t>WORKING:</a:t>
            </a:r>
          </a:p>
          <a:p>
            <a:r>
              <a:rPr lang="en-US" dirty="0"/>
              <a:t> There is an interrupt request line which is common to all the devices and goes into the CPU.</a:t>
            </a:r>
          </a:p>
          <a:p>
            <a:pPr>
              <a:buFont typeface="Arial" panose="020B0604020202020204" pitchFamily="34" charset="0"/>
              <a:buChar char="•"/>
            </a:pPr>
            <a:r>
              <a:rPr lang="en-US" dirty="0"/>
              <a:t>When no interrupts are pending, the line is in HIGH state. But if any of the devices raises an interrupt, it places the interrupt request line in the LOW state.</a:t>
            </a:r>
          </a:p>
          <a:p>
            <a:pPr>
              <a:buFont typeface="Arial" panose="020B0604020202020204" pitchFamily="34" charset="0"/>
              <a:buChar char="•"/>
            </a:pPr>
            <a:r>
              <a:rPr lang="en-US" dirty="0"/>
              <a:t>The CPU acknowledges this interrupt request from the line and then enables the interrupt acknowledge line in response to the request.</a:t>
            </a:r>
          </a:p>
          <a:p>
            <a:pPr>
              <a:buFont typeface="Arial" panose="020B0604020202020204" pitchFamily="34" charset="0"/>
              <a:buChar char="•"/>
            </a:pPr>
            <a:r>
              <a:rPr lang="en-US" dirty="0"/>
              <a:t>This signal is received at the PI(Priority in) input of device 1.</a:t>
            </a:r>
          </a:p>
          <a:p>
            <a:pPr>
              <a:buFont typeface="Arial" panose="020B0604020202020204" pitchFamily="34" charset="0"/>
              <a:buChar char="•"/>
            </a:pPr>
            <a:r>
              <a:rPr lang="en-US" dirty="0"/>
              <a:t>If the device has not requested the interrupt, it passes this signal to the next device through its PO(priority out) output. (PI = 1 &amp; PO = 1)</a:t>
            </a:r>
          </a:p>
          <a:p>
            <a:pPr>
              <a:buFont typeface="Arial" panose="020B0604020202020204" pitchFamily="34" charset="0"/>
              <a:buChar char="•"/>
            </a:pPr>
            <a:r>
              <a:rPr lang="en-US" dirty="0"/>
              <a:t>However, if the device had requested the interrupt, (PI =1 &amp; PO = 0) </a:t>
            </a:r>
          </a:p>
          <a:p>
            <a:pPr marL="742950" lvl="1" indent="-285750">
              <a:buFont typeface="Arial" panose="020B0604020202020204" pitchFamily="34" charset="0"/>
              <a:buChar char="•"/>
            </a:pPr>
            <a:r>
              <a:rPr lang="en-US" dirty="0"/>
              <a:t>The device consumes the acknowledge signal and block its further use by placing 0 at its PO(priority out) output.</a:t>
            </a:r>
          </a:p>
          <a:p>
            <a:pPr marL="742950" lvl="1" indent="-285750">
              <a:buFont typeface="Arial" panose="020B0604020202020204" pitchFamily="34" charset="0"/>
              <a:buChar char="•"/>
            </a:pPr>
            <a:r>
              <a:rPr lang="en-US" dirty="0"/>
              <a:t>The device then proceeds to place its interrupt vector address(VAD) into the data bus of CPU.</a:t>
            </a:r>
          </a:p>
          <a:p>
            <a:pPr marL="742950" lvl="1" indent="-285750">
              <a:buFont typeface="Arial" panose="020B0604020202020204" pitchFamily="34" charset="0"/>
              <a:buChar char="•"/>
            </a:pPr>
            <a:r>
              <a:rPr lang="en-US" dirty="0"/>
              <a:t>The device puts its interrupt request signal in HIGH state to indicate its interrupt has been taken care of.</a:t>
            </a:r>
          </a:p>
          <a:p>
            <a:pPr>
              <a:buFont typeface="Arial" panose="020B0604020202020204" pitchFamily="34" charset="0"/>
              <a:buChar char="•"/>
            </a:pPr>
            <a:r>
              <a:rPr lang="en-US" dirty="0"/>
              <a:t>If a device gets 0 at its PI input, it generates 0 at the PO output to tell other devices that acknowledge signal has been blocked. (PI = 0 &amp; PO = 0)</a:t>
            </a:r>
          </a:p>
          <a:p>
            <a:r>
              <a:rPr lang="en-US" dirty="0"/>
              <a:t>Hence, the device having PI = 1 and PO = 0 is the highest priority device that is requesting an interrupt.</a:t>
            </a:r>
          </a:p>
          <a:p>
            <a:r>
              <a:rPr lang="en-US" dirty="0"/>
              <a:t> Therefore, by daisy chain arrangement we have ensured that the highest priority interrupt gets serviced first and have established a hierarchy.</a:t>
            </a:r>
          </a:p>
          <a:p>
            <a:r>
              <a:rPr lang="en-US" dirty="0"/>
              <a:t> The farther a device is from the first device, the lower its priority. </a:t>
            </a:r>
          </a:p>
        </p:txBody>
      </p:sp>
    </p:spTree>
    <p:extLst>
      <p:ext uri="{BB962C8B-B14F-4D97-AF65-F5344CB8AC3E}">
        <p14:creationId xmlns:p14="http://schemas.microsoft.com/office/powerpoint/2010/main" val="375391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44C4026-ACDC-97FB-2915-E95088D190A8}"/>
              </a:ext>
            </a:extLst>
          </p:cNvPr>
          <p:cNvSpPr>
            <a:spLocks noGrp="1"/>
          </p:cNvSpPr>
          <p:nvPr>
            <p:ph sz="half" idx="1"/>
          </p:nvPr>
        </p:nvSpPr>
        <p:spPr>
          <a:xfrm>
            <a:off x="0" y="1"/>
            <a:ext cx="6019800" cy="6858000"/>
          </a:xfrm>
        </p:spPr>
        <p:txBody>
          <a:bodyPr>
            <a:normAutofit fontScale="92500" lnSpcReduction="20000"/>
          </a:bodyPr>
          <a:lstStyle/>
          <a:p>
            <a:r>
              <a:rPr lang="en-US" b="1" dirty="0"/>
              <a:t>Start of communication:</a:t>
            </a:r>
            <a:r>
              <a:rPr lang="en-US" dirty="0"/>
              <a:t> The device sending the data, called the transmitter, sends a start bit to the device receiving the data, known as the receiver. </a:t>
            </a:r>
          </a:p>
          <a:p>
            <a:r>
              <a:rPr lang="en-US" dirty="0"/>
              <a:t>The start bit is like a heads-up, signaling, "Hey, I'm about to send some data." </a:t>
            </a:r>
          </a:p>
          <a:p>
            <a:r>
              <a:rPr lang="en-US" b="1" dirty="0"/>
              <a:t>Data transmission:</a:t>
            </a:r>
            <a:r>
              <a:rPr lang="en-US" dirty="0"/>
              <a:t> Next, the transmitter sends the data bit by bit in a specific order. </a:t>
            </a:r>
          </a:p>
          <a:p>
            <a:r>
              <a:rPr lang="en-US" dirty="0"/>
              <a:t>It's like sending a long message, one letter at a time. </a:t>
            </a:r>
          </a:p>
          <a:p>
            <a:r>
              <a:rPr lang="en-US" b="1" dirty="0"/>
              <a:t>End of communication:</a:t>
            </a:r>
            <a:r>
              <a:rPr lang="en-US" dirty="0"/>
              <a:t> When all the data bits have been sent, the transmitter sends a stop bit, saying, "That's it, I've sent everything I had to send." </a:t>
            </a:r>
          </a:p>
          <a:p>
            <a:r>
              <a:rPr lang="en-US" b="1" dirty="0"/>
              <a:t>Error checking (optional):</a:t>
            </a:r>
            <a:r>
              <a:rPr lang="en-US" dirty="0"/>
              <a:t> The receiver then checks if it has received the data correctly. </a:t>
            </a:r>
          </a:p>
          <a:p>
            <a:r>
              <a:rPr lang="en-US" dirty="0"/>
              <a:t>This is done through a process known as </a:t>
            </a:r>
            <a:r>
              <a:rPr lang="en-US" dirty="0">
                <a:hlinkClick r:id="rId2"/>
              </a:rPr>
              <a:t>parity checking</a:t>
            </a:r>
            <a:r>
              <a:rPr lang="en-US" dirty="0"/>
              <a:t>. </a:t>
            </a:r>
          </a:p>
          <a:p>
            <a:r>
              <a:rPr lang="en-US" dirty="0"/>
              <a:t>If the data isn't correct, the receiver can ask the transmitter to resend the data. </a:t>
            </a:r>
          </a:p>
          <a:p>
            <a:endParaRPr lang="en-US" dirty="0"/>
          </a:p>
        </p:txBody>
      </p:sp>
      <p:pic>
        <p:nvPicPr>
          <p:cNvPr id="8" name="Content Placeholder 7">
            <a:extLst>
              <a:ext uri="{FF2B5EF4-FFF2-40B4-BE49-F238E27FC236}">
                <a16:creationId xmlns:a16="http://schemas.microsoft.com/office/drawing/2014/main" id="{F008EDFB-AA2F-C6D5-EF7F-585D79AF816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19875" y="0"/>
            <a:ext cx="5572125" cy="6858000"/>
          </a:xfrm>
        </p:spPr>
      </p:pic>
    </p:spTree>
    <p:extLst>
      <p:ext uri="{BB962C8B-B14F-4D97-AF65-F5344CB8AC3E}">
        <p14:creationId xmlns:p14="http://schemas.microsoft.com/office/powerpoint/2010/main" val="2489139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BAD3-129A-E2F2-9426-EAF9B89095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9C70B4-ABE4-E4D7-4174-8CE8EC322D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72807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9B99622-7978-D03A-06B3-03593142335A}"/>
              </a:ext>
            </a:extLst>
          </p:cNvPr>
          <p:cNvSpPr>
            <a:spLocks noGrp="1"/>
          </p:cNvSpPr>
          <p:nvPr>
            <p:ph idx="1"/>
          </p:nvPr>
        </p:nvSpPr>
        <p:spPr>
          <a:xfrm>
            <a:off x="0" y="0"/>
            <a:ext cx="12192000" cy="6858000"/>
          </a:xfrm>
        </p:spPr>
        <p:txBody>
          <a:bodyPr/>
          <a:lstStyle/>
          <a:p>
            <a:r>
              <a:rPr lang="en-US" dirty="0"/>
              <a:t>The telegraph was one of the first devices for long-distance serial communication, using a single wire to transmit data.</a:t>
            </a:r>
          </a:p>
          <a:p>
            <a:endParaRPr lang="en-US" dirty="0"/>
          </a:p>
          <a:p>
            <a:r>
              <a:rPr lang="en-US" dirty="0"/>
              <a:t> Serial communication protocols and standards began to develop in the 1960s. These protocols, such as </a:t>
            </a:r>
            <a:r>
              <a:rPr lang="en-US" dirty="0">
                <a:hlinkClick r:id="rId2"/>
              </a:rPr>
              <a:t>RS-232</a:t>
            </a:r>
            <a:r>
              <a:rPr lang="en-US" dirty="0"/>
              <a:t>, SPI, I²C, RS485, USB, and MIPI, are widely used in electronic circuits, LCDs, OLEDs, computer systems, embedded systems, and telecommunications.</a:t>
            </a:r>
          </a:p>
        </p:txBody>
      </p:sp>
    </p:spTree>
    <p:extLst>
      <p:ext uri="{BB962C8B-B14F-4D97-AF65-F5344CB8AC3E}">
        <p14:creationId xmlns:p14="http://schemas.microsoft.com/office/powerpoint/2010/main" val="148103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F4463C-089C-21C6-72C0-691CC7FD1229}"/>
              </a:ext>
            </a:extLst>
          </p:cNvPr>
          <p:cNvSpPr>
            <a:spLocks noGrp="1"/>
          </p:cNvSpPr>
          <p:nvPr>
            <p:ph sz="half" idx="1"/>
          </p:nvPr>
        </p:nvSpPr>
        <p:spPr>
          <a:xfrm>
            <a:off x="0" y="0"/>
            <a:ext cx="6019800" cy="6858000"/>
          </a:xfrm>
        </p:spPr>
        <p:txBody>
          <a:bodyPr>
            <a:normAutofit/>
          </a:bodyPr>
          <a:lstStyle/>
          <a:p>
            <a:r>
              <a:rPr lang="en-US" b="1" dirty="0"/>
              <a:t>Serial Communication Advantages</a:t>
            </a:r>
          </a:p>
          <a:p>
            <a:endParaRPr lang="en-US" b="1" dirty="0"/>
          </a:p>
          <a:p>
            <a:r>
              <a:rPr lang="en-US" dirty="0"/>
              <a:t>Serial communication requires fewer lines or wires than parallel communication, which leads to lower implementation costs, less complex hardware, and simpler data transfer processes over long distances, making it the preferred choice for telecommunication networks.</a:t>
            </a:r>
          </a:p>
          <a:p>
            <a:endParaRPr lang="en-US" dirty="0"/>
          </a:p>
        </p:txBody>
      </p:sp>
      <p:sp>
        <p:nvSpPr>
          <p:cNvPr id="4" name="Content Placeholder 3">
            <a:extLst>
              <a:ext uri="{FF2B5EF4-FFF2-40B4-BE49-F238E27FC236}">
                <a16:creationId xmlns:a16="http://schemas.microsoft.com/office/drawing/2014/main" id="{B190F36B-83E4-6C73-A7C5-BA821906E221}"/>
              </a:ext>
            </a:extLst>
          </p:cNvPr>
          <p:cNvSpPr>
            <a:spLocks noGrp="1"/>
          </p:cNvSpPr>
          <p:nvPr>
            <p:ph sz="half" idx="2"/>
          </p:nvPr>
        </p:nvSpPr>
        <p:spPr>
          <a:xfrm>
            <a:off x="6172199" y="0"/>
            <a:ext cx="5953125" cy="6858000"/>
          </a:xfrm>
        </p:spPr>
        <p:txBody>
          <a:bodyPr>
            <a:normAutofit/>
          </a:bodyPr>
          <a:lstStyle/>
          <a:p>
            <a:r>
              <a:rPr lang="en-US" b="1" dirty="0"/>
              <a:t>Serial Communication Disadvantages</a:t>
            </a:r>
          </a:p>
          <a:p>
            <a:r>
              <a:rPr lang="en-US" dirty="0"/>
              <a:t>Serial communication can be slower than parallel communication.</a:t>
            </a:r>
          </a:p>
          <a:p>
            <a:endParaRPr lang="en-US" dirty="0"/>
          </a:p>
          <a:p>
            <a:r>
              <a:rPr lang="en-US" dirty="0"/>
              <a:t> It can only transmit a certain amount of data per unit of time, which limits bandwidth. </a:t>
            </a:r>
          </a:p>
          <a:p>
            <a:endParaRPr lang="en-US" dirty="0"/>
          </a:p>
          <a:p>
            <a:r>
              <a:rPr lang="en-US" dirty="0"/>
              <a:t>Serial communication has a higher processing overhead because the data has to be organized, synchronized, and packaged before sending, and once it reaches the receiver, it needs to be decoded.</a:t>
            </a:r>
          </a:p>
          <a:p>
            <a:endParaRPr lang="en-US" dirty="0"/>
          </a:p>
        </p:txBody>
      </p:sp>
    </p:spTree>
    <p:extLst>
      <p:ext uri="{BB962C8B-B14F-4D97-AF65-F5344CB8AC3E}">
        <p14:creationId xmlns:p14="http://schemas.microsoft.com/office/powerpoint/2010/main" val="1887232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9A4F47-6F0E-21DA-23D1-55302AB4A159}"/>
              </a:ext>
            </a:extLst>
          </p:cNvPr>
          <p:cNvSpPr>
            <a:spLocks noGrp="1"/>
          </p:cNvSpPr>
          <p:nvPr>
            <p:ph sz="half" idx="1"/>
          </p:nvPr>
        </p:nvSpPr>
        <p:spPr>
          <a:xfrm>
            <a:off x="0" y="0"/>
            <a:ext cx="7162800" cy="6858000"/>
          </a:xfrm>
        </p:spPr>
        <p:txBody>
          <a:bodyPr>
            <a:normAutofit fontScale="40000" lnSpcReduction="20000"/>
          </a:bodyPr>
          <a:lstStyle/>
          <a:p>
            <a:pPr marL="0" indent="0">
              <a:buNone/>
            </a:pPr>
            <a:r>
              <a:rPr lang="en-US" sz="2900" b="1" dirty="0"/>
              <a:t>Parallel Communication</a:t>
            </a:r>
          </a:p>
          <a:p>
            <a:r>
              <a:rPr lang="en-US" sz="2900" dirty="0"/>
              <a:t>Parallel communication is a method of transmitting data in which multiple bits are sent simultaneously over multiple channels or cables. </a:t>
            </a:r>
          </a:p>
          <a:p>
            <a:r>
              <a:rPr lang="en-US" sz="2900" dirty="0"/>
              <a:t>These bits are generally sent in data groups of 8 bits, known as bytes, in a single clock pulse. </a:t>
            </a:r>
          </a:p>
          <a:p>
            <a:r>
              <a:rPr lang="en-US" sz="2900" dirty="0"/>
              <a:t>This means each bit is transmitted over a dedicated cable. </a:t>
            </a:r>
          </a:p>
          <a:p>
            <a:r>
              <a:rPr lang="en-US" sz="2900" dirty="0"/>
              <a:t>This technique is like a multi-lane highway, with each 'bit' having its own lane, allowing for simultaneous data transmission.</a:t>
            </a:r>
          </a:p>
          <a:p>
            <a:r>
              <a:rPr lang="en-US" sz="2900" dirty="0"/>
              <a:t>Here is a simple breakdown of how parallel data is transmitted:</a:t>
            </a:r>
          </a:p>
          <a:p>
            <a:pPr>
              <a:buFont typeface="+mj-lt"/>
              <a:buAutoNum type="arabicPeriod"/>
            </a:pPr>
            <a:r>
              <a:rPr lang="en-US" sz="2900" b="1" dirty="0"/>
              <a:t>Start of communication</a:t>
            </a:r>
            <a:r>
              <a:rPr lang="en-US" sz="2900" dirty="0"/>
              <a:t>: The transmitter signals the receiver about data transmission readiness.</a:t>
            </a:r>
          </a:p>
          <a:p>
            <a:pPr>
              <a:buFont typeface="+mj-lt"/>
              <a:buAutoNum type="arabicPeriod"/>
            </a:pPr>
            <a:endParaRPr lang="en-US" sz="2900" dirty="0"/>
          </a:p>
          <a:p>
            <a:pPr>
              <a:buFont typeface="+mj-lt"/>
              <a:buAutoNum type="arabicPeriod"/>
            </a:pPr>
            <a:r>
              <a:rPr lang="en-US" sz="2900" b="1" dirty="0"/>
              <a:t>Data transmission</a:t>
            </a:r>
            <a:r>
              <a:rPr lang="en-US" sz="2900" dirty="0"/>
              <a:t>: The data is divided into multiple bit groups, and the transmitter sends all the bits simultaneously over separate communication lines or cables.</a:t>
            </a:r>
          </a:p>
          <a:p>
            <a:pPr>
              <a:buFont typeface="+mj-lt"/>
              <a:buAutoNum type="arabicPeriod"/>
            </a:pPr>
            <a:endParaRPr lang="en-US" sz="2900" dirty="0"/>
          </a:p>
          <a:p>
            <a:pPr>
              <a:buFont typeface="+mj-lt"/>
              <a:buAutoNum type="arabicPeriod"/>
            </a:pPr>
            <a:r>
              <a:rPr lang="en-US" sz="2900" b="1" dirty="0"/>
              <a:t>Data reception</a:t>
            </a:r>
            <a:r>
              <a:rPr lang="en-US" sz="2900" dirty="0"/>
              <a:t>: The receiver gets all the data streams and arranges them in the correct order to reconstruct the original data.</a:t>
            </a:r>
          </a:p>
          <a:p>
            <a:pPr>
              <a:buFont typeface="+mj-lt"/>
              <a:buAutoNum type="arabicPeriod"/>
            </a:pPr>
            <a:endParaRPr lang="en-US" sz="2900" dirty="0"/>
          </a:p>
          <a:p>
            <a:pPr>
              <a:buFont typeface="+mj-lt"/>
              <a:buAutoNum type="arabicPeriod"/>
            </a:pPr>
            <a:r>
              <a:rPr lang="en-US" sz="2900" b="1" dirty="0"/>
              <a:t>End of communication</a:t>
            </a:r>
            <a:r>
              <a:rPr lang="en-US" sz="2900" dirty="0"/>
              <a:t>: Once all parallel bits are received, and data is reconstructed, the communication is complete.</a:t>
            </a:r>
          </a:p>
          <a:p>
            <a:pPr>
              <a:buFont typeface="+mj-lt"/>
              <a:buAutoNum type="arabicPeriod"/>
            </a:pPr>
            <a:endParaRPr lang="en-US" sz="2900" dirty="0"/>
          </a:p>
          <a:p>
            <a:pPr>
              <a:buFont typeface="+mj-lt"/>
              <a:buAutoNum type="arabicPeriod"/>
            </a:pPr>
            <a:r>
              <a:rPr lang="en-US" sz="2900" b="1" dirty="0"/>
              <a:t>Error checking (optional)</a:t>
            </a:r>
            <a:r>
              <a:rPr lang="en-US" sz="2900" dirty="0"/>
              <a:t>: Some systems may use error-checking mechanisms to verify data accuracy.</a:t>
            </a:r>
          </a:p>
          <a:p>
            <a:endParaRPr lang="en-US" dirty="0"/>
          </a:p>
        </p:txBody>
      </p:sp>
      <p:pic>
        <p:nvPicPr>
          <p:cNvPr id="6" name="Content Placeholder 5">
            <a:extLst>
              <a:ext uri="{FF2B5EF4-FFF2-40B4-BE49-F238E27FC236}">
                <a16:creationId xmlns:a16="http://schemas.microsoft.com/office/drawing/2014/main" id="{4E5714CF-83A2-57A3-6C64-8F9FD8A66F6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72350" y="1028700"/>
            <a:ext cx="4305299" cy="4743449"/>
          </a:xfrm>
        </p:spPr>
      </p:pic>
    </p:spTree>
    <p:extLst>
      <p:ext uri="{BB962C8B-B14F-4D97-AF65-F5344CB8AC3E}">
        <p14:creationId xmlns:p14="http://schemas.microsoft.com/office/powerpoint/2010/main" val="2404858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AECA1A3-9CF7-E890-00CA-38B92EE64761}"/>
              </a:ext>
            </a:extLst>
          </p:cNvPr>
          <p:cNvSpPr>
            <a:spLocks noGrp="1"/>
          </p:cNvSpPr>
          <p:nvPr>
            <p:ph idx="1"/>
          </p:nvPr>
        </p:nvSpPr>
        <p:spPr>
          <a:xfrm>
            <a:off x="0" y="0"/>
            <a:ext cx="12192000" cy="6858000"/>
          </a:xfrm>
        </p:spPr>
        <p:txBody>
          <a:bodyPr/>
          <a:lstStyle/>
          <a:p>
            <a:r>
              <a:rPr lang="en-US" dirty="0"/>
              <a:t>Parallel communication is typically faster than serial communication, as it can transmit more data in the same amount of time. </a:t>
            </a:r>
          </a:p>
          <a:p>
            <a:endParaRPr lang="en-US" dirty="0"/>
          </a:p>
          <a:p>
            <a:r>
              <a:rPr lang="en-US" dirty="0"/>
              <a:t>However, it is also more complex and requires more hardware.</a:t>
            </a:r>
          </a:p>
          <a:p>
            <a:endParaRPr lang="en-US" dirty="0"/>
          </a:p>
          <a:p>
            <a:r>
              <a:rPr lang="en-US" dirty="0"/>
              <a:t>Parallel communication is often used in applications where high data rates are required, such as in printers, scanners, and external hard drives.</a:t>
            </a:r>
          </a:p>
          <a:p>
            <a:r>
              <a:rPr lang="en-US" dirty="0"/>
              <a:t> </a:t>
            </a:r>
          </a:p>
          <a:p>
            <a:r>
              <a:rPr lang="en-US" dirty="0"/>
              <a:t>It is also used in some internal computer buses, such as the PCI bus.</a:t>
            </a:r>
          </a:p>
          <a:p>
            <a:endParaRPr lang="en-US" dirty="0"/>
          </a:p>
        </p:txBody>
      </p:sp>
    </p:spTree>
    <p:extLst>
      <p:ext uri="{BB962C8B-B14F-4D97-AF65-F5344CB8AC3E}">
        <p14:creationId xmlns:p14="http://schemas.microsoft.com/office/powerpoint/2010/main" val="3531839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0805B2-F440-F466-1272-F8FF65EFA387}"/>
              </a:ext>
            </a:extLst>
          </p:cNvPr>
          <p:cNvSpPr>
            <a:spLocks noGrp="1"/>
          </p:cNvSpPr>
          <p:nvPr>
            <p:ph idx="1"/>
          </p:nvPr>
        </p:nvSpPr>
        <p:spPr>
          <a:xfrm>
            <a:off x="0" y="0"/>
            <a:ext cx="12192000" cy="6858000"/>
          </a:xfrm>
        </p:spPr>
        <p:txBody>
          <a:bodyPr>
            <a:normAutofit/>
          </a:bodyPr>
          <a:lstStyle/>
          <a:p>
            <a:r>
              <a:rPr lang="en-US" b="1" dirty="0"/>
              <a:t>Parallel Communication Advantages</a:t>
            </a:r>
          </a:p>
          <a:p>
            <a:endParaRPr lang="en-US" b="1" dirty="0"/>
          </a:p>
          <a:p>
            <a:r>
              <a:rPr lang="en-US" dirty="0"/>
              <a:t>Parallel communication offers fast data transfer rates, making it optimal for high data rate demands like printers, scanners, and external drives. </a:t>
            </a:r>
          </a:p>
          <a:p>
            <a:endParaRPr lang="en-US" dirty="0"/>
          </a:p>
          <a:p>
            <a:r>
              <a:rPr lang="en-US" dirty="0"/>
              <a:t>Over short distances, parallel communication is less prone to errors and simplifies data synchronization because it transmits multiple bits simultaneously. </a:t>
            </a:r>
          </a:p>
          <a:p>
            <a:endParaRPr lang="en-US" dirty="0"/>
          </a:p>
          <a:p>
            <a:r>
              <a:rPr lang="en-US" dirty="0"/>
              <a:t>This is a crucial aspect of digital audio and video applications.</a:t>
            </a:r>
          </a:p>
          <a:p>
            <a:endParaRPr lang="en-US" dirty="0"/>
          </a:p>
        </p:txBody>
      </p:sp>
    </p:spTree>
    <p:extLst>
      <p:ext uri="{BB962C8B-B14F-4D97-AF65-F5344CB8AC3E}">
        <p14:creationId xmlns:p14="http://schemas.microsoft.com/office/powerpoint/2010/main" val="1839778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0FE2EE-4B54-444F-1234-4775898A6935}"/>
              </a:ext>
            </a:extLst>
          </p:cNvPr>
          <p:cNvSpPr>
            <a:spLocks noGrp="1"/>
          </p:cNvSpPr>
          <p:nvPr>
            <p:ph idx="1"/>
          </p:nvPr>
        </p:nvSpPr>
        <p:spPr>
          <a:xfrm>
            <a:off x="0" y="0"/>
            <a:ext cx="12192000" cy="6858000"/>
          </a:xfrm>
        </p:spPr>
        <p:txBody>
          <a:bodyPr/>
          <a:lstStyle/>
          <a:p>
            <a:r>
              <a:rPr lang="en-US" b="1" dirty="0"/>
              <a:t>Parallel Communication Disadvantages</a:t>
            </a:r>
          </a:p>
          <a:p>
            <a:endParaRPr lang="en-US" b="1" dirty="0"/>
          </a:p>
          <a:p>
            <a:r>
              <a:rPr lang="en-US" dirty="0"/>
              <a:t>Parallel communication requires multiple communication channels, which increases cost, size, and data processing operations. </a:t>
            </a:r>
          </a:p>
          <a:p>
            <a:endParaRPr lang="en-US" dirty="0"/>
          </a:p>
          <a:p>
            <a:r>
              <a:rPr lang="en-US" dirty="0"/>
              <a:t>Over longer distances, parallel communication can suffer from 'skew' as signals on different wires can arrive at different times. </a:t>
            </a:r>
          </a:p>
          <a:p>
            <a:endParaRPr lang="en-US" dirty="0"/>
          </a:p>
          <a:p>
            <a:r>
              <a:rPr lang="en-US" dirty="0"/>
              <a:t>Because parallel communication sends data over multiple lines in close proximity, there is a chance of crosstalk which can cause errors.</a:t>
            </a:r>
          </a:p>
          <a:p>
            <a:endParaRPr lang="en-US" dirty="0"/>
          </a:p>
        </p:txBody>
      </p:sp>
    </p:spTree>
    <p:extLst>
      <p:ext uri="{BB962C8B-B14F-4D97-AF65-F5344CB8AC3E}">
        <p14:creationId xmlns:p14="http://schemas.microsoft.com/office/powerpoint/2010/main" val="2578032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2252</TotalTime>
  <Words>3247</Words>
  <Application>Microsoft Office PowerPoint</Application>
  <PresentationFormat>Widescreen</PresentationFormat>
  <Paragraphs>270</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Bookman Old Style</vt:lpstr>
      <vt:lpstr>Rockwell</vt:lpstr>
      <vt:lpstr>Times New Roman</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Serial Vs Parallel communication summary: </vt:lpstr>
      <vt:lpstr>PowerPoint Presentation</vt:lpstr>
      <vt:lpstr>PowerPoint Presentation</vt:lpstr>
      <vt:lpstr>PowerPoint Presentation</vt:lpstr>
      <vt:lpstr>PowerPoint Presentation</vt:lpstr>
      <vt:lpstr>PowerPoint Presentation</vt:lpstr>
      <vt:lpstr>DMA</vt:lpstr>
      <vt:lpstr>PowerPoint Presentation</vt:lpstr>
      <vt:lpstr>PowerPoint Presentation</vt:lpstr>
      <vt:lpstr>PowerPoint Presentation</vt:lpstr>
      <vt:lpstr>PowerPoint Presentation</vt:lpstr>
      <vt:lpstr>PowerPoint Presentation</vt:lpstr>
      <vt:lpstr>PowerPoint Presentation</vt:lpstr>
      <vt:lpstr>Difference between External Interrupts vs Internal Interrupts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Raghav Panthi [BCA - 2024]</cp:lastModifiedBy>
  <cp:revision>29</cp:revision>
  <dcterms:created xsi:type="dcterms:W3CDTF">2024-06-19T15:06:53Z</dcterms:created>
  <dcterms:modified xsi:type="dcterms:W3CDTF">2024-08-07T02:52:15Z</dcterms:modified>
</cp:coreProperties>
</file>