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8" r:id="rId12"/>
    <p:sldId id="279"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11680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14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508673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9071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140962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546807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57879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855870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46360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166414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86396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86133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424386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65876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4538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139089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9476AC-788A-4FF0-942F-0AA9801C3FAA}" type="datetimeFigureOut">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F14697-30AB-42FC-8BC3-6169672725D0}" type="slidenum">
              <a:rPr lang="en-US" smtClean="0"/>
              <a:t>‹#›</a:t>
            </a:fld>
            <a:endParaRPr lang="en-US" dirty="0"/>
          </a:p>
        </p:txBody>
      </p:sp>
    </p:spTree>
    <p:extLst>
      <p:ext uri="{BB962C8B-B14F-4D97-AF65-F5344CB8AC3E}">
        <p14:creationId xmlns:p14="http://schemas.microsoft.com/office/powerpoint/2010/main" val="348245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9476AC-788A-4FF0-942F-0AA9801C3FAA}" type="datetimeFigureOut">
              <a:rPr lang="en-US" smtClean="0"/>
              <a:t>8/5/2024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4F14697-30AB-42FC-8BC3-6169672725D0}" type="slidenum">
              <a:rPr lang="en-US" smtClean="0"/>
              <a:t>‹#›</a:t>
            </a:fld>
            <a:endParaRPr lang="en-US" dirty="0"/>
          </a:p>
        </p:txBody>
      </p:sp>
    </p:spTree>
    <p:extLst>
      <p:ext uri="{BB962C8B-B14F-4D97-AF65-F5344CB8AC3E}">
        <p14:creationId xmlns:p14="http://schemas.microsoft.com/office/powerpoint/2010/main" val="42150180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different-types-ram-random-access-memory/" TargetMode="External"/><Relationship Id="rId2" Type="http://schemas.openxmlformats.org/officeDocument/2006/relationships/hyperlink" Target="https://www.geeksforgeeks.org/computer-organization-hardwired-vs-micro-programmed-control-un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42BC-89E2-1A7F-8167-49DB226B26D2}"/>
              </a:ext>
            </a:extLst>
          </p:cNvPr>
          <p:cNvSpPr>
            <a:spLocks noGrp="1"/>
          </p:cNvSpPr>
          <p:nvPr>
            <p:ph type="ctrTitle"/>
          </p:nvPr>
        </p:nvSpPr>
        <p:spPr/>
        <p:txBody>
          <a:bodyPr/>
          <a:lstStyle/>
          <a:p>
            <a:r>
              <a:rPr lang="en-US" dirty="0"/>
              <a:t>Unit 9</a:t>
            </a:r>
          </a:p>
        </p:txBody>
      </p:sp>
      <p:sp>
        <p:nvSpPr>
          <p:cNvPr id="3" name="Subtitle 2">
            <a:extLst>
              <a:ext uri="{FF2B5EF4-FFF2-40B4-BE49-F238E27FC236}">
                <a16:creationId xmlns:a16="http://schemas.microsoft.com/office/drawing/2014/main" id="{E170E2B5-4048-9E7A-AC89-89BC3328485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841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7FD2F1-5847-475C-9A0C-4D4B9E8E6683}"/>
              </a:ext>
            </a:extLst>
          </p:cNvPr>
          <p:cNvGraphicFramePr>
            <a:graphicFrameLocks noGrp="1"/>
          </p:cNvGraphicFramePr>
          <p:nvPr>
            <p:ph idx="1"/>
            <p:extLst>
              <p:ext uri="{D42A27DB-BD31-4B8C-83A1-F6EECF244321}">
                <p14:modId xmlns:p14="http://schemas.microsoft.com/office/powerpoint/2010/main" val="1574452713"/>
              </p:ext>
            </p:extLst>
          </p:nvPr>
        </p:nvGraphicFramePr>
        <p:xfrm>
          <a:off x="0" y="0"/>
          <a:ext cx="12192000" cy="6858002"/>
        </p:xfrm>
        <a:graphic>
          <a:graphicData uri="http://schemas.openxmlformats.org/drawingml/2006/table">
            <a:tbl>
              <a:tblPr/>
              <a:tblGrid>
                <a:gridCol w="6096000">
                  <a:extLst>
                    <a:ext uri="{9D8B030D-6E8A-4147-A177-3AD203B41FA5}">
                      <a16:colId xmlns:a16="http://schemas.microsoft.com/office/drawing/2014/main" val="3886051986"/>
                    </a:ext>
                  </a:extLst>
                </a:gridCol>
                <a:gridCol w="6096000">
                  <a:extLst>
                    <a:ext uri="{9D8B030D-6E8A-4147-A177-3AD203B41FA5}">
                      <a16:colId xmlns:a16="http://schemas.microsoft.com/office/drawing/2014/main" val="1236212487"/>
                    </a:ext>
                  </a:extLst>
                </a:gridCol>
              </a:tblGrid>
              <a:tr h="344633">
                <a:tc>
                  <a:txBody>
                    <a:bodyPr/>
                    <a:lstStyle/>
                    <a:p>
                      <a:r>
                        <a:rPr lang="en-US" sz="1800">
                          <a:latin typeface="Times New Roman" panose="02020603050405020304" pitchFamily="18" charset="0"/>
                          <a:cs typeface="Times New Roman" panose="02020603050405020304" pitchFamily="18" charset="0"/>
                        </a:rPr>
                        <a:t>RISC</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CISC</a:t>
                      </a:r>
                    </a:p>
                  </a:txBody>
                  <a:tcPr marL="54392" marR="54392" marT="27196" marB="27196" anchor="ctr">
                    <a:lnL>
                      <a:noFill/>
                    </a:lnL>
                    <a:lnR>
                      <a:noFill/>
                    </a:lnR>
                    <a:lnT>
                      <a:noFill/>
                    </a:lnT>
                    <a:lnB>
                      <a:noFill/>
                    </a:lnB>
                    <a:noFill/>
                  </a:tcPr>
                </a:tc>
                <a:extLst>
                  <a:ext uri="{0D108BD9-81ED-4DB2-BD59-A6C34878D82A}">
                    <a16:rowId xmlns:a16="http://schemas.microsoft.com/office/drawing/2014/main" val="594755241"/>
                  </a:ext>
                </a:extLst>
              </a:tr>
              <a:tr h="344633">
                <a:tc>
                  <a:txBody>
                    <a:bodyPr/>
                    <a:lstStyle/>
                    <a:p>
                      <a:r>
                        <a:rPr lang="en-US" sz="1800">
                          <a:latin typeface="Times New Roman" panose="02020603050405020304" pitchFamily="18" charset="0"/>
                          <a:cs typeface="Times New Roman" panose="02020603050405020304" pitchFamily="18" charset="0"/>
                        </a:rPr>
                        <a:t>Focus on software</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Focus on hardware</a:t>
                      </a:r>
                    </a:p>
                  </a:txBody>
                  <a:tcPr marL="54392" marR="54392" marT="27196" marB="27196" anchor="ctr">
                    <a:lnL>
                      <a:noFill/>
                    </a:lnL>
                    <a:lnR>
                      <a:noFill/>
                    </a:lnR>
                    <a:lnT>
                      <a:noFill/>
                    </a:lnT>
                    <a:lnB>
                      <a:noFill/>
                    </a:lnB>
                    <a:noFill/>
                  </a:tcPr>
                </a:tc>
                <a:extLst>
                  <a:ext uri="{0D108BD9-81ED-4DB2-BD59-A6C34878D82A}">
                    <a16:rowId xmlns:a16="http://schemas.microsoft.com/office/drawing/2014/main" val="3384269320"/>
                  </a:ext>
                </a:extLst>
              </a:tr>
              <a:tr h="590978">
                <a:tc>
                  <a:txBody>
                    <a:bodyPr/>
                    <a:lstStyle/>
                    <a:p>
                      <a:r>
                        <a:rPr lang="en-US" sz="1800">
                          <a:latin typeface="Times New Roman" panose="02020603050405020304" pitchFamily="18" charset="0"/>
                          <a:cs typeface="Times New Roman" panose="02020603050405020304" pitchFamily="18" charset="0"/>
                        </a:rPr>
                        <a:t>Uses only</a:t>
                      </a:r>
                      <a:r>
                        <a:rPr lang="en-US" sz="1800">
                          <a:latin typeface="Times New Roman" panose="02020603050405020304" pitchFamily="18" charset="0"/>
                          <a:cs typeface="Times New Roman" panose="02020603050405020304" pitchFamily="18" charset="0"/>
                          <a:hlinkClick r:id="rId2"/>
                        </a:rPr>
                        <a:t> Hardwired control unit</a:t>
                      </a:r>
                      <a:endParaRPr lang="en-US" sz="1800">
                        <a:latin typeface="Times New Roman" panose="02020603050405020304" pitchFamily="18" charset="0"/>
                        <a:cs typeface="Times New Roman" panose="02020603050405020304" pitchFamily="18" charset="0"/>
                      </a:endParaRP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Uses both hardwired and </a:t>
                      </a:r>
                      <a:r>
                        <a:rPr lang="en-US" sz="1800">
                          <a:latin typeface="Times New Roman" panose="02020603050405020304" pitchFamily="18" charset="0"/>
                          <a:cs typeface="Times New Roman" panose="02020603050405020304" pitchFamily="18" charset="0"/>
                          <a:hlinkClick r:id="rId2"/>
                        </a:rPr>
                        <a:t>microprogrammed control unit</a:t>
                      </a:r>
                      <a:endParaRPr lang="en-US" sz="1800">
                        <a:latin typeface="Times New Roman" panose="02020603050405020304" pitchFamily="18" charset="0"/>
                        <a:cs typeface="Times New Roman" panose="02020603050405020304" pitchFamily="18" charset="0"/>
                      </a:endParaRPr>
                    </a:p>
                  </a:txBody>
                  <a:tcPr marL="54392" marR="54392" marT="27196" marB="27196" anchor="ctr">
                    <a:lnL>
                      <a:noFill/>
                    </a:lnL>
                    <a:lnR>
                      <a:noFill/>
                    </a:lnR>
                    <a:lnT>
                      <a:noFill/>
                    </a:lnT>
                    <a:lnB>
                      <a:noFill/>
                    </a:lnB>
                    <a:noFill/>
                  </a:tcPr>
                </a:tc>
                <a:extLst>
                  <a:ext uri="{0D108BD9-81ED-4DB2-BD59-A6C34878D82A}">
                    <a16:rowId xmlns:a16="http://schemas.microsoft.com/office/drawing/2014/main" val="1872522153"/>
                  </a:ext>
                </a:extLst>
              </a:tr>
              <a:tr h="604839">
                <a:tc>
                  <a:txBody>
                    <a:bodyPr/>
                    <a:lstStyle/>
                    <a:p>
                      <a:r>
                        <a:rPr lang="en-US" sz="1800" dirty="0">
                          <a:latin typeface="Times New Roman" panose="02020603050405020304" pitchFamily="18" charset="0"/>
                          <a:cs typeface="Times New Roman" panose="02020603050405020304" pitchFamily="18" charset="0"/>
                        </a:rPr>
                        <a:t>Transistors are used for more registers</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Transistors are used for storing complex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Instructions</a:t>
                      </a:r>
                    </a:p>
                  </a:txBody>
                  <a:tcPr marL="54392" marR="54392" marT="27196" marB="27196" anchor="ctr">
                    <a:lnL>
                      <a:noFill/>
                    </a:lnL>
                    <a:lnR>
                      <a:noFill/>
                    </a:lnR>
                    <a:lnT>
                      <a:noFill/>
                    </a:lnT>
                    <a:lnB>
                      <a:noFill/>
                    </a:lnB>
                    <a:noFill/>
                  </a:tcPr>
                </a:tc>
                <a:extLst>
                  <a:ext uri="{0D108BD9-81ED-4DB2-BD59-A6C34878D82A}">
                    <a16:rowId xmlns:a16="http://schemas.microsoft.com/office/drawing/2014/main" val="1368729364"/>
                  </a:ext>
                </a:extLst>
              </a:tr>
              <a:tr h="344633">
                <a:tc>
                  <a:txBody>
                    <a:bodyPr/>
                    <a:lstStyle/>
                    <a:p>
                      <a:r>
                        <a:rPr lang="en-US" sz="1800">
                          <a:latin typeface="Times New Roman" panose="02020603050405020304" pitchFamily="18" charset="0"/>
                          <a:cs typeface="Times New Roman" panose="02020603050405020304" pitchFamily="18" charset="0"/>
                        </a:rPr>
                        <a:t>Fixed sized instructions</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Variable sized instructions</a:t>
                      </a:r>
                    </a:p>
                  </a:txBody>
                  <a:tcPr marL="54392" marR="54392" marT="27196" marB="27196" anchor="ctr">
                    <a:lnL>
                      <a:noFill/>
                    </a:lnL>
                    <a:lnR>
                      <a:noFill/>
                    </a:lnR>
                    <a:lnT>
                      <a:noFill/>
                    </a:lnT>
                    <a:lnB>
                      <a:noFill/>
                    </a:lnB>
                    <a:noFill/>
                  </a:tcPr>
                </a:tc>
                <a:extLst>
                  <a:ext uri="{0D108BD9-81ED-4DB2-BD59-A6C34878D82A}">
                    <a16:rowId xmlns:a16="http://schemas.microsoft.com/office/drawing/2014/main" val="1588706461"/>
                  </a:ext>
                </a:extLst>
              </a:tr>
              <a:tr h="590978">
                <a:tc>
                  <a:txBody>
                    <a:bodyPr/>
                    <a:lstStyle/>
                    <a:p>
                      <a:r>
                        <a:rPr lang="en-US" sz="1800">
                          <a:latin typeface="Times New Roman" panose="02020603050405020304" pitchFamily="18" charset="0"/>
                          <a:cs typeface="Times New Roman" panose="02020603050405020304" pitchFamily="18" charset="0"/>
                        </a:rPr>
                        <a:t>Can perform only Register to Register Arithmetic operations</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Can perform REG to REG or REG to MEM or MEM to MEM</a:t>
                      </a:r>
                    </a:p>
                  </a:txBody>
                  <a:tcPr marL="54392" marR="54392" marT="27196" marB="27196" anchor="ctr">
                    <a:lnL>
                      <a:noFill/>
                    </a:lnL>
                    <a:lnR>
                      <a:noFill/>
                    </a:lnR>
                    <a:lnT>
                      <a:noFill/>
                    </a:lnT>
                    <a:lnB>
                      <a:noFill/>
                    </a:lnB>
                    <a:noFill/>
                  </a:tcPr>
                </a:tc>
                <a:extLst>
                  <a:ext uri="{0D108BD9-81ED-4DB2-BD59-A6C34878D82A}">
                    <a16:rowId xmlns:a16="http://schemas.microsoft.com/office/drawing/2014/main" val="3551393367"/>
                  </a:ext>
                </a:extLst>
              </a:tr>
              <a:tr h="344633">
                <a:tc>
                  <a:txBody>
                    <a:bodyPr/>
                    <a:lstStyle/>
                    <a:p>
                      <a:r>
                        <a:rPr lang="en-US" sz="1800">
                          <a:latin typeface="Times New Roman" panose="02020603050405020304" pitchFamily="18" charset="0"/>
                          <a:cs typeface="Times New Roman" panose="02020603050405020304" pitchFamily="18" charset="0"/>
                        </a:rPr>
                        <a:t>Requires more number of registers</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Requires less number of registers</a:t>
                      </a:r>
                    </a:p>
                  </a:txBody>
                  <a:tcPr marL="54392" marR="54392" marT="27196" marB="27196" anchor="ctr">
                    <a:lnL>
                      <a:noFill/>
                    </a:lnL>
                    <a:lnR>
                      <a:noFill/>
                    </a:lnR>
                    <a:lnT>
                      <a:noFill/>
                    </a:lnT>
                    <a:lnB>
                      <a:noFill/>
                    </a:lnB>
                    <a:noFill/>
                  </a:tcPr>
                </a:tc>
                <a:extLst>
                  <a:ext uri="{0D108BD9-81ED-4DB2-BD59-A6C34878D82A}">
                    <a16:rowId xmlns:a16="http://schemas.microsoft.com/office/drawing/2014/main" val="3117382617"/>
                  </a:ext>
                </a:extLst>
              </a:tr>
              <a:tr h="344633">
                <a:tc>
                  <a:txBody>
                    <a:bodyPr/>
                    <a:lstStyle/>
                    <a:p>
                      <a:r>
                        <a:rPr lang="en-US" sz="1800">
                          <a:latin typeface="Times New Roman" panose="02020603050405020304" pitchFamily="18" charset="0"/>
                          <a:cs typeface="Times New Roman" panose="02020603050405020304" pitchFamily="18" charset="0"/>
                        </a:rPr>
                        <a:t>Code size is large</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Code size is small</a:t>
                      </a:r>
                    </a:p>
                  </a:txBody>
                  <a:tcPr marL="54392" marR="54392" marT="27196" marB="27196" anchor="ctr">
                    <a:lnL>
                      <a:noFill/>
                    </a:lnL>
                    <a:lnR>
                      <a:noFill/>
                    </a:lnR>
                    <a:lnT>
                      <a:noFill/>
                    </a:lnT>
                    <a:lnB>
                      <a:noFill/>
                    </a:lnB>
                    <a:noFill/>
                  </a:tcPr>
                </a:tc>
                <a:extLst>
                  <a:ext uri="{0D108BD9-81ED-4DB2-BD59-A6C34878D82A}">
                    <a16:rowId xmlns:a16="http://schemas.microsoft.com/office/drawing/2014/main" val="1947695622"/>
                  </a:ext>
                </a:extLst>
              </a:tr>
              <a:tr h="344633">
                <a:tc>
                  <a:txBody>
                    <a:bodyPr/>
                    <a:lstStyle/>
                    <a:p>
                      <a:r>
                        <a:rPr lang="en-US" sz="1800">
                          <a:latin typeface="Times New Roman" panose="02020603050405020304" pitchFamily="18" charset="0"/>
                          <a:cs typeface="Times New Roman" panose="02020603050405020304" pitchFamily="18" charset="0"/>
                        </a:rPr>
                        <a:t>An instruction executed in a single clock cycle</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Instruction takes more than one clock cycle</a:t>
                      </a:r>
                    </a:p>
                  </a:txBody>
                  <a:tcPr marL="54392" marR="54392" marT="27196" marB="27196" anchor="ctr">
                    <a:lnL>
                      <a:noFill/>
                    </a:lnL>
                    <a:lnR>
                      <a:noFill/>
                    </a:lnR>
                    <a:lnT>
                      <a:noFill/>
                    </a:lnT>
                    <a:lnB>
                      <a:noFill/>
                    </a:lnB>
                    <a:noFill/>
                  </a:tcPr>
                </a:tc>
                <a:extLst>
                  <a:ext uri="{0D108BD9-81ED-4DB2-BD59-A6C34878D82A}">
                    <a16:rowId xmlns:a16="http://schemas.microsoft.com/office/drawing/2014/main" val="4150573767"/>
                  </a:ext>
                </a:extLst>
              </a:tr>
              <a:tr h="344633">
                <a:tc>
                  <a:txBody>
                    <a:bodyPr/>
                    <a:lstStyle/>
                    <a:p>
                      <a:r>
                        <a:rPr lang="en-US" sz="1800">
                          <a:latin typeface="Times New Roman" panose="02020603050405020304" pitchFamily="18" charset="0"/>
                          <a:cs typeface="Times New Roman" panose="02020603050405020304" pitchFamily="18" charset="0"/>
                        </a:rPr>
                        <a:t>An instruction fit in one word.</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Instructions are larger than the size of one word</a:t>
                      </a:r>
                    </a:p>
                  </a:txBody>
                  <a:tcPr marL="54392" marR="54392" marT="27196" marB="27196" anchor="ctr">
                    <a:lnL>
                      <a:noFill/>
                    </a:lnL>
                    <a:lnR>
                      <a:noFill/>
                    </a:lnR>
                    <a:lnT>
                      <a:noFill/>
                    </a:lnT>
                    <a:lnB>
                      <a:noFill/>
                    </a:lnB>
                    <a:noFill/>
                  </a:tcPr>
                </a:tc>
                <a:extLst>
                  <a:ext uri="{0D108BD9-81ED-4DB2-BD59-A6C34878D82A}">
                    <a16:rowId xmlns:a16="http://schemas.microsoft.com/office/drawing/2014/main" val="3937922411"/>
                  </a:ext>
                </a:extLst>
              </a:tr>
              <a:tr h="344633">
                <a:tc>
                  <a:txBody>
                    <a:bodyPr/>
                    <a:lstStyle/>
                    <a:p>
                      <a:r>
                        <a:rPr lang="en-US" sz="1800">
                          <a:latin typeface="Times New Roman" panose="02020603050405020304" pitchFamily="18" charset="0"/>
                          <a:cs typeface="Times New Roman" panose="02020603050405020304" pitchFamily="18" charset="0"/>
                        </a:rPr>
                        <a:t>Simple and limited addressing modes. </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Complex and more addressing modes.</a:t>
                      </a:r>
                    </a:p>
                  </a:txBody>
                  <a:tcPr marL="54392" marR="54392" marT="27196" marB="27196" anchor="ctr">
                    <a:lnL>
                      <a:noFill/>
                    </a:lnL>
                    <a:lnR>
                      <a:noFill/>
                    </a:lnR>
                    <a:lnT>
                      <a:noFill/>
                    </a:lnT>
                    <a:lnB>
                      <a:noFill/>
                    </a:lnB>
                    <a:noFill/>
                  </a:tcPr>
                </a:tc>
                <a:extLst>
                  <a:ext uri="{0D108BD9-81ED-4DB2-BD59-A6C34878D82A}">
                    <a16:rowId xmlns:a16="http://schemas.microsoft.com/office/drawing/2014/main" val="4049567955"/>
                  </a:ext>
                </a:extLst>
              </a:tr>
              <a:tr h="344633">
                <a:tc>
                  <a:txBody>
                    <a:bodyPr/>
                    <a:lstStyle/>
                    <a:p>
                      <a:r>
                        <a:rPr lang="en-US" sz="1800">
                          <a:latin typeface="Times New Roman" panose="02020603050405020304" pitchFamily="18" charset="0"/>
                          <a:cs typeface="Times New Roman" panose="02020603050405020304" pitchFamily="18" charset="0"/>
                        </a:rPr>
                        <a:t>RISC is Reduced Instruction Cycle.</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CISC is Complex Instruction Cycle.</a:t>
                      </a:r>
                    </a:p>
                  </a:txBody>
                  <a:tcPr marL="54392" marR="54392" marT="27196" marB="27196" anchor="ctr">
                    <a:lnL>
                      <a:noFill/>
                    </a:lnL>
                    <a:lnR>
                      <a:noFill/>
                    </a:lnR>
                    <a:lnT>
                      <a:noFill/>
                    </a:lnT>
                    <a:lnB>
                      <a:noFill/>
                    </a:lnB>
                    <a:noFill/>
                  </a:tcPr>
                </a:tc>
                <a:extLst>
                  <a:ext uri="{0D108BD9-81ED-4DB2-BD59-A6C34878D82A}">
                    <a16:rowId xmlns:a16="http://schemas.microsoft.com/office/drawing/2014/main" val="1223595120"/>
                  </a:ext>
                </a:extLst>
              </a:tr>
              <a:tr h="590978">
                <a:tc>
                  <a:txBody>
                    <a:bodyPr/>
                    <a:lstStyle/>
                    <a:p>
                      <a:r>
                        <a:rPr lang="en-US" sz="1800">
                          <a:latin typeface="Times New Roman" panose="02020603050405020304" pitchFamily="18" charset="0"/>
                          <a:cs typeface="Times New Roman" panose="02020603050405020304" pitchFamily="18" charset="0"/>
                        </a:rPr>
                        <a:t>The number of instructions are less as compared to CISC.</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The number of instructions are more as compared to RISC.</a:t>
                      </a:r>
                    </a:p>
                  </a:txBody>
                  <a:tcPr marL="54392" marR="54392" marT="27196" marB="27196" anchor="ctr">
                    <a:lnL>
                      <a:noFill/>
                    </a:lnL>
                    <a:lnR>
                      <a:noFill/>
                    </a:lnR>
                    <a:lnT>
                      <a:noFill/>
                    </a:lnT>
                    <a:lnB>
                      <a:noFill/>
                    </a:lnB>
                    <a:noFill/>
                  </a:tcPr>
                </a:tc>
                <a:extLst>
                  <a:ext uri="{0D108BD9-81ED-4DB2-BD59-A6C34878D82A}">
                    <a16:rowId xmlns:a16="http://schemas.microsoft.com/office/drawing/2014/main" val="2959034803"/>
                  </a:ext>
                </a:extLst>
              </a:tr>
              <a:tr h="344633">
                <a:tc>
                  <a:txBody>
                    <a:bodyPr/>
                    <a:lstStyle/>
                    <a:p>
                      <a:r>
                        <a:rPr lang="en-US" sz="1800">
                          <a:latin typeface="Times New Roman" panose="02020603050405020304" pitchFamily="18" charset="0"/>
                          <a:cs typeface="Times New Roman" panose="02020603050405020304" pitchFamily="18" charset="0"/>
                        </a:rPr>
                        <a:t>It consumes the low power.</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It consumes more/high power.</a:t>
                      </a:r>
                    </a:p>
                  </a:txBody>
                  <a:tcPr marL="54392" marR="54392" marT="27196" marB="27196" anchor="ctr">
                    <a:lnL>
                      <a:noFill/>
                    </a:lnL>
                    <a:lnR>
                      <a:noFill/>
                    </a:lnR>
                    <a:lnT>
                      <a:noFill/>
                    </a:lnT>
                    <a:lnB>
                      <a:noFill/>
                    </a:lnB>
                    <a:noFill/>
                  </a:tcPr>
                </a:tc>
                <a:extLst>
                  <a:ext uri="{0D108BD9-81ED-4DB2-BD59-A6C34878D82A}">
                    <a16:rowId xmlns:a16="http://schemas.microsoft.com/office/drawing/2014/main" val="2319888047"/>
                  </a:ext>
                </a:extLst>
              </a:tr>
              <a:tr h="344633">
                <a:tc>
                  <a:txBody>
                    <a:bodyPr/>
                    <a:lstStyle/>
                    <a:p>
                      <a:r>
                        <a:rPr lang="en-US" sz="1800">
                          <a:latin typeface="Times New Roman" panose="02020603050405020304" pitchFamily="18" charset="0"/>
                          <a:cs typeface="Times New Roman" panose="02020603050405020304" pitchFamily="18" charset="0"/>
                        </a:rPr>
                        <a:t>RISC is highly pipelined.</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CISC is less pipelined.</a:t>
                      </a:r>
                    </a:p>
                  </a:txBody>
                  <a:tcPr marL="54392" marR="54392" marT="27196" marB="27196" anchor="ctr">
                    <a:lnL>
                      <a:noFill/>
                    </a:lnL>
                    <a:lnR>
                      <a:noFill/>
                    </a:lnR>
                    <a:lnT>
                      <a:noFill/>
                    </a:lnT>
                    <a:lnB>
                      <a:noFill/>
                    </a:lnB>
                    <a:noFill/>
                  </a:tcPr>
                </a:tc>
                <a:extLst>
                  <a:ext uri="{0D108BD9-81ED-4DB2-BD59-A6C34878D82A}">
                    <a16:rowId xmlns:a16="http://schemas.microsoft.com/office/drawing/2014/main" val="3774987286"/>
                  </a:ext>
                </a:extLst>
              </a:tr>
              <a:tr h="344633">
                <a:tc>
                  <a:txBody>
                    <a:bodyPr/>
                    <a:lstStyle/>
                    <a:p>
                      <a:r>
                        <a:rPr lang="en-US" sz="1800">
                          <a:latin typeface="Times New Roman" panose="02020603050405020304" pitchFamily="18" charset="0"/>
                          <a:cs typeface="Times New Roman" panose="02020603050405020304" pitchFamily="18" charset="0"/>
                        </a:rPr>
                        <a:t>RISC required more </a:t>
                      </a:r>
                      <a:r>
                        <a:rPr lang="en-US" sz="1800">
                          <a:latin typeface="Times New Roman" panose="02020603050405020304" pitchFamily="18" charset="0"/>
                          <a:cs typeface="Times New Roman" panose="02020603050405020304" pitchFamily="18" charset="0"/>
                          <a:hlinkClick r:id="rId3"/>
                        </a:rPr>
                        <a:t>RAM</a:t>
                      </a:r>
                      <a:r>
                        <a:rPr lang="en-US" sz="1800">
                          <a:latin typeface="Times New Roman" panose="02020603050405020304" pitchFamily="18" charset="0"/>
                          <a:cs typeface="Times New Roman" panose="02020603050405020304" pitchFamily="18" charset="0"/>
                        </a:rPr>
                        <a:t>.</a:t>
                      </a:r>
                    </a:p>
                  </a:txBody>
                  <a:tcPr marL="54392" marR="54392" marT="27196" marB="27196"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CISC required less RAM.</a:t>
                      </a:r>
                    </a:p>
                  </a:txBody>
                  <a:tcPr marL="54392" marR="54392" marT="27196" marB="27196" anchor="ctr">
                    <a:lnL>
                      <a:noFill/>
                    </a:lnL>
                    <a:lnR>
                      <a:noFill/>
                    </a:lnR>
                    <a:lnT>
                      <a:noFill/>
                    </a:lnT>
                    <a:lnB>
                      <a:noFill/>
                    </a:lnB>
                    <a:noFill/>
                  </a:tcPr>
                </a:tc>
                <a:extLst>
                  <a:ext uri="{0D108BD9-81ED-4DB2-BD59-A6C34878D82A}">
                    <a16:rowId xmlns:a16="http://schemas.microsoft.com/office/drawing/2014/main" val="683038987"/>
                  </a:ext>
                </a:extLst>
              </a:tr>
              <a:tr h="344633">
                <a:tc>
                  <a:txBody>
                    <a:bodyPr/>
                    <a:lstStyle/>
                    <a:p>
                      <a:r>
                        <a:rPr lang="en-US" sz="1800">
                          <a:latin typeface="Times New Roman" panose="02020603050405020304" pitchFamily="18" charset="0"/>
                          <a:cs typeface="Times New Roman" panose="02020603050405020304" pitchFamily="18" charset="0"/>
                        </a:rPr>
                        <a:t>Here, Addressing modes are less.</a:t>
                      </a:r>
                    </a:p>
                  </a:txBody>
                  <a:tcPr marL="54392" marR="54392" marT="27196" marB="27196" anchor="ctr">
                    <a:lnL>
                      <a:noFill/>
                    </a:lnL>
                    <a:lnR>
                      <a:noFill/>
                    </a:lnR>
                    <a:lnT>
                      <a:noFill/>
                    </a:lnT>
                    <a:lnB>
                      <a:noFill/>
                    </a:lnB>
                    <a:noFill/>
                  </a:tcPr>
                </a:tc>
                <a:tc>
                  <a:txBody>
                    <a:bodyPr/>
                    <a:lstStyle/>
                    <a:p>
                      <a:r>
                        <a:rPr lang="en-US" sz="1800" dirty="0">
                          <a:latin typeface="Times New Roman" panose="02020603050405020304" pitchFamily="18" charset="0"/>
                          <a:cs typeface="Times New Roman" panose="02020603050405020304" pitchFamily="18" charset="0"/>
                        </a:rPr>
                        <a:t>Here, Addressing modes are more.</a:t>
                      </a:r>
                    </a:p>
                  </a:txBody>
                  <a:tcPr marL="54392" marR="54392" marT="27196" marB="27196" anchor="ctr">
                    <a:lnL>
                      <a:noFill/>
                    </a:lnL>
                    <a:lnR>
                      <a:noFill/>
                    </a:lnR>
                    <a:lnT>
                      <a:noFill/>
                    </a:lnT>
                    <a:lnB>
                      <a:noFill/>
                    </a:lnB>
                    <a:noFill/>
                  </a:tcPr>
                </a:tc>
                <a:extLst>
                  <a:ext uri="{0D108BD9-81ED-4DB2-BD59-A6C34878D82A}">
                    <a16:rowId xmlns:a16="http://schemas.microsoft.com/office/drawing/2014/main" val="384913567"/>
                  </a:ext>
                </a:extLst>
              </a:tr>
            </a:tbl>
          </a:graphicData>
        </a:graphic>
      </p:graphicFrame>
    </p:spTree>
    <p:extLst>
      <p:ext uri="{BB962C8B-B14F-4D97-AF65-F5344CB8AC3E}">
        <p14:creationId xmlns:p14="http://schemas.microsoft.com/office/powerpoint/2010/main" val="137788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B924A-3B2C-E04F-DAB8-B6EA5F1B82B1}"/>
              </a:ext>
            </a:extLst>
          </p:cNvPr>
          <p:cNvSpPr>
            <a:spLocks noGrp="1"/>
          </p:cNvSpPr>
          <p:nvPr>
            <p:ph idx="1"/>
          </p:nvPr>
        </p:nvSpPr>
        <p:spPr>
          <a:xfrm>
            <a:off x="0" y="0"/>
            <a:ext cx="12192000" cy="6858000"/>
          </a:xfrm>
        </p:spPr>
        <p:txBody>
          <a:bodyPr>
            <a:normAutofit lnSpcReduction="10000"/>
          </a:bodyPr>
          <a:lstStyle/>
          <a:p>
            <a:r>
              <a:rPr lang="en-US" b="1" dirty="0">
                <a:latin typeface="Times New Roman" panose="02020603050405020304" pitchFamily="18" charset="0"/>
                <a:cs typeface="Times New Roman" panose="02020603050405020304" pitchFamily="18" charset="0"/>
              </a:rPr>
              <a:t>Instruction Pipeline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this a stream of instructions can be executed by overlapping fetch, decode and execute phases of an instruction cycle. </a:t>
            </a:r>
          </a:p>
          <a:p>
            <a:r>
              <a:rPr lang="en-US" dirty="0">
                <a:latin typeface="Times New Roman" panose="02020603050405020304" pitchFamily="18" charset="0"/>
                <a:cs typeface="Times New Roman" panose="02020603050405020304" pitchFamily="18" charset="0"/>
              </a:rPr>
              <a:t>This type of technique is used to increase the throughput of the computer system. </a:t>
            </a:r>
          </a:p>
          <a:p>
            <a:r>
              <a:rPr lang="en-US" dirty="0">
                <a:latin typeface="Times New Roman" panose="02020603050405020304" pitchFamily="18" charset="0"/>
                <a:cs typeface="Times New Roman" panose="02020603050405020304" pitchFamily="18" charset="0"/>
              </a:rPr>
              <a:t>An instruction pipeline reads instruction from the memory while previous instructions are being executed in other segments of the pipeline.</a:t>
            </a:r>
          </a:p>
          <a:p>
            <a:r>
              <a:rPr lang="en-US" dirty="0">
                <a:latin typeface="Times New Roman" panose="02020603050405020304" pitchFamily="18" charset="0"/>
                <a:cs typeface="Times New Roman" panose="02020603050405020304" pitchFamily="18" charset="0"/>
              </a:rPr>
              <a:t> Thus we can execute multiple instructions simultaneously. </a:t>
            </a:r>
          </a:p>
          <a:p>
            <a:r>
              <a:rPr lang="en-US" dirty="0">
                <a:latin typeface="Times New Roman" panose="02020603050405020304" pitchFamily="18" charset="0"/>
                <a:cs typeface="Times New Roman" panose="02020603050405020304" pitchFamily="18" charset="0"/>
              </a:rPr>
              <a:t>The pipeline will be more efficient if the instruction cycle is divided into segments of equal duration. </a:t>
            </a:r>
          </a:p>
          <a:p>
            <a:r>
              <a:rPr lang="en-US" dirty="0">
                <a:latin typeface="Times New Roman" panose="02020603050405020304" pitchFamily="18" charset="0"/>
                <a:cs typeface="Times New Roman" panose="02020603050405020304" pitchFamily="18" charset="0"/>
              </a:rPr>
              <a:t>In the most general case computer needs to process each instruction in following sequence of steps:</a:t>
            </a:r>
          </a:p>
          <a:p>
            <a:pPr>
              <a:buFont typeface="+mj-lt"/>
              <a:buAutoNum type="arabicPeriod"/>
            </a:pPr>
            <a:r>
              <a:rPr lang="en-US" dirty="0">
                <a:latin typeface="Times New Roman" panose="02020603050405020304" pitchFamily="18" charset="0"/>
                <a:cs typeface="Times New Roman" panose="02020603050405020304" pitchFamily="18" charset="0"/>
              </a:rPr>
              <a:t>Fetch the instruction from memory (FI)</a:t>
            </a:r>
          </a:p>
          <a:p>
            <a:pPr>
              <a:buFont typeface="+mj-lt"/>
              <a:buAutoNum type="arabicPeriod"/>
            </a:pPr>
            <a:r>
              <a:rPr lang="en-US" dirty="0">
                <a:latin typeface="Times New Roman" panose="02020603050405020304" pitchFamily="18" charset="0"/>
                <a:cs typeface="Times New Roman" panose="02020603050405020304" pitchFamily="18" charset="0"/>
              </a:rPr>
              <a:t>Decode the instruction (DA)</a:t>
            </a:r>
          </a:p>
          <a:p>
            <a:pPr>
              <a:buFont typeface="+mj-lt"/>
              <a:buAutoNum type="arabicPeriod"/>
            </a:pPr>
            <a:r>
              <a:rPr lang="en-US" dirty="0">
                <a:latin typeface="Times New Roman" panose="02020603050405020304" pitchFamily="18" charset="0"/>
                <a:cs typeface="Times New Roman" panose="02020603050405020304" pitchFamily="18" charset="0"/>
              </a:rPr>
              <a:t>Calculate the effective address</a:t>
            </a:r>
          </a:p>
          <a:p>
            <a:pPr>
              <a:buFont typeface="+mj-lt"/>
              <a:buAutoNum type="arabicPeriod"/>
            </a:pPr>
            <a:r>
              <a:rPr lang="en-US" dirty="0">
                <a:latin typeface="Times New Roman" panose="02020603050405020304" pitchFamily="18" charset="0"/>
                <a:cs typeface="Times New Roman" panose="02020603050405020304" pitchFamily="18" charset="0"/>
              </a:rPr>
              <a:t>Fetch the operands from memory (FO)</a:t>
            </a:r>
          </a:p>
          <a:p>
            <a:pPr>
              <a:buFont typeface="+mj-lt"/>
              <a:buAutoNum type="arabicPeriod"/>
            </a:pPr>
            <a:r>
              <a:rPr lang="en-US" dirty="0">
                <a:latin typeface="Times New Roman" panose="02020603050405020304" pitchFamily="18" charset="0"/>
                <a:cs typeface="Times New Roman" panose="02020603050405020304" pitchFamily="18" charset="0"/>
              </a:rPr>
              <a:t>Execute the instruction (EX)</a:t>
            </a:r>
          </a:p>
          <a:p>
            <a:pPr>
              <a:buFont typeface="+mj-lt"/>
              <a:buAutoNum type="arabicPeriod"/>
            </a:pPr>
            <a:r>
              <a:rPr lang="en-US" dirty="0">
                <a:latin typeface="Times New Roman" panose="02020603050405020304" pitchFamily="18" charset="0"/>
                <a:cs typeface="Times New Roman" panose="02020603050405020304" pitchFamily="18" charset="0"/>
              </a:rPr>
              <a:t>Store the result in the proper place</a:t>
            </a:r>
          </a:p>
          <a:p>
            <a:endParaRPr lang="en-US" dirty="0"/>
          </a:p>
        </p:txBody>
      </p:sp>
    </p:spTree>
    <p:extLst>
      <p:ext uri="{BB962C8B-B14F-4D97-AF65-F5344CB8AC3E}">
        <p14:creationId xmlns:p14="http://schemas.microsoft.com/office/powerpoint/2010/main" val="378703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9839-E481-D0D6-A610-5321487512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52DED2-5A80-032E-58B6-454445187C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491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4D8D8-56C2-431F-B330-E09359DEC70D}"/>
              </a:ext>
            </a:extLst>
          </p:cNvPr>
          <p:cNvSpPr>
            <a:spLocks noGrp="1"/>
          </p:cNvSpPr>
          <p:nvPr>
            <p:ph idx="1"/>
          </p:nvPr>
        </p:nvSpPr>
        <p:spPr>
          <a:xfrm>
            <a:off x="0" y="0"/>
            <a:ext cx="12192000" cy="6858000"/>
          </a:xfrm>
        </p:spPr>
        <p:txBody>
          <a:bodyPr>
            <a:normAutofit/>
          </a:bodyPr>
          <a:lstStyle/>
          <a:p>
            <a:r>
              <a:rPr lang="en-US" b="1" dirty="0"/>
              <a:t>Flynn’s taxonomy</a:t>
            </a:r>
          </a:p>
          <a:p>
            <a:r>
              <a:rPr lang="en-US" b="1" dirty="0"/>
              <a:t>Parallel computing</a:t>
            </a:r>
            <a:r>
              <a:rPr lang="en-US" dirty="0"/>
              <a:t> is a computing where the jobs are broken into discrete parts that can be executed concurrently.</a:t>
            </a:r>
          </a:p>
          <a:p>
            <a:endParaRPr lang="en-US" dirty="0"/>
          </a:p>
          <a:p>
            <a:r>
              <a:rPr lang="en-US" dirty="0"/>
              <a:t> Each part is further broken down to a series of instructions.</a:t>
            </a:r>
          </a:p>
          <a:p>
            <a:endParaRPr lang="en-US" dirty="0"/>
          </a:p>
          <a:p>
            <a:r>
              <a:rPr lang="en-US" dirty="0"/>
              <a:t> Instructions from each part execute simultaneously on different CPUs. </a:t>
            </a:r>
          </a:p>
          <a:p>
            <a:endParaRPr lang="en-US" dirty="0"/>
          </a:p>
          <a:p>
            <a:r>
              <a:rPr lang="en-US" dirty="0"/>
              <a:t>Parallel systems deal with the simultaneous use of multiple computer resources that can include a single computer with multiple processors, a number of computers connected by a network to form a parallel processing cluster or a combination of both.</a:t>
            </a:r>
          </a:p>
        </p:txBody>
      </p:sp>
    </p:spTree>
    <p:extLst>
      <p:ext uri="{BB962C8B-B14F-4D97-AF65-F5344CB8AC3E}">
        <p14:creationId xmlns:p14="http://schemas.microsoft.com/office/powerpoint/2010/main" val="17448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E0689F3-6145-CAC9-372D-4A0B23032208}"/>
              </a:ext>
            </a:extLst>
          </p:cNvPr>
          <p:cNvSpPr>
            <a:spLocks noGrp="1"/>
          </p:cNvSpPr>
          <p:nvPr>
            <p:ph sz="half" idx="1"/>
          </p:nvPr>
        </p:nvSpPr>
        <p:spPr>
          <a:xfrm>
            <a:off x="0" y="0"/>
            <a:ext cx="6786880" cy="6858000"/>
          </a:xfrm>
        </p:spPr>
        <p:txBody>
          <a:bodyPr/>
          <a:lstStyle/>
          <a:p>
            <a:r>
              <a:rPr lang="en-US" dirty="0"/>
              <a:t>The crux of parallel processing are CPUs. </a:t>
            </a:r>
          </a:p>
          <a:p>
            <a:endParaRPr lang="en-US" dirty="0"/>
          </a:p>
          <a:p>
            <a:r>
              <a:rPr lang="en-US" dirty="0"/>
              <a:t>Based on the number of </a:t>
            </a:r>
            <a:r>
              <a:rPr lang="en-US" b="1" dirty="0"/>
              <a:t>instruction and data</a:t>
            </a:r>
            <a:r>
              <a:rPr lang="en-US" dirty="0"/>
              <a:t> streams that can be processed simultaneously, computing systems are classified into four major categories:</a:t>
            </a:r>
          </a:p>
          <a:p>
            <a:r>
              <a:rPr lang="en-US" b="1" dirty="0"/>
              <a:t>Flynn’s classification –</a:t>
            </a:r>
            <a:endParaRPr lang="en-US" dirty="0"/>
          </a:p>
        </p:txBody>
      </p:sp>
      <p:pic>
        <p:nvPicPr>
          <p:cNvPr id="8" name="Content Placeholder 7">
            <a:extLst>
              <a:ext uri="{FF2B5EF4-FFF2-40B4-BE49-F238E27FC236}">
                <a16:creationId xmlns:a16="http://schemas.microsoft.com/office/drawing/2014/main" id="{43A2A459-B8EF-6EE4-7C89-DD18C51690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6880" y="1026160"/>
            <a:ext cx="5303520" cy="5273040"/>
          </a:xfrm>
        </p:spPr>
      </p:pic>
    </p:spTree>
    <p:extLst>
      <p:ext uri="{BB962C8B-B14F-4D97-AF65-F5344CB8AC3E}">
        <p14:creationId xmlns:p14="http://schemas.microsoft.com/office/powerpoint/2010/main" val="115304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C6CA7-3867-5F57-0665-9317A814CED4}"/>
              </a:ext>
            </a:extLst>
          </p:cNvPr>
          <p:cNvSpPr>
            <a:spLocks noGrp="1"/>
          </p:cNvSpPr>
          <p:nvPr>
            <p:ph sz="half" idx="1"/>
          </p:nvPr>
        </p:nvSpPr>
        <p:spPr>
          <a:xfrm>
            <a:off x="0" y="0"/>
            <a:ext cx="7148260" cy="6858000"/>
          </a:xfrm>
        </p:spPr>
        <p:txBody>
          <a:bodyPr>
            <a:normAutofit lnSpcReduction="10000"/>
          </a:bodyPr>
          <a:lstStyle/>
          <a:p>
            <a:r>
              <a:rPr lang="en-US" b="1" dirty="0"/>
              <a:t>Single-instruction, single-data (SISD) systems –</a:t>
            </a:r>
            <a:br>
              <a:rPr lang="en-US" dirty="0"/>
            </a:br>
            <a:r>
              <a:rPr lang="en-US" dirty="0"/>
              <a:t>An SISD computing system is a uniprocessor machine which is capable of executing a single instruction, operating on a single data stream.</a:t>
            </a:r>
          </a:p>
          <a:p>
            <a:r>
              <a:rPr lang="en-US" dirty="0"/>
              <a:t> In SISD, machine instructions are processed in a sequential manner and computers adopting this model are popularly called sequential computers.</a:t>
            </a:r>
          </a:p>
          <a:p>
            <a:r>
              <a:rPr lang="en-US" dirty="0"/>
              <a:t> Most conventional computers have SISD architecture. </a:t>
            </a:r>
          </a:p>
          <a:p>
            <a:r>
              <a:rPr lang="en-US" dirty="0"/>
              <a:t>All the instructions and data to be processed have to be stored in primary memory.</a:t>
            </a:r>
          </a:p>
          <a:p>
            <a:endParaRPr lang="en-US" dirty="0"/>
          </a:p>
          <a:p>
            <a:r>
              <a:rPr lang="en-US" dirty="0"/>
              <a:t>The speed of the processing element in the SISD model is limited(dependent) by the rate at which the computer can transfer information internally.</a:t>
            </a:r>
          </a:p>
          <a:p>
            <a:endParaRPr lang="en-US" dirty="0"/>
          </a:p>
          <a:p>
            <a:r>
              <a:rPr lang="en-US" dirty="0"/>
              <a:t> Dominant representative SISD systems are IBM PC, workstations.</a:t>
            </a:r>
          </a:p>
        </p:txBody>
      </p:sp>
      <p:pic>
        <p:nvPicPr>
          <p:cNvPr id="6" name="Content Placeholder 5">
            <a:extLst>
              <a:ext uri="{FF2B5EF4-FFF2-40B4-BE49-F238E27FC236}">
                <a16:creationId xmlns:a16="http://schemas.microsoft.com/office/drawing/2014/main" id="{D76BBCCD-3484-B9D0-D14F-AD4E3DB10F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8260" y="1178561"/>
            <a:ext cx="4921820" cy="4394578"/>
          </a:xfrm>
        </p:spPr>
      </p:pic>
    </p:spTree>
    <p:extLst>
      <p:ext uri="{BB962C8B-B14F-4D97-AF65-F5344CB8AC3E}">
        <p14:creationId xmlns:p14="http://schemas.microsoft.com/office/powerpoint/2010/main" val="164828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1A6B2-3680-F705-BAC7-BF93DF275244}"/>
              </a:ext>
            </a:extLst>
          </p:cNvPr>
          <p:cNvSpPr>
            <a:spLocks noGrp="1"/>
          </p:cNvSpPr>
          <p:nvPr>
            <p:ph sz="half" idx="1"/>
          </p:nvPr>
        </p:nvSpPr>
        <p:spPr>
          <a:xfrm>
            <a:off x="0" y="0"/>
            <a:ext cx="6532880" cy="6858000"/>
          </a:xfrm>
        </p:spPr>
        <p:txBody>
          <a:bodyPr>
            <a:normAutofit/>
          </a:bodyPr>
          <a:lstStyle/>
          <a:p>
            <a:r>
              <a:rPr lang="en-US" b="1" dirty="0"/>
              <a:t>Single-instruction, multiple-data (SIMD) systems –</a:t>
            </a:r>
            <a:br>
              <a:rPr lang="en-US" dirty="0"/>
            </a:br>
            <a:r>
              <a:rPr lang="en-US" dirty="0"/>
              <a:t>An SIMD system is a multiprocessor machine capable of executing the same instruction on all the CPUs but operating on different data streams.</a:t>
            </a:r>
          </a:p>
          <a:p>
            <a:r>
              <a:rPr lang="en-US" dirty="0"/>
              <a:t> Machines based on an SIMD model are well suited to scientific computing since they involve lots of vector and matrix operations. </a:t>
            </a:r>
          </a:p>
          <a:p>
            <a:r>
              <a:rPr lang="en-US" dirty="0"/>
              <a:t>So that the information can be passed to all the processing elements (PEs) organized data elements of vectors can be divided into multiple sets(N-sets for N PE systems) and each PE can process one data set. </a:t>
            </a:r>
          </a:p>
          <a:p>
            <a:r>
              <a:rPr lang="en-US" dirty="0"/>
              <a:t>Dominant representative SIMD systems is Cray’s vector processing machine.</a:t>
            </a:r>
          </a:p>
        </p:txBody>
      </p:sp>
      <p:pic>
        <p:nvPicPr>
          <p:cNvPr id="6" name="Content Placeholder 5">
            <a:extLst>
              <a:ext uri="{FF2B5EF4-FFF2-40B4-BE49-F238E27FC236}">
                <a16:creationId xmlns:a16="http://schemas.microsoft.com/office/drawing/2014/main" id="{E9A3FB7C-E486-A8F5-E15D-54AE4CD57B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8628" y="1219200"/>
            <a:ext cx="5126652" cy="4775200"/>
          </a:xfrm>
        </p:spPr>
      </p:pic>
    </p:spTree>
    <p:extLst>
      <p:ext uri="{BB962C8B-B14F-4D97-AF65-F5344CB8AC3E}">
        <p14:creationId xmlns:p14="http://schemas.microsoft.com/office/powerpoint/2010/main" val="100175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42B1A-AD92-9FF5-C4A8-896A9057C7DB}"/>
              </a:ext>
            </a:extLst>
          </p:cNvPr>
          <p:cNvSpPr>
            <a:spLocks noGrp="1"/>
          </p:cNvSpPr>
          <p:nvPr>
            <p:ph sz="half" idx="1"/>
          </p:nvPr>
        </p:nvSpPr>
        <p:spPr>
          <a:xfrm>
            <a:off x="-1" y="0"/>
            <a:ext cx="7498079" cy="6858000"/>
          </a:xfrm>
        </p:spPr>
        <p:txBody>
          <a:bodyPr>
            <a:normAutofit/>
          </a:bodyPr>
          <a:lstStyle/>
          <a:p>
            <a:r>
              <a:rPr lang="en-US" b="1" dirty="0"/>
              <a:t>Multiple-instruction, single-data (MISD) systems –</a:t>
            </a:r>
            <a:br>
              <a:rPr lang="en-US" dirty="0"/>
            </a:br>
            <a:r>
              <a:rPr lang="en-US" dirty="0"/>
              <a:t>An MISD computing system is a multiprocessor machine capable of executing different instructions on different PEs but all of them operating on the same dataset .</a:t>
            </a:r>
          </a:p>
          <a:p>
            <a:endParaRPr lang="en-US" dirty="0"/>
          </a:p>
          <a:p>
            <a:r>
              <a:rPr lang="en-US" dirty="0"/>
              <a:t>Example Z = sin(x)+cos(x)+tan(x)</a:t>
            </a:r>
            <a:br>
              <a:rPr lang="en-US" dirty="0"/>
            </a:br>
            <a:r>
              <a:rPr lang="en-US" dirty="0"/>
              <a:t>The system performs different operations on the same data set.</a:t>
            </a:r>
          </a:p>
          <a:p>
            <a:endParaRPr lang="en-US" dirty="0"/>
          </a:p>
          <a:p>
            <a:r>
              <a:rPr lang="en-US" dirty="0"/>
              <a:t> Machines built using the MISD model are not useful in most of the application, a few machines are built, but none of them are available commercially.</a:t>
            </a:r>
          </a:p>
        </p:txBody>
      </p:sp>
      <p:pic>
        <p:nvPicPr>
          <p:cNvPr id="6" name="Content Placeholder 5">
            <a:extLst>
              <a:ext uri="{FF2B5EF4-FFF2-40B4-BE49-F238E27FC236}">
                <a16:creationId xmlns:a16="http://schemas.microsoft.com/office/drawing/2014/main" id="{B4593510-AF3D-C2BC-7DDD-71ACBFAE1E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98079" y="1198880"/>
            <a:ext cx="4561841" cy="4693920"/>
          </a:xfrm>
        </p:spPr>
      </p:pic>
    </p:spTree>
    <p:extLst>
      <p:ext uri="{BB962C8B-B14F-4D97-AF65-F5344CB8AC3E}">
        <p14:creationId xmlns:p14="http://schemas.microsoft.com/office/powerpoint/2010/main" val="3738713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CF004-C927-5D19-2E62-9EACD5CA19C3}"/>
              </a:ext>
            </a:extLst>
          </p:cNvPr>
          <p:cNvSpPr>
            <a:spLocks noGrp="1"/>
          </p:cNvSpPr>
          <p:nvPr>
            <p:ph sz="half" idx="1"/>
          </p:nvPr>
        </p:nvSpPr>
        <p:spPr>
          <a:xfrm>
            <a:off x="0" y="0"/>
            <a:ext cx="6959600" cy="6858000"/>
          </a:xfrm>
        </p:spPr>
        <p:txBody>
          <a:bodyPr>
            <a:normAutofit/>
          </a:bodyPr>
          <a:lstStyle/>
          <a:p>
            <a:r>
              <a:rPr lang="en-US" b="1" dirty="0"/>
              <a:t>Multiple-instruction, multiple-data (MIMD) systems –</a:t>
            </a:r>
            <a:br>
              <a:rPr lang="en-US" dirty="0"/>
            </a:br>
            <a:r>
              <a:rPr lang="en-US" dirty="0"/>
              <a:t>An MIMD system is a multiprocessor machine which is capable of executing multiple instructions on multiple data sets. </a:t>
            </a:r>
          </a:p>
          <a:p>
            <a:r>
              <a:rPr lang="en-US" dirty="0"/>
              <a:t>Each PE in the MIMD model has separate instruction and data streams; therefore machines built using this model are capable to any kind of application.</a:t>
            </a:r>
          </a:p>
          <a:p>
            <a:r>
              <a:rPr lang="en-US" dirty="0"/>
              <a:t> Unlike SIMD and MISD machines, PEs in MIMD machines work asynchronously.</a:t>
            </a:r>
          </a:p>
          <a:p>
            <a:r>
              <a:rPr lang="en-US" dirty="0"/>
              <a:t>MIMD machines are broadly categorized into </a:t>
            </a:r>
            <a:r>
              <a:rPr lang="en-US" b="1" dirty="0"/>
              <a:t>shared-memory MIMD</a:t>
            </a:r>
            <a:r>
              <a:rPr lang="en-US" dirty="0"/>
              <a:t> and</a:t>
            </a:r>
            <a:r>
              <a:rPr lang="en-US" b="1" dirty="0"/>
              <a:t> distributed-memory MIMD</a:t>
            </a:r>
            <a:r>
              <a:rPr lang="en-US" dirty="0"/>
              <a:t> based on the way PEs are coupled to the main memory.</a:t>
            </a:r>
          </a:p>
        </p:txBody>
      </p:sp>
      <p:pic>
        <p:nvPicPr>
          <p:cNvPr id="6" name="Content Placeholder 5">
            <a:extLst>
              <a:ext uri="{FF2B5EF4-FFF2-40B4-BE49-F238E27FC236}">
                <a16:creationId xmlns:a16="http://schemas.microsoft.com/office/drawing/2014/main" id="{E04B74BB-698C-2AB8-192C-36EBA0AA50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9600" y="1087120"/>
            <a:ext cx="5232400" cy="5151120"/>
          </a:xfrm>
        </p:spPr>
      </p:pic>
    </p:spTree>
    <p:extLst>
      <p:ext uri="{BB962C8B-B14F-4D97-AF65-F5344CB8AC3E}">
        <p14:creationId xmlns:p14="http://schemas.microsoft.com/office/powerpoint/2010/main" val="388545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7A76C-AAFA-402E-8A0C-5E7156349F20}"/>
              </a:ext>
            </a:extLst>
          </p:cNvPr>
          <p:cNvSpPr>
            <a:spLocks noGrp="1"/>
          </p:cNvSpPr>
          <p:nvPr>
            <p:ph sz="half" idx="1"/>
          </p:nvPr>
        </p:nvSpPr>
        <p:spPr>
          <a:xfrm>
            <a:off x="0" y="0"/>
            <a:ext cx="12192000" cy="6858000"/>
          </a:xfrm>
        </p:spPr>
        <p:txBody>
          <a:bodyPr>
            <a:normAutofit/>
          </a:bodyPr>
          <a:lstStyle/>
          <a:p>
            <a:pPr marL="0" indent="0">
              <a:buNone/>
            </a:pPr>
            <a:r>
              <a:rPr lang="en-US" b="1" dirty="0"/>
              <a:t>Multi-Core Processor</a:t>
            </a:r>
          </a:p>
          <a:p>
            <a:r>
              <a:rPr lang="en-US" dirty="0"/>
              <a:t>A multi-core processor is an integrated circuit that combines two or more processors to execute numerous tasks at once, minimize power consumption, and boost performance. </a:t>
            </a:r>
          </a:p>
          <a:p>
            <a:endParaRPr lang="en-US" dirty="0"/>
          </a:p>
          <a:p>
            <a:r>
              <a:rPr lang="en-US" dirty="0"/>
              <a:t>It has multiple instructions, which means that various cores run different threads that access different regions of memory.</a:t>
            </a:r>
          </a:p>
          <a:p>
            <a:endParaRPr lang="en-US" dirty="0"/>
          </a:p>
          <a:p>
            <a:r>
              <a:rPr lang="en-US" dirty="0"/>
              <a:t> It typically has two or more processors that read and execute computer instructions. </a:t>
            </a:r>
          </a:p>
          <a:p>
            <a:endParaRPr lang="en-US" dirty="0"/>
          </a:p>
          <a:p>
            <a:r>
              <a:rPr lang="en-US" dirty="0"/>
              <a:t>It’s also known as MIMD because all of the processors are on the same chip. (Multiple Instructions Multiple Data).</a:t>
            </a:r>
          </a:p>
        </p:txBody>
      </p:sp>
    </p:spTree>
    <p:extLst>
      <p:ext uri="{BB962C8B-B14F-4D97-AF65-F5344CB8AC3E}">
        <p14:creationId xmlns:p14="http://schemas.microsoft.com/office/powerpoint/2010/main" val="168812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6AED-4703-0773-887C-728224DA4537}"/>
              </a:ext>
            </a:extLst>
          </p:cNvPr>
          <p:cNvSpPr>
            <a:spLocks noGrp="1"/>
          </p:cNvSpPr>
          <p:nvPr>
            <p:ph type="title"/>
          </p:nvPr>
        </p:nvSpPr>
        <p:spPr>
          <a:xfrm>
            <a:off x="0" y="154112"/>
            <a:ext cx="12192000" cy="770562"/>
          </a:xfrm>
        </p:spPr>
        <p:txBody>
          <a:bodyPr>
            <a:normAutofit fontScale="90000"/>
          </a:bodyPr>
          <a:lstStyle/>
          <a:p>
            <a:r>
              <a:rPr lang="en-US" b="1" dirty="0"/>
              <a:t>RISC and CISC in Computer Organization</a:t>
            </a:r>
            <a:br>
              <a:rPr lang="en-US" b="1" dirty="0"/>
            </a:br>
            <a:endParaRPr lang="en-US" dirty="0"/>
          </a:p>
        </p:txBody>
      </p:sp>
      <p:sp>
        <p:nvSpPr>
          <p:cNvPr id="3" name="Content Placeholder 2">
            <a:extLst>
              <a:ext uri="{FF2B5EF4-FFF2-40B4-BE49-F238E27FC236}">
                <a16:creationId xmlns:a16="http://schemas.microsoft.com/office/drawing/2014/main" id="{DD191FD7-8463-03F9-02F5-9A23DE8026FC}"/>
              </a:ext>
            </a:extLst>
          </p:cNvPr>
          <p:cNvSpPr>
            <a:spLocks noGrp="1"/>
          </p:cNvSpPr>
          <p:nvPr>
            <p:ph idx="1"/>
          </p:nvPr>
        </p:nvSpPr>
        <p:spPr>
          <a:xfrm>
            <a:off x="0" y="1047964"/>
            <a:ext cx="12192000" cy="5810036"/>
          </a:xfrm>
        </p:spPr>
        <p:txBody>
          <a:bodyPr>
            <a:normAutofit/>
          </a:bodyPr>
          <a:lstStyle/>
          <a:p>
            <a:r>
              <a:rPr lang="en-US" dirty="0"/>
              <a:t>RISC is the way to make hardware simpler whereas CISC is the single instruction that handles multiple work.</a:t>
            </a:r>
          </a:p>
          <a:p>
            <a:r>
              <a:rPr lang="en-US" dirty="0"/>
              <a:t> </a:t>
            </a:r>
            <a:r>
              <a:rPr lang="en-US" b="1" dirty="0"/>
              <a:t>Reduced Instruction Set Architecture (RISC)</a:t>
            </a:r>
          </a:p>
          <a:p>
            <a:endParaRPr lang="en-US" b="1" dirty="0"/>
          </a:p>
          <a:p>
            <a:r>
              <a:rPr lang="en-US" dirty="0"/>
              <a:t>It stands for Reduced Instruction Set Computer. </a:t>
            </a:r>
          </a:p>
          <a:p>
            <a:r>
              <a:rPr lang="en-US" dirty="0"/>
              <a:t>It is a type of microprocessor architecture that uses a small set of instructions of uniform length.</a:t>
            </a:r>
          </a:p>
          <a:p>
            <a:r>
              <a:rPr lang="en-US" dirty="0"/>
              <a:t> These are simple instructions that are generally executed in one clock cycle. </a:t>
            </a:r>
          </a:p>
          <a:p>
            <a:r>
              <a:rPr lang="en-US" dirty="0"/>
              <a:t>RISC chips are relatively simple to design and inexpensive. </a:t>
            </a:r>
          </a:p>
          <a:p>
            <a:r>
              <a:rPr lang="en-US" dirty="0"/>
              <a:t>The setback of this design is that the computer has to repeatedly perform simple operations to execute a larger program having a large number of processing operations. </a:t>
            </a:r>
            <a:br>
              <a:rPr lang="en-US" dirty="0"/>
            </a:br>
            <a:r>
              <a:rPr lang="en-US" b="1" dirty="0"/>
              <a:t>Examples:</a:t>
            </a:r>
            <a:r>
              <a:rPr lang="en-US" dirty="0"/>
              <a:t> SPARC, POWER PC, etc.</a:t>
            </a:r>
          </a:p>
        </p:txBody>
      </p:sp>
    </p:spTree>
    <p:extLst>
      <p:ext uri="{BB962C8B-B14F-4D97-AF65-F5344CB8AC3E}">
        <p14:creationId xmlns:p14="http://schemas.microsoft.com/office/powerpoint/2010/main" val="73534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0E9E782-F121-0727-DC3E-905DD7525FE5}"/>
              </a:ext>
            </a:extLst>
          </p:cNvPr>
          <p:cNvSpPr>
            <a:spLocks noGrp="1"/>
          </p:cNvSpPr>
          <p:nvPr>
            <p:ph idx="1"/>
          </p:nvPr>
        </p:nvSpPr>
        <p:spPr>
          <a:xfrm>
            <a:off x="0" y="0"/>
            <a:ext cx="12192000" cy="6858000"/>
          </a:xfrm>
        </p:spPr>
        <p:txBody>
          <a:bodyPr/>
          <a:lstStyle/>
          <a:p>
            <a:r>
              <a:rPr lang="en-US" dirty="0"/>
              <a:t>Simply described, a multi-core processor is a single chip with multiple processing units, or “cores,” each of which may execute distinct tasks. </a:t>
            </a:r>
          </a:p>
          <a:p>
            <a:endParaRPr lang="en-US" dirty="0"/>
          </a:p>
          <a:p>
            <a:r>
              <a:rPr lang="en-US" dirty="0"/>
              <a:t>For example, while conducting many tasks at once, such as watching a movie and using WhatsApp, one core will perform activities like viewing a movie while the second core performs another WhatsApp job.</a:t>
            </a:r>
          </a:p>
          <a:p>
            <a:endParaRPr lang="en-US" dirty="0"/>
          </a:p>
          <a:p>
            <a:r>
              <a:rPr lang="en-US" dirty="0"/>
              <a:t> Parallel computing is the foundation upon which the multi-core processor concept is built. </a:t>
            </a:r>
          </a:p>
          <a:p>
            <a:endParaRPr lang="en-US" dirty="0"/>
          </a:p>
          <a:p>
            <a:r>
              <a:rPr lang="en-US" dirty="0"/>
              <a:t>Because it contains two or more central processing units (CPUs) in a single chip, this can dramatically improve computer speed and efficiency.</a:t>
            </a:r>
          </a:p>
        </p:txBody>
      </p:sp>
    </p:spTree>
    <p:extLst>
      <p:ext uri="{BB962C8B-B14F-4D97-AF65-F5344CB8AC3E}">
        <p14:creationId xmlns:p14="http://schemas.microsoft.com/office/powerpoint/2010/main" val="608375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C7D640B-C083-0C38-3F95-CFBAAD350C75}"/>
              </a:ext>
            </a:extLst>
          </p:cNvPr>
          <p:cNvSpPr>
            <a:spLocks noGrp="1"/>
          </p:cNvSpPr>
          <p:nvPr>
            <p:ph sz="half" idx="1"/>
          </p:nvPr>
        </p:nvSpPr>
        <p:spPr>
          <a:xfrm>
            <a:off x="0" y="0"/>
            <a:ext cx="6019800" cy="6858000"/>
          </a:xfrm>
        </p:spPr>
        <p:txBody>
          <a:bodyPr>
            <a:normAutofit/>
          </a:bodyPr>
          <a:lstStyle/>
          <a:p>
            <a:r>
              <a:rPr lang="en-US" b="1" dirty="0"/>
              <a:t>Multi-core Architecture:</a:t>
            </a:r>
            <a:endParaRPr lang="en-US" dirty="0"/>
          </a:p>
          <a:p>
            <a:r>
              <a:rPr lang="en-US" dirty="0"/>
              <a:t>The multi-core processor design facilitates the interaction between all available cores, and all processing jobs are split and assigned as needed. </a:t>
            </a:r>
          </a:p>
          <a:p>
            <a:endParaRPr lang="en-US" dirty="0"/>
          </a:p>
          <a:p>
            <a:r>
              <a:rPr lang="en-US" dirty="0"/>
              <a:t>After all processing processes are done, the processed data from each core is delivered back to the computer’s mainboard (motherboard) via a single common gateway.</a:t>
            </a:r>
          </a:p>
          <a:p>
            <a:endParaRPr lang="en-US" dirty="0"/>
          </a:p>
          <a:p>
            <a:r>
              <a:rPr lang="en-US" dirty="0"/>
              <a:t> In terms of total performance, this strategy outperforms a single-core CPU.</a:t>
            </a:r>
          </a:p>
          <a:p>
            <a:endParaRPr lang="en-US" dirty="0"/>
          </a:p>
        </p:txBody>
      </p:sp>
      <p:pic>
        <p:nvPicPr>
          <p:cNvPr id="13" name="Content Placeholder 12">
            <a:extLst>
              <a:ext uri="{FF2B5EF4-FFF2-40B4-BE49-F238E27FC236}">
                <a16:creationId xmlns:a16="http://schemas.microsoft.com/office/drawing/2014/main" id="{CF75CB8D-E8E5-B729-30E4-3A44F4FE11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107440"/>
            <a:ext cx="5735320" cy="4835415"/>
          </a:xfrm>
        </p:spPr>
      </p:pic>
    </p:spTree>
    <p:extLst>
      <p:ext uri="{BB962C8B-B14F-4D97-AF65-F5344CB8AC3E}">
        <p14:creationId xmlns:p14="http://schemas.microsoft.com/office/powerpoint/2010/main" val="149084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5A336-81AF-09CF-D500-1298A2064503}"/>
              </a:ext>
            </a:extLst>
          </p:cNvPr>
          <p:cNvSpPr>
            <a:spLocks noGrp="1"/>
          </p:cNvSpPr>
          <p:nvPr>
            <p:ph idx="1"/>
          </p:nvPr>
        </p:nvSpPr>
        <p:spPr>
          <a:xfrm>
            <a:off x="0" y="0"/>
            <a:ext cx="12192000" cy="6858000"/>
          </a:xfrm>
        </p:spPr>
        <p:txBody>
          <a:bodyPr>
            <a:normAutofit/>
          </a:bodyPr>
          <a:lstStyle/>
          <a:p>
            <a:r>
              <a:rPr lang="en-US" dirty="0"/>
              <a:t>A multi-core processor’s architecture is shown in Figure 2. Two cores are present in the processors.</a:t>
            </a:r>
          </a:p>
          <a:p>
            <a:endParaRPr lang="en-US" dirty="0"/>
          </a:p>
          <a:p>
            <a:r>
              <a:rPr lang="en-US" dirty="0"/>
              <a:t> The two processors share the same system bus and main memory. Each core has its own L1 cache, also known as Level 1 cache.</a:t>
            </a:r>
          </a:p>
          <a:p>
            <a:endParaRPr lang="en-US" dirty="0"/>
          </a:p>
          <a:p>
            <a:r>
              <a:rPr lang="en-US" dirty="0"/>
              <a:t> The L2 cache, also known as the Level 2 cache, acts as a central repository for the various L1 caches. </a:t>
            </a:r>
          </a:p>
          <a:p>
            <a:endParaRPr lang="en-US" dirty="0"/>
          </a:p>
          <a:p>
            <a:r>
              <a:rPr lang="en-US" dirty="0"/>
              <a:t>If the CPU can’t find the data it needs to complete the next task in the L1 cache, it can look in the L2 cache.</a:t>
            </a:r>
          </a:p>
          <a:p>
            <a:endParaRPr lang="en-US" dirty="0"/>
          </a:p>
          <a:p>
            <a:r>
              <a:rPr lang="en-US" dirty="0"/>
              <a:t> The L2 cache is slower than the L1 cache, although it has more memory. Because the L2 cache is shared throughout the cores, it may be used to its maximum potential.</a:t>
            </a:r>
          </a:p>
        </p:txBody>
      </p:sp>
    </p:spTree>
    <p:extLst>
      <p:ext uri="{BB962C8B-B14F-4D97-AF65-F5344CB8AC3E}">
        <p14:creationId xmlns:p14="http://schemas.microsoft.com/office/powerpoint/2010/main" val="27642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85441A4-98E7-61C6-670F-E435431C5365}"/>
              </a:ext>
            </a:extLst>
          </p:cNvPr>
          <p:cNvSpPr>
            <a:spLocks noGrp="1"/>
          </p:cNvSpPr>
          <p:nvPr>
            <p:ph idx="1"/>
          </p:nvPr>
        </p:nvSpPr>
        <p:spPr>
          <a:xfrm>
            <a:off x="0" y="0"/>
            <a:ext cx="12192000" cy="6858000"/>
          </a:xfrm>
        </p:spPr>
        <p:txBody>
          <a:bodyPr/>
          <a:lstStyle/>
          <a:p>
            <a:r>
              <a:rPr lang="en-US" dirty="0"/>
              <a:t>A multicore processor’s architecture allows communication between all available cores, ensuring that processing workloads are correctly divided and allotted among the cores.</a:t>
            </a:r>
          </a:p>
          <a:p>
            <a:endParaRPr lang="en-US" dirty="0"/>
          </a:p>
          <a:p>
            <a:r>
              <a:rPr lang="en-US" dirty="0"/>
              <a:t> The processed data from each core is transmitted back to the motherboard via a single shared gateway during the task completion phase. </a:t>
            </a:r>
          </a:p>
          <a:p>
            <a:endParaRPr lang="en-US" dirty="0"/>
          </a:p>
          <a:p>
            <a:r>
              <a:rPr lang="en-US" dirty="0"/>
              <a:t>When compared to a single-core CPU of comparable speed, this strategy considerably improves performance.</a:t>
            </a:r>
          </a:p>
        </p:txBody>
      </p:sp>
    </p:spTree>
    <p:extLst>
      <p:ext uri="{BB962C8B-B14F-4D97-AF65-F5344CB8AC3E}">
        <p14:creationId xmlns:p14="http://schemas.microsoft.com/office/powerpoint/2010/main" val="513607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87EF9-DA0D-1904-E30C-5397A2D40624}"/>
              </a:ext>
            </a:extLst>
          </p:cNvPr>
          <p:cNvSpPr>
            <a:spLocks noGrp="1"/>
          </p:cNvSpPr>
          <p:nvPr>
            <p:ph idx="1"/>
          </p:nvPr>
        </p:nvSpPr>
        <p:spPr>
          <a:xfrm>
            <a:off x="0" y="0"/>
            <a:ext cx="12192000" cy="6858000"/>
          </a:xfrm>
        </p:spPr>
        <p:txBody>
          <a:bodyPr>
            <a:normAutofit/>
          </a:bodyPr>
          <a:lstStyle/>
          <a:p>
            <a:r>
              <a:rPr lang="en-US" dirty="0"/>
              <a:t>The following are some of the benefits of having a shared cache between cores:</a:t>
            </a:r>
          </a:p>
          <a:p>
            <a:pPr>
              <a:buFont typeface="+mj-lt"/>
              <a:buAutoNum type="arabicPeriod"/>
            </a:pPr>
            <a:r>
              <a:rPr lang="en-US" dirty="0"/>
              <a:t>If one of the cores isn’t using the cache, the other can, ensuring that the resources are used efficiently.</a:t>
            </a:r>
          </a:p>
          <a:p>
            <a:pPr>
              <a:buFont typeface="+mj-lt"/>
              <a:buAutoNum type="arabicPeriod"/>
            </a:pPr>
            <a:endParaRPr lang="en-US" dirty="0"/>
          </a:p>
          <a:p>
            <a:pPr>
              <a:buFont typeface="+mj-lt"/>
              <a:buAutoNum type="arabicPeriod"/>
            </a:pPr>
            <a:r>
              <a:rPr lang="en-US" dirty="0"/>
              <a:t>Provides programmers with more freedom by allowing for wider data sharing possibilities between cores with threads running in parallel.</a:t>
            </a:r>
          </a:p>
          <a:p>
            <a:pPr>
              <a:buFont typeface="+mj-lt"/>
              <a:buAutoNum type="arabicPeriod"/>
            </a:pPr>
            <a:endParaRPr lang="en-US" dirty="0"/>
          </a:p>
          <a:p>
            <a:pPr>
              <a:buFont typeface="+mj-lt"/>
              <a:buAutoNum type="arabicPeriod"/>
            </a:pPr>
            <a:r>
              <a:rPr lang="en-US" dirty="0"/>
              <a:t>The data for the other core can be preprocessed or post processed by one of the cores.</a:t>
            </a:r>
          </a:p>
          <a:p>
            <a:pPr>
              <a:buFont typeface="+mj-lt"/>
              <a:buAutoNum type="arabicPeriod"/>
            </a:pPr>
            <a:endParaRPr lang="en-US" dirty="0"/>
          </a:p>
          <a:p>
            <a:pPr>
              <a:buFont typeface="+mj-lt"/>
              <a:buAutoNum type="arabicPeriod"/>
            </a:pPr>
            <a:r>
              <a:rPr lang="en-US" dirty="0"/>
              <a:t>Allows for effective data sharing between cores and allows data requests to be addressed at shared-cache levels rather than in system memory.</a:t>
            </a:r>
          </a:p>
          <a:p>
            <a:endParaRPr lang="en-US" dirty="0"/>
          </a:p>
        </p:txBody>
      </p:sp>
    </p:spTree>
    <p:extLst>
      <p:ext uri="{BB962C8B-B14F-4D97-AF65-F5344CB8AC3E}">
        <p14:creationId xmlns:p14="http://schemas.microsoft.com/office/powerpoint/2010/main" val="276870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CBFC9D-8C3D-B774-72B2-7AD54E42520C}"/>
              </a:ext>
            </a:extLst>
          </p:cNvPr>
          <p:cNvSpPr>
            <a:spLocks noGrp="1"/>
          </p:cNvSpPr>
          <p:nvPr>
            <p:ph idx="1"/>
          </p:nvPr>
        </p:nvSpPr>
        <p:spPr>
          <a:xfrm>
            <a:off x="0" y="0"/>
            <a:ext cx="12192000" cy="6858000"/>
          </a:xfrm>
        </p:spPr>
        <p:txBody>
          <a:bodyPr>
            <a:normAutofit lnSpcReduction="10000"/>
          </a:bodyPr>
          <a:lstStyle/>
          <a:p>
            <a:r>
              <a:rPr lang="en-US" b="1" dirty="0"/>
              <a:t>Characteristics of RISC</a:t>
            </a:r>
          </a:p>
          <a:p>
            <a:pPr>
              <a:buFont typeface="Arial" panose="020B0604020202020204" pitchFamily="34" charset="0"/>
              <a:buChar char="•"/>
            </a:pPr>
            <a:r>
              <a:rPr lang="en-US" dirty="0"/>
              <a:t>Simpler instruction, hence simple instruction decoding.</a:t>
            </a:r>
          </a:p>
          <a:p>
            <a:pPr>
              <a:buFont typeface="Arial" panose="020B0604020202020204" pitchFamily="34" charset="0"/>
              <a:buChar char="•"/>
            </a:pPr>
            <a:endParaRPr lang="en-US" dirty="0"/>
          </a:p>
          <a:p>
            <a:pPr>
              <a:buFont typeface="Arial" panose="020B0604020202020204" pitchFamily="34" charset="0"/>
              <a:buChar char="•"/>
            </a:pPr>
            <a:r>
              <a:rPr lang="en-US" dirty="0"/>
              <a:t>Instruction comes undersize of one word.</a:t>
            </a:r>
          </a:p>
          <a:p>
            <a:pPr>
              <a:buFont typeface="Arial" panose="020B0604020202020204" pitchFamily="34" charset="0"/>
              <a:buChar char="•"/>
            </a:pPr>
            <a:endParaRPr lang="en-US" dirty="0"/>
          </a:p>
          <a:p>
            <a:pPr>
              <a:buFont typeface="Arial" panose="020B0604020202020204" pitchFamily="34" charset="0"/>
              <a:buChar char="•"/>
            </a:pPr>
            <a:r>
              <a:rPr lang="en-US" dirty="0"/>
              <a:t>Instruction takes a single clock cycle to get executed.</a:t>
            </a:r>
          </a:p>
          <a:p>
            <a:pPr>
              <a:buFont typeface="Arial" panose="020B0604020202020204" pitchFamily="34" charset="0"/>
              <a:buChar char="•"/>
            </a:pPr>
            <a:endParaRPr lang="en-US" dirty="0"/>
          </a:p>
          <a:p>
            <a:pPr>
              <a:buFont typeface="Arial" panose="020B0604020202020204" pitchFamily="34" charset="0"/>
              <a:buChar char="•"/>
            </a:pPr>
            <a:r>
              <a:rPr lang="en-US" dirty="0"/>
              <a:t>More general-purpose registers.</a:t>
            </a:r>
          </a:p>
          <a:p>
            <a:pPr>
              <a:buFont typeface="Arial" panose="020B0604020202020204" pitchFamily="34" charset="0"/>
              <a:buChar char="•"/>
            </a:pPr>
            <a:endParaRPr lang="en-US" dirty="0"/>
          </a:p>
          <a:p>
            <a:pPr>
              <a:buFont typeface="Arial" panose="020B0604020202020204" pitchFamily="34" charset="0"/>
              <a:buChar char="•"/>
            </a:pPr>
            <a:r>
              <a:rPr lang="en-US" dirty="0"/>
              <a:t>Simple Addressing Modes.</a:t>
            </a:r>
          </a:p>
          <a:p>
            <a:pPr>
              <a:buFont typeface="Arial" panose="020B0604020202020204" pitchFamily="34" charset="0"/>
              <a:buChar char="•"/>
            </a:pPr>
            <a:endParaRPr lang="en-US" dirty="0"/>
          </a:p>
          <a:p>
            <a:pPr>
              <a:buFont typeface="Arial" panose="020B0604020202020204" pitchFamily="34" charset="0"/>
              <a:buChar char="•"/>
            </a:pPr>
            <a:r>
              <a:rPr lang="en-US" dirty="0"/>
              <a:t>Fewer Data types.</a:t>
            </a:r>
          </a:p>
          <a:p>
            <a:pPr>
              <a:buFont typeface="Arial" panose="020B0604020202020204" pitchFamily="34" charset="0"/>
              <a:buChar char="•"/>
            </a:pPr>
            <a:endParaRPr lang="en-US" dirty="0"/>
          </a:p>
          <a:p>
            <a:pPr>
              <a:buFont typeface="Arial" panose="020B0604020202020204" pitchFamily="34" charset="0"/>
              <a:buChar char="•"/>
            </a:pPr>
            <a:r>
              <a:rPr lang="en-US" dirty="0"/>
              <a:t>A pipeline can be achieved. </a:t>
            </a:r>
          </a:p>
          <a:p>
            <a:endParaRPr lang="en-US" dirty="0"/>
          </a:p>
        </p:txBody>
      </p:sp>
    </p:spTree>
    <p:extLst>
      <p:ext uri="{BB962C8B-B14F-4D97-AF65-F5344CB8AC3E}">
        <p14:creationId xmlns:p14="http://schemas.microsoft.com/office/powerpoint/2010/main" val="218211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7EC85-78EC-62D9-6D7C-A87268535FE1}"/>
              </a:ext>
            </a:extLst>
          </p:cNvPr>
          <p:cNvSpPr>
            <a:spLocks noGrp="1"/>
          </p:cNvSpPr>
          <p:nvPr>
            <p:ph idx="1"/>
          </p:nvPr>
        </p:nvSpPr>
        <p:spPr>
          <a:xfrm>
            <a:off x="0" y="0"/>
            <a:ext cx="12192000" cy="6858000"/>
          </a:xfrm>
        </p:spPr>
        <p:txBody>
          <a:bodyPr/>
          <a:lstStyle/>
          <a:p>
            <a:r>
              <a:rPr lang="en-US" b="1" dirty="0"/>
              <a:t>Advantages of RISC</a:t>
            </a:r>
          </a:p>
          <a:p>
            <a:endParaRPr lang="en-US" b="1" dirty="0"/>
          </a:p>
          <a:p>
            <a:pPr>
              <a:buFont typeface="Arial" panose="020B0604020202020204" pitchFamily="34" charset="0"/>
              <a:buChar char="•"/>
            </a:pPr>
            <a:r>
              <a:rPr lang="en-US" b="1" dirty="0"/>
              <a:t>Simpler instructions: </a:t>
            </a:r>
            <a:r>
              <a:rPr lang="en-US" dirty="0"/>
              <a:t>RISC processors use a smaller set of simple instructions, which makes them easier to decode and execute quickly. This results in faster processing times.</a:t>
            </a:r>
          </a:p>
          <a:p>
            <a:pPr>
              <a:buFont typeface="Arial" panose="020B0604020202020204" pitchFamily="34" charset="0"/>
              <a:buChar char="•"/>
            </a:pPr>
            <a:endParaRPr lang="en-US" dirty="0"/>
          </a:p>
          <a:p>
            <a:pPr>
              <a:buFont typeface="Arial" panose="020B0604020202020204" pitchFamily="34" charset="0"/>
              <a:buChar char="•"/>
            </a:pPr>
            <a:r>
              <a:rPr lang="en-US" b="1" dirty="0"/>
              <a:t>Faster execution: </a:t>
            </a:r>
            <a:r>
              <a:rPr lang="en-US" dirty="0"/>
              <a:t>Because RISC processors have a simpler instruction set, they can execute instructions faster than CISC processors.</a:t>
            </a:r>
          </a:p>
          <a:p>
            <a:pPr>
              <a:buFont typeface="Arial" panose="020B0604020202020204" pitchFamily="34" charset="0"/>
              <a:buChar char="•"/>
            </a:pPr>
            <a:endParaRPr lang="en-US" dirty="0"/>
          </a:p>
          <a:p>
            <a:pPr>
              <a:buFont typeface="Arial" panose="020B0604020202020204" pitchFamily="34" charset="0"/>
              <a:buChar char="•"/>
            </a:pPr>
            <a:r>
              <a:rPr lang="en-US" b="1" dirty="0"/>
              <a:t>Lower power consumption:</a:t>
            </a:r>
            <a:r>
              <a:rPr lang="en-US" dirty="0"/>
              <a:t> RISC processors consume less power than CISC processors, making them ideal for portable devices.</a:t>
            </a:r>
          </a:p>
          <a:p>
            <a:endParaRPr lang="en-US" dirty="0"/>
          </a:p>
        </p:txBody>
      </p:sp>
    </p:spTree>
    <p:extLst>
      <p:ext uri="{BB962C8B-B14F-4D97-AF65-F5344CB8AC3E}">
        <p14:creationId xmlns:p14="http://schemas.microsoft.com/office/powerpoint/2010/main" val="204957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0C7DB-FF04-9736-9EF6-62A54F1A6810}"/>
              </a:ext>
            </a:extLst>
          </p:cNvPr>
          <p:cNvSpPr>
            <a:spLocks noGrp="1"/>
          </p:cNvSpPr>
          <p:nvPr>
            <p:ph idx="1"/>
          </p:nvPr>
        </p:nvSpPr>
        <p:spPr>
          <a:xfrm>
            <a:off x="0" y="0"/>
            <a:ext cx="12192000" cy="6858000"/>
          </a:xfrm>
        </p:spPr>
        <p:txBody>
          <a:bodyPr/>
          <a:lstStyle/>
          <a:p>
            <a:r>
              <a:rPr lang="en-US" b="1" dirty="0"/>
              <a:t>Disadvantages of RISC</a:t>
            </a:r>
          </a:p>
          <a:p>
            <a:endParaRPr lang="en-US" b="1" dirty="0"/>
          </a:p>
          <a:p>
            <a:pPr>
              <a:buFont typeface="Arial" panose="020B0604020202020204" pitchFamily="34" charset="0"/>
              <a:buChar char="•"/>
            </a:pPr>
            <a:r>
              <a:rPr lang="en-US" b="1" dirty="0"/>
              <a:t>More instructions required: </a:t>
            </a:r>
            <a:r>
              <a:rPr lang="en-US" dirty="0"/>
              <a:t>RISC processors require more instructions to perform complex tasks than CISC processors.</a:t>
            </a:r>
          </a:p>
          <a:p>
            <a:pPr>
              <a:buFont typeface="Arial" panose="020B0604020202020204" pitchFamily="34" charset="0"/>
              <a:buChar char="•"/>
            </a:pPr>
            <a:endParaRPr lang="en-US" dirty="0"/>
          </a:p>
          <a:p>
            <a:pPr>
              <a:buFont typeface="Arial" panose="020B0604020202020204" pitchFamily="34" charset="0"/>
              <a:buChar char="•"/>
            </a:pPr>
            <a:r>
              <a:rPr lang="en-US" b="1" dirty="0"/>
              <a:t>Increased memory usage: </a:t>
            </a:r>
            <a:r>
              <a:rPr lang="en-US" dirty="0"/>
              <a:t>RISC processors require more memory to store the additional instructions needed to perform complex tasks.</a:t>
            </a:r>
          </a:p>
          <a:p>
            <a:pPr>
              <a:buFont typeface="Arial" panose="020B0604020202020204" pitchFamily="34" charset="0"/>
              <a:buChar char="•"/>
            </a:pPr>
            <a:endParaRPr lang="en-US" dirty="0"/>
          </a:p>
          <a:p>
            <a:pPr>
              <a:buFont typeface="Arial" panose="020B0604020202020204" pitchFamily="34" charset="0"/>
              <a:buChar char="•"/>
            </a:pPr>
            <a:r>
              <a:rPr lang="en-US" b="1" dirty="0"/>
              <a:t>Higher cost:</a:t>
            </a:r>
            <a:r>
              <a:rPr lang="en-US" dirty="0"/>
              <a:t> Developing and manufacturing RISC processors can be more expensive than CISC processors.</a:t>
            </a:r>
          </a:p>
          <a:p>
            <a:endParaRPr lang="en-US" dirty="0"/>
          </a:p>
        </p:txBody>
      </p:sp>
    </p:spTree>
    <p:extLst>
      <p:ext uri="{BB962C8B-B14F-4D97-AF65-F5344CB8AC3E}">
        <p14:creationId xmlns:p14="http://schemas.microsoft.com/office/powerpoint/2010/main" val="204651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5749A-DEF9-7C8F-AF0B-CFDD77DA7B87}"/>
              </a:ext>
            </a:extLst>
          </p:cNvPr>
          <p:cNvSpPr>
            <a:spLocks noGrp="1"/>
          </p:cNvSpPr>
          <p:nvPr>
            <p:ph idx="1"/>
          </p:nvPr>
        </p:nvSpPr>
        <p:spPr>
          <a:xfrm>
            <a:off x="0" y="0"/>
            <a:ext cx="12192000" cy="6858000"/>
          </a:xfrm>
        </p:spPr>
        <p:txBody>
          <a:bodyPr>
            <a:normAutofit fontScale="92500" lnSpcReduction="20000"/>
          </a:bodyPr>
          <a:lstStyle/>
          <a:p>
            <a:r>
              <a:rPr lang="en-US" b="1" dirty="0"/>
              <a:t>Complex Instruction Set Architecture (CISC)</a:t>
            </a:r>
          </a:p>
          <a:p>
            <a:pPr marL="0" indent="0">
              <a:buNone/>
            </a:pPr>
            <a:endParaRPr lang="en-US" b="1" dirty="0"/>
          </a:p>
          <a:p>
            <a:pPr algn="just" rtl="0"/>
            <a:r>
              <a:rPr lang="en-US" dirty="0"/>
              <a:t>It stands for Complex Instruction Set Computer.</a:t>
            </a:r>
          </a:p>
          <a:p>
            <a:pPr algn="just" rtl="0"/>
            <a:endParaRPr lang="en-US" dirty="0"/>
          </a:p>
          <a:p>
            <a:pPr algn="just" rtl="0"/>
            <a:r>
              <a:rPr lang="en-US" dirty="0"/>
              <a:t> These processors offer the users, hundreds of instructions of variable sizes.</a:t>
            </a:r>
          </a:p>
          <a:p>
            <a:pPr algn="just" rtl="0"/>
            <a:endParaRPr lang="en-US" dirty="0"/>
          </a:p>
          <a:p>
            <a:pPr algn="just" rtl="0"/>
            <a:r>
              <a:rPr lang="en-US" dirty="0"/>
              <a:t> CISC architecture includes a complete set of special-purpose circuits that carry out these instructions at a very high speed.</a:t>
            </a:r>
          </a:p>
          <a:p>
            <a:pPr algn="just" rtl="0"/>
            <a:endParaRPr lang="en-US" dirty="0"/>
          </a:p>
          <a:p>
            <a:pPr algn="just" rtl="0"/>
            <a:r>
              <a:rPr lang="en-US" dirty="0"/>
              <a:t> These instructions interact with memory by using complex addressing modes.</a:t>
            </a:r>
          </a:p>
          <a:p>
            <a:pPr algn="just" rtl="0"/>
            <a:endParaRPr lang="en-US" dirty="0"/>
          </a:p>
          <a:p>
            <a:pPr algn="just" rtl="0"/>
            <a:r>
              <a:rPr lang="en-US" dirty="0"/>
              <a:t> CISC processors reduce the program size and hence lesser number of memory cycles are required to execute the programs. </a:t>
            </a:r>
          </a:p>
          <a:p>
            <a:pPr algn="just" rtl="0"/>
            <a:endParaRPr lang="en-US" dirty="0"/>
          </a:p>
          <a:p>
            <a:pPr algn="just" rtl="0"/>
            <a:r>
              <a:rPr lang="en-US" dirty="0"/>
              <a:t>This increases the overall speed of execution.</a:t>
            </a:r>
          </a:p>
          <a:p>
            <a:pPr marL="0" indent="0" algn="just" rtl="0">
              <a:buNone/>
            </a:pPr>
            <a:r>
              <a:rPr lang="en-US" dirty="0"/>
              <a:t> </a:t>
            </a:r>
            <a:br>
              <a:rPr lang="en-US" dirty="0"/>
            </a:br>
            <a:r>
              <a:rPr lang="en-US" b="1" dirty="0"/>
              <a:t>Examples: </a:t>
            </a:r>
            <a:r>
              <a:rPr lang="en-US" dirty="0"/>
              <a:t>Intel architecture, AMD</a:t>
            </a:r>
            <a:endParaRPr lang="en-US" dirty="0">
              <a:effectLst/>
            </a:endParaRPr>
          </a:p>
          <a:p>
            <a:endParaRPr lang="en-US" dirty="0"/>
          </a:p>
        </p:txBody>
      </p:sp>
    </p:spTree>
    <p:extLst>
      <p:ext uri="{BB962C8B-B14F-4D97-AF65-F5344CB8AC3E}">
        <p14:creationId xmlns:p14="http://schemas.microsoft.com/office/powerpoint/2010/main" val="198014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1D26F-803D-5BEE-A27C-7ED96152A500}"/>
              </a:ext>
            </a:extLst>
          </p:cNvPr>
          <p:cNvSpPr>
            <a:spLocks noGrp="1"/>
          </p:cNvSpPr>
          <p:nvPr>
            <p:ph idx="1"/>
          </p:nvPr>
        </p:nvSpPr>
        <p:spPr>
          <a:xfrm>
            <a:off x="0" y="0"/>
            <a:ext cx="12192000" cy="6858000"/>
          </a:xfrm>
        </p:spPr>
        <p:txBody>
          <a:bodyPr>
            <a:normAutofit/>
          </a:bodyPr>
          <a:lstStyle/>
          <a:p>
            <a:pPr marL="0" indent="0">
              <a:buNone/>
            </a:pPr>
            <a:r>
              <a:rPr lang="en-US" b="1" dirty="0"/>
              <a:t>Characteristics of CISC</a:t>
            </a:r>
          </a:p>
          <a:p>
            <a:endParaRPr lang="en-US" b="1" dirty="0"/>
          </a:p>
          <a:p>
            <a:pPr>
              <a:buFont typeface="Arial" panose="020B0604020202020204" pitchFamily="34" charset="0"/>
              <a:buChar char="•"/>
            </a:pPr>
            <a:r>
              <a:rPr lang="en-US" dirty="0"/>
              <a:t>Complex instruction, hence complex instruction decoding.</a:t>
            </a:r>
          </a:p>
          <a:p>
            <a:pPr>
              <a:buFont typeface="Arial" panose="020B0604020202020204" pitchFamily="34" charset="0"/>
              <a:buChar char="•"/>
            </a:pPr>
            <a:endParaRPr lang="en-US" dirty="0"/>
          </a:p>
          <a:p>
            <a:pPr>
              <a:buFont typeface="Arial" panose="020B0604020202020204" pitchFamily="34" charset="0"/>
              <a:buChar char="•"/>
            </a:pPr>
            <a:r>
              <a:rPr lang="en-US" dirty="0"/>
              <a:t>Instructions are larger than one-word size.</a:t>
            </a:r>
          </a:p>
          <a:p>
            <a:pPr>
              <a:buFont typeface="Arial" panose="020B0604020202020204" pitchFamily="34" charset="0"/>
              <a:buChar char="•"/>
            </a:pPr>
            <a:endParaRPr lang="en-US" dirty="0"/>
          </a:p>
          <a:p>
            <a:pPr>
              <a:buFont typeface="Arial" panose="020B0604020202020204" pitchFamily="34" charset="0"/>
              <a:buChar char="•"/>
            </a:pPr>
            <a:r>
              <a:rPr lang="en-US" dirty="0"/>
              <a:t>Instruction may take more than a single clock cycle to get executed.</a:t>
            </a:r>
          </a:p>
          <a:p>
            <a:pPr>
              <a:buFont typeface="Arial" panose="020B0604020202020204" pitchFamily="34" charset="0"/>
              <a:buChar char="•"/>
            </a:pPr>
            <a:endParaRPr lang="en-US" dirty="0"/>
          </a:p>
          <a:p>
            <a:pPr>
              <a:buFont typeface="Arial" panose="020B0604020202020204" pitchFamily="34" charset="0"/>
              <a:buChar char="•"/>
            </a:pPr>
            <a:r>
              <a:rPr lang="en-US" dirty="0"/>
              <a:t>Less number of general-purpose registers as operations get performed in memory itself.</a:t>
            </a:r>
          </a:p>
          <a:p>
            <a:pPr>
              <a:buFont typeface="Arial" panose="020B0604020202020204" pitchFamily="34" charset="0"/>
              <a:buChar char="•"/>
            </a:pPr>
            <a:endParaRPr lang="en-US" dirty="0"/>
          </a:p>
          <a:p>
            <a:pPr>
              <a:buFont typeface="Arial" panose="020B0604020202020204" pitchFamily="34" charset="0"/>
              <a:buChar char="•"/>
            </a:pPr>
            <a:r>
              <a:rPr lang="en-US" dirty="0"/>
              <a:t>Complex Addressing Modes.</a:t>
            </a:r>
          </a:p>
          <a:p>
            <a:pPr>
              <a:buFont typeface="Arial" panose="020B0604020202020204" pitchFamily="34" charset="0"/>
              <a:buChar char="•"/>
            </a:pPr>
            <a:endParaRPr lang="en-US" dirty="0"/>
          </a:p>
          <a:p>
            <a:pPr>
              <a:buFont typeface="Arial" panose="020B0604020202020204" pitchFamily="34" charset="0"/>
              <a:buChar char="•"/>
            </a:pPr>
            <a:r>
              <a:rPr lang="en-US" dirty="0"/>
              <a:t>More Data types. </a:t>
            </a:r>
          </a:p>
          <a:p>
            <a:endParaRPr lang="en-US" dirty="0"/>
          </a:p>
        </p:txBody>
      </p:sp>
    </p:spTree>
    <p:extLst>
      <p:ext uri="{BB962C8B-B14F-4D97-AF65-F5344CB8AC3E}">
        <p14:creationId xmlns:p14="http://schemas.microsoft.com/office/powerpoint/2010/main" val="215624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5BF01-EA21-B343-A6D1-7245A24EB793}"/>
              </a:ext>
            </a:extLst>
          </p:cNvPr>
          <p:cNvSpPr>
            <a:spLocks noGrp="1"/>
          </p:cNvSpPr>
          <p:nvPr>
            <p:ph idx="1"/>
          </p:nvPr>
        </p:nvSpPr>
        <p:spPr>
          <a:xfrm>
            <a:off x="0" y="0"/>
            <a:ext cx="12192000" cy="6858000"/>
          </a:xfrm>
        </p:spPr>
        <p:txBody>
          <a:bodyPr>
            <a:normAutofit/>
          </a:bodyPr>
          <a:lstStyle/>
          <a:p>
            <a:pPr marL="0" indent="0">
              <a:buNone/>
            </a:pPr>
            <a:r>
              <a:rPr lang="en-US" b="1" dirty="0"/>
              <a:t>Advantages of CISC</a:t>
            </a:r>
          </a:p>
          <a:p>
            <a:endParaRPr lang="en-US" b="1" dirty="0"/>
          </a:p>
          <a:p>
            <a:pPr>
              <a:buFont typeface="Arial" panose="020B0604020202020204" pitchFamily="34" charset="0"/>
              <a:buChar char="•"/>
            </a:pPr>
            <a:r>
              <a:rPr lang="en-US" b="1" dirty="0"/>
              <a:t>Reduced code size:</a:t>
            </a:r>
            <a:r>
              <a:rPr lang="en-US" dirty="0"/>
              <a:t> CISC processors use complex instructions that can perform multiple operations, reducing the amount of code needed to perform a task.</a:t>
            </a:r>
          </a:p>
          <a:p>
            <a:pPr>
              <a:buFont typeface="Arial" panose="020B0604020202020204" pitchFamily="34" charset="0"/>
              <a:buChar char="•"/>
            </a:pPr>
            <a:endParaRPr lang="en-US" dirty="0"/>
          </a:p>
          <a:p>
            <a:pPr>
              <a:buFont typeface="Arial" panose="020B0604020202020204" pitchFamily="34" charset="0"/>
              <a:buChar char="•"/>
            </a:pPr>
            <a:r>
              <a:rPr lang="en-US" b="1" dirty="0"/>
              <a:t>More memory efficient: </a:t>
            </a:r>
            <a:r>
              <a:rPr lang="en-US" dirty="0"/>
              <a:t>Because CISC instructions are more complex, they require fewer instructions to perform complex tasks, which can result in more memory-efficient code.</a:t>
            </a:r>
          </a:p>
          <a:p>
            <a:pPr>
              <a:buFont typeface="Arial" panose="020B0604020202020204" pitchFamily="34" charset="0"/>
              <a:buChar char="•"/>
            </a:pPr>
            <a:endParaRPr lang="en-US" dirty="0"/>
          </a:p>
          <a:p>
            <a:pPr>
              <a:buFont typeface="Arial" panose="020B0604020202020204" pitchFamily="34" charset="0"/>
              <a:buChar char="•"/>
            </a:pPr>
            <a:r>
              <a:rPr lang="en-US" b="1" dirty="0"/>
              <a:t>Widely used:</a:t>
            </a:r>
            <a:r>
              <a:rPr lang="en-US" dirty="0"/>
              <a:t> CISC processors have been in use for a longer time than RISC processors, so they have a larger user base and more available software.</a:t>
            </a:r>
            <a:br>
              <a:rPr lang="en-US" dirty="0"/>
            </a:br>
            <a:r>
              <a:rPr lang="en-US" dirty="0"/>
              <a:t> </a:t>
            </a:r>
          </a:p>
          <a:p>
            <a:endParaRPr lang="en-US" dirty="0"/>
          </a:p>
        </p:txBody>
      </p:sp>
    </p:spTree>
    <p:extLst>
      <p:ext uri="{BB962C8B-B14F-4D97-AF65-F5344CB8AC3E}">
        <p14:creationId xmlns:p14="http://schemas.microsoft.com/office/powerpoint/2010/main" val="171123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F7F52-1586-A412-7F4B-422CBC59E941}"/>
              </a:ext>
            </a:extLst>
          </p:cNvPr>
          <p:cNvSpPr>
            <a:spLocks noGrp="1"/>
          </p:cNvSpPr>
          <p:nvPr>
            <p:ph idx="1"/>
          </p:nvPr>
        </p:nvSpPr>
        <p:spPr>
          <a:xfrm>
            <a:off x="0" y="0"/>
            <a:ext cx="12192000" cy="6858000"/>
          </a:xfrm>
        </p:spPr>
        <p:txBody>
          <a:bodyPr/>
          <a:lstStyle/>
          <a:p>
            <a:r>
              <a:rPr lang="en-US" b="1" dirty="0"/>
              <a:t>Disadvantages of CISC</a:t>
            </a:r>
          </a:p>
          <a:p>
            <a:endParaRPr lang="en-US" b="1" dirty="0"/>
          </a:p>
          <a:p>
            <a:pPr>
              <a:buFont typeface="Arial" panose="020B0604020202020204" pitchFamily="34" charset="0"/>
              <a:buChar char="•"/>
            </a:pPr>
            <a:r>
              <a:rPr lang="en-US" b="1" dirty="0"/>
              <a:t>Slower execution: </a:t>
            </a:r>
            <a:r>
              <a:rPr lang="en-US" dirty="0"/>
              <a:t>CISC processors take longer to execute instructions because they have more complex instructions and need more time to decode them.</a:t>
            </a:r>
          </a:p>
          <a:p>
            <a:pPr>
              <a:buFont typeface="Arial" panose="020B0604020202020204" pitchFamily="34" charset="0"/>
              <a:buChar char="•"/>
            </a:pPr>
            <a:endParaRPr lang="en-US" dirty="0"/>
          </a:p>
          <a:p>
            <a:pPr>
              <a:buFont typeface="Arial" panose="020B0604020202020204" pitchFamily="34" charset="0"/>
              <a:buChar char="•"/>
            </a:pPr>
            <a:r>
              <a:rPr lang="en-US" b="1" dirty="0"/>
              <a:t>More complex design: </a:t>
            </a:r>
            <a:r>
              <a:rPr lang="en-US" dirty="0"/>
              <a:t>CISC processors have more complex instruction sets, which makes them more difficult to design and manufacture.</a:t>
            </a:r>
          </a:p>
          <a:p>
            <a:pPr>
              <a:buFont typeface="Arial" panose="020B0604020202020204" pitchFamily="34" charset="0"/>
              <a:buChar char="•"/>
            </a:pPr>
            <a:endParaRPr lang="en-US" dirty="0"/>
          </a:p>
          <a:p>
            <a:pPr>
              <a:buFont typeface="Arial" panose="020B0604020202020204" pitchFamily="34" charset="0"/>
              <a:buChar char="•"/>
            </a:pPr>
            <a:r>
              <a:rPr lang="en-US" b="1" dirty="0"/>
              <a:t>Higher power consumption: </a:t>
            </a:r>
            <a:r>
              <a:rPr lang="en-US" dirty="0"/>
              <a:t>CISC processors consume more power than RISC processors because of their more complex instruction sets.</a:t>
            </a:r>
          </a:p>
          <a:p>
            <a:endParaRPr lang="en-US" dirty="0"/>
          </a:p>
        </p:txBody>
      </p:sp>
    </p:spTree>
    <p:extLst>
      <p:ext uri="{BB962C8B-B14F-4D97-AF65-F5344CB8AC3E}">
        <p14:creationId xmlns:p14="http://schemas.microsoft.com/office/powerpoint/2010/main" val="3420888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71</TotalTime>
  <Words>2043</Words>
  <Application>Microsoft Office PowerPoint</Application>
  <PresentationFormat>Widescreen</PresentationFormat>
  <Paragraphs>201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Rockwell</vt:lpstr>
      <vt:lpstr>Times New Roman</vt:lpstr>
      <vt:lpstr>Damask</vt:lpstr>
      <vt:lpstr>Unit 9</vt:lpstr>
      <vt:lpstr>RISC and CISC in Computer Organization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 [BCA - 2024]</cp:lastModifiedBy>
  <cp:revision>14</cp:revision>
  <dcterms:created xsi:type="dcterms:W3CDTF">2024-07-01T03:09:18Z</dcterms:created>
  <dcterms:modified xsi:type="dcterms:W3CDTF">2024-08-05T01:07:50Z</dcterms:modified>
</cp:coreProperties>
</file>