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0" r:id="rId7"/>
    <p:sldId id="272" r:id="rId8"/>
    <p:sldId id="261" r:id="rId9"/>
    <p:sldId id="262" r:id="rId10"/>
    <p:sldId id="264" r:id="rId11"/>
    <p:sldId id="265" r:id="rId12"/>
    <p:sldId id="266" r:id="rId13"/>
    <p:sldId id="267" r:id="rId14"/>
    <p:sldId id="269" r:id="rId15"/>
    <p:sldId id="270" r:id="rId16"/>
    <p:sldId id="271" r:id="rId17"/>
    <p:sldId id="268"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0DB35-D0CD-8508-63C2-FEFF766960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070F7CD-9D29-CA29-4537-4A96741750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EA34EDA-8550-E240-EA81-7C0A9DA92960}"/>
              </a:ext>
            </a:extLst>
          </p:cNvPr>
          <p:cNvSpPr>
            <a:spLocks noGrp="1"/>
          </p:cNvSpPr>
          <p:nvPr>
            <p:ph type="dt" sz="half" idx="10"/>
          </p:nvPr>
        </p:nvSpPr>
        <p:spPr/>
        <p:txBody>
          <a:bodyPr/>
          <a:lstStyle/>
          <a:p>
            <a:fld id="{174D49D4-D02A-4954-9ADF-14EDE53C0A75}" type="datetimeFigureOut">
              <a:rPr lang="en-IN" smtClean="0"/>
              <a:t>16-07-2024</a:t>
            </a:fld>
            <a:endParaRPr lang="en-IN"/>
          </a:p>
        </p:txBody>
      </p:sp>
      <p:sp>
        <p:nvSpPr>
          <p:cNvPr id="5" name="Footer Placeholder 4">
            <a:extLst>
              <a:ext uri="{FF2B5EF4-FFF2-40B4-BE49-F238E27FC236}">
                <a16:creationId xmlns:a16="http://schemas.microsoft.com/office/drawing/2014/main" id="{B96EB557-E6DA-B2C9-C3B8-B121B819D9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F8DF6A-88A9-C167-F3E8-E18CDB6F6FD1}"/>
              </a:ext>
            </a:extLst>
          </p:cNvPr>
          <p:cNvSpPr>
            <a:spLocks noGrp="1"/>
          </p:cNvSpPr>
          <p:nvPr>
            <p:ph type="sldNum" sz="quarter" idx="12"/>
          </p:nvPr>
        </p:nvSpPr>
        <p:spPr/>
        <p:txBody>
          <a:bodyPr/>
          <a:lstStyle/>
          <a:p>
            <a:fld id="{438E4B84-B052-40E6-9BB5-1C963BD1918E}" type="slidenum">
              <a:rPr lang="en-IN" smtClean="0"/>
              <a:t>‹#›</a:t>
            </a:fld>
            <a:endParaRPr lang="en-IN"/>
          </a:p>
        </p:txBody>
      </p:sp>
    </p:spTree>
    <p:extLst>
      <p:ext uri="{BB962C8B-B14F-4D97-AF65-F5344CB8AC3E}">
        <p14:creationId xmlns:p14="http://schemas.microsoft.com/office/powerpoint/2010/main" val="3496287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F1913-B78C-0EF1-4FB7-FAE9DCFF690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163FE6-93E9-353D-3686-5B0E939F1F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A6455D-BC85-BEA8-2620-806EF2CDEEE6}"/>
              </a:ext>
            </a:extLst>
          </p:cNvPr>
          <p:cNvSpPr>
            <a:spLocks noGrp="1"/>
          </p:cNvSpPr>
          <p:nvPr>
            <p:ph type="dt" sz="half" idx="10"/>
          </p:nvPr>
        </p:nvSpPr>
        <p:spPr/>
        <p:txBody>
          <a:bodyPr/>
          <a:lstStyle/>
          <a:p>
            <a:fld id="{174D49D4-D02A-4954-9ADF-14EDE53C0A75}" type="datetimeFigureOut">
              <a:rPr lang="en-IN" smtClean="0"/>
              <a:t>16-07-2024</a:t>
            </a:fld>
            <a:endParaRPr lang="en-IN"/>
          </a:p>
        </p:txBody>
      </p:sp>
      <p:sp>
        <p:nvSpPr>
          <p:cNvPr id="5" name="Footer Placeholder 4">
            <a:extLst>
              <a:ext uri="{FF2B5EF4-FFF2-40B4-BE49-F238E27FC236}">
                <a16:creationId xmlns:a16="http://schemas.microsoft.com/office/drawing/2014/main" id="{1D7996AF-FF71-99FF-CDBF-BF48E5FF4A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1ED22E-E54A-2AAA-42CD-8A68BEFB27D2}"/>
              </a:ext>
            </a:extLst>
          </p:cNvPr>
          <p:cNvSpPr>
            <a:spLocks noGrp="1"/>
          </p:cNvSpPr>
          <p:nvPr>
            <p:ph type="sldNum" sz="quarter" idx="12"/>
          </p:nvPr>
        </p:nvSpPr>
        <p:spPr/>
        <p:txBody>
          <a:bodyPr/>
          <a:lstStyle/>
          <a:p>
            <a:fld id="{438E4B84-B052-40E6-9BB5-1C963BD1918E}" type="slidenum">
              <a:rPr lang="en-IN" smtClean="0"/>
              <a:t>‹#›</a:t>
            </a:fld>
            <a:endParaRPr lang="en-IN"/>
          </a:p>
        </p:txBody>
      </p:sp>
    </p:spTree>
    <p:extLst>
      <p:ext uri="{BB962C8B-B14F-4D97-AF65-F5344CB8AC3E}">
        <p14:creationId xmlns:p14="http://schemas.microsoft.com/office/powerpoint/2010/main" val="3098140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1FF212-ECB9-AB5B-356B-4048FDB58C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182942-2653-BADB-57E5-3C48444FDB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282A73-883C-AD8E-67AA-B8720B51A938}"/>
              </a:ext>
            </a:extLst>
          </p:cNvPr>
          <p:cNvSpPr>
            <a:spLocks noGrp="1"/>
          </p:cNvSpPr>
          <p:nvPr>
            <p:ph type="dt" sz="half" idx="10"/>
          </p:nvPr>
        </p:nvSpPr>
        <p:spPr/>
        <p:txBody>
          <a:bodyPr/>
          <a:lstStyle/>
          <a:p>
            <a:fld id="{174D49D4-D02A-4954-9ADF-14EDE53C0A75}" type="datetimeFigureOut">
              <a:rPr lang="en-IN" smtClean="0"/>
              <a:t>16-07-2024</a:t>
            </a:fld>
            <a:endParaRPr lang="en-IN"/>
          </a:p>
        </p:txBody>
      </p:sp>
      <p:sp>
        <p:nvSpPr>
          <p:cNvPr id="5" name="Footer Placeholder 4">
            <a:extLst>
              <a:ext uri="{FF2B5EF4-FFF2-40B4-BE49-F238E27FC236}">
                <a16:creationId xmlns:a16="http://schemas.microsoft.com/office/drawing/2014/main" id="{C44F00A0-8211-B505-A1DF-F739F0BC38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58670D-6B73-C683-363A-20BE325A7E34}"/>
              </a:ext>
            </a:extLst>
          </p:cNvPr>
          <p:cNvSpPr>
            <a:spLocks noGrp="1"/>
          </p:cNvSpPr>
          <p:nvPr>
            <p:ph type="sldNum" sz="quarter" idx="12"/>
          </p:nvPr>
        </p:nvSpPr>
        <p:spPr/>
        <p:txBody>
          <a:bodyPr/>
          <a:lstStyle/>
          <a:p>
            <a:fld id="{438E4B84-B052-40E6-9BB5-1C963BD1918E}" type="slidenum">
              <a:rPr lang="en-IN" smtClean="0"/>
              <a:t>‹#›</a:t>
            </a:fld>
            <a:endParaRPr lang="en-IN"/>
          </a:p>
        </p:txBody>
      </p:sp>
    </p:spTree>
    <p:extLst>
      <p:ext uri="{BB962C8B-B14F-4D97-AF65-F5344CB8AC3E}">
        <p14:creationId xmlns:p14="http://schemas.microsoft.com/office/powerpoint/2010/main" val="239999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9D13E-ED7D-0BF7-6D47-A21E522F5A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4EC94B-F1F8-2305-DD20-B942AC74D7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B855CA-C551-403F-BF20-F15BDD0AE86A}"/>
              </a:ext>
            </a:extLst>
          </p:cNvPr>
          <p:cNvSpPr>
            <a:spLocks noGrp="1"/>
          </p:cNvSpPr>
          <p:nvPr>
            <p:ph type="dt" sz="half" idx="10"/>
          </p:nvPr>
        </p:nvSpPr>
        <p:spPr/>
        <p:txBody>
          <a:bodyPr/>
          <a:lstStyle/>
          <a:p>
            <a:fld id="{174D49D4-D02A-4954-9ADF-14EDE53C0A75}" type="datetimeFigureOut">
              <a:rPr lang="en-IN" smtClean="0"/>
              <a:t>16-07-2024</a:t>
            </a:fld>
            <a:endParaRPr lang="en-IN"/>
          </a:p>
        </p:txBody>
      </p:sp>
      <p:sp>
        <p:nvSpPr>
          <p:cNvPr id="5" name="Footer Placeholder 4">
            <a:extLst>
              <a:ext uri="{FF2B5EF4-FFF2-40B4-BE49-F238E27FC236}">
                <a16:creationId xmlns:a16="http://schemas.microsoft.com/office/drawing/2014/main" id="{1E6FAF9C-4C47-349D-ED58-4849FC0A93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31ECF8-5BE8-D2EA-7A1E-C31B6962E0C9}"/>
              </a:ext>
            </a:extLst>
          </p:cNvPr>
          <p:cNvSpPr>
            <a:spLocks noGrp="1"/>
          </p:cNvSpPr>
          <p:nvPr>
            <p:ph type="sldNum" sz="quarter" idx="12"/>
          </p:nvPr>
        </p:nvSpPr>
        <p:spPr/>
        <p:txBody>
          <a:bodyPr/>
          <a:lstStyle/>
          <a:p>
            <a:fld id="{438E4B84-B052-40E6-9BB5-1C963BD1918E}" type="slidenum">
              <a:rPr lang="en-IN" smtClean="0"/>
              <a:t>‹#›</a:t>
            </a:fld>
            <a:endParaRPr lang="en-IN"/>
          </a:p>
        </p:txBody>
      </p:sp>
    </p:spTree>
    <p:extLst>
      <p:ext uri="{BB962C8B-B14F-4D97-AF65-F5344CB8AC3E}">
        <p14:creationId xmlns:p14="http://schemas.microsoft.com/office/powerpoint/2010/main" val="2025213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F58C1-D1BE-0C2E-AB0E-CDF84AE304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357A9AE-AB4C-B427-85F9-38A51973FC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D61866-660A-F8DC-1127-E33639BBE256}"/>
              </a:ext>
            </a:extLst>
          </p:cNvPr>
          <p:cNvSpPr>
            <a:spLocks noGrp="1"/>
          </p:cNvSpPr>
          <p:nvPr>
            <p:ph type="dt" sz="half" idx="10"/>
          </p:nvPr>
        </p:nvSpPr>
        <p:spPr/>
        <p:txBody>
          <a:bodyPr/>
          <a:lstStyle/>
          <a:p>
            <a:fld id="{174D49D4-D02A-4954-9ADF-14EDE53C0A75}" type="datetimeFigureOut">
              <a:rPr lang="en-IN" smtClean="0"/>
              <a:t>16-07-2024</a:t>
            </a:fld>
            <a:endParaRPr lang="en-IN"/>
          </a:p>
        </p:txBody>
      </p:sp>
      <p:sp>
        <p:nvSpPr>
          <p:cNvPr id="5" name="Footer Placeholder 4">
            <a:extLst>
              <a:ext uri="{FF2B5EF4-FFF2-40B4-BE49-F238E27FC236}">
                <a16:creationId xmlns:a16="http://schemas.microsoft.com/office/drawing/2014/main" id="{7DA36157-AE77-FF5F-39CA-1317554321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B4391C-E2AE-2157-B5C6-4D6DE11B5EC1}"/>
              </a:ext>
            </a:extLst>
          </p:cNvPr>
          <p:cNvSpPr>
            <a:spLocks noGrp="1"/>
          </p:cNvSpPr>
          <p:nvPr>
            <p:ph type="sldNum" sz="quarter" idx="12"/>
          </p:nvPr>
        </p:nvSpPr>
        <p:spPr/>
        <p:txBody>
          <a:bodyPr/>
          <a:lstStyle/>
          <a:p>
            <a:fld id="{438E4B84-B052-40E6-9BB5-1C963BD1918E}" type="slidenum">
              <a:rPr lang="en-IN" smtClean="0"/>
              <a:t>‹#›</a:t>
            </a:fld>
            <a:endParaRPr lang="en-IN"/>
          </a:p>
        </p:txBody>
      </p:sp>
    </p:spTree>
    <p:extLst>
      <p:ext uri="{BB962C8B-B14F-4D97-AF65-F5344CB8AC3E}">
        <p14:creationId xmlns:p14="http://schemas.microsoft.com/office/powerpoint/2010/main" val="2468278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039D1-6064-6BEA-D2C7-9237E4C66A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920798-1FB9-0859-B313-417738A075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DCA189B-88BF-1799-F617-1CFFA77C8A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0D9E318-8648-725F-F1CB-5738E8C7EB25}"/>
              </a:ext>
            </a:extLst>
          </p:cNvPr>
          <p:cNvSpPr>
            <a:spLocks noGrp="1"/>
          </p:cNvSpPr>
          <p:nvPr>
            <p:ph type="dt" sz="half" idx="10"/>
          </p:nvPr>
        </p:nvSpPr>
        <p:spPr/>
        <p:txBody>
          <a:bodyPr/>
          <a:lstStyle/>
          <a:p>
            <a:fld id="{174D49D4-D02A-4954-9ADF-14EDE53C0A75}" type="datetimeFigureOut">
              <a:rPr lang="en-IN" smtClean="0"/>
              <a:t>16-07-2024</a:t>
            </a:fld>
            <a:endParaRPr lang="en-IN"/>
          </a:p>
        </p:txBody>
      </p:sp>
      <p:sp>
        <p:nvSpPr>
          <p:cNvPr id="6" name="Footer Placeholder 5">
            <a:extLst>
              <a:ext uri="{FF2B5EF4-FFF2-40B4-BE49-F238E27FC236}">
                <a16:creationId xmlns:a16="http://schemas.microsoft.com/office/drawing/2014/main" id="{A53473AC-15BC-87EF-B99F-D9D2A780DC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E1FE6B-F2DB-A94A-7A78-7E698C6DEC4A}"/>
              </a:ext>
            </a:extLst>
          </p:cNvPr>
          <p:cNvSpPr>
            <a:spLocks noGrp="1"/>
          </p:cNvSpPr>
          <p:nvPr>
            <p:ph type="sldNum" sz="quarter" idx="12"/>
          </p:nvPr>
        </p:nvSpPr>
        <p:spPr/>
        <p:txBody>
          <a:bodyPr/>
          <a:lstStyle/>
          <a:p>
            <a:fld id="{438E4B84-B052-40E6-9BB5-1C963BD1918E}" type="slidenum">
              <a:rPr lang="en-IN" smtClean="0"/>
              <a:t>‹#›</a:t>
            </a:fld>
            <a:endParaRPr lang="en-IN"/>
          </a:p>
        </p:txBody>
      </p:sp>
    </p:spTree>
    <p:extLst>
      <p:ext uri="{BB962C8B-B14F-4D97-AF65-F5344CB8AC3E}">
        <p14:creationId xmlns:p14="http://schemas.microsoft.com/office/powerpoint/2010/main" val="1217602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DDD17-E229-C5AB-38DD-B5A674C1974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5C2A8C-0090-8EA4-2887-FBB2B092D0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2265D8-54C6-7582-D92E-68941E91E0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AB846A-BB55-00D1-5E05-7DB1CA38F3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FE6984-650B-BFB7-04C2-2865C56015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D90B7AC-A919-23A1-749B-2E16400BC680}"/>
              </a:ext>
            </a:extLst>
          </p:cNvPr>
          <p:cNvSpPr>
            <a:spLocks noGrp="1"/>
          </p:cNvSpPr>
          <p:nvPr>
            <p:ph type="dt" sz="half" idx="10"/>
          </p:nvPr>
        </p:nvSpPr>
        <p:spPr/>
        <p:txBody>
          <a:bodyPr/>
          <a:lstStyle/>
          <a:p>
            <a:fld id="{174D49D4-D02A-4954-9ADF-14EDE53C0A75}" type="datetimeFigureOut">
              <a:rPr lang="en-IN" smtClean="0"/>
              <a:t>16-07-2024</a:t>
            </a:fld>
            <a:endParaRPr lang="en-IN"/>
          </a:p>
        </p:txBody>
      </p:sp>
      <p:sp>
        <p:nvSpPr>
          <p:cNvPr id="8" name="Footer Placeholder 7">
            <a:extLst>
              <a:ext uri="{FF2B5EF4-FFF2-40B4-BE49-F238E27FC236}">
                <a16:creationId xmlns:a16="http://schemas.microsoft.com/office/drawing/2014/main" id="{CAACA543-7C3D-138F-4CD9-C97819F573C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F008DF5-05B2-9422-F6B6-1A98CD472C3C}"/>
              </a:ext>
            </a:extLst>
          </p:cNvPr>
          <p:cNvSpPr>
            <a:spLocks noGrp="1"/>
          </p:cNvSpPr>
          <p:nvPr>
            <p:ph type="sldNum" sz="quarter" idx="12"/>
          </p:nvPr>
        </p:nvSpPr>
        <p:spPr/>
        <p:txBody>
          <a:bodyPr/>
          <a:lstStyle/>
          <a:p>
            <a:fld id="{438E4B84-B052-40E6-9BB5-1C963BD1918E}" type="slidenum">
              <a:rPr lang="en-IN" smtClean="0"/>
              <a:t>‹#›</a:t>
            </a:fld>
            <a:endParaRPr lang="en-IN"/>
          </a:p>
        </p:txBody>
      </p:sp>
    </p:spTree>
    <p:extLst>
      <p:ext uri="{BB962C8B-B14F-4D97-AF65-F5344CB8AC3E}">
        <p14:creationId xmlns:p14="http://schemas.microsoft.com/office/powerpoint/2010/main" val="1653175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349A0-9FC6-EE4D-280A-925ED623CD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D7E24D-62FC-E3C7-EED8-20823F27466F}"/>
              </a:ext>
            </a:extLst>
          </p:cNvPr>
          <p:cNvSpPr>
            <a:spLocks noGrp="1"/>
          </p:cNvSpPr>
          <p:nvPr>
            <p:ph type="dt" sz="half" idx="10"/>
          </p:nvPr>
        </p:nvSpPr>
        <p:spPr/>
        <p:txBody>
          <a:bodyPr/>
          <a:lstStyle/>
          <a:p>
            <a:fld id="{174D49D4-D02A-4954-9ADF-14EDE53C0A75}" type="datetimeFigureOut">
              <a:rPr lang="en-IN" smtClean="0"/>
              <a:t>16-07-2024</a:t>
            </a:fld>
            <a:endParaRPr lang="en-IN"/>
          </a:p>
        </p:txBody>
      </p:sp>
      <p:sp>
        <p:nvSpPr>
          <p:cNvPr id="4" name="Footer Placeholder 3">
            <a:extLst>
              <a:ext uri="{FF2B5EF4-FFF2-40B4-BE49-F238E27FC236}">
                <a16:creationId xmlns:a16="http://schemas.microsoft.com/office/drawing/2014/main" id="{2F9181D7-4D6F-11A5-F984-F1F42822DEE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186EA47-BA4D-DCAE-BDAF-DB7ECC873D2E}"/>
              </a:ext>
            </a:extLst>
          </p:cNvPr>
          <p:cNvSpPr>
            <a:spLocks noGrp="1"/>
          </p:cNvSpPr>
          <p:nvPr>
            <p:ph type="sldNum" sz="quarter" idx="12"/>
          </p:nvPr>
        </p:nvSpPr>
        <p:spPr/>
        <p:txBody>
          <a:bodyPr/>
          <a:lstStyle/>
          <a:p>
            <a:fld id="{438E4B84-B052-40E6-9BB5-1C963BD1918E}" type="slidenum">
              <a:rPr lang="en-IN" smtClean="0"/>
              <a:t>‹#›</a:t>
            </a:fld>
            <a:endParaRPr lang="en-IN"/>
          </a:p>
        </p:txBody>
      </p:sp>
    </p:spTree>
    <p:extLst>
      <p:ext uri="{BB962C8B-B14F-4D97-AF65-F5344CB8AC3E}">
        <p14:creationId xmlns:p14="http://schemas.microsoft.com/office/powerpoint/2010/main" val="4188771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DFA739-3174-D24C-4955-F052FC6484D0}"/>
              </a:ext>
            </a:extLst>
          </p:cNvPr>
          <p:cNvSpPr>
            <a:spLocks noGrp="1"/>
          </p:cNvSpPr>
          <p:nvPr>
            <p:ph type="dt" sz="half" idx="10"/>
          </p:nvPr>
        </p:nvSpPr>
        <p:spPr/>
        <p:txBody>
          <a:bodyPr/>
          <a:lstStyle/>
          <a:p>
            <a:fld id="{174D49D4-D02A-4954-9ADF-14EDE53C0A75}" type="datetimeFigureOut">
              <a:rPr lang="en-IN" smtClean="0"/>
              <a:t>16-07-2024</a:t>
            </a:fld>
            <a:endParaRPr lang="en-IN"/>
          </a:p>
        </p:txBody>
      </p:sp>
      <p:sp>
        <p:nvSpPr>
          <p:cNvPr id="3" name="Footer Placeholder 2">
            <a:extLst>
              <a:ext uri="{FF2B5EF4-FFF2-40B4-BE49-F238E27FC236}">
                <a16:creationId xmlns:a16="http://schemas.microsoft.com/office/drawing/2014/main" id="{8F8A48CC-FC08-4278-4D3C-1B8DD783467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ABE2559-8B24-3935-441D-C38474AC7C1F}"/>
              </a:ext>
            </a:extLst>
          </p:cNvPr>
          <p:cNvSpPr>
            <a:spLocks noGrp="1"/>
          </p:cNvSpPr>
          <p:nvPr>
            <p:ph type="sldNum" sz="quarter" idx="12"/>
          </p:nvPr>
        </p:nvSpPr>
        <p:spPr/>
        <p:txBody>
          <a:bodyPr/>
          <a:lstStyle/>
          <a:p>
            <a:fld id="{438E4B84-B052-40E6-9BB5-1C963BD1918E}" type="slidenum">
              <a:rPr lang="en-IN" smtClean="0"/>
              <a:t>‹#›</a:t>
            </a:fld>
            <a:endParaRPr lang="en-IN"/>
          </a:p>
        </p:txBody>
      </p:sp>
    </p:spTree>
    <p:extLst>
      <p:ext uri="{BB962C8B-B14F-4D97-AF65-F5344CB8AC3E}">
        <p14:creationId xmlns:p14="http://schemas.microsoft.com/office/powerpoint/2010/main" val="2591709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25434-A24A-9F1F-855E-9BC7597B06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91C78A5-A789-7428-952D-7D27DA8E79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74A11C4-8A67-4C9C-8830-B3A2B3EAFD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057631-93A8-B07A-C04D-E8E6CBD0FEB7}"/>
              </a:ext>
            </a:extLst>
          </p:cNvPr>
          <p:cNvSpPr>
            <a:spLocks noGrp="1"/>
          </p:cNvSpPr>
          <p:nvPr>
            <p:ph type="dt" sz="half" idx="10"/>
          </p:nvPr>
        </p:nvSpPr>
        <p:spPr/>
        <p:txBody>
          <a:bodyPr/>
          <a:lstStyle/>
          <a:p>
            <a:fld id="{174D49D4-D02A-4954-9ADF-14EDE53C0A75}" type="datetimeFigureOut">
              <a:rPr lang="en-IN" smtClean="0"/>
              <a:t>16-07-2024</a:t>
            </a:fld>
            <a:endParaRPr lang="en-IN"/>
          </a:p>
        </p:txBody>
      </p:sp>
      <p:sp>
        <p:nvSpPr>
          <p:cNvPr id="6" name="Footer Placeholder 5">
            <a:extLst>
              <a:ext uri="{FF2B5EF4-FFF2-40B4-BE49-F238E27FC236}">
                <a16:creationId xmlns:a16="http://schemas.microsoft.com/office/drawing/2014/main" id="{B1A966E8-36B5-FEF6-F3EF-4ADA843D31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09EB4E-28AA-54A4-7A40-D3BCB482B5BB}"/>
              </a:ext>
            </a:extLst>
          </p:cNvPr>
          <p:cNvSpPr>
            <a:spLocks noGrp="1"/>
          </p:cNvSpPr>
          <p:nvPr>
            <p:ph type="sldNum" sz="quarter" idx="12"/>
          </p:nvPr>
        </p:nvSpPr>
        <p:spPr/>
        <p:txBody>
          <a:bodyPr/>
          <a:lstStyle/>
          <a:p>
            <a:fld id="{438E4B84-B052-40E6-9BB5-1C963BD1918E}" type="slidenum">
              <a:rPr lang="en-IN" smtClean="0"/>
              <a:t>‹#›</a:t>
            </a:fld>
            <a:endParaRPr lang="en-IN"/>
          </a:p>
        </p:txBody>
      </p:sp>
    </p:spTree>
    <p:extLst>
      <p:ext uri="{BB962C8B-B14F-4D97-AF65-F5344CB8AC3E}">
        <p14:creationId xmlns:p14="http://schemas.microsoft.com/office/powerpoint/2010/main" val="2214874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EF2EC-20FB-5CA9-EF3A-52FEC987AC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35651F0-D280-1C38-AFE2-991D11DF35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2374226-5C5D-4044-8BC3-69C5C568F5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8636FE-2ACC-8482-8384-F1649445CF16}"/>
              </a:ext>
            </a:extLst>
          </p:cNvPr>
          <p:cNvSpPr>
            <a:spLocks noGrp="1"/>
          </p:cNvSpPr>
          <p:nvPr>
            <p:ph type="dt" sz="half" idx="10"/>
          </p:nvPr>
        </p:nvSpPr>
        <p:spPr/>
        <p:txBody>
          <a:bodyPr/>
          <a:lstStyle/>
          <a:p>
            <a:fld id="{174D49D4-D02A-4954-9ADF-14EDE53C0A75}" type="datetimeFigureOut">
              <a:rPr lang="en-IN" smtClean="0"/>
              <a:t>16-07-2024</a:t>
            </a:fld>
            <a:endParaRPr lang="en-IN"/>
          </a:p>
        </p:txBody>
      </p:sp>
      <p:sp>
        <p:nvSpPr>
          <p:cNvPr id="6" name="Footer Placeholder 5">
            <a:extLst>
              <a:ext uri="{FF2B5EF4-FFF2-40B4-BE49-F238E27FC236}">
                <a16:creationId xmlns:a16="http://schemas.microsoft.com/office/drawing/2014/main" id="{F45B6619-F291-7282-5A2E-341279F6E0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FA2CF3-9BD0-5C2E-72E9-CBCA262B80BB}"/>
              </a:ext>
            </a:extLst>
          </p:cNvPr>
          <p:cNvSpPr>
            <a:spLocks noGrp="1"/>
          </p:cNvSpPr>
          <p:nvPr>
            <p:ph type="sldNum" sz="quarter" idx="12"/>
          </p:nvPr>
        </p:nvSpPr>
        <p:spPr/>
        <p:txBody>
          <a:bodyPr/>
          <a:lstStyle/>
          <a:p>
            <a:fld id="{438E4B84-B052-40E6-9BB5-1C963BD1918E}" type="slidenum">
              <a:rPr lang="en-IN" smtClean="0"/>
              <a:t>‹#›</a:t>
            </a:fld>
            <a:endParaRPr lang="en-IN"/>
          </a:p>
        </p:txBody>
      </p:sp>
    </p:spTree>
    <p:extLst>
      <p:ext uri="{BB962C8B-B14F-4D97-AF65-F5344CB8AC3E}">
        <p14:creationId xmlns:p14="http://schemas.microsoft.com/office/powerpoint/2010/main" val="59656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2A26E9-0A3F-35E5-1E49-E9D1DFFA5F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624763-6D03-2145-80D2-80E8A8CC64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E9A6BA-C464-2FC3-6BC5-0D7A0A3066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4D49D4-D02A-4954-9ADF-14EDE53C0A75}" type="datetimeFigureOut">
              <a:rPr lang="en-IN" smtClean="0"/>
              <a:t>16-07-2024</a:t>
            </a:fld>
            <a:endParaRPr lang="en-IN"/>
          </a:p>
        </p:txBody>
      </p:sp>
      <p:sp>
        <p:nvSpPr>
          <p:cNvPr id="5" name="Footer Placeholder 4">
            <a:extLst>
              <a:ext uri="{FF2B5EF4-FFF2-40B4-BE49-F238E27FC236}">
                <a16:creationId xmlns:a16="http://schemas.microsoft.com/office/drawing/2014/main" id="{A7654973-DDF1-6657-9341-EDD6C770EA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5AF5838-9EF4-56A7-E21B-9D576A8BC3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8E4B84-B052-40E6-9BB5-1C963BD1918E}" type="slidenum">
              <a:rPr lang="en-IN" smtClean="0"/>
              <a:t>‹#›</a:t>
            </a:fld>
            <a:endParaRPr lang="en-IN"/>
          </a:p>
        </p:txBody>
      </p:sp>
    </p:spTree>
    <p:extLst>
      <p:ext uri="{BB962C8B-B14F-4D97-AF65-F5344CB8AC3E}">
        <p14:creationId xmlns:p14="http://schemas.microsoft.com/office/powerpoint/2010/main" val="3886991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elprocus.com/what-is-parity-generator-and-parity-checker-types-its-logic-diagrams/" TargetMode="External"/><Relationship Id="rId2" Type="http://schemas.openxmlformats.org/officeDocument/2006/relationships/hyperlink" Target="https://www.elprocus.com/know-about-types-of-registers-in-8051-microcontroller/"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3CA6-EE69-8F88-8B4B-528E528BA05D}"/>
              </a:ext>
            </a:extLst>
          </p:cNvPr>
          <p:cNvSpPr>
            <a:spLocks noGrp="1"/>
          </p:cNvSpPr>
          <p:nvPr>
            <p:ph type="ctrTitle"/>
          </p:nvPr>
        </p:nvSpPr>
        <p:spPr/>
        <p:txBody>
          <a:bodyPr/>
          <a:lstStyle/>
          <a:p>
            <a:r>
              <a:rPr lang="en-US" dirty="0"/>
              <a:t>DATA REPRESENTATION</a:t>
            </a:r>
            <a:endParaRPr lang="en-IN" dirty="0"/>
          </a:p>
        </p:txBody>
      </p:sp>
      <p:sp>
        <p:nvSpPr>
          <p:cNvPr id="3" name="Subtitle 2">
            <a:extLst>
              <a:ext uri="{FF2B5EF4-FFF2-40B4-BE49-F238E27FC236}">
                <a16:creationId xmlns:a16="http://schemas.microsoft.com/office/drawing/2014/main" id="{53211744-4DE1-493B-C98E-F3AB3A81B5A2}"/>
              </a:ext>
            </a:extLst>
          </p:cNvPr>
          <p:cNvSpPr>
            <a:spLocks noGrp="1"/>
          </p:cNvSpPr>
          <p:nvPr>
            <p:ph type="subTitle" idx="1"/>
          </p:nvPr>
        </p:nvSpPr>
        <p:spPr/>
        <p:txBody>
          <a:bodyPr/>
          <a:lstStyle/>
          <a:p>
            <a:r>
              <a:rPr lang="en-US" dirty="0">
                <a:latin typeface="+mj-lt"/>
              </a:rPr>
              <a:t>DATA REPRESENTATION MAY BE DECIMAL,BINARY,OCTAL OR HEXADECIMAL</a:t>
            </a:r>
            <a:endParaRPr lang="en-IN" dirty="0">
              <a:latin typeface="+mj-lt"/>
            </a:endParaRPr>
          </a:p>
        </p:txBody>
      </p:sp>
    </p:spTree>
    <p:extLst>
      <p:ext uri="{BB962C8B-B14F-4D97-AF65-F5344CB8AC3E}">
        <p14:creationId xmlns:p14="http://schemas.microsoft.com/office/powerpoint/2010/main" val="3620003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29BAE5-EBAA-C73B-A3B5-9523A28B196F}"/>
              </a:ext>
            </a:extLst>
          </p:cNvPr>
          <p:cNvPicPr>
            <a:picLocks noChangeAspect="1"/>
          </p:cNvPicPr>
          <p:nvPr/>
        </p:nvPicPr>
        <p:blipFill>
          <a:blip r:embed="rId2"/>
          <a:stretch>
            <a:fillRect/>
          </a:stretch>
        </p:blipFill>
        <p:spPr>
          <a:xfrm>
            <a:off x="1354904" y="378252"/>
            <a:ext cx="8578216" cy="2274019"/>
          </a:xfrm>
          <a:prstGeom prst="rect">
            <a:avLst/>
          </a:prstGeom>
        </p:spPr>
      </p:pic>
      <p:sp>
        <p:nvSpPr>
          <p:cNvPr id="4" name="TextBox 3">
            <a:extLst>
              <a:ext uri="{FF2B5EF4-FFF2-40B4-BE49-F238E27FC236}">
                <a16:creationId xmlns:a16="http://schemas.microsoft.com/office/drawing/2014/main" id="{907BC628-C1FC-A2B1-1597-3BE84FDFAC25}"/>
              </a:ext>
            </a:extLst>
          </p:cNvPr>
          <p:cNvSpPr txBox="1"/>
          <p:nvPr/>
        </p:nvSpPr>
        <p:spPr>
          <a:xfrm>
            <a:off x="806115" y="2870785"/>
            <a:ext cx="10388066" cy="3170099"/>
          </a:xfrm>
          <a:prstGeom prst="rect">
            <a:avLst/>
          </a:prstGeom>
          <a:noFill/>
        </p:spPr>
        <p:txBody>
          <a:bodyPr wrap="square">
            <a:spAutoFit/>
          </a:bodyPr>
          <a:lstStyle/>
          <a:p>
            <a:pPr marL="342900" indent="-342900" algn="just">
              <a:buFont typeface="Arial" panose="020B0604020202020204" pitchFamily="34" charset="0"/>
              <a:buChar char="•"/>
            </a:pPr>
            <a:r>
              <a:rPr lang="en-IN" sz="2000" dirty="0"/>
              <a:t>The micro-instruction from the control memory is held by the control register. Since the micro-instruction is in the form of control word (contains binary control values) that needs 1 or more micro-operations to be performed for the data processing.</a:t>
            </a:r>
          </a:p>
          <a:p>
            <a:pPr algn="just"/>
            <a:endParaRPr lang="en-IN" sz="2000" dirty="0"/>
          </a:p>
          <a:p>
            <a:pPr marL="342900" indent="-342900" algn="just">
              <a:buFont typeface="Arial" panose="020B0604020202020204" pitchFamily="34" charset="0"/>
              <a:buChar char="•"/>
            </a:pPr>
            <a:r>
              <a:rPr lang="en-IN" sz="2000" dirty="0"/>
              <a:t>During the execution of micro-instructions, the next address generator computed the next address of the micro-instruction and then send to the control address register to read the next micro-instruction.</a:t>
            </a:r>
          </a:p>
          <a:p>
            <a:pPr marL="342900" indent="-342900" algn="just">
              <a:buFont typeface="Arial" panose="020B0604020202020204" pitchFamily="34" charset="0"/>
              <a:buChar char="•"/>
            </a:pPr>
            <a:r>
              <a:rPr lang="en-IN" sz="2000" dirty="0"/>
              <a:t>The sequence of micro-operations of a micro-program is performed by the next address generator and acts as microprogram sequencer to get the sequence address i.e., read from the control memory.</a:t>
            </a:r>
          </a:p>
        </p:txBody>
      </p:sp>
    </p:spTree>
    <p:extLst>
      <p:ext uri="{BB962C8B-B14F-4D97-AF65-F5344CB8AC3E}">
        <p14:creationId xmlns:p14="http://schemas.microsoft.com/office/powerpoint/2010/main" val="77843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F19DEE-4FB3-1ED9-7E3F-4FD9F5893B1A}"/>
              </a:ext>
            </a:extLst>
          </p:cNvPr>
          <p:cNvSpPr txBox="1"/>
          <p:nvPr/>
        </p:nvSpPr>
        <p:spPr>
          <a:xfrm>
            <a:off x="700237" y="355938"/>
            <a:ext cx="11379467" cy="1631216"/>
          </a:xfrm>
          <a:prstGeom prst="rect">
            <a:avLst/>
          </a:prstGeom>
          <a:noFill/>
        </p:spPr>
        <p:txBody>
          <a:bodyPr wrap="square">
            <a:spAutoFit/>
          </a:bodyPr>
          <a:lstStyle/>
          <a:p>
            <a:pPr marL="342900" indent="-342900" algn="just">
              <a:buFont typeface="Arial" panose="020B0604020202020204" pitchFamily="34" charset="0"/>
              <a:buChar char="•"/>
            </a:pPr>
            <a:r>
              <a:rPr lang="en-IN" sz="2000" b="0" i="0" dirty="0">
                <a:effectLst/>
                <a:latin typeface="Quicksand"/>
              </a:rPr>
              <a:t>In this type, the control word is used to store the control signals encoded during the execution of a program and control words are stored in the memory. </a:t>
            </a:r>
          </a:p>
          <a:p>
            <a:pPr marL="342900" indent="-342900" algn="just">
              <a:buFont typeface="Arial" panose="020B0604020202020204" pitchFamily="34" charset="0"/>
              <a:buChar char="•"/>
            </a:pPr>
            <a:r>
              <a:rPr lang="en-IN" sz="2000" b="0" i="0" dirty="0">
                <a:effectLst/>
                <a:latin typeface="Quicksand"/>
              </a:rPr>
              <a:t>Memory can be easily changed; we can change the value (0 or 1) in the control word, enabling and disabling signals. </a:t>
            </a:r>
          </a:p>
          <a:p>
            <a:pPr marL="342900" indent="-342900" algn="just">
              <a:buFont typeface="Arial" panose="020B0604020202020204" pitchFamily="34" charset="0"/>
              <a:buChar char="•"/>
            </a:pPr>
            <a:r>
              <a:rPr lang="en-IN" sz="2000" b="0" i="0" dirty="0">
                <a:effectLst/>
                <a:latin typeface="Quicksand"/>
              </a:rPr>
              <a:t>we can easily update the control logic. </a:t>
            </a:r>
            <a:endParaRPr lang="en-IN" sz="2000" dirty="0"/>
          </a:p>
        </p:txBody>
      </p:sp>
      <p:pic>
        <p:nvPicPr>
          <p:cNvPr id="4" name="Picture 3">
            <a:extLst>
              <a:ext uri="{FF2B5EF4-FFF2-40B4-BE49-F238E27FC236}">
                <a16:creationId xmlns:a16="http://schemas.microsoft.com/office/drawing/2014/main" id="{4E5B5D72-5E4F-D790-6666-FC9A3889C4BF}"/>
              </a:ext>
            </a:extLst>
          </p:cNvPr>
          <p:cNvPicPr>
            <a:picLocks noChangeAspect="1"/>
          </p:cNvPicPr>
          <p:nvPr/>
        </p:nvPicPr>
        <p:blipFill>
          <a:blip r:embed="rId2"/>
          <a:stretch>
            <a:fillRect/>
          </a:stretch>
        </p:blipFill>
        <p:spPr>
          <a:xfrm>
            <a:off x="2413801" y="2183512"/>
            <a:ext cx="5822883" cy="4076496"/>
          </a:xfrm>
          <a:prstGeom prst="rect">
            <a:avLst/>
          </a:prstGeom>
        </p:spPr>
      </p:pic>
    </p:spTree>
    <p:extLst>
      <p:ext uri="{BB962C8B-B14F-4D97-AF65-F5344CB8AC3E}">
        <p14:creationId xmlns:p14="http://schemas.microsoft.com/office/powerpoint/2010/main" val="1725354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C011F9-C888-9BB0-9A04-906A4116A7D3}"/>
              </a:ext>
            </a:extLst>
          </p:cNvPr>
          <p:cNvSpPr txBox="1"/>
          <p:nvPr/>
        </p:nvSpPr>
        <p:spPr>
          <a:xfrm>
            <a:off x="445970" y="1074509"/>
            <a:ext cx="11165305" cy="4708981"/>
          </a:xfrm>
          <a:prstGeom prst="rect">
            <a:avLst/>
          </a:prstGeom>
          <a:noFill/>
        </p:spPr>
        <p:txBody>
          <a:bodyPr wrap="square">
            <a:spAutoFit/>
          </a:bodyPr>
          <a:lstStyle/>
          <a:p>
            <a:pPr algn="just"/>
            <a:r>
              <a:rPr lang="en-IN" sz="2000" dirty="0"/>
              <a:t>The sequence logic inputs are given by ALU flags, clock pulses and instruction register, which holds the instructions to be executed from the above diagram.</a:t>
            </a:r>
          </a:p>
          <a:p>
            <a:pPr algn="just"/>
            <a:endParaRPr lang="en-IN" sz="2000" dirty="0"/>
          </a:p>
          <a:p>
            <a:pPr algn="just"/>
            <a:r>
              <a:rPr lang="en-IN" sz="2000" b="1" dirty="0"/>
              <a:t>Instruction register-</a:t>
            </a:r>
            <a:r>
              <a:rPr lang="en-IN" sz="2000" dirty="0"/>
              <a:t>The</a:t>
            </a:r>
            <a:r>
              <a:rPr lang="en-IN" sz="2000" b="1" dirty="0"/>
              <a:t> </a:t>
            </a:r>
            <a:r>
              <a:rPr lang="en-IN" sz="2000" dirty="0"/>
              <a:t>instruction register sends data into sequence logic, and data is further sent to the control address register sequentially.</a:t>
            </a:r>
          </a:p>
          <a:p>
            <a:pPr algn="just"/>
            <a:endParaRPr lang="en-IN" sz="2000" dirty="0"/>
          </a:p>
          <a:p>
            <a:pPr algn="just"/>
            <a:r>
              <a:rPr lang="en-IN" sz="2000" b="1" dirty="0"/>
              <a:t>Control address register </a:t>
            </a:r>
            <a:r>
              <a:rPr lang="en-IN" sz="2000" dirty="0"/>
              <a:t>holds the address of the instruction/ control word data sequentially, sent by sequence logic. It holds the control word signals to execute the instruction and send them to control memory. It also helps to specify the address of the next micro-instruction to be executed.</a:t>
            </a:r>
          </a:p>
          <a:p>
            <a:pPr algn="just"/>
            <a:endParaRPr lang="en-IN" sz="2000" dirty="0"/>
          </a:p>
          <a:p>
            <a:pPr algn="just"/>
            <a:r>
              <a:rPr lang="en-IN" sz="2000" b="1" dirty="0"/>
              <a:t>Control memory </a:t>
            </a:r>
            <a:r>
              <a:rPr lang="en-IN" sz="2000" dirty="0"/>
              <a:t>is just a ROM (read-only memory). Control memory cannot perform any operation, and it's just read the data and stores the data input.  Content of given control word in ROM at a given address specifies a micro-instruction required to execute the instruction. So, "A series of micro-instruction is stored in ROM." One instruction can be executed through the number of micro-operation/instruction cycle. Control memory used for another purpose also for example:-</a:t>
            </a:r>
          </a:p>
        </p:txBody>
      </p:sp>
    </p:spTree>
    <p:extLst>
      <p:ext uri="{BB962C8B-B14F-4D97-AF65-F5344CB8AC3E}">
        <p14:creationId xmlns:p14="http://schemas.microsoft.com/office/powerpoint/2010/main" val="1822730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C55970-DF3E-4A8A-3115-30323705EBC2}"/>
              </a:ext>
            </a:extLst>
          </p:cNvPr>
          <p:cNvSpPr txBox="1"/>
          <p:nvPr/>
        </p:nvSpPr>
        <p:spPr>
          <a:xfrm>
            <a:off x="344905" y="185587"/>
            <a:ext cx="11502190" cy="6555641"/>
          </a:xfrm>
          <a:prstGeom prst="rect">
            <a:avLst/>
          </a:prstGeom>
          <a:noFill/>
        </p:spPr>
        <p:txBody>
          <a:bodyPr wrap="square">
            <a:spAutoFit/>
          </a:bodyPr>
          <a:lstStyle/>
          <a:p>
            <a:pPr marL="342900" indent="-342900">
              <a:buFont typeface="Arial" panose="020B0604020202020204" pitchFamily="34" charset="0"/>
              <a:buChar char="•"/>
            </a:pPr>
            <a:r>
              <a:rPr lang="en-IN" sz="2000" dirty="0"/>
              <a:t>Control memory is used to fetch, generate instruction from the main memory.</a:t>
            </a:r>
          </a:p>
          <a:p>
            <a:pPr marL="342900" indent="-342900">
              <a:buFont typeface="Arial" panose="020B0604020202020204" pitchFamily="34" charset="0"/>
              <a:buChar char="•"/>
            </a:pPr>
            <a:r>
              <a:rPr lang="en-IN" sz="2000" dirty="0"/>
              <a:t>Used to evaluate effective address.</a:t>
            </a:r>
          </a:p>
          <a:p>
            <a:pPr marL="342900" indent="-342900">
              <a:buFont typeface="Arial" panose="020B0604020202020204" pitchFamily="34" charset="0"/>
              <a:buChar char="•"/>
            </a:pPr>
            <a:r>
              <a:rPr lang="en-IN" sz="2000" dirty="0"/>
              <a:t>Execute the specified operation.</a:t>
            </a:r>
          </a:p>
          <a:p>
            <a:pPr marL="342900" indent="-342900">
              <a:buFont typeface="Arial" panose="020B0604020202020204" pitchFamily="34" charset="0"/>
              <a:buChar char="•"/>
            </a:pPr>
            <a:r>
              <a:rPr lang="en-IN" sz="2000" dirty="0"/>
              <a:t>Store written operation used to fetch instruction.</a:t>
            </a:r>
          </a:p>
          <a:p>
            <a:pPr marL="342900" indent="-342900">
              <a:buFont typeface="Arial" panose="020B0604020202020204" pitchFamily="34" charset="0"/>
              <a:buChar char="•"/>
            </a:pPr>
            <a:r>
              <a:rPr lang="en-IN" sz="2000" b="1" dirty="0"/>
              <a:t>Control buffer register- </a:t>
            </a:r>
            <a:r>
              <a:rPr lang="en-IN" sz="2000" dirty="0"/>
              <a:t>Data read from control memory is stored in the control buffer register, which sends internal and external control signals with which microinstructions are executed. Control buffer register sends a signal to sequence logic to execute the next instruction, and the same further process is carried out to execute the instruction. </a:t>
            </a:r>
          </a:p>
          <a:p>
            <a:endParaRPr lang="en-IN" sz="2000" dirty="0"/>
          </a:p>
          <a:p>
            <a:r>
              <a:rPr lang="en-IN" sz="2000" b="1" dirty="0"/>
              <a:t>Types of the micro-programmed control unit</a:t>
            </a:r>
          </a:p>
          <a:p>
            <a:endParaRPr lang="en-IN" sz="2000" b="1" dirty="0"/>
          </a:p>
          <a:p>
            <a:r>
              <a:rPr lang="en-IN" sz="2000" b="1" dirty="0"/>
              <a:t>The horizontal micro-programmed control unit</a:t>
            </a:r>
          </a:p>
          <a:p>
            <a:r>
              <a:rPr lang="en-IN" sz="2000" b="1" dirty="0"/>
              <a:t>The vertical micro-programmed control unit</a:t>
            </a:r>
            <a:endParaRPr lang="en-IN" sz="2000" dirty="0"/>
          </a:p>
          <a:p>
            <a:r>
              <a:rPr lang="en-IN" sz="2000" dirty="0"/>
              <a:t>Advantage of MP control unit: Updating the control logic is easy as all the control signals are stored in memory, easily changed according to instruction requirements.</a:t>
            </a:r>
          </a:p>
          <a:p>
            <a:endParaRPr lang="en-IN" sz="2000" dirty="0"/>
          </a:p>
          <a:p>
            <a:r>
              <a:rPr lang="en-IN" sz="2000" dirty="0"/>
              <a:t>A micro-programmed control unit is implemented in high-level computers because it is easy to design, test, and implement.</a:t>
            </a:r>
          </a:p>
          <a:p>
            <a:endParaRPr lang="en-IN" sz="2000" dirty="0"/>
          </a:p>
          <a:p>
            <a:r>
              <a:rPr lang="en-IN" sz="2000" dirty="0"/>
              <a:t>The MP control unit's disadvantage is slower than the hardwired control unit because here, we have more flexibility in design.</a:t>
            </a:r>
          </a:p>
        </p:txBody>
      </p:sp>
    </p:spTree>
    <p:extLst>
      <p:ext uri="{BB962C8B-B14F-4D97-AF65-F5344CB8AC3E}">
        <p14:creationId xmlns:p14="http://schemas.microsoft.com/office/powerpoint/2010/main" val="1215846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1FF98B1-1079-E71B-B2BF-1E9DEDE0827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F1371904-C76D-CB67-5EE2-5019ADCD1DF5}"/>
              </a:ext>
            </a:extLst>
          </p:cNvPr>
          <p:cNvGraphicFramePr>
            <a:graphicFrameLocks noGrp="1"/>
          </p:cNvGraphicFramePr>
          <p:nvPr>
            <p:extLst>
              <p:ext uri="{D42A27DB-BD31-4B8C-83A1-F6EECF244321}">
                <p14:modId xmlns:p14="http://schemas.microsoft.com/office/powerpoint/2010/main" val="590715998"/>
              </p:ext>
            </p:extLst>
          </p:nvPr>
        </p:nvGraphicFramePr>
        <p:xfrm>
          <a:off x="1251284" y="863382"/>
          <a:ext cx="9022744" cy="5776602"/>
        </p:xfrm>
        <a:graphic>
          <a:graphicData uri="http://schemas.openxmlformats.org/drawingml/2006/table">
            <a:tbl>
              <a:tblPr/>
              <a:tblGrid>
                <a:gridCol w="4511372">
                  <a:extLst>
                    <a:ext uri="{9D8B030D-6E8A-4147-A177-3AD203B41FA5}">
                      <a16:colId xmlns:a16="http://schemas.microsoft.com/office/drawing/2014/main" val="1472718334"/>
                    </a:ext>
                  </a:extLst>
                </a:gridCol>
                <a:gridCol w="4511372">
                  <a:extLst>
                    <a:ext uri="{9D8B030D-6E8A-4147-A177-3AD203B41FA5}">
                      <a16:colId xmlns:a16="http://schemas.microsoft.com/office/drawing/2014/main" val="1430937113"/>
                    </a:ext>
                  </a:extLst>
                </a:gridCol>
              </a:tblGrid>
              <a:tr h="504630">
                <a:tc>
                  <a:txBody>
                    <a:bodyPr/>
                    <a:lstStyle/>
                    <a:p>
                      <a:r>
                        <a:rPr lang="en-IN" sz="2000" b="1" dirty="0">
                          <a:solidFill>
                            <a:srgbClr val="504B3A"/>
                          </a:solidFill>
                          <a:effectLst/>
                        </a:rPr>
                        <a:t>Hardwired Control</a:t>
                      </a:r>
                      <a:endParaRPr lang="en-IN" sz="2000" dirty="0">
                        <a:effectLst/>
                      </a:endParaRPr>
                    </a:p>
                  </a:txBody>
                  <a:tcPr marL="21954" marR="21954" marT="21954" marB="21954"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r>
                        <a:rPr lang="en-IN" sz="2000" b="1">
                          <a:solidFill>
                            <a:srgbClr val="504B3A"/>
                          </a:solidFill>
                          <a:effectLst/>
                        </a:rPr>
                        <a:t>Micro-programmed Control</a:t>
                      </a:r>
                      <a:endParaRPr lang="en-IN" sz="2000">
                        <a:effectLst/>
                      </a:endParaRPr>
                    </a:p>
                  </a:txBody>
                  <a:tcPr marL="21954" marR="21954" marT="21954" marB="21954"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80428745"/>
                  </a:ext>
                </a:extLst>
              </a:tr>
              <a:tr h="518121">
                <a:tc>
                  <a:txBody>
                    <a:bodyPr/>
                    <a:lstStyle/>
                    <a:p>
                      <a:r>
                        <a:rPr lang="en-IN" sz="2000">
                          <a:effectLst/>
                        </a:rPr>
                        <a:t>Hardwired control unit technology is circuit-based.</a:t>
                      </a:r>
                    </a:p>
                  </a:txBody>
                  <a:tcPr marL="21954" marR="21954" marT="21954" marB="21954"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2F2F2"/>
                    </a:solidFill>
                  </a:tcPr>
                </a:tc>
                <a:tc>
                  <a:txBody>
                    <a:bodyPr/>
                    <a:lstStyle/>
                    <a:p>
                      <a:r>
                        <a:rPr lang="en-IN" sz="2000" dirty="0">
                          <a:effectLst/>
                        </a:rPr>
                        <a:t> Micro-programmed control unit technology is software-based.</a:t>
                      </a:r>
                    </a:p>
                  </a:txBody>
                  <a:tcPr marL="21954" marR="21954" marT="21954" marB="21954"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324451644"/>
                  </a:ext>
                </a:extLst>
              </a:tr>
              <a:tr h="636674">
                <a:tc>
                  <a:txBody>
                    <a:bodyPr/>
                    <a:lstStyle/>
                    <a:p>
                      <a:r>
                        <a:rPr lang="en-IN" sz="2000">
                          <a:effectLst/>
                        </a:rPr>
                        <a:t> Flip-flops, gates, decoders etc., are used in the implementation.</a:t>
                      </a:r>
                    </a:p>
                  </a:txBody>
                  <a:tcPr marL="21954" marR="21954" marT="21954" marB="21954"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r>
                        <a:rPr lang="en-IN" sz="2000" dirty="0">
                          <a:effectLst/>
                        </a:rPr>
                        <a:t> In controlling the execution of instructions, signals are generated by microinstructions.</a:t>
                      </a:r>
                    </a:p>
                  </a:txBody>
                  <a:tcPr marL="21954" marR="21954" marT="21954" marB="21954"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945087637"/>
                  </a:ext>
                </a:extLst>
              </a:tr>
              <a:tr h="518121">
                <a:tc>
                  <a:txBody>
                    <a:bodyPr/>
                    <a:lstStyle/>
                    <a:p>
                      <a:r>
                        <a:rPr lang="en-IN" sz="2000">
                          <a:effectLst/>
                        </a:rPr>
                        <a:t>It uses the fixed instruction format.</a:t>
                      </a:r>
                    </a:p>
                  </a:txBody>
                  <a:tcPr marL="21954" marR="21954" marT="21954" marB="21954"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2F2F2"/>
                    </a:solidFill>
                  </a:tcPr>
                </a:tc>
                <a:tc>
                  <a:txBody>
                    <a:bodyPr/>
                    <a:lstStyle/>
                    <a:p>
                      <a:r>
                        <a:rPr lang="en-IN" sz="2000">
                          <a:effectLst/>
                        </a:rPr>
                        <a:t>It uses the variable instruction format (16-64 bits per instruction).</a:t>
                      </a:r>
                    </a:p>
                  </a:txBody>
                  <a:tcPr marL="21954" marR="21954" marT="21954" marB="21954"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3538216051"/>
                  </a:ext>
                </a:extLst>
              </a:tr>
              <a:tr h="281015">
                <a:tc>
                  <a:txBody>
                    <a:bodyPr/>
                    <a:lstStyle/>
                    <a:p>
                      <a:r>
                        <a:rPr lang="en-IN" sz="2000">
                          <a:effectLst/>
                        </a:rPr>
                        <a:t>Instructions are register-based.</a:t>
                      </a:r>
                    </a:p>
                  </a:txBody>
                  <a:tcPr marL="21954" marR="21954" marT="21954" marB="21954"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r>
                        <a:rPr lang="en-IN" sz="2000">
                          <a:effectLst/>
                        </a:rPr>
                        <a:t>Instructions are not register-based.</a:t>
                      </a:r>
                    </a:p>
                  </a:txBody>
                  <a:tcPr marL="21954" marR="21954" marT="21954" marB="21954"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895879570"/>
                  </a:ext>
                </a:extLst>
              </a:tr>
              <a:tr h="636674">
                <a:tc>
                  <a:txBody>
                    <a:bodyPr/>
                    <a:lstStyle/>
                    <a:p>
                      <a:r>
                        <a:rPr lang="en-IN" sz="2000">
                          <a:effectLst/>
                        </a:rPr>
                        <a:t> For information and data (instruction), ROM (Read Only Memory) is not used.</a:t>
                      </a:r>
                    </a:p>
                  </a:txBody>
                  <a:tcPr marL="21954" marR="21954" marT="21954" marB="21954"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2F2F2"/>
                    </a:solidFill>
                  </a:tcPr>
                </a:tc>
                <a:tc>
                  <a:txBody>
                    <a:bodyPr/>
                    <a:lstStyle/>
                    <a:p>
                      <a:r>
                        <a:rPr lang="en-IN" sz="2000">
                          <a:effectLst/>
                        </a:rPr>
                        <a:t> For information and data (instruction), ROM (Read Only Memory) is used.</a:t>
                      </a:r>
                    </a:p>
                  </a:txBody>
                  <a:tcPr marL="21954" marR="21954" marT="21954" marB="21954"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3677262834"/>
                  </a:ext>
                </a:extLst>
              </a:tr>
              <a:tr h="399568">
                <a:tc>
                  <a:txBody>
                    <a:bodyPr/>
                    <a:lstStyle/>
                    <a:p>
                      <a:r>
                        <a:rPr lang="en-IN" sz="2000">
                          <a:effectLst/>
                        </a:rPr>
                        <a:t>The hardwired control unit is used in RISC.</a:t>
                      </a:r>
                    </a:p>
                  </a:txBody>
                  <a:tcPr marL="21954" marR="21954" marT="21954" marB="21954"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r>
                        <a:rPr lang="en-IN" sz="2000">
                          <a:effectLst/>
                        </a:rPr>
                        <a:t>The micro-programmed control unit is used in CISC.</a:t>
                      </a:r>
                    </a:p>
                  </a:txBody>
                  <a:tcPr marL="21954" marR="21954" marT="21954" marB="21954"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766074528"/>
                  </a:ext>
                </a:extLst>
              </a:tr>
              <a:tr h="281015">
                <a:tc>
                  <a:txBody>
                    <a:bodyPr/>
                    <a:lstStyle/>
                    <a:p>
                      <a:r>
                        <a:rPr lang="en-IN" sz="2000">
                          <a:effectLst/>
                        </a:rPr>
                        <a:t>It does decoding at a very fast rate.</a:t>
                      </a:r>
                    </a:p>
                  </a:txBody>
                  <a:tcPr marL="21954" marR="21954" marT="21954" marB="21954"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2F2F2"/>
                    </a:solidFill>
                  </a:tcPr>
                </a:tc>
                <a:tc>
                  <a:txBody>
                    <a:bodyPr/>
                    <a:lstStyle/>
                    <a:p>
                      <a:r>
                        <a:rPr lang="en-IN" sz="2000">
                          <a:effectLst/>
                        </a:rPr>
                        <a:t>It provides slow decoding.</a:t>
                      </a:r>
                    </a:p>
                  </a:txBody>
                  <a:tcPr marL="21954" marR="21954" marT="21954" marB="21954"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1249475771"/>
                  </a:ext>
                </a:extLst>
              </a:tr>
              <a:tr h="518121">
                <a:tc>
                  <a:txBody>
                    <a:bodyPr/>
                    <a:lstStyle/>
                    <a:p>
                      <a:r>
                        <a:rPr lang="en-IN" sz="2000">
                          <a:effectLst/>
                        </a:rPr>
                        <a:t>It isn't easy to modify, as it follows a fixed instruction format.</a:t>
                      </a:r>
                    </a:p>
                  </a:txBody>
                  <a:tcPr marL="21954" marR="21954" marT="21954" marB="21954"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r>
                        <a:rPr lang="en-IN" sz="2000">
                          <a:effectLst/>
                        </a:rPr>
                        <a:t>It is easy to modify as it follows a variable instruction format.</a:t>
                      </a:r>
                    </a:p>
                  </a:txBody>
                  <a:tcPr marL="21954" marR="21954" marT="21954" marB="21954"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241527887"/>
                  </a:ext>
                </a:extLst>
              </a:tr>
              <a:tr h="281015">
                <a:tc>
                  <a:txBody>
                    <a:bodyPr/>
                    <a:lstStyle/>
                    <a:p>
                      <a:r>
                        <a:rPr lang="en-IN" sz="2000">
                          <a:effectLst/>
                        </a:rPr>
                        <a:t>It has less chip area.</a:t>
                      </a:r>
                    </a:p>
                  </a:txBody>
                  <a:tcPr marL="21954" marR="21954" marT="21954" marB="21954"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2F2F2"/>
                    </a:solidFill>
                  </a:tcPr>
                </a:tc>
                <a:tc>
                  <a:txBody>
                    <a:bodyPr/>
                    <a:lstStyle/>
                    <a:p>
                      <a:r>
                        <a:rPr lang="en-IN" sz="2000" dirty="0">
                          <a:effectLst/>
                        </a:rPr>
                        <a:t>It has a large chip area.</a:t>
                      </a:r>
                    </a:p>
                  </a:txBody>
                  <a:tcPr marL="21954" marR="21954" marT="21954" marB="21954"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2F2F2"/>
                    </a:solidFill>
                  </a:tcPr>
                </a:tc>
                <a:extLst>
                  <a:ext uri="{0D108BD9-81ED-4DB2-BD59-A6C34878D82A}">
                    <a16:rowId xmlns:a16="http://schemas.microsoft.com/office/drawing/2014/main" val="1635223798"/>
                  </a:ext>
                </a:extLst>
              </a:tr>
            </a:tbl>
          </a:graphicData>
        </a:graphic>
      </p:graphicFrame>
      <p:sp>
        <p:nvSpPr>
          <p:cNvPr id="7" name="Rectangle 3">
            <a:extLst>
              <a:ext uri="{FF2B5EF4-FFF2-40B4-BE49-F238E27FC236}">
                <a16:creationId xmlns:a16="http://schemas.microsoft.com/office/drawing/2014/main" id="{C087F98B-35C8-69F2-23CD-2412AB3EA15B}"/>
              </a:ext>
            </a:extLst>
          </p:cNvPr>
          <p:cNvSpPr>
            <a:spLocks noChangeArrowheads="1"/>
          </p:cNvSpPr>
          <p:nvPr/>
        </p:nvSpPr>
        <p:spPr bwMode="auto">
          <a:xfrm>
            <a:off x="1463040" y="328039"/>
            <a:ext cx="8243515"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33333"/>
                </a:solidFill>
                <a:effectLst/>
                <a:latin typeface="Quicksand"/>
              </a:rPr>
              <a:t>Difference between  Micro-programmed Control and Hardwired control unit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47809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952DD9-9058-7D04-1387-5B0F9374BFDB}"/>
              </a:ext>
            </a:extLst>
          </p:cNvPr>
          <p:cNvPicPr>
            <a:picLocks noChangeAspect="1"/>
          </p:cNvPicPr>
          <p:nvPr/>
        </p:nvPicPr>
        <p:blipFill>
          <a:blip r:embed="rId2"/>
          <a:stretch>
            <a:fillRect/>
          </a:stretch>
        </p:blipFill>
        <p:spPr>
          <a:xfrm>
            <a:off x="1155032" y="182879"/>
            <a:ext cx="10212404" cy="6333423"/>
          </a:xfrm>
          <a:prstGeom prst="rect">
            <a:avLst/>
          </a:prstGeom>
        </p:spPr>
      </p:pic>
    </p:spTree>
    <p:extLst>
      <p:ext uri="{BB962C8B-B14F-4D97-AF65-F5344CB8AC3E}">
        <p14:creationId xmlns:p14="http://schemas.microsoft.com/office/powerpoint/2010/main" val="623760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38876F-F777-DD49-EC67-88759B613345}"/>
              </a:ext>
            </a:extLst>
          </p:cNvPr>
          <p:cNvPicPr>
            <a:picLocks noChangeAspect="1"/>
          </p:cNvPicPr>
          <p:nvPr/>
        </p:nvPicPr>
        <p:blipFill>
          <a:blip r:embed="rId2"/>
          <a:stretch>
            <a:fillRect/>
          </a:stretch>
        </p:blipFill>
        <p:spPr>
          <a:xfrm>
            <a:off x="1676069" y="614764"/>
            <a:ext cx="9168394" cy="3696020"/>
          </a:xfrm>
          <a:prstGeom prst="rect">
            <a:avLst/>
          </a:prstGeom>
        </p:spPr>
      </p:pic>
      <p:pic>
        <p:nvPicPr>
          <p:cNvPr id="5" name="Picture 4">
            <a:extLst>
              <a:ext uri="{FF2B5EF4-FFF2-40B4-BE49-F238E27FC236}">
                <a16:creationId xmlns:a16="http://schemas.microsoft.com/office/drawing/2014/main" id="{DEE73026-B560-FF13-E26F-329EC462819F}"/>
              </a:ext>
            </a:extLst>
          </p:cNvPr>
          <p:cNvPicPr>
            <a:picLocks noChangeAspect="1"/>
          </p:cNvPicPr>
          <p:nvPr/>
        </p:nvPicPr>
        <p:blipFill>
          <a:blip r:embed="rId3"/>
          <a:stretch>
            <a:fillRect/>
          </a:stretch>
        </p:blipFill>
        <p:spPr>
          <a:xfrm>
            <a:off x="1347537" y="4310784"/>
            <a:ext cx="10241279" cy="2090015"/>
          </a:xfrm>
          <a:prstGeom prst="rect">
            <a:avLst/>
          </a:prstGeom>
        </p:spPr>
      </p:pic>
    </p:spTree>
    <p:extLst>
      <p:ext uri="{BB962C8B-B14F-4D97-AF65-F5344CB8AC3E}">
        <p14:creationId xmlns:p14="http://schemas.microsoft.com/office/powerpoint/2010/main" val="229459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8EDCC9-DDB0-7AEA-D573-B2BBB82AE447}"/>
              </a:ext>
            </a:extLst>
          </p:cNvPr>
          <p:cNvSpPr txBox="1"/>
          <p:nvPr/>
        </p:nvSpPr>
        <p:spPr>
          <a:xfrm>
            <a:off x="192506" y="184817"/>
            <a:ext cx="10847671" cy="4478149"/>
          </a:xfrm>
          <a:prstGeom prst="rect">
            <a:avLst/>
          </a:prstGeom>
          <a:noFill/>
        </p:spPr>
        <p:txBody>
          <a:bodyPr wrap="square">
            <a:spAutoFit/>
          </a:bodyPr>
          <a:lstStyle/>
          <a:p>
            <a:pPr algn="just">
              <a:lnSpc>
                <a:spcPct val="150000"/>
              </a:lnSpc>
            </a:pPr>
            <a:r>
              <a:rPr lang="en-IN" sz="2400" b="1" i="0" dirty="0">
                <a:solidFill>
                  <a:srgbClr val="4F81BD"/>
                </a:solidFill>
                <a:effectLst/>
                <a:latin typeface="Verdana" panose="020B0604030504040204" pitchFamily="34" charset="0"/>
              </a:rPr>
              <a:t>What is Signed-magnitude Representation?</a:t>
            </a:r>
          </a:p>
          <a:p>
            <a:pPr algn="just">
              <a:lnSpc>
                <a:spcPct val="150000"/>
              </a:lnSpc>
            </a:pPr>
            <a:endParaRPr lang="en-IN" sz="2400" b="0" i="0" dirty="0">
              <a:solidFill>
                <a:srgbClr val="000000"/>
              </a:solidFill>
              <a:effectLst/>
              <a:latin typeface="Verdana" panose="020B0604030504040204" pitchFamily="34" charset="0"/>
            </a:endParaRPr>
          </a:p>
          <a:p>
            <a:pPr algn="just">
              <a:lnSpc>
                <a:spcPct val="150000"/>
              </a:lnSpc>
            </a:pPr>
            <a:r>
              <a:rPr lang="en-IN" sz="2400" dirty="0">
                <a:solidFill>
                  <a:srgbClr val="000000"/>
                </a:solidFill>
                <a:latin typeface="Nunito" pitchFamily="2" charset="0"/>
              </a:rPr>
              <a:t>The representation of decimal numbers in everyday business is commonly called the signed-magnitude representation. In this system, a number consists of a magnitude and a symbol which indicates whether the magnitude is positive or negative.</a:t>
            </a:r>
          </a:p>
          <a:p>
            <a:pPr algn="just">
              <a:lnSpc>
                <a:spcPct val="150000"/>
              </a:lnSpc>
            </a:pPr>
            <a:r>
              <a:rPr lang="en-IN" sz="2400" dirty="0">
                <a:solidFill>
                  <a:srgbClr val="000000"/>
                </a:solidFill>
                <a:latin typeface="Nunito" pitchFamily="2" charset="0"/>
              </a:rPr>
              <a:t>Thus the decimal numbers + 79, - 82, - 25.2 etc. are interpreted in the usual manner.</a:t>
            </a:r>
          </a:p>
        </p:txBody>
      </p:sp>
    </p:spTree>
    <p:extLst>
      <p:ext uri="{BB962C8B-B14F-4D97-AF65-F5344CB8AC3E}">
        <p14:creationId xmlns:p14="http://schemas.microsoft.com/office/powerpoint/2010/main" val="2740358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6A551D-CC20-736A-8D44-526AA61302D8}"/>
              </a:ext>
            </a:extLst>
          </p:cNvPr>
          <p:cNvSpPr>
            <a:spLocks noChangeArrowheads="1"/>
          </p:cNvSpPr>
          <p:nvPr/>
        </p:nvSpPr>
        <p:spPr bwMode="auto">
          <a:xfrm>
            <a:off x="679432" y="3699061"/>
            <a:ext cx="11375230" cy="2548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Nunito" pitchFamily="2" charset="0"/>
              </a:rPr>
              <a:t>                  </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Nunito" pitchFamily="2" charset="0"/>
              </a:rPr>
              <a:t>+5 is represented as it is represented in sign magnitude method. -5 is represented using the following steps:</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Nunito" pitchFamily="2" charset="0"/>
              </a:rPr>
              <a:t>(</a:t>
            </a:r>
            <a:r>
              <a:rPr kumimoji="0" lang="en-US" altLang="en-US" b="0" i="0" u="none" strike="noStrike" cap="none" normalizeH="0" baseline="0" dirty="0" err="1">
                <a:ln>
                  <a:noFill/>
                </a:ln>
                <a:solidFill>
                  <a:srgbClr val="000000"/>
                </a:solidFill>
                <a:effectLst/>
                <a:latin typeface="Nunito" pitchFamily="2" charset="0"/>
              </a:rPr>
              <a:t>i</a:t>
            </a:r>
            <a:r>
              <a:rPr kumimoji="0" lang="en-US" altLang="en-US" b="0" i="0" u="none" strike="noStrike" cap="none" normalizeH="0" baseline="0" dirty="0">
                <a:ln>
                  <a:noFill/>
                </a:ln>
                <a:solidFill>
                  <a:srgbClr val="000000"/>
                </a:solidFill>
                <a:effectLst/>
                <a:latin typeface="Nunito" pitchFamily="2" charset="0"/>
              </a:rPr>
              <a:t>) +5 = 0 0101</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Nunito" pitchFamily="2" charset="0"/>
              </a:rPr>
              <a:t>(ii) Take 1’s complement of 0 0101 and that is 1 1010.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Nunito" pitchFamily="2" charset="0"/>
              </a:rPr>
              <a:t>MSB is 1 which indicates that number is negative.</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Nunito" pitchFamily="2" charset="0"/>
              </a:rPr>
              <a:t>MSB is always 1 in case of negative numbers.</a:t>
            </a:r>
            <a:endParaRPr kumimoji="0" lang="en-US" altLang="en-US" b="0" i="0" u="none" strike="noStrike" cap="none" normalizeH="0" baseline="0" dirty="0">
              <a:ln>
                <a:noFill/>
              </a:ln>
              <a:solidFill>
                <a:schemeClr val="tx1"/>
              </a:solidFill>
              <a:effectLst/>
            </a:endParaRPr>
          </a:p>
        </p:txBody>
      </p:sp>
      <p:pic>
        <p:nvPicPr>
          <p:cNvPr id="2050" name="Picture 2">
            <a:extLst>
              <a:ext uri="{FF2B5EF4-FFF2-40B4-BE49-F238E27FC236}">
                <a16:creationId xmlns:a16="http://schemas.microsoft.com/office/drawing/2014/main" id="{9CAE7E40-2EC9-7F5F-8B95-08206351E6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306" y="1545682"/>
            <a:ext cx="7793555" cy="21533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0670514-8445-BE26-7A90-A626B93AC527}"/>
              </a:ext>
            </a:extLst>
          </p:cNvPr>
          <p:cNvSpPr txBox="1"/>
          <p:nvPr/>
        </p:nvSpPr>
        <p:spPr>
          <a:xfrm>
            <a:off x="679432" y="518397"/>
            <a:ext cx="9627670" cy="369332"/>
          </a:xfrm>
          <a:prstGeom prst="rect">
            <a:avLst/>
          </a:prstGeom>
          <a:noFill/>
        </p:spPr>
        <p:txBody>
          <a:bodyPr wrap="square">
            <a:spAutoFit/>
          </a:bodyPr>
          <a:lstStyle/>
          <a:p>
            <a:r>
              <a:rPr lang="en-IN" dirty="0"/>
              <a:t>Let we are using 5 bits register. The representation of -5 and +5 will be as follows:</a:t>
            </a:r>
          </a:p>
        </p:txBody>
      </p:sp>
    </p:spTree>
    <p:extLst>
      <p:ext uri="{BB962C8B-B14F-4D97-AF65-F5344CB8AC3E}">
        <p14:creationId xmlns:p14="http://schemas.microsoft.com/office/powerpoint/2010/main" val="1729432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A8EC90-7634-8C4A-216B-3C53E696F3DA}"/>
              </a:ext>
            </a:extLst>
          </p:cNvPr>
          <p:cNvPicPr>
            <a:picLocks noChangeAspect="1"/>
          </p:cNvPicPr>
          <p:nvPr/>
        </p:nvPicPr>
        <p:blipFill>
          <a:blip r:embed="rId2"/>
          <a:stretch>
            <a:fillRect/>
          </a:stretch>
        </p:blipFill>
        <p:spPr>
          <a:xfrm>
            <a:off x="394636" y="327260"/>
            <a:ext cx="11588817" cy="6102416"/>
          </a:xfrm>
          <a:prstGeom prst="rect">
            <a:avLst/>
          </a:prstGeom>
        </p:spPr>
      </p:pic>
    </p:spTree>
    <p:extLst>
      <p:ext uri="{BB962C8B-B14F-4D97-AF65-F5344CB8AC3E}">
        <p14:creationId xmlns:p14="http://schemas.microsoft.com/office/powerpoint/2010/main" val="3158978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EA529E-9472-2276-A8EF-E02F61888799}"/>
              </a:ext>
            </a:extLst>
          </p:cNvPr>
          <p:cNvSpPr txBox="1"/>
          <p:nvPr/>
        </p:nvSpPr>
        <p:spPr>
          <a:xfrm>
            <a:off x="315227" y="398706"/>
            <a:ext cx="11504596" cy="3650358"/>
          </a:xfrm>
          <a:prstGeom prst="rect">
            <a:avLst/>
          </a:prstGeom>
          <a:noFill/>
        </p:spPr>
        <p:txBody>
          <a:bodyPr wrap="square">
            <a:spAutoFit/>
          </a:bodyPr>
          <a:lstStyle/>
          <a:p>
            <a:pPr>
              <a:lnSpc>
                <a:spcPct val="150000"/>
              </a:lnSpc>
            </a:pPr>
            <a:r>
              <a:rPr lang="en-IN" b="1" dirty="0"/>
              <a:t>What is the Control Unit?</a:t>
            </a:r>
          </a:p>
          <a:p>
            <a:pPr marL="342900" indent="-342900" algn="just">
              <a:lnSpc>
                <a:spcPct val="150000"/>
              </a:lnSpc>
              <a:buFont typeface="Arial" panose="020B0604020202020204" pitchFamily="34" charset="0"/>
              <a:buChar char="•"/>
            </a:pPr>
            <a:r>
              <a:rPr lang="en-IN" sz="2000" dirty="0"/>
              <a:t>The component which receives the input signal/information/instruction from the user and converts into control signals for the execution in the CPU. </a:t>
            </a:r>
          </a:p>
          <a:p>
            <a:pPr marL="342900" indent="-342900" algn="just">
              <a:lnSpc>
                <a:spcPct val="150000"/>
              </a:lnSpc>
              <a:buFont typeface="Arial" panose="020B0604020202020204" pitchFamily="34" charset="0"/>
              <a:buChar char="•"/>
            </a:pPr>
            <a:r>
              <a:rPr lang="en-IN" sz="2000" dirty="0"/>
              <a:t>It controls and directs the main memory, arithmetic &amp; logic unit (ALU), input and output devices, and also responsible for the instructions that are sent to the CPU of a computer. </a:t>
            </a:r>
          </a:p>
          <a:p>
            <a:pPr marL="342900" indent="-342900" algn="just">
              <a:lnSpc>
                <a:spcPct val="150000"/>
              </a:lnSpc>
              <a:buFont typeface="Arial" panose="020B0604020202020204" pitchFamily="34" charset="0"/>
              <a:buChar char="•"/>
            </a:pPr>
            <a:r>
              <a:rPr lang="en-IN" sz="2000" dirty="0"/>
              <a:t>It fetches the instructions from the main memory of a processor and sent to the processor instruction register, which contains register contents.</a:t>
            </a:r>
          </a:p>
          <a:p>
            <a:pPr>
              <a:lnSpc>
                <a:spcPct val="150000"/>
              </a:lnSpc>
            </a:pPr>
            <a:endParaRPr lang="en-IN" dirty="0"/>
          </a:p>
        </p:txBody>
      </p:sp>
      <p:pic>
        <p:nvPicPr>
          <p:cNvPr id="4" name="Picture 3">
            <a:extLst>
              <a:ext uri="{FF2B5EF4-FFF2-40B4-BE49-F238E27FC236}">
                <a16:creationId xmlns:a16="http://schemas.microsoft.com/office/drawing/2014/main" id="{00443C78-084B-F9BB-2549-477805E68A6C}"/>
              </a:ext>
            </a:extLst>
          </p:cNvPr>
          <p:cNvPicPr>
            <a:picLocks noChangeAspect="1"/>
          </p:cNvPicPr>
          <p:nvPr/>
        </p:nvPicPr>
        <p:blipFill>
          <a:blip r:embed="rId2"/>
          <a:stretch>
            <a:fillRect/>
          </a:stretch>
        </p:blipFill>
        <p:spPr>
          <a:xfrm>
            <a:off x="1793707" y="3657599"/>
            <a:ext cx="7918183" cy="3003083"/>
          </a:xfrm>
          <a:prstGeom prst="rect">
            <a:avLst/>
          </a:prstGeom>
        </p:spPr>
      </p:pic>
    </p:spTree>
    <p:extLst>
      <p:ext uri="{BB962C8B-B14F-4D97-AF65-F5344CB8AC3E}">
        <p14:creationId xmlns:p14="http://schemas.microsoft.com/office/powerpoint/2010/main" val="1460432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F8341C-3B3F-3F5A-1CEF-125BFE607F2E}"/>
              </a:ext>
            </a:extLst>
          </p:cNvPr>
          <p:cNvSpPr txBox="1"/>
          <p:nvPr/>
        </p:nvSpPr>
        <p:spPr>
          <a:xfrm>
            <a:off x="331270" y="217437"/>
            <a:ext cx="10647947" cy="2831544"/>
          </a:xfrm>
          <a:prstGeom prst="rect">
            <a:avLst/>
          </a:prstGeom>
          <a:noFill/>
        </p:spPr>
        <p:txBody>
          <a:bodyPr wrap="square">
            <a:spAutoFit/>
          </a:bodyPr>
          <a:lstStyle/>
          <a:p>
            <a:pPr algn="just">
              <a:lnSpc>
                <a:spcPct val="200000"/>
              </a:lnSpc>
            </a:pPr>
            <a:r>
              <a:rPr lang="en-IN" sz="2000" dirty="0"/>
              <a:t>The control unit converts the input into control signals and then sent to the processor and directs the execution of a program. The operations that have to performed are directed by the processor on the computer. Mainly Central Processing Unit (CPU) and Graphical Processing Unit (GPU) require a control unit as the internal part. </a:t>
            </a:r>
          </a:p>
          <a:p>
            <a:endParaRPr lang="en-IN" dirty="0"/>
          </a:p>
        </p:txBody>
      </p:sp>
      <p:sp>
        <p:nvSpPr>
          <p:cNvPr id="5" name="TextBox 4">
            <a:extLst>
              <a:ext uri="{FF2B5EF4-FFF2-40B4-BE49-F238E27FC236}">
                <a16:creationId xmlns:a16="http://schemas.microsoft.com/office/drawing/2014/main" id="{D8608A27-0B22-4F43-0B18-A8598A873D30}"/>
              </a:ext>
            </a:extLst>
          </p:cNvPr>
          <p:cNvSpPr txBox="1"/>
          <p:nvPr/>
        </p:nvSpPr>
        <p:spPr>
          <a:xfrm>
            <a:off x="331270" y="2544410"/>
            <a:ext cx="11719559" cy="3884397"/>
          </a:xfrm>
          <a:prstGeom prst="rect">
            <a:avLst/>
          </a:prstGeom>
          <a:noFill/>
        </p:spPr>
        <p:txBody>
          <a:bodyPr wrap="square">
            <a:spAutoFit/>
          </a:bodyPr>
          <a:lstStyle/>
          <a:p>
            <a:pPr algn="l" fontAlgn="base">
              <a:lnSpc>
                <a:spcPct val="200000"/>
              </a:lnSpc>
            </a:pPr>
            <a:r>
              <a:rPr lang="en-IN" b="1" i="0" dirty="0">
                <a:effectLst/>
                <a:latin typeface="Arial" panose="020B0604020202020204" pitchFamily="34" charset="0"/>
              </a:rPr>
              <a:t>Components of a Control Unit</a:t>
            </a:r>
          </a:p>
          <a:p>
            <a:pPr marL="285750" indent="-285750" algn="just" fontAlgn="base">
              <a:lnSpc>
                <a:spcPct val="200000"/>
              </a:lnSpc>
              <a:buFont typeface="Arial" panose="020B0604020202020204" pitchFamily="34" charset="0"/>
              <a:buChar char="•"/>
            </a:pPr>
            <a:r>
              <a:rPr lang="en-IN" b="0" i="0" dirty="0">
                <a:effectLst/>
                <a:latin typeface="Arial" panose="020B0604020202020204" pitchFamily="34" charset="0"/>
              </a:rPr>
              <a:t>The components of this unit are </a:t>
            </a:r>
            <a:r>
              <a:rPr lang="en-IN" b="1" i="0" dirty="0">
                <a:effectLst/>
                <a:latin typeface="Arial" panose="020B0604020202020204" pitchFamily="34" charset="0"/>
              </a:rPr>
              <a:t>instruction </a:t>
            </a:r>
            <a:r>
              <a:rPr lang="en-IN" b="1" dirty="0">
                <a:latin typeface="Arial" panose="020B0604020202020204" pitchFamily="34" charset="0"/>
                <a:hlinkClick r:id="rId2">
                  <a:extLst>
                    <a:ext uri="{A12FA001-AC4F-418D-AE19-62706E023703}">
                      <ahyp:hlinkClr xmlns:ahyp="http://schemas.microsoft.com/office/drawing/2018/hyperlinkcolor" val="tx"/>
                    </a:ext>
                  </a:extLst>
                </a:hlinkClick>
              </a:rPr>
              <a:t>registers</a:t>
            </a:r>
            <a:r>
              <a:rPr lang="en-IN" b="1" dirty="0">
                <a:latin typeface="Arial" panose="020B0604020202020204" pitchFamily="34" charset="0"/>
              </a:rPr>
              <a:t>, control </a:t>
            </a:r>
            <a:r>
              <a:rPr lang="en-IN" b="1" i="0" dirty="0">
                <a:effectLst/>
                <a:latin typeface="Arial" panose="020B0604020202020204" pitchFamily="34" charset="0"/>
              </a:rPr>
              <a:t>signals within the CPU, control signals to/from the bus, control bus, input flags, and clock signals.</a:t>
            </a:r>
          </a:p>
          <a:p>
            <a:pPr marL="285750" indent="-285750" algn="just" fontAlgn="base">
              <a:lnSpc>
                <a:spcPct val="200000"/>
              </a:lnSpc>
              <a:buFont typeface="Arial" panose="020B0604020202020204" pitchFamily="34" charset="0"/>
              <a:buChar char="•"/>
            </a:pPr>
            <a:r>
              <a:rPr lang="en-IN" b="0" i="0" dirty="0">
                <a:effectLst/>
                <a:latin typeface="Arial" panose="020B0604020202020204" pitchFamily="34" charset="0"/>
              </a:rPr>
              <a:t>The components of the Hardwired control unit are </a:t>
            </a:r>
            <a:r>
              <a:rPr lang="en-IN" b="1" i="0" dirty="0">
                <a:effectLst/>
                <a:latin typeface="Arial" panose="020B0604020202020204" pitchFamily="34" charset="0"/>
              </a:rPr>
              <a:t>instruction register (contains opcode and address field), timing unit, </a:t>
            </a:r>
            <a:r>
              <a:rPr lang="en-IN" b="1" dirty="0">
                <a:latin typeface="Arial" panose="020B0604020202020204" pitchFamily="34" charset="0"/>
              </a:rPr>
              <a:t>control state </a:t>
            </a:r>
            <a:r>
              <a:rPr lang="en-IN" b="1" dirty="0">
                <a:latin typeface="Arial" panose="020B0604020202020204" pitchFamily="34" charset="0"/>
                <a:hlinkClick r:id="rId3">
                  <a:extLst>
                    <a:ext uri="{A12FA001-AC4F-418D-AE19-62706E023703}">
                      <ahyp:hlinkClr xmlns:ahyp="http://schemas.microsoft.com/office/drawing/2018/hyperlinkcolor" val="tx"/>
                    </a:ext>
                  </a:extLst>
                </a:hlinkClick>
              </a:rPr>
              <a:t>generator</a:t>
            </a:r>
            <a:r>
              <a:rPr lang="en-IN" b="1" dirty="0">
                <a:latin typeface="Arial" panose="020B0604020202020204" pitchFamily="34" charset="0"/>
              </a:rPr>
              <a:t>, control signal </a:t>
            </a:r>
            <a:r>
              <a:rPr lang="en-IN" b="1" i="0" dirty="0">
                <a:effectLst/>
                <a:latin typeface="Arial" panose="020B0604020202020204" pitchFamily="34" charset="0"/>
              </a:rPr>
              <a:t>generation matrix, and instruction decoder</a:t>
            </a:r>
            <a:r>
              <a:rPr lang="en-IN" b="0" i="0" dirty="0">
                <a:effectLst/>
                <a:latin typeface="Arial" panose="020B0604020202020204" pitchFamily="34" charset="0"/>
              </a:rPr>
              <a:t>.</a:t>
            </a:r>
          </a:p>
          <a:p>
            <a:pPr marL="285750" indent="-285750" algn="l" fontAlgn="base">
              <a:lnSpc>
                <a:spcPct val="200000"/>
              </a:lnSpc>
              <a:buFont typeface="Arial" panose="020B0604020202020204" pitchFamily="34" charset="0"/>
              <a:buChar char="•"/>
            </a:pPr>
            <a:r>
              <a:rPr lang="en-IN" b="0" i="0" dirty="0">
                <a:effectLst/>
                <a:latin typeface="Arial" panose="020B0604020202020204" pitchFamily="34" charset="0"/>
              </a:rPr>
              <a:t>The components of the Micro programmed control unit are the </a:t>
            </a:r>
            <a:r>
              <a:rPr lang="en-IN" b="1" i="0" dirty="0">
                <a:effectLst/>
                <a:latin typeface="Arial" panose="020B0604020202020204" pitchFamily="34" charset="0"/>
              </a:rPr>
              <a:t>next address generator, a control address register, control memory, and control data register.</a:t>
            </a:r>
          </a:p>
        </p:txBody>
      </p:sp>
    </p:spTree>
    <p:extLst>
      <p:ext uri="{BB962C8B-B14F-4D97-AF65-F5344CB8AC3E}">
        <p14:creationId xmlns:p14="http://schemas.microsoft.com/office/powerpoint/2010/main" val="1637196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57638D-58F8-3DE3-3B96-DB73FC02A904}"/>
              </a:ext>
            </a:extLst>
          </p:cNvPr>
          <p:cNvSpPr txBox="1"/>
          <p:nvPr/>
        </p:nvSpPr>
        <p:spPr>
          <a:xfrm>
            <a:off x="498107" y="339342"/>
            <a:ext cx="11119586" cy="2585323"/>
          </a:xfrm>
          <a:prstGeom prst="rect">
            <a:avLst/>
          </a:prstGeom>
          <a:noFill/>
        </p:spPr>
        <p:txBody>
          <a:bodyPr wrap="square">
            <a:spAutoFit/>
          </a:bodyPr>
          <a:lstStyle/>
          <a:p>
            <a:pPr algn="just"/>
            <a:r>
              <a:rPr lang="en-IN" b="1" dirty="0"/>
              <a:t>Hardwired Control Unit</a:t>
            </a:r>
          </a:p>
          <a:p>
            <a:pPr algn="just"/>
            <a:endParaRPr lang="en-IN" dirty="0"/>
          </a:p>
          <a:p>
            <a:pPr algn="just"/>
            <a:r>
              <a:rPr lang="en-IN" dirty="0"/>
              <a:t>In this type, the control signals are generated by a special hardware logic circuit without any change in the structure of the circuit. In this, the generated signal cannot be modified for execution in the processor.</a:t>
            </a:r>
          </a:p>
          <a:p>
            <a:pPr algn="just"/>
            <a:endParaRPr lang="en-IN" dirty="0"/>
          </a:p>
          <a:p>
            <a:pPr algn="just"/>
            <a:r>
              <a:rPr lang="en-IN" dirty="0"/>
              <a:t>The basic data of an opcode sent to the instruction decoder for decoding. The instruction decoder is the set of decoders to decode different types of data in the opcode. This results in output signals which contain values of active signals that are given as the input to the matrix generator to generate control signals for the execution of a program by the processor of the computer.</a:t>
            </a:r>
          </a:p>
        </p:txBody>
      </p:sp>
      <p:pic>
        <p:nvPicPr>
          <p:cNvPr id="4" name="Picture 3">
            <a:extLst>
              <a:ext uri="{FF2B5EF4-FFF2-40B4-BE49-F238E27FC236}">
                <a16:creationId xmlns:a16="http://schemas.microsoft.com/office/drawing/2014/main" id="{C2E6D4AD-7952-16AF-4EB3-2F56EEB0B6B4}"/>
              </a:ext>
            </a:extLst>
          </p:cNvPr>
          <p:cNvPicPr>
            <a:picLocks noChangeAspect="1"/>
          </p:cNvPicPr>
          <p:nvPr/>
        </p:nvPicPr>
        <p:blipFill>
          <a:blip r:embed="rId2"/>
          <a:stretch>
            <a:fillRect/>
          </a:stretch>
        </p:blipFill>
        <p:spPr>
          <a:xfrm>
            <a:off x="798897" y="2849078"/>
            <a:ext cx="7960093" cy="3830855"/>
          </a:xfrm>
          <a:prstGeom prst="rect">
            <a:avLst/>
          </a:prstGeom>
        </p:spPr>
      </p:pic>
    </p:spTree>
    <p:extLst>
      <p:ext uri="{BB962C8B-B14F-4D97-AF65-F5344CB8AC3E}">
        <p14:creationId xmlns:p14="http://schemas.microsoft.com/office/powerpoint/2010/main" val="522719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ACC4EB-F2E0-D60E-9A62-EC082D4F0569}"/>
              </a:ext>
            </a:extLst>
          </p:cNvPr>
          <p:cNvSpPr txBox="1"/>
          <p:nvPr/>
        </p:nvSpPr>
        <p:spPr>
          <a:xfrm>
            <a:off x="873493" y="282112"/>
            <a:ext cx="10744200" cy="4154984"/>
          </a:xfrm>
          <a:prstGeom prst="rect">
            <a:avLst/>
          </a:prstGeom>
          <a:noFill/>
        </p:spPr>
        <p:txBody>
          <a:bodyPr wrap="square">
            <a:spAutoFit/>
          </a:bodyPr>
          <a:lstStyle/>
          <a:p>
            <a:pPr marL="342900" indent="-342900" algn="just">
              <a:buFont typeface="Arial" panose="020B0604020202020204" pitchFamily="34" charset="0"/>
              <a:buChar char="•"/>
            </a:pPr>
            <a:r>
              <a:rPr lang="en-IN" sz="2400" dirty="0"/>
              <a:t>The matrix generator provides states of controls unit and the signals out from the processor (interrupt signals). Matrix is built as the programmable logic array. </a:t>
            </a:r>
          </a:p>
          <a:p>
            <a:pPr marL="342900" indent="-342900" algn="just">
              <a:buFont typeface="Arial" panose="020B0604020202020204" pitchFamily="34" charset="0"/>
              <a:buChar char="•"/>
            </a:pPr>
            <a:r>
              <a:rPr lang="en-IN" sz="2400" dirty="0"/>
              <a:t>For fetching of new instruction, the control unit turns into an initial stage for the execution of new instruction. The control unit remains in the initial stage or first stage as long as the timing signals, input signals, and states of instruction of a computer are unchanged.</a:t>
            </a:r>
          </a:p>
          <a:p>
            <a:pPr marL="342900" indent="-342900" algn="just">
              <a:buFont typeface="Arial" panose="020B0604020202020204" pitchFamily="34" charset="0"/>
              <a:buChar char="•"/>
            </a:pPr>
            <a:r>
              <a:rPr lang="en-IN" sz="2400" dirty="0"/>
              <a:t> The change in the state of the control unit can be raised if there any change in any of the generated signals.</a:t>
            </a:r>
          </a:p>
          <a:p>
            <a:pPr marL="342900" indent="-342900" algn="just">
              <a:buFont typeface="Arial" panose="020B0604020202020204" pitchFamily="34" charset="0"/>
              <a:buChar char="•"/>
            </a:pPr>
            <a:r>
              <a:rPr lang="en-IN" sz="2400" dirty="0"/>
              <a:t>When an external signal or interrupt occurs, the control unit goes to the next state and performs the processing of the interrupt signal. The flags and states are used to select the desired states to perform the execution cycle of instruction.</a:t>
            </a:r>
          </a:p>
        </p:txBody>
      </p:sp>
      <p:sp>
        <p:nvSpPr>
          <p:cNvPr id="5" name="TextBox 4">
            <a:extLst>
              <a:ext uri="{FF2B5EF4-FFF2-40B4-BE49-F238E27FC236}">
                <a16:creationId xmlns:a16="http://schemas.microsoft.com/office/drawing/2014/main" id="{A2342747-3E62-5E8A-ABE0-BB52D60FD5DA}"/>
              </a:ext>
            </a:extLst>
          </p:cNvPr>
          <p:cNvSpPr txBox="1"/>
          <p:nvPr/>
        </p:nvSpPr>
        <p:spPr>
          <a:xfrm>
            <a:off x="1075624" y="4437096"/>
            <a:ext cx="10542069" cy="2308324"/>
          </a:xfrm>
          <a:prstGeom prst="rect">
            <a:avLst/>
          </a:prstGeom>
          <a:noFill/>
        </p:spPr>
        <p:txBody>
          <a:bodyPr wrap="square">
            <a:spAutoFit/>
          </a:bodyPr>
          <a:lstStyle/>
          <a:p>
            <a:pPr marL="342900" indent="-342900" algn="just">
              <a:buFont typeface="Arial" panose="020B0604020202020204" pitchFamily="34" charset="0"/>
              <a:buChar char="•"/>
            </a:pPr>
            <a:r>
              <a:rPr lang="en-IN" sz="2400" dirty="0"/>
              <a:t>In the last state, the control unit fetches the next instruction and sends the output to the program counter, then to the memory address register, to the buffer register, and then to the instruction register to read the instruction. </a:t>
            </a:r>
          </a:p>
          <a:p>
            <a:pPr marL="342900" indent="-342900" algn="just">
              <a:buFont typeface="Arial" panose="020B0604020202020204" pitchFamily="34" charset="0"/>
              <a:buChar char="•"/>
            </a:pPr>
            <a:r>
              <a:rPr lang="en-IN" sz="2400" dirty="0"/>
              <a:t>Finally, if the last instruction (which is fetched by the control unit) is end instruction, then it goes to the operating state of the processor and waits until the user directs the next program.</a:t>
            </a:r>
          </a:p>
        </p:txBody>
      </p:sp>
    </p:spTree>
    <p:extLst>
      <p:ext uri="{BB962C8B-B14F-4D97-AF65-F5344CB8AC3E}">
        <p14:creationId xmlns:p14="http://schemas.microsoft.com/office/powerpoint/2010/main" val="3951708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9DAF35-5E7B-7CC5-DD15-20FB19261113}"/>
              </a:ext>
            </a:extLst>
          </p:cNvPr>
          <p:cNvSpPr txBox="1"/>
          <p:nvPr/>
        </p:nvSpPr>
        <p:spPr>
          <a:xfrm>
            <a:off x="173255" y="129720"/>
            <a:ext cx="12098956" cy="5886996"/>
          </a:xfrm>
          <a:prstGeom prst="rect">
            <a:avLst/>
          </a:prstGeom>
          <a:noFill/>
        </p:spPr>
        <p:txBody>
          <a:bodyPr wrap="square">
            <a:spAutoFit/>
          </a:bodyPr>
          <a:lstStyle/>
          <a:p>
            <a:pPr algn="l" fontAlgn="base">
              <a:lnSpc>
                <a:spcPct val="200000"/>
              </a:lnSpc>
            </a:pPr>
            <a:r>
              <a:rPr lang="en-IN" sz="2400" b="1" i="0" dirty="0">
                <a:effectLst/>
                <a:latin typeface="Arial" panose="020B0604020202020204" pitchFamily="34" charset="0"/>
              </a:rPr>
              <a:t>Micro Programmed Control Unit</a:t>
            </a:r>
          </a:p>
          <a:p>
            <a:pPr marL="342900" indent="-342900" algn="l" fontAlgn="base">
              <a:lnSpc>
                <a:spcPct val="200000"/>
              </a:lnSpc>
              <a:buFont typeface="+mj-lt"/>
              <a:buAutoNum type="arabicPeriod"/>
            </a:pPr>
            <a:r>
              <a:rPr lang="en-IN" sz="2400" b="0" i="0" dirty="0">
                <a:effectLst/>
                <a:latin typeface="Arial" panose="020B0604020202020204" pitchFamily="34" charset="0"/>
              </a:rPr>
              <a:t>In this type, the control store is used to store the control signals which are encoded during the execution of a program. </a:t>
            </a:r>
          </a:p>
          <a:p>
            <a:pPr marL="342900" indent="-342900" algn="l" fontAlgn="base">
              <a:lnSpc>
                <a:spcPct val="200000"/>
              </a:lnSpc>
              <a:buFont typeface="+mj-lt"/>
              <a:buAutoNum type="arabicPeriod"/>
            </a:pPr>
            <a:r>
              <a:rPr lang="en-IN" sz="2400" b="0" i="0" dirty="0">
                <a:effectLst/>
                <a:latin typeface="Arial" panose="020B0604020202020204" pitchFamily="34" charset="0"/>
              </a:rPr>
              <a:t>The control signal is not generated immediately and decoded because the microprogram stores address field in the control store. </a:t>
            </a:r>
          </a:p>
          <a:p>
            <a:pPr marL="342900" indent="-342900" algn="l" fontAlgn="base">
              <a:lnSpc>
                <a:spcPct val="200000"/>
              </a:lnSpc>
              <a:buFont typeface="+mj-lt"/>
              <a:buAutoNum type="arabicPeriod"/>
            </a:pPr>
            <a:r>
              <a:rPr lang="en-IN" sz="2400" b="0" i="0" dirty="0">
                <a:effectLst/>
                <a:latin typeface="Arial" panose="020B0604020202020204" pitchFamily="34" charset="0"/>
              </a:rPr>
              <a:t>The micro-operations are done for the execution of micro-instructions in the program. </a:t>
            </a:r>
          </a:p>
          <a:p>
            <a:pPr marL="342900" indent="-342900" algn="l" fontAlgn="base">
              <a:lnSpc>
                <a:spcPct val="200000"/>
              </a:lnSpc>
              <a:buFont typeface="+mj-lt"/>
              <a:buAutoNum type="arabicPeriod"/>
            </a:pPr>
            <a:r>
              <a:rPr lang="en-IN" sz="2400" b="0" i="0" dirty="0">
                <a:effectLst/>
                <a:latin typeface="Arial" panose="020B0604020202020204" pitchFamily="34" charset="0"/>
              </a:rPr>
              <a:t>All the info of the control unit is permanently stored in the control memory called </a:t>
            </a:r>
            <a:r>
              <a:rPr lang="en-IN" sz="2400" b="0" i="0">
                <a:effectLst/>
                <a:latin typeface="Arial" panose="020B0604020202020204" pitchFamily="34" charset="0"/>
              </a:rPr>
              <a:t>ROM.</a:t>
            </a:r>
            <a:endParaRPr lang="en-IN" sz="2400" b="0" i="0" dirty="0">
              <a:effectLst/>
              <a:latin typeface="Arial" panose="020B0604020202020204" pitchFamily="34" charset="0"/>
            </a:endParaRPr>
          </a:p>
        </p:txBody>
      </p:sp>
    </p:spTree>
    <p:extLst>
      <p:ext uri="{BB962C8B-B14F-4D97-AF65-F5344CB8AC3E}">
        <p14:creationId xmlns:p14="http://schemas.microsoft.com/office/powerpoint/2010/main" val="2741138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31D861213C67488F72E7B855317902" ma:contentTypeVersion="11" ma:contentTypeDescription="Create a new document." ma:contentTypeScope="" ma:versionID="238409c2bde12bd2609c643ec7fd026f">
  <xsd:schema xmlns:xsd="http://www.w3.org/2001/XMLSchema" xmlns:xs="http://www.w3.org/2001/XMLSchema" xmlns:p="http://schemas.microsoft.com/office/2006/metadata/properties" xmlns:ns2="1c4410ae-24f3-4de1-be64-0734b10a6f9b" xmlns:ns3="9f61bb9b-af87-4297-b4fc-bed71047f28c" targetNamespace="http://schemas.microsoft.com/office/2006/metadata/properties" ma:root="true" ma:fieldsID="1d4a708b2ae3b865efcfc0464fc1d839" ns2:_="" ns3:_="">
    <xsd:import namespace="1c4410ae-24f3-4de1-be64-0734b10a6f9b"/>
    <xsd:import namespace="9f61bb9b-af87-4297-b4fc-bed71047f28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c4410ae-24f3-4de1-be64-0734b10a6f9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caa9874-d7ab-48c3-9499-2754e980921d"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f61bb9b-af87-4297-b4fc-bed71047f28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69293986-6995-42bf-9ca1-0ceb8ce2e6d0}" ma:internalName="TaxCatchAll" ma:showField="CatchAllData" ma:web="9f61bb9b-af87-4297-b4fc-bed71047f28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9f61bb9b-af87-4297-b4fc-bed71047f28c" xsi:nil="true"/>
    <lcf76f155ced4ddcb4097134ff3c332f xmlns="1c4410ae-24f3-4de1-be64-0734b10a6f9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B8EBE4D-A8F8-4A37-9B2F-1F64E99267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c4410ae-24f3-4de1-be64-0734b10a6f9b"/>
    <ds:schemaRef ds:uri="9f61bb9b-af87-4297-b4fc-bed71047f2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5AFBCDC-AA6F-4B1D-B86E-1983CA96C190}">
  <ds:schemaRefs>
    <ds:schemaRef ds:uri="http://schemas.microsoft.com/sharepoint/v3/contenttype/forms"/>
  </ds:schemaRefs>
</ds:datastoreItem>
</file>

<file path=customXml/itemProps3.xml><?xml version="1.0" encoding="utf-8"?>
<ds:datastoreItem xmlns:ds="http://schemas.openxmlformats.org/officeDocument/2006/customXml" ds:itemID="{91EA6BC2-B391-4A27-B785-A076B084FEB3}">
  <ds:schemaRefs>
    <ds:schemaRef ds:uri="http://schemas.microsoft.com/office/2006/metadata/properties"/>
    <ds:schemaRef ds:uri="http://schemas.microsoft.com/office/infopath/2007/PartnerControls"/>
    <ds:schemaRef ds:uri="9f61bb9b-af87-4297-b4fc-bed71047f28c"/>
    <ds:schemaRef ds:uri="1c4410ae-24f3-4de1-be64-0734b10a6f9b"/>
  </ds:schemaRefs>
</ds:datastoreItem>
</file>

<file path=docProps/app.xml><?xml version="1.0" encoding="utf-8"?>
<Properties xmlns="http://schemas.openxmlformats.org/officeDocument/2006/extended-properties" xmlns:vt="http://schemas.openxmlformats.org/officeDocument/2006/docPropsVTypes">
  <TotalTime>439</TotalTime>
  <Words>1565</Words>
  <Application>Microsoft Office PowerPoint</Application>
  <PresentationFormat>Widescreen</PresentationFormat>
  <Paragraphs>89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Nunito</vt:lpstr>
      <vt:lpstr>Quicksand</vt:lpstr>
      <vt:lpstr>Verdana</vt:lpstr>
      <vt:lpstr>Office Theme</vt:lpstr>
      <vt:lpstr>DATA REPRESENTATION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REPRESENTATION</dc:title>
  <dc:creator>SITADEVI B</dc:creator>
  <cp:lastModifiedBy>Aashish Bhattarai</cp:lastModifiedBy>
  <cp:revision>20</cp:revision>
  <dcterms:created xsi:type="dcterms:W3CDTF">2022-10-14T02:26:32Z</dcterms:created>
  <dcterms:modified xsi:type="dcterms:W3CDTF">2024-07-16T12:14:58Z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0x010100E231D861213C67488F72E7B855317902</vt:lpwstr>
  </property>
</Properties>
</file>