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7" r:id="rId4"/>
  </p:sldMasterIdLst>
  <p:sldIdLst>
    <p:sldId id="355" r:id="rId5"/>
    <p:sldId id="264" r:id="rId6"/>
    <p:sldId id="257" r:id="rId7"/>
    <p:sldId id="258" r:id="rId8"/>
    <p:sldId id="259" r:id="rId9"/>
    <p:sldId id="260" r:id="rId10"/>
    <p:sldId id="261" r:id="rId11"/>
    <p:sldId id="262" r:id="rId12"/>
    <p:sldId id="263" r:id="rId13"/>
    <p:sldId id="340" r:id="rId14"/>
    <p:sldId id="351" r:id="rId15"/>
    <p:sldId id="341" r:id="rId16"/>
    <p:sldId id="353" r:id="rId17"/>
    <p:sldId id="352" r:id="rId18"/>
    <p:sldId id="354" r:id="rId19"/>
    <p:sldId id="342" r:id="rId20"/>
    <p:sldId id="343" r:id="rId21"/>
    <p:sldId id="360" r:id="rId22"/>
    <p:sldId id="265" r:id="rId23"/>
    <p:sldId id="356" r:id="rId24"/>
    <p:sldId id="358" r:id="rId25"/>
    <p:sldId id="359" r:id="rId26"/>
    <p:sldId id="36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092217-9197-432E-BB1A-C3CB9F9CB90A}" v="50" dt="2022-10-11T10:24:24.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0ED78FC4-7FF8-4D01-9BDE-820D9AB2C7B9}" type="datetimeFigureOut">
              <a:rPr lang="en-IN" smtClean="0"/>
              <a:t>16-07-2024</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8F11826-2BFC-4F63-8B93-8C8DAEE6A101}" type="slidenum">
              <a:rPr lang="en-IN" smtClean="0"/>
              <a:t>‹#›</a:t>
            </a:fld>
            <a:endParaRPr lang="en-IN"/>
          </a:p>
        </p:txBody>
      </p:sp>
    </p:spTree>
    <p:extLst>
      <p:ext uri="{BB962C8B-B14F-4D97-AF65-F5344CB8AC3E}">
        <p14:creationId xmlns:p14="http://schemas.microsoft.com/office/powerpoint/2010/main" val="3580364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8FC4-7FF8-4D01-9BDE-820D9AB2C7B9}"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1257765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8FC4-7FF8-4D01-9BDE-820D9AB2C7B9}"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2822604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D78FC4-7FF8-4D01-9BDE-820D9AB2C7B9}"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3135624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D78FC4-7FF8-4D01-9BDE-820D9AB2C7B9}" type="datetimeFigureOut">
              <a:rPr lang="en-IN" smtClean="0"/>
              <a:t>16-07-2024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3161168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D78FC4-7FF8-4D01-9BDE-820D9AB2C7B9}"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274610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D78FC4-7FF8-4D01-9BDE-820D9AB2C7B9}" type="datetimeFigureOut">
              <a:rPr lang="en-IN" smtClean="0"/>
              <a:t>16-07-2024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2451135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D78FC4-7FF8-4D01-9BDE-820D9AB2C7B9}" type="datetimeFigureOut">
              <a:rPr lang="en-IN" smtClean="0"/>
              <a:t>16-07-2024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318642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D78FC4-7FF8-4D01-9BDE-820D9AB2C7B9}" type="datetimeFigureOut">
              <a:rPr lang="en-IN" smtClean="0"/>
              <a:t>16-07-2024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8F11826-2BFC-4F63-8B93-8C8DAEE6A101}" type="slidenum">
              <a:rPr lang="en-IN" smtClean="0"/>
              <a:t>‹#›</a:t>
            </a:fld>
            <a:endParaRPr lang="en-IN"/>
          </a:p>
        </p:txBody>
      </p:sp>
    </p:spTree>
    <p:extLst>
      <p:ext uri="{BB962C8B-B14F-4D97-AF65-F5344CB8AC3E}">
        <p14:creationId xmlns:p14="http://schemas.microsoft.com/office/powerpoint/2010/main" val="84699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0ED78FC4-7FF8-4D01-9BDE-820D9AB2C7B9}" type="datetimeFigureOut">
              <a:rPr lang="en-IN" smtClean="0"/>
              <a:t>16-07-2024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8F11826-2BFC-4F63-8B93-8C8DAEE6A101}" type="slidenum">
              <a:rPr lang="en-IN" smtClean="0"/>
              <a:t>‹#›</a:t>
            </a:fld>
            <a:endParaRPr lang="en-IN"/>
          </a:p>
        </p:txBody>
      </p:sp>
    </p:spTree>
    <p:extLst>
      <p:ext uri="{BB962C8B-B14F-4D97-AF65-F5344CB8AC3E}">
        <p14:creationId xmlns:p14="http://schemas.microsoft.com/office/powerpoint/2010/main" val="1946833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0ED78FC4-7FF8-4D01-9BDE-820D9AB2C7B9}" type="datetimeFigureOut">
              <a:rPr lang="en-IN" smtClean="0"/>
              <a:t>16-07-2024</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8F11826-2BFC-4F63-8B93-8C8DAEE6A101}" type="slidenum">
              <a:rPr lang="en-IN" smtClean="0"/>
              <a:t>‹#›</a:t>
            </a:fld>
            <a:endParaRPr lang="en-IN"/>
          </a:p>
        </p:txBody>
      </p:sp>
    </p:spTree>
    <p:extLst>
      <p:ext uri="{BB962C8B-B14F-4D97-AF65-F5344CB8AC3E}">
        <p14:creationId xmlns:p14="http://schemas.microsoft.com/office/powerpoint/2010/main" val="3598073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0ED78FC4-7FF8-4D01-9BDE-820D9AB2C7B9}" type="datetimeFigureOut">
              <a:rPr lang="en-IN" smtClean="0"/>
              <a:t>16-07-2024</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8F11826-2BFC-4F63-8B93-8C8DAEE6A101}" type="slidenum">
              <a:rPr lang="en-IN" smtClean="0"/>
              <a:t>‹#›</a:t>
            </a:fld>
            <a:endParaRPr lang="en-IN"/>
          </a:p>
        </p:txBody>
      </p:sp>
    </p:spTree>
    <p:extLst>
      <p:ext uri="{BB962C8B-B14F-4D97-AF65-F5344CB8AC3E}">
        <p14:creationId xmlns:p14="http://schemas.microsoft.com/office/powerpoint/2010/main" val="2570957018"/>
      </p:ext>
    </p:extLst>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 id="2147483843" r:id="rId6"/>
    <p:sldLayoutId id="2147483844" r:id="rId7"/>
    <p:sldLayoutId id="2147483845" r:id="rId8"/>
    <p:sldLayoutId id="2147483846" r:id="rId9"/>
    <p:sldLayoutId id="2147483847" r:id="rId10"/>
    <p:sldLayoutId id="214748384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addressing-mode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C0206-A456-ED56-B39A-88790FA3B24A}"/>
              </a:ext>
            </a:extLst>
          </p:cNvPr>
          <p:cNvSpPr>
            <a:spLocks noGrp="1"/>
          </p:cNvSpPr>
          <p:nvPr>
            <p:ph type="ctrTitle"/>
          </p:nvPr>
        </p:nvSpPr>
        <p:spPr>
          <a:xfrm>
            <a:off x="1477715" y="455789"/>
            <a:ext cx="9577137" cy="2541431"/>
          </a:xfrm>
        </p:spPr>
        <p:txBody>
          <a:bodyPr/>
          <a:lstStyle/>
          <a:p>
            <a:pPr algn="ctr"/>
            <a:r>
              <a:rPr lang="en-US" dirty="0">
                <a:solidFill>
                  <a:srgbClr val="FF0000"/>
                </a:solidFill>
              </a:rPr>
              <a:t>CENTRAL PROCESSING UNIT</a:t>
            </a:r>
            <a:endParaRPr lang="en-IN" dirty="0">
              <a:solidFill>
                <a:srgbClr val="FF0000"/>
              </a:solidFill>
            </a:endParaRPr>
          </a:p>
        </p:txBody>
      </p:sp>
      <p:sp>
        <p:nvSpPr>
          <p:cNvPr id="3" name="Subtitle 2">
            <a:extLst>
              <a:ext uri="{FF2B5EF4-FFF2-40B4-BE49-F238E27FC236}">
                <a16:creationId xmlns:a16="http://schemas.microsoft.com/office/drawing/2014/main" id="{A71F3C86-7CE5-EACE-EA9D-1E1225B667A0}"/>
              </a:ext>
            </a:extLst>
          </p:cNvPr>
          <p:cNvSpPr>
            <a:spLocks noGrp="1"/>
          </p:cNvSpPr>
          <p:nvPr>
            <p:ph type="subTitle" idx="1"/>
          </p:nvPr>
        </p:nvSpPr>
        <p:spPr>
          <a:xfrm>
            <a:off x="827773" y="3531204"/>
            <a:ext cx="10227079" cy="977621"/>
          </a:xfrm>
        </p:spPr>
        <p:txBody>
          <a:bodyPr/>
          <a:lstStyle/>
          <a:p>
            <a:pPr algn="ctr"/>
            <a:r>
              <a:rPr lang="en-US" dirty="0"/>
              <a:t>UNIT-III</a:t>
            </a:r>
            <a:endParaRPr lang="en-IN" dirty="0"/>
          </a:p>
        </p:txBody>
      </p:sp>
    </p:spTree>
    <p:extLst>
      <p:ext uri="{BB962C8B-B14F-4D97-AF65-F5344CB8AC3E}">
        <p14:creationId xmlns:p14="http://schemas.microsoft.com/office/powerpoint/2010/main" val="940889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6319BF-07E9-19C2-88B8-B57FB86272DC}"/>
              </a:ext>
            </a:extLst>
          </p:cNvPr>
          <p:cNvSpPr txBox="1"/>
          <p:nvPr/>
        </p:nvSpPr>
        <p:spPr>
          <a:xfrm>
            <a:off x="105879" y="431327"/>
            <a:ext cx="10741793" cy="3922612"/>
          </a:xfrm>
          <a:prstGeom prst="rect">
            <a:avLst/>
          </a:prstGeom>
          <a:noFill/>
        </p:spPr>
        <p:txBody>
          <a:bodyPr wrap="square">
            <a:spAutoFit/>
          </a:bodyPr>
          <a:lstStyle/>
          <a:p>
            <a:pPr algn="just">
              <a:lnSpc>
                <a:spcPct val="150000"/>
              </a:lnSpc>
            </a:pPr>
            <a:r>
              <a:rPr lang="en-IN" sz="2800" b="1" i="0" dirty="0">
                <a:effectLst/>
                <a:latin typeface="Times New Roman" panose="02020603050405020304" pitchFamily="18" charset="0"/>
                <a:cs typeface="Times New Roman" panose="02020603050405020304" pitchFamily="18" charset="0"/>
              </a:rPr>
              <a:t>Instruction Cycle</a:t>
            </a:r>
          </a:p>
          <a:p>
            <a:pPr algn="just">
              <a:lnSpc>
                <a:spcPct val="150000"/>
              </a:lnSpc>
            </a:pPr>
            <a:r>
              <a:rPr lang="en-IN" sz="2000" b="0" i="0" dirty="0">
                <a:solidFill>
                  <a:srgbClr val="333333"/>
                </a:solidFill>
                <a:effectLst/>
                <a:latin typeface="Times New Roman" panose="02020603050405020304" pitchFamily="18" charset="0"/>
                <a:cs typeface="Times New Roman" panose="02020603050405020304" pitchFamily="18" charset="0"/>
              </a:rPr>
              <a:t>A program residing in the memory unit of a computer consists of a sequence of instructions. These instructions are executed by the processor by going through a cycle for each instruction.</a:t>
            </a:r>
          </a:p>
          <a:p>
            <a:pPr algn="just">
              <a:lnSpc>
                <a:spcPct val="150000"/>
              </a:lnSpc>
            </a:pPr>
            <a:r>
              <a:rPr lang="en-IN" sz="2000" b="0" i="0" dirty="0">
                <a:solidFill>
                  <a:srgbClr val="333333"/>
                </a:solidFill>
                <a:effectLst/>
                <a:latin typeface="Times New Roman" panose="02020603050405020304" pitchFamily="18" charset="0"/>
                <a:cs typeface="Times New Roman" panose="02020603050405020304" pitchFamily="18" charset="0"/>
              </a:rPr>
              <a:t>In a basic computer, each instruction cycle consists of the following phases:</a:t>
            </a:r>
          </a:p>
          <a:p>
            <a:pPr algn="just">
              <a:lnSpc>
                <a:spcPct val="150000"/>
              </a:lnSpc>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Fetch instruction from memory.</a:t>
            </a:r>
          </a:p>
          <a:p>
            <a:pPr algn="just">
              <a:lnSpc>
                <a:spcPct val="150000"/>
              </a:lnSpc>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Decode the instruction.</a:t>
            </a:r>
          </a:p>
          <a:p>
            <a:pPr algn="just">
              <a:lnSpc>
                <a:spcPct val="150000"/>
              </a:lnSpc>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Read the effective address from memory.</a:t>
            </a:r>
          </a:p>
          <a:p>
            <a:pPr algn="just">
              <a:lnSpc>
                <a:spcPct val="150000"/>
              </a:lnSpc>
              <a:buFont typeface="+mj-lt"/>
              <a:buAutoNum type="arabicPeriod"/>
            </a:pPr>
            <a:r>
              <a:rPr lang="en-IN" sz="2000" b="0" i="0" dirty="0">
                <a:solidFill>
                  <a:srgbClr val="000000"/>
                </a:solidFill>
                <a:effectLst/>
                <a:latin typeface="Times New Roman" panose="02020603050405020304" pitchFamily="18" charset="0"/>
                <a:cs typeface="Times New Roman" panose="02020603050405020304" pitchFamily="18" charset="0"/>
              </a:rPr>
              <a:t>Execute the instruction.</a:t>
            </a:r>
          </a:p>
        </p:txBody>
      </p:sp>
      <p:pic>
        <p:nvPicPr>
          <p:cNvPr id="4" name="Picture 3">
            <a:extLst>
              <a:ext uri="{FF2B5EF4-FFF2-40B4-BE49-F238E27FC236}">
                <a16:creationId xmlns:a16="http://schemas.microsoft.com/office/drawing/2014/main" id="{49FFB940-81C4-9CE5-6F1E-C752BBFEDB43}"/>
              </a:ext>
            </a:extLst>
          </p:cNvPr>
          <p:cNvPicPr>
            <a:picLocks noChangeAspect="1"/>
          </p:cNvPicPr>
          <p:nvPr/>
        </p:nvPicPr>
        <p:blipFill>
          <a:blip r:embed="rId2"/>
          <a:stretch>
            <a:fillRect/>
          </a:stretch>
        </p:blipFill>
        <p:spPr>
          <a:xfrm>
            <a:off x="3542021" y="2618070"/>
            <a:ext cx="7052261" cy="3951171"/>
          </a:xfrm>
          <a:prstGeom prst="rect">
            <a:avLst/>
          </a:prstGeom>
        </p:spPr>
      </p:pic>
    </p:spTree>
    <p:extLst>
      <p:ext uri="{BB962C8B-B14F-4D97-AF65-F5344CB8AC3E}">
        <p14:creationId xmlns:p14="http://schemas.microsoft.com/office/powerpoint/2010/main" val="88819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Addressing Modes and Instruction Cycle">
            <a:extLst>
              <a:ext uri="{FF2B5EF4-FFF2-40B4-BE49-F238E27FC236}">
                <a16:creationId xmlns:a16="http://schemas.microsoft.com/office/drawing/2014/main" id="{AEA549A5-DBCC-847E-C516-04FA4CDBF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1486" y="426820"/>
            <a:ext cx="4497705" cy="565785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4830604-70E8-035C-4DE2-84604CC8568D}"/>
              </a:ext>
            </a:extLst>
          </p:cNvPr>
          <p:cNvPicPr>
            <a:picLocks noChangeAspect="1"/>
          </p:cNvPicPr>
          <p:nvPr/>
        </p:nvPicPr>
        <p:blipFill>
          <a:blip r:embed="rId3"/>
          <a:stretch>
            <a:fillRect/>
          </a:stretch>
        </p:blipFill>
        <p:spPr>
          <a:xfrm>
            <a:off x="334293" y="1438275"/>
            <a:ext cx="4657725" cy="3981450"/>
          </a:xfrm>
          <a:prstGeom prst="rect">
            <a:avLst/>
          </a:prstGeom>
        </p:spPr>
      </p:pic>
      <p:sp>
        <p:nvSpPr>
          <p:cNvPr id="4" name="TextBox 3">
            <a:extLst>
              <a:ext uri="{FF2B5EF4-FFF2-40B4-BE49-F238E27FC236}">
                <a16:creationId xmlns:a16="http://schemas.microsoft.com/office/drawing/2014/main" id="{5E0BF99A-CF7B-62F2-BF4A-0BA2AD684461}"/>
              </a:ext>
            </a:extLst>
          </p:cNvPr>
          <p:cNvSpPr txBox="1"/>
          <p:nvPr/>
        </p:nvSpPr>
        <p:spPr>
          <a:xfrm>
            <a:off x="1325880" y="686777"/>
            <a:ext cx="6097604" cy="464871"/>
          </a:xfrm>
          <a:prstGeom prst="rect">
            <a:avLst/>
          </a:prstGeom>
          <a:noFill/>
        </p:spPr>
        <p:txBody>
          <a:bodyPr wrap="square">
            <a:spAutoFit/>
          </a:bodyPr>
          <a:lstStyle/>
          <a:p>
            <a:pPr algn="just">
              <a:lnSpc>
                <a:spcPct val="150000"/>
              </a:lnSpc>
            </a:pPr>
            <a:r>
              <a:rPr lang="en-IN" sz="1800" b="1" i="0" dirty="0">
                <a:effectLst/>
              </a:rPr>
              <a:t>Instruction Cycle and flow chart</a:t>
            </a:r>
          </a:p>
        </p:txBody>
      </p:sp>
    </p:spTree>
    <p:extLst>
      <p:ext uri="{BB962C8B-B14F-4D97-AF65-F5344CB8AC3E}">
        <p14:creationId xmlns:p14="http://schemas.microsoft.com/office/powerpoint/2010/main" val="95811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6F26AF-0D15-A64E-F802-A267FFD15945}"/>
              </a:ext>
            </a:extLst>
          </p:cNvPr>
          <p:cNvSpPr txBox="1"/>
          <p:nvPr/>
        </p:nvSpPr>
        <p:spPr>
          <a:xfrm>
            <a:off x="481263" y="91740"/>
            <a:ext cx="11059427" cy="3631763"/>
          </a:xfrm>
          <a:prstGeom prst="rect">
            <a:avLst/>
          </a:prstGeom>
          <a:noFill/>
        </p:spPr>
        <p:txBody>
          <a:bodyPr wrap="square">
            <a:spAutoFit/>
          </a:bodyPr>
          <a:lstStyle/>
          <a:p>
            <a:pPr algn="l">
              <a:lnSpc>
                <a:spcPct val="150000"/>
              </a:lnSpc>
            </a:pPr>
            <a:r>
              <a:rPr lang="en-IN" sz="2000" b="1" i="0" dirty="0">
                <a:effectLst/>
                <a:latin typeface="Times New Roman" panose="02020603050405020304" pitchFamily="18" charset="0"/>
                <a:cs typeface="Times New Roman" panose="02020603050405020304" pitchFamily="18" charset="0"/>
              </a:rPr>
              <a:t>Fetch Cycle</a:t>
            </a:r>
          </a:p>
          <a:p>
            <a:pPr algn="just">
              <a:lnSpc>
                <a:spcPct val="150000"/>
              </a:lnSpc>
            </a:pPr>
            <a:r>
              <a:rPr lang="en-IN" sz="2000" b="0" i="0" dirty="0">
                <a:effectLst/>
                <a:latin typeface="Times New Roman" panose="02020603050405020304" pitchFamily="18" charset="0"/>
                <a:cs typeface="Times New Roman" panose="02020603050405020304" pitchFamily="18" charset="0"/>
              </a:rPr>
              <a:t>The address instruction to be implemented is held at the program counter. The processor fetches the instruction from the memory that is pointed by the PC.</a:t>
            </a:r>
          </a:p>
          <a:p>
            <a:pPr algn="just">
              <a:lnSpc>
                <a:spcPct val="150000"/>
              </a:lnSpc>
            </a:pPr>
            <a:r>
              <a:rPr lang="en-IN" sz="2000" b="0" i="0" dirty="0">
                <a:effectLst/>
                <a:latin typeface="Times New Roman" panose="02020603050405020304" pitchFamily="18" charset="0"/>
                <a:cs typeface="Times New Roman" panose="02020603050405020304" pitchFamily="18" charset="0"/>
              </a:rPr>
              <a:t>Next, the PC is incremented to display the address of the next instruction. This instruction is loaded onto the instruction register. The processor reads the instruction and executes the important procedures.</a:t>
            </a:r>
          </a:p>
          <a:p>
            <a:pPr algn="l" fontAlgn="base"/>
            <a:r>
              <a:rPr lang="en-IN" sz="2000" dirty="0">
                <a:solidFill>
                  <a:srgbClr val="273239"/>
                </a:solidFill>
                <a:latin typeface="urw-din"/>
              </a:rPr>
              <a:t>A</a:t>
            </a:r>
            <a:r>
              <a:rPr lang="en-IN" sz="2000" b="0" i="0" dirty="0">
                <a:solidFill>
                  <a:srgbClr val="273239"/>
                </a:solidFill>
                <a:effectLst/>
                <a:latin typeface="urw-din"/>
              </a:rPr>
              <a:t> </a:t>
            </a:r>
            <a:r>
              <a:rPr lang="en-IN" sz="2000" dirty="0">
                <a:latin typeface="Times New Roman" panose="02020603050405020304" pitchFamily="18" charset="0"/>
                <a:cs typeface="Times New Roman" panose="02020603050405020304" pitchFamily="18" charset="0"/>
              </a:rPr>
              <a:t>simple Fetch Cycle consist of three steps and four micro-operation. Symbolically, we can write these sequence of events as follows:- </a:t>
            </a:r>
          </a:p>
          <a:p>
            <a:br>
              <a:rPr lang="en-IN" sz="2000" dirty="0"/>
            </a:br>
            <a:endParaRPr lang="en-IN" sz="2000" b="0" i="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911947-7F1B-9EC2-6B79-BE8616D463E7}"/>
              </a:ext>
            </a:extLst>
          </p:cNvPr>
          <p:cNvPicPr>
            <a:picLocks noChangeAspect="1"/>
          </p:cNvPicPr>
          <p:nvPr/>
        </p:nvPicPr>
        <p:blipFill>
          <a:blip r:embed="rId2"/>
          <a:stretch>
            <a:fillRect/>
          </a:stretch>
        </p:blipFill>
        <p:spPr>
          <a:xfrm>
            <a:off x="104773" y="3088673"/>
            <a:ext cx="5680009" cy="2762150"/>
          </a:xfrm>
          <a:prstGeom prst="rect">
            <a:avLst/>
          </a:prstGeom>
        </p:spPr>
      </p:pic>
      <p:pic>
        <p:nvPicPr>
          <p:cNvPr id="6" name="Picture 5">
            <a:extLst>
              <a:ext uri="{FF2B5EF4-FFF2-40B4-BE49-F238E27FC236}">
                <a16:creationId xmlns:a16="http://schemas.microsoft.com/office/drawing/2014/main" id="{E7C58537-A0E6-8DA1-6BE9-E570E1526A3A}"/>
              </a:ext>
            </a:extLst>
          </p:cNvPr>
          <p:cNvPicPr>
            <a:picLocks noChangeAspect="1"/>
          </p:cNvPicPr>
          <p:nvPr/>
        </p:nvPicPr>
        <p:blipFill>
          <a:blip r:embed="rId3"/>
          <a:stretch>
            <a:fillRect/>
          </a:stretch>
        </p:blipFill>
        <p:spPr>
          <a:xfrm>
            <a:off x="6635414" y="2999871"/>
            <a:ext cx="4791075" cy="2743200"/>
          </a:xfrm>
          <a:prstGeom prst="rect">
            <a:avLst/>
          </a:prstGeom>
        </p:spPr>
      </p:pic>
      <p:sp>
        <p:nvSpPr>
          <p:cNvPr id="8" name="TextBox 7">
            <a:extLst>
              <a:ext uri="{FF2B5EF4-FFF2-40B4-BE49-F238E27FC236}">
                <a16:creationId xmlns:a16="http://schemas.microsoft.com/office/drawing/2014/main" id="{A99E8E3D-9BDB-0850-BB11-94B845188C60}"/>
              </a:ext>
            </a:extLst>
          </p:cNvPr>
          <p:cNvSpPr txBox="1"/>
          <p:nvPr/>
        </p:nvSpPr>
        <p:spPr>
          <a:xfrm>
            <a:off x="1306628" y="5657671"/>
            <a:ext cx="10657573" cy="923330"/>
          </a:xfrm>
          <a:prstGeom prst="rect">
            <a:avLst/>
          </a:prstGeom>
          <a:noFill/>
        </p:spPr>
        <p:txBody>
          <a:bodyPr wrap="square">
            <a:spAutoFit/>
          </a:bodyPr>
          <a:lstStyle/>
          <a:p>
            <a:r>
              <a:rPr lang="en-IN" dirty="0"/>
              <a:t>First time unit: Move the contents of the PC to MAR. </a:t>
            </a:r>
          </a:p>
          <a:p>
            <a:pPr algn="just"/>
            <a:r>
              <a:rPr lang="en-IN" dirty="0"/>
              <a:t>Second time unit: Move contents of memory location specified by MAR to MBR. Increment content of PC by I. </a:t>
            </a:r>
          </a:p>
          <a:p>
            <a:r>
              <a:rPr lang="en-IN" dirty="0"/>
              <a:t>Third time unit: Move contents of MBR to IR. </a:t>
            </a:r>
          </a:p>
        </p:txBody>
      </p:sp>
    </p:spTree>
    <p:extLst>
      <p:ext uri="{BB962C8B-B14F-4D97-AF65-F5344CB8AC3E}">
        <p14:creationId xmlns:p14="http://schemas.microsoft.com/office/powerpoint/2010/main" val="4026428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C622840-238E-C7B0-F39E-616777BEC11C}"/>
              </a:ext>
            </a:extLst>
          </p:cNvPr>
          <p:cNvSpPr txBox="1"/>
          <p:nvPr/>
        </p:nvSpPr>
        <p:spPr>
          <a:xfrm>
            <a:off x="652110" y="0"/>
            <a:ext cx="10445817" cy="2352952"/>
          </a:xfrm>
          <a:prstGeom prst="rect">
            <a:avLst/>
          </a:prstGeom>
          <a:noFill/>
        </p:spPr>
        <p:txBody>
          <a:bodyPr wrap="square">
            <a:spAutoFit/>
          </a:bodyPr>
          <a:lstStyle/>
          <a:p>
            <a:pPr algn="just" fontAlgn="base">
              <a:lnSpc>
                <a:spcPct val="150000"/>
              </a:lnSpc>
            </a:pPr>
            <a:r>
              <a:rPr lang="en-IN" sz="2000" b="1" i="0" dirty="0">
                <a:effectLst/>
                <a:latin typeface="Times New Roman" panose="02020603050405020304" pitchFamily="18" charset="0"/>
                <a:cs typeface="Times New Roman" panose="02020603050405020304" pitchFamily="18" charset="0"/>
              </a:rPr>
              <a:t>The Indirect Cycles –</a:t>
            </a:r>
            <a:r>
              <a:rPr lang="en-IN" sz="2000" b="0" i="0" dirty="0">
                <a:effectLst/>
                <a:latin typeface="Times New Roman" panose="02020603050405020304" pitchFamily="18" charset="0"/>
                <a:cs typeface="Times New Roman" panose="02020603050405020304" pitchFamily="18" charset="0"/>
              </a:rPr>
              <a:t> Once an instruction is fetched, the next step is to fetch source operands. </a:t>
            </a:r>
            <a:r>
              <a:rPr lang="en-IN" sz="2000" b="0" i="1" dirty="0">
                <a:effectLst/>
                <a:latin typeface="Times New Roman" panose="02020603050405020304" pitchFamily="18" charset="0"/>
                <a:cs typeface="Times New Roman" panose="02020603050405020304" pitchFamily="18" charset="0"/>
              </a:rPr>
              <a:t>Source Operand</a:t>
            </a:r>
            <a:r>
              <a:rPr lang="en-IN" sz="2000" b="0" i="0" dirty="0">
                <a:effectLst/>
                <a:latin typeface="Times New Roman" panose="02020603050405020304" pitchFamily="18" charset="0"/>
                <a:cs typeface="Times New Roman" panose="02020603050405020304" pitchFamily="18" charset="0"/>
              </a:rPr>
              <a:t> is being fetched by indirect addressing( it can be fetched by any </a:t>
            </a:r>
            <a:r>
              <a:rPr lang="en-IN" sz="2000" b="0" i="0" u="sng"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addressing mode</a:t>
            </a:r>
            <a:r>
              <a:rPr lang="en-IN" sz="2000" b="0" i="0" dirty="0">
                <a:effectLst/>
                <a:latin typeface="Times New Roman" panose="02020603050405020304" pitchFamily="18" charset="0"/>
                <a:cs typeface="Times New Roman" panose="02020603050405020304" pitchFamily="18" charset="0"/>
              </a:rPr>
              <a:t>, here its done by indirect addressing). Register-based operands need not be fetched. Once the opcode is executed, a similar process may be needed to store the result in main memory. Following </a:t>
            </a:r>
            <a:r>
              <a:rPr lang="en-IN" sz="2000" b="0" i="1" dirty="0">
                <a:effectLst/>
                <a:latin typeface="Times New Roman" panose="02020603050405020304" pitchFamily="18" charset="0"/>
                <a:cs typeface="Times New Roman" panose="02020603050405020304" pitchFamily="18" charset="0"/>
              </a:rPr>
              <a:t>micro-operations</a:t>
            </a:r>
            <a:r>
              <a:rPr lang="en-IN" sz="2000" b="0" i="0" dirty="0">
                <a:effectLst/>
                <a:latin typeface="Times New Roman" panose="02020603050405020304" pitchFamily="18" charset="0"/>
                <a:cs typeface="Times New Roman" panose="02020603050405020304" pitchFamily="18" charset="0"/>
              </a:rPr>
              <a:t> takes place:- </a:t>
            </a:r>
          </a:p>
        </p:txBody>
      </p:sp>
      <p:pic>
        <p:nvPicPr>
          <p:cNvPr id="8" name="Picture 7">
            <a:extLst>
              <a:ext uri="{FF2B5EF4-FFF2-40B4-BE49-F238E27FC236}">
                <a16:creationId xmlns:a16="http://schemas.microsoft.com/office/drawing/2014/main" id="{46550740-6F93-D913-EE64-1F0201F4C9AA}"/>
              </a:ext>
            </a:extLst>
          </p:cNvPr>
          <p:cNvPicPr>
            <a:picLocks noChangeAspect="1"/>
          </p:cNvPicPr>
          <p:nvPr/>
        </p:nvPicPr>
        <p:blipFill>
          <a:blip r:embed="rId3"/>
          <a:stretch>
            <a:fillRect/>
          </a:stretch>
        </p:blipFill>
        <p:spPr>
          <a:xfrm>
            <a:off x="1210376" y="2352952"/>
            <a:ext cx="5457825" cy="2324100"/>
          </a:xfrm>
          <a:prstGeom prst="rect">
            <a:avLst/>
          </a:prstGeom>
        </p:spPr>
      </p:pic>
      <p:sp>
        <p:nvSpPr>
          <p:cNvPr id="10" name="TextBox 9">
            <a:extLst>
              <a:ext uri="{FF2B5EF4-FFF2-40B4-BE49-F238E27FC236}">
                <a16:creationId xmlns:a16="http://schemas.microsoft.com/office/drawing/2014/main" id="{0F036906-C904-555E-E8BC-FB632A4B6B4A}"/>
              </a:ext>
            </a:extLst>
          </p:cNvPr>
          <p:cNvSpPr txBox="1"/>
          <p:nvPr/>
        </p:nvSpPr>
        <p:spPr>
          <a:xfrm>
            <a:off x="1210376" y="4705904"/>
            <a:ext cx="10051182" cy="1477328"/>
          </a:xfrm>
          <a:prstGeom prst="rect">
            <a:avLst/>
          </a:prstGeom>
          <a:noFill/>
        </p:spPr>
        <p:txBody>
          <a:bodyPr wrap="square">
            <a:spAutoFit/>
          </a:bodyPr>
          <a:lstStyle/>
          <a:p>
            <a:pPr algn="just"/>
            <a:r>
              <a:rPr lang="en-IN" dirty="0"/>
              <a:t>Step 1: The address field of the instruction is transferred to the MAR. This is used to fetch the address of the operand. </a:t>
            </a:r>
          </a:p>
          <a:p>
            <a:pPr algn="just"/>
            <a:r>
              <a:rPr lang="en-IN" dirty="0"/>
              <a:t>Step 2: The address field of the IR is updated from the MBR.(So that it now contains a direct addressing rather than indirect addressing) </a:t>
            </a:r>
          </a:p>
          <a:p>
            <a:pPr algn="just"/>
            <a:r>
              <a:rPr lang="en-IN" dirty="0"/>
              <a:t>Step 3: The IR is now in the state, as if indirect addressing has not been occurred. </a:t>
            </a:r>
          </a:p>
        </p:txBody>
      </p:sp>
    </p:spTree>
    <p:extLst>
      <p:ext uri="{BB962C8B-B14F-4D97-AF65-F5344CB8AC3E}">
        <p14:creationId xmlns:p14="http://schemas.microsoft.com/office/powerpoint/2010/main" val="200264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9E0256-8F53-8CEA-7201-205F9F53AAD8}"/>
              </a:ext>
            </a:extLst>
          </p:cNvPr>
          <p:cNvSpPr txBox="1"/>
          <p:nvPr/>
        </p:nvSpPr>
        <p:spPr>
          <a:xfrm>
            <a:off x="166353" y="0"/>
            <a:ext cx="11271184" cy="3787383"/>
          </a:xfrm>
          <a:prstGeom prst="rect">
            <a:avLst/>
          </a:prstGeom>
          <a:noFill/>
        </p:spPr>
        <p:txBody>
          <a:bodyPr wrap="square">
            <a:spAutoFit/>
          </a:bodyPr>
          <a:lstStyle/>
          <a:p>
            <a:pPr algn="just">
              <a:lnSpc>
                <a:spcPct val="150000"/>
              </a:lnSpc>
            </a:pPr>
            <a:r>
              <a:rPr lang="en-IN" sz="1800" b="1" i="0" dirty="0">
                <a:effectLst/>
                <a:latin typeface="Times New Roman" panose="02020603050405020304" pitchFamily="18" charset="0"/>
                <a:cs typeface="Times New Roman" panose="02020603050405020304" pitchFamily="18" charset="0"/>
              </a:rPr>
              <a:t>Execute Cycle</a:t>
            </a:r>
          </a:p>
          <a:p>
            <a:pPr algn="just">
              <a:lnSpc>
                <a:spcPct val="150000"/>
              </a:lnSpc>
            </a:pPr>
            <a:r>
              <a:rPr lang="en-IN" sz="1800" b="0" i="0" dirty="0">
                <a:effectLst/>
                <a:latin typeface="Times New Roman" panose="02020603050405020304" pitchFamily="18" charset="0"/>
                <a:cs typeface="Times New Roman" panose="02020603050405020304" pitchFamily="18" charset="0"/>
              </a:rPr>
              <a:t>The data transfer for implementation takes place in two methods are as follows −</a:t>
            </a:r>
          </a:p>
          <a:p>
            <a:pPr algn="just">
              <a:lnSpc>
                <a:spcPct val="150000"/>
              </a:lnSpc>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Processor-memory</a:t>
            </a:r>
            <a:r>
              <a:rPr lang="en-IN" sz="1800" b="0" i="0" dirty="0">
                <a:effectLst/>
                <a:latin typeface="Times New Roman" panose="02020603050405020304" pitchFamily="18" charset="0"/>
                <a:cs typeface="Times New Roman" panose="02020603050405020304" pitchFamily="18" charset="0"/>
              </a:rPr>
              <a:t> − The data sent from the processor to memory or from memory to processor.</a:t>
            </a:r>
          </a:p>
          <a:p>
            <a:pPr algn="just">
              <a:lnSpc>
                <a:spcPct val="150000"/>
              </a:lnSpc>
              <a:buFont typeface="Arial" panose="020B0604020202020204" pitchFamily="34" charset="0"/>
              <a:buChar char="•"/>
            </a:pPr>
            <a:r>
              <a:rPr lang="en-IN" sz="1800" b="1" i="0" dirty="0">
                <a:effectLst/>
                <a:latin typeface="Times New Roman" panose="02020603050405020304" pitchFamily="18" charset="0"/>
                <a:cs typeface="Times New Roman" panose="02020603050405020304" pitchFamily="18" charset="0"/>
              </a:rPr>
              <a:t>Processor-Input/Output</a:t>
            </a:r>
            <a:r>
              <a:rPr lang="en-IN" sz="1800" b="0" i="0" dirty="0">
                <a:effectLst/>
                <a:latin typeface="Times New Roman" panose="02020603050405020304" pitchFamily="18" charset="0"/>
                <a:cs typeface="Times New Roman" panose="02020603050405020304" pitchFamily="18" charset="0"/>
              </a:rPr>
              <a:t> − The data can be transferred to or from a peripheral device by the transfer between a processor and an I/O device.</a:t>
            </a:r>
          </a:p>
          <a:p>
            <a:pPr algn="just">
              <a:lnSpc>
                <a:spcPct val="150000"/>
              </a:lnSpc>
            </a:pPr>
            <a:r>
              <a:rPr lang="en-IN" dirty="0">
                <a:latin typeface="Times New Roman" panose="02020603050405020304" pitchFamily="18" charset="0"/>
                <a:cs typeface="Times New Roman" panose="02020603050405020304" pitchFamily="18" charset="0"/>
              </a:rPr>
              <a:t>The other three cycles(Fetch, Indirect and Interrupt) are simple and predictable. Each of them requires simple, small and fixed sequence of micro-operation. In each case same micro-operation are repeated each time around. </a:t>
            </a:r>
          </a:p>
          <a:p>
            <a:pPr algn="just">
              <a:lnSpc>
                <a:spcPct val="150000"/>
              </a:lnSpc>
            </a:pPr>
            <a:r>
              <a:rPr lang="en-IN" dirty="0">
                <a:latin typeface="Times New Roman" panose="02020603050405020304" pitchFamily="18" charset="0"/>
                <a:cs typeface="Times New Roman" panose="02020603050405020304" pitchFamily="18" charset="0"/>
              </a:rPr>
              <a:t>Execute Cycle is different from them. Like, for a machine with N different opcodes there are N different sequence of micro-operations that can occur. </a:t>
            </a:r>
          </a:p>
        </p:txBody>
      </p:sp>
      <p:pic>
        <p:nvPicPr>
          <p:cNvPr id="4" name="Picture 3">
            <a:extLst>
              <a:ext uri="{FF2B5EF4-FFF2-40B4-BE49-F238E27FC236}">
                <a16:creationId xmlns:a16="http://schemas.microsoft.com/office/drawing/2014/main" id="{DC73C330-4971-1530-D8E9-C45D46186EBE}"/>
              </a:ext>
            </a:extLst>
          </p:cNvPr>
          <p:cNvPicPr>
            <a:picLocks noChangeAspect="1"/>
          </p:cNvPicPr>
          <p:nvPr/>
        </p:nvPicPr>
        <p:blipFill>
          <a:blip r:embed="rId2"/>
          <a:stretch>
            <a:fillRect/>
          </a:stretch>
        </p:blipFill>
        <p:spPr>
          <a:xfrm>
            <a:off x="100489" y="3711574"/>
            <a:ext cx="3667125" cy="1495425"/>
          </a:xfrm>
          <a:prstGeom prst="rect">
            <a:avLst/>
          </a:prstGeom>
        </p:spPr>
      </p:pic>
      <p:pic>
        <p:nvPicPr>
          <p:cNvPr id="5" name="Picture 4">
            <a:extLst>
              <a:ext uri="{FF2B5EF4-FFF2-40B4-BE49-F238E27FC236}">
                <a16:creationId xmlns:a16="http://schemas.microsoft.com/office/drawing/2014/main" id="{39A378D1-F0E4-93AF-D7AE-E9B838F14009}"/>
              </a:ext>
            </a:extLst>
          </p:cNvPr>
          <p:cNvPicPr>
            <a:picLocks noChangeAspect="1"/>
          </p:cNvPicPr>
          <p:nvPr/>
        </p:nvPicPr>
        <p:blipFill>
          <a:blip r:embed="rId3"/>
          <a:stretch>
            <a:fillRect/>
          </a:stretch>
        </p:blipFill>
        <p:spPr>
          <a:xfrm>
            <a:off x="4380548" y="3346669"/>
            <a:ext cx="5291787" cy="2225233"/>
          </a:xfrm>
          <a:prstGeom prst="rect">
            <a:avLst/>
          </a:prstGeom>
        </p:spPr>
      </p:pic>
      <p:sp>
        <p:nvSpPr>
          <p:cNvPr id="7" name="TextBox 6">
            <a:extLst>
              <a:ext uri="{FF2B5EF4-FFF2-40B4-BE49-F238E27FC236}">
                <a16:creationId xmlns:a16="http://schemas.microsoft.com/office/drawing/2014/main" id="{9153CFA7-817F-ED39-A2C4-88312A325340}"/>
              </a:ext>
            </a:extLst>
          </p:cNvPr>
          <p:cNvSpPr txBox="1"/>
          <p:nvPr/>
        </p:nvSpPr>
        <p:spPr>
          <a:xfrm>
            <a:off x="962938" y="5408570"/>
            <a:ext cx="9678014" cy="1200329"/>
          </a:xfrm>
          <a:prstGeom prst="rect">
            <a:avLst/>
          </a:prstGeom>
          <a:noFill/>
        </p:spPr>
        <p:txBody>
          <a:bodyPr wrap="square">
            <a:spAutoFit/>
          </a:bodyPr>
          <a:lstStyle/>
          <a:p>
            <a:r>
              <a:rPr lang="en-IN" dirty="0"/>
              <a:t>We begin with the IR containing the ADD instruction. </a:t>
            </a:r>
          </a:p>
          <a:p>
            <a:r>
              <a:rPr lang="en-IN" dirty="0"/>
              <a:t>Step 1: The address portion of IR is loaded into the MAR. </a:t>
            </a:r>
          </a:p>
          <a:p>
            <a:r>
              <a:rPr lang="en-IN" dirty="0"/>
              <a:t>Step 2: The address field of the IR is updated from the MBR, so the reference memory location is read. </a:t>
            </a:r>
          </a:p>
          <a:p>
            <a:r>
              <a:rPr lang="en-IN" dirty="0"/>
              <a:t>Step 3: Now, the contents of R and MBR are added by the ALU. </a:t>
            </a:r>
          </a:p>
        </p:txBody>
      </p:sp>
    </p:spTree>
    <p:extLst>
      <p:ext uri="{BB962C8B-B14F-4D97-AF65-F5344CB8AC3E}">
        <p14:creationId xmlns:p14="http://schemas.microsoft.com/office/powerpoint/2010/main" val="29932227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F65D22-176D-30A9-30BB-F120E8280D4C}"/>
              </a:ext>
            </a:extLst>
          </p:cNvPr>
          <p:cNvSpPr txBox="1"/>
          <p:nvPr/>
        </p:nvSpPr>
        <p:spPr>
          <a:xfrm>
            <a:off x="487679" y="122526"/>
            <a:ext cx="9281962" cy="2246769"/>
          </a:xfrm>
          <a:prstGeom prst="rect">
            <a:avLst/>
          </a:prstGeom>
          <a:noFill/>
        </p:spPr>
        <p:txBody>
          <a:bodyPr wrap="square">
            <a:spAutoFit/>
          </a:bodyPr>
          <a:lstStyle/>
          <a:p>
            <a:pPr algn="l" fontAlgn="base"/>
            <a:r>
              <a:rPr lang="en-IN" sz="2000" b="1" i="0" dirty="0">
                <a:effectLst/>
                <a:latin typeface="urw-din"/>
              </a:rPr>
              <a:t>The Interrupt Cycle</a:t>
            </a:r>
            <a:r>
              <a:rPr lang="en-IN" sz="2000" b="0" i="0" dirty="0">
                <a:effectLst/>
                <a:latin typeface="urw-din"/>
              </a:rPr>
              <a:t>: </a:t>
            </a:r>
          </a:p>
          <a:p>
            <a:pPr algn="l" fontAlgn="base"/>
            <a:br>
              <a:rPr lang="en-IN" sz="2000" b="0" i="0" dirty="0">
                <a:effectLst/>
                <a:latin typeface="urw-din"/>
              </a:rPr>
            </a:br>
            <a:r>
              <a:rPr lang="en-IN" sz="2000" b="0" i="0" dirty="0">
                <a:effectLst/>
                <a:latin typeface="urw-din"/>
              </a:rPr>
              <a:t>At the completion of the Execute Cycle, a test is made to determine whether any enabled interrupt has occurred or not. If an enabled interrupt has occurred then Interrupt Cycle occurs. The nature of this cycle varies greatly from one machine to another. </a:t>
            </a:r>
            <a:br>
              <a:rPr lang="en-IN" sz="2000" b="0" i="0" dirty="0">
                <a:effectLst/>
                <a:latin typeface="urw-din"/>
              </a:rPr>
            </a:br>
            <a:r>
              <a:rPr lang="en-IN" sz="2000" b="0" i="0" dirty="0">
                <a:effectLst/>
                <a:latin typeface="urw-din"/>
              </a:rPr>
              <a:t>Lets take a sequence of micro-operation:-</a:t>
            </a:r>
          </a:p>
        </p:txBody>
      </p:sp>
      <p:pic>
        <p:nvPicPr>
          <p:cNvPr id="5" name="Picture 4">
            <a:extLst>
              <a:ext uri="{FF2B5EF4-FFF2-40B4-BE49-F238E27FC236}">
                <a16:creationId xmlns:a16="http://schemas.microsoft.com/office/drawing/2014/main" id="{EEFC4EC4-0AD4-FC71-90A2-802F342484E8}"/>
              </a:ext>
            </a:extLst>
          </p:cNvPr>
          <p:cNvPicPr>
            <a:picLocks noChangeAspect="1"/>
          </p:cNvPicPr>
          <p:nvPr/>
        </p:nvPicPr>
        <p:blipFill>
          <a:blip r:embed="rId2"/>
          <a:stretch>
            <a:fillRect/>
          </a:stretch>
        </p:blipFill>
        <p:spPr>
          <a:xfrm>
            <a:off x="2973454" y="2263417"/>
            <a:ext cx="5648325" cy="2628900"/>
          </a:xfrm>
          <a:prstGeom prst="rect">
            <a:avLst/>
          </a:prstGeom>
        </p:spPr>
      </p:pic>
      <p:sp>
        <p:nvSpPr>
          <p:cNvPr id="7" name="TextBox 6">
            <a:extLst>
              <a:ext uri="{FF2B5EF4-FFF2-40B4-BE49-F238E27FC236}">
                <a16:creationId xmlns:a16="http://schemas.microsoft.com/office/drawing/2014/main" id="{9541E090-9BBA-E98C-C260-FC9A92680173}"/>
              </a:ext>
            </a:extLst>
          </p:cNvPr>
          <p:cNvSpPr txBox="1"/>
          <p:nvPr/>
        </p:nvSpPr>
        <p:spPr>
          <a:xfrm>
            <a:off x="949692" y="4892317"/>
            <a:ext cx="10513995" cy="1200329"/>
          </a:xfrm>
          <a:prstGeom prst="rect">
            <a:avLst/>
          </a:prstGeom>
          <a:noFill/>
        </p:spPr>
        <p:txBody>
          <a:bodyPr wrap="square">
            <a:spAutoFit/>
          </a:bodyPr>
          <a:lstStyle/>
          <a:p>
            <a:r>
              <a:rPr lang="en-IN" dirty="0"/>
              <a:t>Step 1: Contents of the PC is transferred to the MBR, so that they can be saved for return. </a:t>
            </a:r>
          </a:p>
          <a:p>
            <a:r>
              <a:rPr lang="en-IN" dirty="0"/>
              <a:t>Step 2: MAR is loaded with the address at which the contents of the PC are to be saved. </a:t>
            </a:r>
          </a:p>
          <a:p>
            <a:r>
              <a:rPr lang="en-IN" dirty="0"/>
              <a:t>PC is loaded with the address of the start of the interrupt-processing routine. </a:t>
            </a:r>
          </a:p>
          <a:p>
            <a:r>
              <a:rPr lang="en-IN" dirty="0"/>
              <a:t>Step 3: MBR, containing the old value of PC, is stored in memory. </a:t>
            </a:r>
          </a:p>
        </p:txBody>
      </p:sp>
    </p:spTree>
    <p:extLst>
      <p:ext uri="{BB962C8B-B14F-4D97-AF65-F5344CB8AC3E}">
        <p14:creationId xmlns:p14="http://schemas.microsoft.com/office/powerpoint/2010/main" val="3568527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726678-DFAE-498B-E09C-B7154F65EE32}"/>
              </a:ext>
            </a:extLst>
          </p:cNvPr>
          <p:cNvSpPr txBox="1"/>
          <p:nvPr/>
        </p:nvSpPr>
        <p:spPr>
          <a:xfrm>
            <a:off x="983782" y="392305"/>
            <a:ext cx="10224435" cy="1618713"/>
          </a:xfrm>
          <a:prstGeom prst="rect">
            <a:avLst/>
          </a:prstGeom>
          <a:noFill/>
        </p:spPr>
        <p:txBody>
          <a:bodyPr wrap="square">
            <a:spAutoFit/>
          </a:bodyPr>
          <a:lstStyle/>
          <a:p>
            <a:pPr>
              <a:lnSpc>
                <a:spcPct val="150000"/>
              </a:lnSpc>
            </a:pPr>
            <a:r>
              <a:rPr lang="en-IN" sz="2000" b="1" dirty="0">
                <a:latin typeface="Amasis MT Pro Medium" panose="020B0604020202020204" pitchFamily="18" charset="0"/>
              </a:rPr>
              <a:t>State Diagram for Instruction Cycle</a:t>
            </a:r>
          </a:p>
          <a:p>
            <a:pPr>
              <a:lnSpc>
                <a:spcPct val="150000"/>
              </a:lnSpc>
            </a:pPr>
            <a:r>
              <a:rPr lang="en-IN" sz="1600" dirty="0">
                <a:latin typeface="Amasis MT Pro Medium" panose="020B0604020202020204" pitchFamily="18" charset="0"/>
              </a:rPr>
              <a:t>The figure provides a large aspect of the instruction cycle of a basic computer, which is in the design of a state diagram. For an instruction cycle, various states can be null, while others can be visited more than once.</a:t>
            </a:r>
          </a:p>
        </p:txBody>
      </p:sp>
      <p:pic>
        <p:nvPicPr>
          <p:cNvPr id="4" name="Picture 3">
            <a:extLst>
              <a:ext uri="{FF2B5EF4-FFF2-40B4-BE49-F238E27FC236}">
                <a16:creationId xmlns:a16="http://schemas.microsoft.com/office/drawing/2014/main" id="{46C56C23-2428-4155-30D9-8F4866624DC4}"/>
              </a:ext>
            </a:extLst>
          </p:cNvPr>
          <p:cNvPicPr>
            <a:picLocks noChangeAspect="1"/>
          </p:cNvPicPr>
          <p:nvPr/>
        </p:nvPicPr>
        <p:blipFill>
          <a:blip r:embed="rId2"/>
          <a:stretch>
            <a:fillRect/>
          </a:stretch>
        </p:blipFill>
        <p:spPr>
          <a:xfrm>
            <a:off x="693018" y="1996895"/>
            <a:ext cx="9423133" cy="4567238"/>
          </a:xfrm>
          <a:prstGeom prst="rect">
            <a:avLst/>
          </a:prstGeom>
        </p:spPr>
      </p:pic>
    </p:spTree>
    <p:extLst>
      <p:ext uri="{BB962C8B-B14F-4D97-AF65-F5344CB8AC3E}">
        <p14:creationId xmlns:p14="http://schemas.microsoft.com/office/powerpoint/2010/main" val="505576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CCA2A-30CF-51ED-6D16-5E6D383C89A8}"/>
              </a:ext>
            </a:extLst>
          </p:cNvPr>
          <p:cNvSpPr txBox="1"/>
          <p:nvPr/>
        </p:nvSpPr>
        <p:spPr>
          <a:xfrm>
            <a:off x="664142" y="279979"/>
            <a:ext cx="10481911" cy="5132174"/>
          </a:xfrm>
          <a:prstGeom prst="rect">
            <a:avLst/>
          </a:prstGeom>
          <a:noFill/>
        </p:spPr>
        <p:txBody>
          <a:bodyPr wrap="square">
            <a:spAutoFit/>
          </a:bodyPr>
          <a:lstStyle/>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Instruction Address Calculation</a:t>
            </a:r>
            <a:r>
              <a:rPr lang="en-IN" sz="2000" b="0" i="0" dirty="0">
                <a:solidFill>
                  <a:srgbClr val="000000"/>
                </a:solidFill>
                <a:effectLst/>
                <a:latin typeface="Nunito" pitchFamily="2" charset="0"/>
              </a:rPr>
              <a:t> − The address of the next instruction is computed. A permanent number is inserted to the address of the earlier instruction.</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Instruction Fetch</a:t>
            </a:r>
            <a:r>
              <a:rPr lang="en-IN" sz="2000" b="0" i="0" dirty="0">
                <a:solidFill>
                  <a:srgbClr val="000000"/>
                </a:solidFill>
                <a:effectLst/>
                <a:latin typeface="Nunito" pitchFamily="2" charset="0"/>
              </a:rPr>
              <a:t> − The instruction is read from its specific memory location to the processor.</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Instruction Operation Decoding</a:t>
            </a:r>
            <a:r>
              <a:rPr lang="en-IN" sz="2000" b="0" i="0" dirty="0">
                <a:solidFill>
                  <a:srgbClr val="000000"/>
                </a:solidFill>
                <a:effectLst/>
                <a:latin typeface="Nunito" pitchFamily="2" charset="0"/>
              </a:rPr>
              <a:t> − The instruction is interpreted and the type of operation to be implemented and the operand(s) to be used are decided.</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Operand Address Calculation</a:t>
            </a:r>
            <a:r>
              <a:rPr lang="en-IN" sz="2000" b="0" i="0" dirty="0">
                <a:solidFill>
                  <a:srgbClr val="000000"/>
                </a:solidFill>
                <a:effectLst/>
                <a:latin typeface="Nunito" pitchFamily="2" charset="0"/>
              </a:rPr>
              <a:t> − The address of the operand is evaluated if it has a reference to an operand in memory or is applicable through the Input/Output.</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Operand Fetch</a:t>
            </a:r>
            <a:r>
              <a:rPr lang="en-IN" sz="2000" b="0" i="0" dirty="0">
                <a:solidFill>
                  <a:srgbClr val="000000"/>
                </a:solidFill>
                <a:effectLst/>
                <a:latin typeface="Nunito" pitchFamily="2" charset="0"/>
              </a:rPr>
              <a:t> − The operand is read from the memory or the I/O.</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Data Operation</a:t>
            </a:r>
            <a:r>
              <a:rPr lang="en-IN" sz="2000" b="0" i="0" dirty="0">
                <a:solidFill>
                  <a:srgbClr val="000000"/>
                </a:solidFill>
                <a:effectLst/>
                <a:latin typeface="Nunito" pitchFamily="2" charset="0"/>
              </a:rPr>
              <a:t> − The actual operation that the instruction contains is executed.</a:t>
            </a:r>
          </a:p>
          <a:p>
            <a:pPr algn="just">
              <a:lnSpc>
                <a:spcPct val="150000"/>
              </a:lnSpc>
              <a:buFont typeface="Arial" panose="020B0604020202020204" pitchFamily="34" charset="0"/>
              <a:buChar char="•"/>
            </a:pPr>
            <a:r>
              <a:rPr lang="en-IN" sz="2000" b="1" i="0" dirty="0">
                <a:solidFill>
                  <a:srgbClr val="000000"/>
                </a:solidFill>
                <a:effectLst/>
                <a:latin typeface="Nunito" pitchFamily="2" charset="0"/>
              </a:rPr>
              <a:t>Store Operands</a:t>
            </a:r>
            <a:r>
              <a:rPr lang="en-IN" sz="2000" b="0" i="0" dirty="0">
                <a:solidFill>
                  <a:srgbClr val="000000"/>
                </a:solidFill>
                <a:effectLst/>
                <a:latin typeface="Nunito" pitchFamily="2" charset="0"/>
              </a:rPr>
              <a:t> − It can store the result acquired in the memory or transfer it to the I/O.</a:t>
            </a:r>
          </a:p>
        </p:txBody>
      </p:sp>
    </p:spTree>
    <p:extLst>
      <p:ext uri="{BB962C8B-B14F-4D97-AF65-F5344CB8AC3E}">
        <p14:creationId xmlns:p14="http://schemas.microsoft.com/office/powerpoint/2010/main" val="2924805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What is Arithmetic Logic Unit (ALU)?">
            <a:extLst>
              <a:ext uri="{FF2B5EF4-FFF2-40B4-BE49-F238E27FC236}">
                <a16:creationId xmlns:a16="http://schemas.microsoft.com/office/drawing/2014/main" id="{39F227F0-AA93-4BD1-C7E9-3004B3C9C1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6" b="852"/>
          <a:stretch/>
        </p:blipFill>
        <p:spPr bwMode="auto">
          <a:xfrm>
            <a:off x="1460597" y="10"/>
            <a:ext cx="9270806" cy="663447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90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ata Path ALU and Control Unit">
            <a:extLst>
              <a:ext uri="{FF2B5EF4-FFF2-40B4-BE49-F238E27FC236}">
                <a16:creationId xmlns:a16="http://schemas.microsoft.com/office/drawing/2014/main" id="{E09A3B55-10C3-2399-9246-716A8102DB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148" y="729113"/>
            <a:ext cx="9269128" cy="5399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47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525407EE-448C-A472-637F-3182030B5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970" y="1179095"/>
            <a:ext cx="10362080" cy="567890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8F12A55-7E27-686A-A0F2-48F6AB6800BE}"/>
              </a:ext>
            </a:extLst>
          </p:cNvPr>
          <p:cNvPicPr>
            <a:picLocks noChangeAspect="1"/>
          </p:cNvPicPr>
          <p:nvPr/>
        </p:nvPicPr>
        <p:blipFill>
          <a:blip r:embed="rId3"/>
          <a:stretch>
            <a:fillRect/>
          </a:stretch>
        </p:blipFill>
        <p:spPr>
          <a:xfrm>
            <a:off x="997007" y="0"/>
            <a:ext cx="9474005" cy="1603387"/>
          </a:xfrm>
          <a:prstGeom prst="rect">
            <a:avLst/>
          </a:prstGeom>
        </p:spPr>
      </p:pic>
    </p:spTree>
    <p:extLst>
      <p:ext uri="{BB962C8B-B14F-4D97-AF65-F5344CB8AC3E}">
        <p14:creationId xmlns:p14="http://schemas.microsoft.com/office/powerpoint/2010/main" val="1306669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3B94AB-A5A3-232B-018E-CD0BD306FE0E}"/>
              </a:ext>
            </a:extLst>
          </p:cNvPr>
          <p:cNvSpPr txBox="1"/>
          <p:nvPr/>
        </p:nvSpPr>
        <p:spPr>
          <a:xfrm>
            <a:off x="417094" y="529389"/>
            <a:ext cx="11357811" cy="6001643"/>
          </a:xfrm>
          <a:prstGeom prst="rect">
            <a:avLst/>
          </a:prstGeom>
          <a:noFill/>
        </p:spPr>
        <p:txBody>
          <a:bodyPr wrap="square">
            <a:spAutoFit/>
          </a:bodyPr>
          <a:lstStyle/>
          <a:p>
            <a:pPr algn="just"/>
            <a:r>
              <a:rPr lang="en-IN" sz="2400" b="1" dirty="0">
                <a:latin typeface="erdana"/>
              </a:rPr>
              <a:t>A</a:t>
            </a:r>
            <a:r>
              <a:rPr lang="en-IN" sz="2400" b="1" i="0" dirty="0">
                <a:effectLst/>
                <a:latin typeface="erdana"/>
              </a:rPr>
              <a:t>rithmetic Logic Unit (ALU) Signals</a:t>
            </a:r>
          </a:p>
          <a:p>
            <a:pPr algn="just"/>
            <a:endParaRPr lang="en-IN" sz="2000" b="1" i="0" dirty="0">
              <a:effectLst/>
              <a:latin typeface="erdana"/>
            </a:endParaRPr>
          </a:p>
          <a:p>
            <a:pPr algn="just"/>
            <a:r>
              <a:rPr lang="en-IN" sz="2000" b="0" i="0" dirty="0">
                <a:effectLst/>
                <a:latin typeface="inter-regular"/>
              </a:rPr>
              <a:t>A variety of input and output electrical connections are contained by the ALU, which led to casting the digital signals between the external electronics and ALU.</a:t>
            </a:r>
          </a:p>
          <a:p>
            <a:pPr algn="just"/>
            <a:endParaRPr lang="en-IN" sz="2000" b="0" i="0" dirty="0">
              <a:effectLst/>
              <a:latin typeface="inter-regular"/>
            </a:endParaRPr>
          </a:p>
          <a:p>
            <a:pPr algn="just"/>
            <a:r>
              <a:rPr lang="en-IN" sz="2000" b="0" i="0" dirty="0">
                <a:effectLst/>
                <a:latin typeface="inter-regular"/>
              </a:rPr>
              <a:t>ALU input gets signals from the external circuits, and in response, external electronics get outputs signals from ALU.</a:t>
            </a:r>
          </a:p>
          <a:p>
            <a:pPr algn="just"/>
            <a:endParaRPr lang="en-IN" sz="2000" b="0" i="0" dirty="0">
              <a:effectLst/>
              <a:latin typeface="inter-regular"/>
            </a:endParaRPr>
          </a:p>
          <a:p>
            <a:pPr algn="just"/>
            <a:r>
              <a:rPr lang="en-IN" sz="2000" b="1" i="0" dirty="0">
                <a:effectLst/>
                <a:latin typeface="inter-bold"/>
              </a:rPr>
              <a:t>Data:</a:t>
            </a:r>
            <a:r>
              <a:rPr lang="en-IN" sz="2000" b="0" i="0" dirty="0">
                <a:effectLst/>
                <a:latin typeface="inter-regular"/>
              </a:rPr>
              <a:t> Three parallel buses are contained by the ALU, which include two input and output operand. These three buses handle the number of signals, which are the same.</a:t>
            </a:r>
          </a:p>
          <a:p>
            <a:pPr algn="just"/>
            <a:endParaRPr lang="en-IN" sz="2000" b="0" i="0" dirty="0">
              <a:effectLst/>
              <a:latin typeface="inter-regular"/>
            </a:endParaRPr>
          </a:p>
          <a:p>
            <a:pPr algn="just"/>
            <a:r>
              <a:rPr lang="en-IN" sz="2000" b="1" i="0" dirty="0">
                <a:effectLst/>
                <a:latin typeface="inter-bold"/>
              </a:rPr>
              <a:t>Opcode:</a:t>
            </a:r>
            <a:r>
              <a:rPr lang="en-IN" sz="2000" b="0" i="0" dirty="0">
                <a:effectLst/>
                <a:latin typeface="inter-regular"/>
              </a:rPr>
              <a:t> When the ALU is going to perform the operation, it is described by the operation selection code what type of operation an ALU is going to perform arithmetic or logic operation.</a:t>
            </a:r>
          </a:p>
          <a:p>
            <a:pPr algn="just"/>
            <a:endParaRPr lang="en-IN" sz="2000" b="0" i="0" dirty="0">
              <a:effectLst/>
              <a:latin typeface="inter-regular"/>
            </a:endParaRPr>
          </a:p>
          <a:p>
            <a:pPr algn="just"/>
            <a:r>
              <a:rPr lang="en-IN" sz="2000" b="1" i="0" dirty="0">
                <a:effectLst/>
                <a:latin typeface="inter-bold"/>
              </a:rPr>
              <a:t>Status</a:t>
            </a:r>
            <a:endParaRPr lang="en-IN" sz="2000" b="0" i="0" dirty="0">
              <a:effectLst/>
              <a:latin typeface="inter-regular"/>
            </a:endParaRPr>
          </a:p>
          <a:p>
            <a:pPr algn="just">
              <a:buFont typeface="Arial" panose="020B0604020202020204" pitchFamily="34" charset="0"/>
              <a:buChar char="•"/>
            </a:pPr>
            <a:r>
              <a:rPr lang="en-IN" sz="2000" b="1" i="0" dirty="0">
                <a:effectLst/>
                <a:latin typeface="inter-bold"/>
              </a:rPr>
              <a:t>Output:</a:t>
            </a:r>
            <a:r>
              <a:rPr lang="en-IN" sz="2000" b="0" i="0" dirty="0">
                <a:effectLst/>
                <a:latin typeface="inter-regular"/>
              </a:rPr>
              <a:t> The results of the ALU operations are provided by the status outputs in the form of supplemental data as they are multiple signals. </a:t>
            </a:r>
          </a:p>
          <a:p>
            <a:pPr algn="just">
              <a:buFont typeface="Arial" panose="020B0604020202020204" pitchFamily="34" charset="0"/>
              <a:buChar char="•"/>
            </a:pPr>
            <a:r>
              <a:rPr lang="en-IN" sz="2000" b="1" i="0" dirty="0">
                <a:effectLst/>
                <a:latin typeface="inter-bold"/>
              </a:rPr>
              <a:t>Input:</a:t>
            </a:r>
            <a:r>
              <a:rPr lang="en-IN" sz="2000" b="0" i="0" dirty="0">
                <a:effectLst/>
                <a:latin typeface="inter-regular"/>
              </a:rPr>
              <a:t> When ALU once performs the operation, the status inputs allow ALU to access further information to complete the operation successfully. </a:t>
            </a:r>
          </a:p>
        </p:txBody>
      </p:sp>
    </p:spTree>
    <p:extLst>
      <p:ext uri="{BB962C8B-B14F-4D97-AF65-F5344CB8AC3E}">
        <p14:creationId xmlns:p14="http://schemas.microsoft.com/office/powerpoint/2010/main" val="2599985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B5A73-59B2-54B4-F35A-E4D0C44B1F82}"/>
              </a:ext>
            </a:extLst>
          </p:cNvPr>
          <p:cNvSpPr txBox="1"/>
          <p:nvPr/>
        </p:nvSpPr>
        <p:spPr>
          <a:xfrm>
            <a:off x="417094" y="199231"/>
            <a:ext cx="11357811" cy="6370975"/>
          </a:xfrm>
          <a:prstGeom prst="rect">
            <a:avLst/>
          </a:prstGeom>
          <a:noFill/>
        </p:spPr>
        <p:txBody>
          <a:bodyPr wrap="square">
            <a:spAutoFit/>
          </a:bodyPr>
          <a:lstStyle/>
          <a:p>
            <a:pPr algn="just"/>
            <a:r>
              <a:rPr lang="en-IN" sz="2400" b="1" i="0" dirty="0">
                <a:effectLst/>
              </a:rPr>
              <a:t>Advantages of ALU</a:t>
            </a:r>
          </a:p>
          <a:p>
            <a:pPr algn="just"/>
            <a:endParaRPr lang="en-IN" sz="2400" b="0" i="0" dirty="0">
              <a:effectLst/>
            </a:endParaRPr>
          </a:p>
          <a:p>
            <a:pPr algn="just"/>
            <a:r>
              <a:rPr lang="en-IN" sz="2400" b="0" i="0" dirty="0">
                <a:effectLst/>
              </a:rPr>
              <a:t>ALU has various advantages, which are as follows:</a:t>
            </a:r>
          </a:p>
          <a:p>
            <a:pPr algn="just"/>
            <a:endParaRPr lang="en-IN" sz="2400" b="0" i="0" dirty="0">
              <a:effectLst/>
            </a:endParaRPr>
          </a:p>
          <a:p>
            <a:pPr algn="just">
              <a:buFont typeface="Arial" panose="020B0604020202020204" pitchFamily="34" charset="0"/>
              <a:buChar char="•"/>
            </a:pPr>
            <a:r>
              <a:rPr lang="en-IN" sz="2400" b="0" i="0" dirty="0">
                <a:effectLst/>
              </a:rPr>
              <a:t>It supports parallel architecture and applications with high performance.</a:t>
            </a:r>
          </a:p>
          <a:p>
            <a:pPr algn="just"/>
            <a:endParaRPr lang="en-IN" sz="2400" b="0" i="0" dirty="0">
              <a:effectLst/>
            </a:endParaRPr>
          </a:p>
          <a:p>
            <a:pPr algn="just">
              <a:buFont typeface="Arial" panose="020B0604020202020204" pitchFamily="34" charset="0"/>
              <a:buChar char="•"/>
            </a:pPr>
            <a:r>
              <a:rPr lang="en-IN" sz="2400" b="0" i="0" dirty="0">
                <a:effectLst/>
              </a:rPr>
              <a:t>It has the capability of performing instructions on a very large set and has a high range of accuracy.</a:t>
            </a:r>
          </a:p>
          <a:p>
            <a:pPr algn="just">
              <a:buFont typeface="Arial" panose="020B0604020202020204" pitchFamily="34" charset="0"/>
              <a:buChar char="•"/>
            </a:pPr>
            <a:endParaRPr lang="en-IN" sz="2400" b="0" i="0" dirty="0">
              <a:effectLst/>
            </a:endParaRPr>
          </a:p>
          <a:p>
            <a:pPr algn="just">
              <a:buFont typeface="Arial" panose="020B0604020202020204" pitchFamily="34" charset="0"/>
              <a:buChar char="•"/>
            </a:pPr>
            <a:r>
              <a:rPr lang="en-IN" sz="2400" b="0" i="0" dirty="0">
                <a:effectLst/>
              </a:rPr>
              <a:t>Two arithmetic operations in the same code like addition and multiplication or addition and subtraction, or any two operands can be combined by the ALU. For case, A+B*C.</a:t>
            </a:r>
          </a:p>
          <a:p>
            <a:pPr algn="just">
              <a:buFont typeface="Arial" panose="020B0604020202020204" pitchFamily="34" charset="0"/>
              <a:buChar char="•"/>
            </a:pPr>
            <a:endParaRPr lang="en-IN" sz="2400" b="0" i="0" dirty="0">
              <a:effectLst/>
            </a:endParaRPr>
          </a:p>
          <a:p>
            <a:pPr algn="just">
              <a:buFont typeface="Arial" panose="020B0604020202020204" pitchFamily="34" charset="0"/>
              <a:buChar char="•"/>
            </a:pPr>
            <a:r>
              <a:rPr lang="en-IN" sz="2400" b="0" i="0" dirty="0">
                <a:effectLst/>
              </a:rPr>
              <a:t>In general, it is very fast; hence, it provides results quickly.</a:t>
            </a:r>
          </a:p>
          <a:p>
            <a:pPr algn="just"/>
            <a:endParaRPr lang="en-IN" sz="2400" b="0" i="0" dirty="0">
              <a:effectLst/>
            </a:endParaRPr>
          </a:p>
          <a:p>
            <a:pPr algn="just">
              <a:buFont typeface="Arial" panose="020B0604020202020204" pitchFamily="34" charset="0"/>
              <a:buChar char="•"/>
            </a:pPr>
            <a:r>
              <a:rPr lang="en-IN" sz="2400" b="0" i="0" dirty="0">
                <a:effectLst/>
              </a:rPr>
              <a:t>There are no sensitivity issues and no memory wastage with ALU.</a:t>
            </a:r>
          </a:p>
          <a:p>
            <a:pPr algn="just"/>
            <a:endParaRPr lang="en-IN" sz="2400" b="0" i="0" dirty="0">
              <a:effectLst/>
            </a:endParaRPr>
          </a:p>
          <a:p>
            <a:pPr algn="just">
              <a:buFont typeface="Arial" panose="020B0604020202020204" pitchFamily="34" charset="0"/>
              <a:buChar char="•"/>
            </a:pPr>
            <a:r>
              <a:rPr lang="en-IN" sz="2400" b="0" i="0" dirty="0">
                <a:effectLst/>
              </a:rPr>
              <a:t>They are less expensive and minimize the logic gate requirements</a:t>
            </a:r>
          </a:p>
        </p:txBody>
      </p:sp>
    </p:spTree>
    <p:extLst>
      <p:ext uri="{BB962C8B-B14F-4D97-AF65-F5344CB8AC3E}">
        <p14:creationId xmlns:p14="http://schemas.microsoft.com/office/powerpoint/2010/main" val="333722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A35FAB-94F8-1E94-C2B9-1F701C526ED1}"/>
              </a:ext>
            </a:extLst>
          </p:cNvPr>
          <p:cNvSpPr txBox="1"/>
          <p:nvPr/>
        </p:nvSpPr>
        <p:spPr>
          <a:xfrm>
            <a:off x="1056372" y="551666"/>
            <a:ext cx="6097604" cy="461665"/>
          </a:xfrm>
          <a:prstGeom prst="rect">
            <a:avLst/>
          </a:prstGeom>
          <a:noFill/>
        </p:spPr>
        <p:txBody>
          <a:bodyPr wrap="square">
            <a:spAutoFit/>
          </a:bodyPr>
          <a:lstStyle/>
          <a:p>
            <a:pPr algn="just"/>
            <a:r>
              <a:rPr lang="en-IN" sz="2400" b="1" i="0" dirty="0">
                <a:effectLst/>
                <a:latin typeface="erdana"/>
              </a:rPr>
              <a:t>Disadvantages of ALU</a:t>
            </a:r>
          </a:p>
        </p:txBody>
      </p:sp>
      <p:sp>
        <p:nvSpPr>
          <p:cNvPr id="5" name="TextBox 4">
            <a:extLst>
              <a:ext uri="{FF2B5EF4-FFF2-40B4-BE49-F238E27FC236}">
                <a16:creationId xmlns:a16="http://schemas.microsoft.com/office/drawing/2014/main" id="{83F34834-BD54-DF2F-57F5-9001AC0B9A3F}"/>
              </a:ext>
            </a:extLst>
          </p:cNvPr>
          <p:cNvSpPr txBox="1"/>
          <p:nvPr/>
        </p:nvSpPr>
        <p:spPr>
          <a:xfrm>
            <a:off x="539015" y="1861746"/>
            <a:ext cx="10915048" cy="4893647"/>
          </a:xfrm>
          <a:prstGeom prst="rect">
            <a:avLst/>
          </a:prstGeom>
          <a:noFill/>
        </p:spPr>
        <p:txBody>
          <a:bodyPr wrap="square">
            <a:spAutoFit/>
          </a:bodyPr>
          <a:lstStyle/>
          <a:p>
            <a:pPr marL="457200" indent="-457200" algn="just">
              <a:buFont typeface="+mj-lt"/>
              <a:buAutoNum type="arabicPeriod"/>
            </a:pPr>
            <a:r>
              <a:rPr lang="en-IN" sz="2400" b="0" i="0" dirty="0">
                <a:effectLst/>
                <a:latin typeface="inter-regular"/>
              </a:rPr>
              <a:t>With the ALU, floating variables have more delays, and the designed controller is not easy to understand.</a:t>
            </a:r>
          </a:p>
          <a:p>
            <a:pPr marL="457200" indent="-457200" algn="just">
              <a:buFont typeface="+mj-lt"/>
              <a:buAutoNum type="arabicPeriod"/>
            </a:pPr>
            <a:endParaRPr lang="en-IN" sz="2400" b="0" i="0" dirty="0">
              <a:effectLst/>
              <a:latin typeface="inter-regular"/>
            </a:endParaRPr>
          </a:p>
          <a:p>
            <a:pPr marL="457200" indent="-457200" algn="just">
              <a:buFont typeface="+mj-lt"/>
              <a:buAutoNum type="arabicPeriod"/>
            </a:pPr>
            <a:r>
              <a:rPr lang="en-IN" sz="2400" b="0" i="0" dirty="0">
                <a:effectLst/>
                <a:latin typeface="inter-regular"/>
              </a:rPr>
              <a:t>The bugs would occur in our result if memory space were definite.</a:t>
            </a:r>
          </a:p>
          <a:p>
            <a:pPr marL="457200" indent="-457200" algn="just">
              <a:buFont typeface="+mj-lt"/>
              <a:buAutoNum type="arabicPeriod"/>
            </a:pPr>
            <a:endParaRPr lang="en-IN" sz="2400" b="0" i="0" dirty="0">
              <a:effectLst/>
              <a:latin typeface="inter-regular"/>
            </a:endParaRPr>
          </a:p>
          <a:p>
            <a:pPr marL="457200" indent="-457200" algn="just">
              <a:buFont typeface="+mj-lt"/>
              <a:buAutoNum type="arabicPeriod"/>
            </a:pPr>
            <a:r>
              <a:rPr lang="en-IN" sz="2400" b="0" i="0" dirty="0">
                <a:effectLst/>
                <a:latin typeface="inter-regular"/>
              </a:rPr>
              <a:t>It is difficult to understand amateurs as their circuit is complex; also, the concept of pipelining is complex to understand.</a:t>
            </a:r>
          </a:p>
          <a:p>
            <a:pPr marL="457200" indent="-457200" algn="just">
              <a:buFont typeface="+mj-lt"/>
              <a:buAutoNum type="arabicPeriod"/>
            </a:pPr>
            <a:endParaRPr lang="en-IN" sz="2400" b="0" i="0" dirty="0">
              <a:effectLst/>
              <a:latin typeface="inter-regular"/>
            </a:endParaRPr>
          </a:p>
          <a:p>
            <a:pPr marL="457200" indent="-457200" algn="just">
              <a:buFont typeface="+mj-lt"/>
              <a:buAutoNum type="arabicPeriod"/>
            </a:pPr>
            <a:r>
              <a:rPr lang="en-IN" sz="2400" b="0" i="0" dirty="0">
                <a:effectLst/>
                <a:latin typeface="inter-regular"/>
              </a:rPr>
              <a:t>A proven disadvantage of ALU is that there are irregularities in latencies.</a:t>
            </a:r>
          </a:p>
          <a:p>
            <a:pPr marL="457200" indent="-457200" algn="just">
              <a:buFont typeface="+mj-lt"/>
              <a:buAutoNum type="arabicPeriod"/>
            </a:pPr>
            <a:endParaRPr lang="en-IN" sz="2400" b="0" i="0" dirty="0">
              <a:effectLst/>
              <a:latin typeface="inter-regular"/>
            </a:endParaRPr>
          </a:p>
          <a:p>
            <a:pPr marL="457200" indent="-457200" algn="just">
              <a:buFont typeface="+mj-lt"/>
              <a:buAutoNum type="arabicPeriod"/>
            </a:pPr>
            <a:r>
              <a:rPr lang="en-IN" sz="2400" b="0" i="0" dirty="0">
                <a:effectLst/>
                <a:latin typeface="inter-regular"/>
              </a:rPr>
              <a:t>Another demerit is rounding off, which impacts accuracy.</a:t>
            </a:r>
          </a:p>
          <a:p>
            <a:pPr algn="just"/>
            <a:br>
              <a:rPr lang="en-IN" sz="2400" dirty="0"/>
            </a:br>
            <a:endParaRPr lang="en-IN" sz="2400" dirty="0"/>
          </a:p>
        </p:txBody>
      </p:sp>
    </p:spTree>
    <p:extLst>
      <p:ext uri="{BB962C8B-B14F-4D97-AF65-F5344CB8AC3E}">
        <p14:creationId xmlns:p14="http://schemas.microsoft.com/office/powerpoint/2010/main" val="573052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1B3156-0858-2121-CC82-92EC6DCBCCB5}"/>
              </a:ext>
            </a:extLst>
          </p:cNvPr>
          <p:cNvSpPr txBox="1"/>
          <p:nvPr/>
        </p:nvSpPr>
        <p:spPr>
          <a:xfrm>
            <a:off x="969744" y="450055"/>
            <a:ext cx="8434137" cy="3903954"/>
          </a:xfrm>
          <a:prstGeom prst="rect">
            <a:avLst/>
          </a:prstGeom>
          <a:noFill/>
        </p:spPr>
        <p:txBody>
          <a:bodyPr wrap="square">
            <a:spAutoFit/>
          </a:bodyPr>
          <a:lstStyle/>
          <a:p>
            <a:pPr>
              <a:lnSpc>
                <a:spcPct val="150000"/>
              </a:lnSpc>
            </a:pPr>
            <a:r>
              <a:rPr lang="en-IN" sz="2400" b="1" i="0" dirty="0">
                <a:effectLst/>
                <a:latin typeface="Times New Roman" panose="02020603050405020304" pitchFamily="18" charset="0"/>
                <a:cs typeface="Times New Roman" panose="02020603050405020304" pitchFamily="18" charset="0"/>
              </a:rPr>
              <a:t>Design Principles for Modern Computers</a:t>
            </a:r>
          </a:p>
          <a:p>
            <a:pPr>
              <a:lnSpc>
                <a:spcPct val="150000"/>
              </a:lnSpc>
            </a:pPr>
            <a:endParaRPr lang="en-IN" sz="2400" b="1" i="0" dirty="0">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All instructions directly executed by hardware</a:t>
            </a: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Maximise rate at which instructions are issued</a:t>
            </a: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Instructions should be easy to decode</a:t>
            </a: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Only loads, stores should reference memory</a:t>
            </a:r>
          </a:p>
          <a:p>
            <a:pPr marL="285750" indent="-285750">
              <a:lnSpc>
                <a:spcPct val="150000"/>
              </a:lnSpc>
              <a:buFont typeface="Arial" panose="020B0604020202020204" pitchFamily="34" charset="0"/>
              <a:buChar char="•"/>
            </a:pPr>
            <a:r>
              <a:rPr lang="en-IN" sz="2400" b="0" i="0" dirty="0">
                <a:effectLst/>
                <a:latin typeface="Times New Roman" panose="02020603050405020304" pitchFamily="18" charset="0"/>
                <a:cs typeface="Times New Roman" panose="02020603050405020304" pitchFamily="18" charset="0"/>
              </a:rPr>
              <a:t>Provide plenty of registers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7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7A1582-BEB1-ADF3-AE34-D71E26D479F5}"/>
              </a:ext>
            </a:extLst>
          </p:cNvPr>
          <p:cNvSpPr txBox="1"/>
          <p:nvPr/>
        </p:nvSpPr>
        <p:spPr>
          <a:xfrm>
            <a:off x="269507" y="471719"/>
            <a:ext cx="11232682" cy="5940088"/>
          </a:xfrm>
          <a:prstGeom prst="rect">
            <a:avLst/>
          </a:prstGeom>
          <a:noFill/>
        </p:spPr>
        <p:txBody>
          <a:bodyPr wrap="square">
            <a:spAutoFit/>
          </a:bodyPr>
          <a:lstStyle/>
          <a:p>
            <a:pPr algn="l"/>
            <a:r>
              <a:rPr lang="en-IN" sz="2000" b="1" i="0" dirty="0">
                <a:effectLst/>
                <a:latin typeface="Times New Roman" panose="02020603050405020304" pitchFamily="18" charset="0"/>
                <a:cs typeface="Times New Roman" panose="02020603050405020304" pitchFamily="18" charset="0"/>
              </a:rPr>
              <a:t>Processor Organization</a:t>
            </a:r>
          </a:p>
          <a:p>
            <a:pPr algn="l"/>
            <a:r>
              <a:rPr lang="en-IN" sz="2000" b="0" i="0" dirty="0">
                <a:effectLst/>
                <a:latin typeface="Times New Roman" panose="02020603050405020304" pitchFamily="18" charset="0"/>
                <a:cs typeface="Times New Roman" panose="02020603050405020304" pitchFamily="18" charset="0"/>
              </a:rPr>
              <a:t>To understand the organization of the CPU, let us consider the requirements placed on the CPU, the things that it must do:</a:t>
            </a: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Fetch instruction</a:t>
            </a:r>
            <a:r>
              <a:rPr lang="en-IN" sz="2000" b="0" i="0" dirty="0">
                <a:effectLst/>
                <a:latin typeface="Times New Roman" panose="02020603050405020304" pitchFamily="18" charset="0"/>
                <a:cs typeface="Times New Roman" panose="02020603050405020304" pitchFamily="18" charset="0"/>
              </a:rPr>
              <a:t>: The CPU reads an instruction from memory.</a:t>
            </a: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Interpret instruction</a:t>
            </a:r>
            <a:r>
              <a:rPr lang="en-IN" sz="2000" b="0" i="0" dirty="0">
                <a:effectLst/>
                <a:latin typeface="Times New Roman" panose="02020603050405020304" pitchFamily="18" charset="0"/>
                <a:cs typeface="Times New Roman" panose="02020603050405020304" pitchFamily="18" charset="0"/>
              </a:rPr>
              <a:t>: The instruction is decoded to determine what action is required.</a:t>
            </a: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Fetch data</a:t>
            </a:r>
            <a:r>
              <a:rPr lang="en-IN" sz="2000" b="0" i="0" dirty="0">
                <a:effectLst/>
                <a:latin typeface="Times New Roman" panose="02020603050405020304" pitchFamily="18" charset="0"/>
                <a:cs typeface="Times New Roman" panose="02020603050405020304" pitchFamily="18" charset="0"/>
              </a:rPr>
              <a:t>: The execution of an instruction may require reading data from memory or an I/O module.</a:t>
            </a: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Process data</a:t>
            </a:r>
            <a:r>
              <a:rPr lang="en-IN" sz="2000" b="0" i="0" dirty="0">
                <a:effectLst/>
                <a:latin typeface="Times New Roman" panose="02020603050405020304" pitchFamily="18" charset="0"/>
                <a:cs typeface="Times New Roman" panose="02020603050405020304" pitchFamily="18" charset="0"/>
              </a:rPr>
              <a:t>: The execution of an instruction may require performing some arithmetic or logical operation on data.</a:t>
            </a:r>
          </a:p>
          <a:p>
            <a:pPr algn="l">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Write data</a:t>
            </a:r>
            <a:r>
              <a:rPr lang="en-IN" sz="2000" b="0" i="0" dirty="0">
                <a:effectLst/>
                <a:latin typeface="Times New Roman" panose="02020603050405020304" pitchFamily="18" charset="0"/>
                <a:cs typeface="Times New Roman" panose="02020603050405020304" pitchFamily="18" charset="0"/>
              </a:rPr>
              <a:t>: The results of an execution may require writing data to memory or an I/O module.</a:t>
            </a:r>
          </a:p>
          <a:p>
            <a:pPr algn="l"/>
            <a:endParaRPr lang="en-IN" sz="2000" b="0" i="0" dirty="0">
              <a:effectLst/>
              <a:latin typeface="Times New Roman" panose="02020603050405020304" pitchFamily="18" charset="0"/>
              <a:cs typeface="Times New Roman" panose="02020603050405020304" pitchFamily="18" charset="0"/>
            </a:endParaRPr>
          </a:p>
          <a:p>
            <a:pPr algn="l"/>
            <a:r>
              <a:rPr lang="en-IN" sz="2000" b="0" i="0" dirty="0">
                <a:effectLst/>
                <a:latin typeface="Times New Roman" panose="02020603050405020304" pitchFamily="18" charset="0"/>
                <a:cs typeface="Times New Roman" panose="02020603050405020304" pitchFamily="18" charset="0"/>
              </a:rPr>
              <a:t>To do these things, it should be clear that the CPU needs to store some data temporarily. It must remember the location of the last instruction so that it can know where to get the next instruction. It needs to store instructions and data temporar­ily while an instruction is being executed. In other words, the CPU needs a small internal memory.</a:t>
            </a:r>
          </a:p>
          <a:p>
            <a:pPr algn="l"/>
            <a:endParaRPr lang="en-IN" sz="2000" b="0" i="0" dirty="0">
              <a:effectLst/>
              <a:latin typeface="Times New Roman" panose="02020603050405020304" pitchFamily="18" charset="0"/>
              <a:cs typeface="Times New Roman" panose="02020603050405020304" pitchFamily="18" charset="0"/>
            </a:endParaRPr>
          </a:p>
          <a:p>
            <a:pPr algn="l"/>
            <a:r>
              <a:rPr lang="en-IN" sz="2000" b="0" i="0" dirty="0">
                <a:effectLst/>
                <a:latin typeface="Times New Roman" panose="02020603050405020304" pitchFamily="18" charset="0"/>
                <a:cs typeface="Times New Roman" panose="02020603050405020304" pitchFamily="18" charset="0"/>
              </a:rPr>
              <a:t>The ALU does the actual computation or processing of data. </a:t>
            </a:r>
          </a:p>
          <a:p>
            <a:pPr algn="l"/>
            <a:r>
              <a:rPr lang="en-IN" sz="2000" b="0" i="0" dirty="0">
                <a:effectLst/>
                <a:latin typeface="Times New Roman" panose="02020603050405020304" pitchFamily="18" charset="0"/>
                <a:cs typeface="Times New Roman" panose="02020603050405020304" pitchFamily="18" charset="0"/>
              </a:rPr>
              <a:t>The con­trol unit controls the movement of data and instructions into and out of the CPU and controls the operation of the ALU. </a:t>
            </a:r>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91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Diagram&#10;&#10;Description automatically generated">
            <a:extLst>
              <a:ext uri="{FF2B5EF4-FFF2-40B4-BE49-F238E27FC236}">
                <a16:creationId xmlns:a16="http://schemas.microsoft.com/office/drawing/2014/main" id="{B043A035-17AD-7390-004D-B4F01A41D951}"/>
              </a:ext>
            </a:extLst>
          </p:cNvPr>
          <p:cNvPicPr>
            <a:picLocks noChangeAspect="1"/>
          </p:cNvPicPr>
          <p:nvPr/>
        </p:nvPicPr>
        <p:blipFill>
          <a:blip r:embed="rId2"/>
          <a:stretch>
            <a:fillRect/>
          </a:stretch>
        </p:blipFill>
        <p:spPr>
          <a:xfrm>
            <a:off x="779647" y="1286933"/>
            <a:ext cx="8513416" cy="5571067"/>
          </a:xfrm>
          <a:prstGeom prst="rect">
            <a:avLst/>
          </a:prstGeom>
        </p:spPr>
      </p:pic>
      <p:sp>
        <p:nvSpPr>
          <p:cNvPr id="4" name="TextBox 3">
            <a:extLst>
              <a:ext uri="{FF2B5EF4-FFF2-40B4-BE49-F238E27FC236}">
                <a16:creationId xmlns:a16="http://schemas.microsoft.com/office/drawing/2014/main" id="{7C15F576-99AB-6941-6397-68BD5B8DA569}"/>
              </a:ext>
            </a:extLst>
          </p:cNvPr>
          <p:cNvSpPr txBox="1"/>
          <p:nvPr/>
        </p:nvSpPr>
        <p:spPr>
          <a:xfrm>
            <a:off x="2172903" y="570917"/>
            <a:ext cx="6097604" cy="369332"/>
          </a:xfrm>
          <a:prstGeom prst="rect">
            <a:avLst/>
          </a:prstGeom>
          <a:noFill/>
        </p:spPr>
        <p:txBody>
          <a:bodyPr wrap="square">
            <a:spAutoFit/>
          </a:bodyPr>
          <a:lstStyle/>
          <a:p>
            <a:r>
              <a:rPr lang="en-IN" b="0" i="0" dirty="0">
                <a:solidFill>
                  <a:srgbClr val="555555"/>
                </a:solidFill>
                <a:effectLst/>
                <a:latin typeface="Helvetica Neue"/>
              </a:rPr>
              <a:t>The CPU with the System Bus</a:t>
            </a:r>
            <a:endParaRPr lang="en-IN" dirty="0"/>
          </a:p>
        </p:txBody>
      </p:sp>
    </p:spTree>
    <p:extLst>
      <p:ext uri="{BB962C8B-B14F-4D97-AF65-F5344CB8AC3E}">
        <p14:creationId xmlns:p14="http://schemas.microsoft.com/office/powerpoint/2010/main" val="100079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D429760-1905-511C-076A-88023D1FF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651" y="762182"/>
            <a:ext cx="9346130" cy="58022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F3CC01-FAF8-DA80-0DEA-102082C6422F}"/>
              </a:ext>
            </a:extLst>
          </p:cNvPr>
          <p:cNvSpPr txBox="1"/>
          <p:nvPr/>
        </p:nvSpPr>
        <p:spPr>
          <a:xfrm>
            <a:off x="3655194" y="392850"/>
            <a:ext cx="6097604" cy="369332"/>
          </a:xfrm>
          <a:prstGeom prst="rect">
            <a:avLst/>
          </a:prstGeom>
          <a:noFill/>
        </p:spPr>
        <p:txBody>
          <a:bodyPr wrap="square">
            <a:spAutoFit/>
          </a:bodyPr>
          <a:lstStyle/>
          <a:p>
            <a:r>
              <a:rPr lang="en-IN" dirty="0"/>
              <a:t>CPU Internal Structure</a:t>
            </a:r>
          </a:p>
        </p:txBody>
      </p:sp>
    </p:spTree>
    <p:extLst>
      <p:ext uri="{BB962C8B-B14F-4D97-AF65-F5344CB8AC3E}">
        <p14:creationId xmlns:p14="http://schemas.microsoft.com/office/powerpoint/2010/main" val="85709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67559-4A55-4A92-123E-A96E9E989868}"/>
              </a:ext>
            </a:extLst>
          </p:cNvPr>
          <p:cNvSpPr txBox="1"/>
          <p:nvPr/>
        </p:nvSpPr>
        <p:spPr>
          <a:xfrm>
            <a:off x="317634" y="351101"/>
            <a:ext cx="11155680" cy="4093428"/>
          </a:xfrm>
          <a:prstGeom prst="rect">
            <a:avLst/>
          </a:prstGeom>
          <a:noFill/>
        </p:spPr>
        <p:txBody>
          <a:bodyPr wrap="square">
            <a:spAutoFit/>
          </a:bodyPr>
          <a:lstStyle/>
          <a:p>
            <a:pPr algn="just"/>
            <a:r>
              <a:rPr lang="en-IN" sz="2000" b="1" i="0" dirty="0">
                <a:effectLst/>
                <a:latin typeface="Helvetica Neue"/>
              </a:rPr>
              <a:t>Register organization</a:t>
            </a:r>
          </a:p>
          <a:p>
            <a:pPr algn="just"/>
            <a:endParaRPr lang="en-IN" sz="2000" b="1" i="0" dirty="0">
              <a:effectLst/>
              <a:latin typeface="Helvetica Neue"/>
            </a:endParaRPr>
          </a:p>
          <a:p>
            <a:pPr algn="just"/>
            <a:r>
              <a:rPr lang="en-IN" sz="2000" b="0" i="0" dirty="0">
                <a:effectLst/>
                <a:latin typeface="Helvetica Neue"/>
              </a:rPr>
              <a:t>Within the CPU, there is a set of registers that function as a level of memory above main memory and cache in the hierarchy. The registers in the CPU perform two roles:</a:t>
            </a:r>
          </a:p>
          <a:p>
            <a:pPr algn="just"/>
            <a:endParaRPr lang="en-IN" sz="2000" b="0" i="0" dirty="0">
              <a:effectLst/>
              <a:latin typeface="Helvetica Neue"/>
            </a:endParaRPr>
          </a:p>
          <a:p>
            <a:pPr algn="just">
              <a:buFont typeface="Arial" panose="020B0604020202020204" pitchFamily="34" charset="0"/>
              <a:buChar char="•"/>
            </a:pPr>
            <a:r>
              <a:rPr lang="en-IN" sz="2000" b="1" i="0" dirty="0">
                <a:effectLst/>
                <a:latin typeface="Helvetica Neue"/>
              </a:rPr>
              <a:t>User-visible registers</a:t>
            </a:r>
            <a:r>
              <a:rPr lang="en-IN" sz="2000" b="0" i="0" dirty="0">
                <a:effectLst/>
                <a:latin typeface="Helvetica Neue"/>
              </a:rPr>
              <a:t>: These enable the machine- or assembly-language pro­grammer to minimize main memory references by optimizing use of registers.</a:t>
            </a:r>
          </a:p>
          <a:p>
            <a:pPr algn="just"/>
            <a:endParaRPr lang="en-IN" sz="2000" b="0" i="0" dirty="0">
              <a:effectLst/>
              <a:latin typeface="Helvetica Neue"/>
            </a:endParaRPr>
          </a:p>
          <a:p>
            <a:pPr algn="just">
              <a:buFont typeface="Arial" panose="020B0604020202020204" pitchFamily="34" charset="0"/>
              <a:buChar char="•"/>
            </a:pPr>
            <a:r>
              <a:rPr lang="en-IN" sz="2000" b="1" i="0" dirty="0">
                <a:effectLst/>
                <a:latin typeface="Helvetica Neue"/>
              </a:rPr>
              <a:t>Control and status registers</a:t>
            </a:r>
            <a:r>
              <a:rPr lang="en-IN" sz="2000" b="0" i="0" dirty="0">
                <a:effectLst/>
                <a:latin typeface="Helvetica Neue"/>
              </a:rPr>
              <a:t>: These are used by the control unit to control the operation of the CPU and by privileged, operating system programs to control the execution of programs.</a:t>
            </a:r>
          </a:p>
          <a:p>
            <a:pPr algn="just"/>
            <a:r>
              <a:rPr lang="en-IN" sz="2000" b="0" i="0" dirty="0">
                <a:effectLst/>
                <a:latin typeface="Helvetica Neue"/>
              </a:rPr>
              <a:t>There is not a clean separation of registers into these two categories. For example, on some machines the program counter is user visible (e.g., Pentium), but on many it is not (e.g., PowerPC). For purposes of the following discussion, how­ever, we will use these categories.</a:t>
            </a:r>
          </a:p>
        </p:txBody>
      </p:sp>
      <p:sp>
        <p:nvSpPr>
          <p:cNvPr id="7" name="TextBox 6">
            <a:extLst>
              <a:ext uri="{FF2B5EF4-FFF2-40B4-BE49-F238E27FC236}">
                <a16:creationId xmlns:a16="http://schemas.microsoft.com/office/drawing/2014/main" id="{5AFB8D99-81CD-5DDD-BCE5-C03A623CFFCA}"/>
              </a:ext>
            </a:extLst>
          </p:cNvPr>
          <p:cNvSpPr txBox="1"/>
          <p:nvPr/>
        </p:nvSpPr>
        <p:spPr>
          <a:xfrm>
            <a:off x="560270" y="4377616"/>
            <a:ext cx="11071459" cy="2246769"/>
          </a:xfrm>
          <a:prstGeom prst="rect">
            <a:avLst/>
          </a:prstGeom>
          <a:noFill/>
        </p:spPr>
        <p:txBody>
          <a:bodyPr wrap="square">
            <a:spAutoFit/>
          </a:bodyPr>
          <a:lstStyle/>
          <a:p>
            <a:pPr algn="just"/>
            <a:r>
              <a:rPr lang="en-IN" sz="2000" b="1" i="0" dirty="0">
                <a:effectLst/>
                <a:latin typeface="Helvetica Neue"/>
              </a:rPr>
              <a:t>User-Visible Registers</a:t>
            </a:r>
          </a:p>
          <a:p>
            <a:pPr algn="just"/>
            <a:r>
              <a:rPr lang="en-IN" sz="2000" b="0" i="0" dirty="0">
                <a:effectLst/>
                <a:latin typeface="Helvetica Neue"/>
              </a:rPr>
              <a:t>A user-visible register is one that may be referenced by means of the machine lan­guage that the CPU executes. We can characterize these in the following categories:</a:t>
            </a:r>
          </a:p>
          <a:p>
            <a:pPr algn="just">
              <a:buFont typeface="Arial" panose="020B0604020202020204" pitchFamily="34" charset="0"/>
              <a:buChar char="•"/>
            </a:pPr>
            <a:r>
              <a:rPr lang="en-IN" sz="2000" b="0" i="0" dirty="0">
                <a:effectLst/>
                <a:latin typeface="Helvetica Neue"/>
              </a:rPr>
              <a:t>General purpose</a:t>
            </a:r>
          </a:p>
          <a:p>
            <a:pPr algn="just">
              <a:buFont typeface="Arial" panose="020B0604020202020204" pitchFamily="34" charset="0"/>
              <a:buChar char="•"/>
            </a:pPr>
            <a:r>
              <a:rPr lang="en-IN" sz="2000" b="0" i="0" dirty="0">
                <a:effectLst/>
                <a:latin typeface="Helvetica Neue"/>
              </a:rPr>
              <a:t>Data</a:t>
            </a:r>
          </a:p>
          <a:p>
            <a:pPr algn="just">
              <a:buFont typeface="Arial" panose="020B0604020202020204" pitchFamily="34" charset="0"/>
              <a:buChar char="•"/>
            </a:pPr>
            <a:r>
              <a:rPr lang="en-IN" sz="2000" b="0" i="0" dirty="0">
                <a:effectLst/>
                <a:latin typeface="Helvetica Neue"/>
              </a:rPr>
              <a:t>Address</a:t>
            </a:r>
          </a:p>
          <a:p>
            <a:pPr algn="just">
              <a:buFont typeface="Arial" panose="020B0604020202020204" pitchFamily="34" charset="0"/>
              <a:buChar char="•"/>
            </a:pPr>
            <a:r>
              <a:rPr lang="en-IN" sz="2000" b="0" i="0" dirty="0">
                <a:effectLst/>
                <a:latin typeface="Helvetica Neue"/>
              </a:rPr>
              <a:t>Condition codes</a:t>
            </a:r>
          </a:p>
        </p:txBody>
      </p:sp>
    </p:spTree>
    <p:extLst>
      <p:ext uri="{BB962C8B-B14F-4D97-AF65-F5344CB8AC3E}">
        <p14:creationId xmlns:p14="http://schemas.microsoft.com/office/powerpoint/2010/main" val="190970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F90B84-AED9-6FE4-7FEB-493B8792AD4F}"/>
              </a:ext>
            </a:extLst>
          </p:cNvPr>
          <p:cNvSpPr txBox="1"/>
          <p:nvPr/>
        </p:nvSpPr>
        <p:spPr>
          <a:xfrm>
            <a:off x="372979" y="536683"/>
            <a:ext cx="10339939" cy="5582619"/>
          </a:xfrm>
          <a:prstGeom prst="rect">
            <a:avLst/>
          </a:prstGeom>
          <a:noFill/>
        </p:spPr>
        <p:txBody>
          <a:bodyPr wrap="square">
            <a:spAutoFit/>
          </a:bodyPr>
          <a:lstStyle/>
          <a:p>
            <a:pPr algn="just">
              <a:lnSpc>
                <a:spcPct val="150000"/>
              </a:lnSpc>
            </a:pPr>
            <a:r>
              <a:rPr lang="en-IN" sz="2000" b="1" i="0" dirty="0">
                <a:effectLst/>
                <a:latin typeface="Helvetica Neue"/>
              </a:rPr>
              <a:t>General-purpose registers</a:t>
            </a:r>
            <a:r>
              <a:rPr lang="en-IN" sz="2000" b="0" i="0" dirty="0">
                <a:effectLst/>
                <a:latin typeface="Helvetica Neue"/>
              </a:rPr>
              <a:t>: can be assigned to a variety of functions by the pro­grammer. Sometimes their use within the instruction set is orthogonal to the opera­tion. That is, any general--purpose register can contain the operand for any opcode. </a:t>
            </a:r>
          </a:p>
          <a:p>
            <a:pPr algn="just">
              <a:lnSpc>
                <a:spcPct val="150000"/>
              </a:lnSpc>
            </a:pPr>
            <a:r>
              <a:rPr lang="en-IN" sz="2000" b="1" i="0" dirty="0">
                <a:effectLst/>
                <a:latin typeface="Helvetica Neue"/>
              </a:rPr>
              <a:t>Data registers</a:t>
            </a:r>
            <a:r>
              <a:rPr lang="en-IN" sz="2000" b="0" i="0" dirty="0">
                <a:effectLst/>
                <a:latin typeface="Helvetica Neue"/>
              </a:rPr>
              <a:t> may be used only to hold data and cannot be employed in the calculation of an operand address.</a:t>
            </a:r>
          </a:p>
          <a:p>
            <a:pPr algn="just">
              <a:lnSpc>
                <a:spcPct val="150000"/>
              </a:lnSpc>
            </a:pPr>
            <a:r>
              <a:rPr lang="en-IN" sz="2000" b="1" i="0" dirty="0">
                <a:effectLst/>
                <a:latin typeface="Helvetica Neue"/>
              </a:rPr>
              <a:t>Address registers</a:t>
            </a:r>
            <a:r>
              <a:rPr lang="en-IN" sz="2000" b="0" i="0" dirty="0">
                <a:effectLst/>
                <a:latin typeface="Helvetica Neue"/>
              </a:rPr>
              <a:t> may themselves be somewhat general purpose, or they may be devoted to a particular addressing mode.</a:t>
            </a:r>
          </a:p>
          <a:p>
            <a:pPr algn="just">
              <a:lnSpc>
                <a:spcPct val="150000"/>
              </a:lnSpc>
            </a:pPr>
            <a:r>
              <a:rPr lang="en-IN" sz="2000" b="1" i="0" dirty="0">
                <a:effectLst/>
                <a:latin typeface="Helvetica Neue"/>
              </a:rPr>
              <a:t>Condition codes register</a:t>
            </a:r>
            <a:r>
              <a:rPr lang="en-IN" sz="2000" b="0" i="0" dirty="0">
                <a:effectLst/>
                <a:latin typeface="Helvetica Neue"/>
              </a:rPr>
              <a:t> (also referred to </a:t>
            </a:r>
            <a:r>
              <a:rPr lang="en-IN" sz="2000" b="1" i="0" dirty="0">
                <a:effectLst/>
                <a:latin typeface="Helvetica Neue"/>
              </a:rPr>
              <a:t>as flags</a:t>
            </a:r>
            <a:r>
              <a:rPr lang="en-IN" sz="2000" b="0" i="0" dirty="0">
                <a:effectLst/>
                <a:latin typeface="Helvetica Neue"/>
              </a:rPr>
              <a:t>): Condition codes are bits set by the CPU hardware as the result of operations. For example, an arithmetic operation may pro­duce a positive, negative, zero, or overflow result. In addition to the result itself being stored in a register or memory, a condition code is also set. The code may sub­sequently be tested as part of a conditional branch operation.</a:t>
            </a:r>
            <a:endParaRPr lang="en-IN" sz="2000" dirty="0"/>
          </a:p>
        </p:txBody>
      </p:sp>
    </p:spTree>
    <p:extLst>
      <p:ext uri="{BB962C8B-B14F-4D97-AF65-F5344CB8AC3E}">
        <p14:creationId xmlns:p14="http://schemas.microsoft.com/office/powerpoint/2010/main" val="18487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1FDDC6-F60A-3C68-752F-297ABC840988}"/>
              </a:ext>
            </a:extLst>
          </p:cNvPr>
          <p:cNvSpPr txBox="1"/>
          <p:nvPr/>
        </p:nvSpPr>
        <p:spPr>
          <a:xfrm>
            <a:off x="449580" y="573572"/>
            <a:ext cx="11292839" cy="5575309"/>
          </a:xfrm>
          <a:prstGeom prst="rect">
            <a:avLst/>
          </a:prstGeom>
          <a:noFill/>
        </p:spPr>
        <p:txBody>
          <a:bodyPr wrap="square">
            <a:spAutoFit/>
          </a:bodyPr>
          <a:lstStyle/>
          <a:p>
            <a:pPr algn="just">
              <a:lnSpc>
                <a:spcPct val="150000"/>
              </a:lnSpc>
            </a:pPr>
            <a:r>
              <a:rPr lang="en-IN" sz="2000" b="1" i="0" dirty="0">
                <a:effectLst/>
                <a:latin typeface="Helvetica Neue"/>
              </a:rPr>
              <a:t>Control and Status Registers</a:t>
            </a:r>
          </a:p>
          <a:p>
            <a:pPr algn="just">
              <a:lnSpc>
                <a:spcPct val="150000"/>
              </a:lnSpc>
            </a:pPr>
            <a:r>
              <a:rPr lang="en-IN" sz="2000" b="0" i="0" dirty="0">
                <a:effectLst/>
                <a:latin typeface="Helvetica Neue"/>
              </a:rPr>
              <a:t>There are a variety of CPU registers that are employed to control the operation of the CPU. Most of these, on most machines, are not visible to the user. Some of them may be visible to machine instructions executed in a control or operating system mode.</a:t>
            </a:r>
          </a:p>
          <a:p>
            <a:pPr algn="just">
              <a:lnSpc>
                <a:spcPct val="150000"/>
              </a:lnSpc>
            </a:pPr>
            <a:r>
              <a:rPr lang="en-IN" sz="2000" b="0" i="0" dirty="0">
                <a:effectLst/>
                <a:latin typeface="Helvetica Neue"/>
              </a:rPr>
              <a:t>Of course, different machines will have different register organizations and use different terminology. We list here a reasonably complete list of register types, with a brief description.</a:t>
            </a:r>
          </a:p>
          <a:p>
            <a:pPr algn="just">
              <a:lnSpc>
                <a:spcPct val="150000"/>
              </a:lnSpc>
            </a:pPr>
            <a:r>
              <a:rPr lang="en-IN" sz="2000" b="0" i="0" dirty="0">
                <a:effectLst/>
                <a:latin typeface="Helvetica Neue"/>
              </a:rPr>
              <a:t>Four registers are essential to instruction execution:</a:t>
            </a:r>
          </a:p>
          <a:p>
            <a:pPr algn="just">
              <a:lnSpc>
                <a:spcPct val="150000"/>
              </a:lnSpc>
              <a:buFont typeface="Arial" panose="020B0604020202020204" pitchFamily="34" charset="0"/>
              <a:buChar char="•"/>
            </a:pPr>
            <a:r>
              <a:rPr lang="en-IN" sz="2000" b="1" i="0" dirty="0">
                <a:effectLst/>
                <a:latin typeface="Helvetica Neue"/>
              </a:rPr>
              <a:t>Program counter (PC)</a:t>
            </a:r>
            <a:r>
              <a:rPr lang="en-IN" sz="2000" b="0" i="0" dirty="0">
                <a:effectLst/>
                <a:latin typeface="Helvetica Neue"/>
              </a:rPr>
              <a:t>: Contains the address of an instruction to be fetched.</a:t>
            </a:r>
          </a:p>
          <a:p>
            <a:pPr algn="just">
              <a:lnSpc>
                <a:spcPct val="150000"/>
              </a:lnSpc>
              <a:buFont typeface="Arial" panose="020B0604020202020204" pitchFamily="34" charset="0"/>
              <a:buChar char="•"/>
            </a:pPr>
            <a:r>
              <a:rPr lang="en-IN" sz="2000" b="1" i="0" dirty="0">
                <a:effectLst/>
                <a:latin typeface="Helvetica Neue"/>
              </a:rPr>
              <a:t>Instruction register (IR)</a:t>
            </a:r>
            <a:r>
              <a:rPr lang="en-IN" sz="2000" b="0" i="0" dirty="0">
                <a:effectLst/>
                <a:latin typeface="Helvetica Neue"/>
              </a:rPr>
              <a:t>: Contains the instruction most recently fetched.</a:t>
            </a:r>
          </a:p>
          <a:p>
            <a:pPr algn="just">
              <a:lnSpc>
                <a:spcPct val="150000"/>
              </a:lnSpc>
              <a:buFont typeface="Arial" panose="020B0604020202020204" pitchFamily="34" charset="0"/>
              <a:buChar char="•"/>
            </a:pPr>
            <a:r>
              <a:rPr lang="en-IN" sz="2000" b="1" i="0" dirty="0">
                <a:effectLst/>
                <a:latin typeface="Helvetica Neue"/>
              </a:rPr>
              <a:t>Memory address registers (MAR)</a:t>
            </a:r>
            <a:r>
              <a:rPr lang="en-IN" sz="2000" b="0" i="0" dirty="0">
                <a:effectLst/>
                <a:latin typeface="Helvetica Neue"/>
              </a:rPr>
              <a:t>: Contains the address of a location in memory.</a:t>
            </a:r>
          </a:p>
          <a:p>
            <a:pPr algn="just">
              <a:lnSpc>
                <a:spcPct val="150000"/>
              </a:lnSpc>
              <a:buFont typeface="Arial" panose="020B0604020202020204" pitchFamily="34" charset="0"/>
              <a:buChar char="•"/>
            </a:pPr>
            <a:r>
              <a:rPr lang="en-IN" sz="2000" b="1" i="0" dirty="0">
                <a:effectLst/>
                <a:latin typeface="Helvetica Neue"/>
              </a:rPr>
              <a:t>Memory buffer register (MBR)</a:t>
            </a:r>
            <a:r>
              <a:rPr lang="en-IN" sz="2000" b="0" i="0" dirty="0">
                <a:effectLst/>
                <a:latin typeface="Helvetica Neue"/>
              </a:rPr>
              <a:t>: Contains a word of data lo be written to mem­ory or the word most recently read.</a:t>
            </a:r>
          </a:p>
        </p:txBody>
      </p:sp>
    </p:spTree>
    <p:extLst>
      <p:ext uri="{BB962C8B-B14F-4D97-AF65-F5344CB8AC3E}">
        <p14:creationId xmlns:p14="http://schemas.microsoft.com/office/powerpoint/2010/main" val="2919884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57A63D-CB84-268B-8F23-1C512F621750}"/>
              </a:ext>
            </a:extLst>
          </p:cNvPr>
          <p:cNvSpPr txBox="1"/>
          <p:nvPr/>
        </p:nvSpPr>
        <p:spPr>
          <a:xfrm>
            <a:off x="779645" y="615251"/>
            <a:ext cx="10578165" cy="6036974"/>
          </a:xfrm>
          <a:prstGeom prst="rect">
            <a:avLst/>
          </a:prstGeom>
          <a:noFill/>
        </p:spPr>
        <p:txBody>
          <a:bodyPr wrap="square">
            <a:spAutoFit/>
          </a:bodyPr>
          <a:lstStyle/>
          <a:p>
            <a:pPr algn="just">
              <a:lnSpc>
                <a:spcPct val="150000"/>
              </a:lnSpc>
            </a:pPr>
            <a:r>
              <a:rPr lang="en-IN" sz="2000" b="0" i="0" dirty="0">
                <a:effectLst/>
                <a:latin typeface="Helvetica Neue"/>
              </a:rPr>
              <a:t>All CPU designs include a register or set of registers, often known as the </a:t>
            </a:r>
            <a:r>
              <a:rPr lang="en-IN" sz="2000" b="1" i="0" dirty="0">
                <a:effectLst/>
                <a:latin typeface="Helvetica Neue"/>
              </a:rPr>
              <a:t>program status word</a:t>
            </a:r>
            <a:r>
              <a:rPr lang="en-IN" sz="2000" b="0" i="0" dirty="0">
                <a:effectLst/>
                <a:latin typeface="Helvetica Neue"/>
              </a:rPr>
              <a:t> (PSW), that contain status information. The PSW typically con­tains condition codes plus other stains information. Common fields or flags include the following:</a:t>
            </a:r>
          </a:p>
          <a:p>
            <a:pPr algn="just">
              <a:lnSpc>
                <a:spcPct val="150000"/>
              </a:lnSpc>
              <a:buFont typeface="Arial" panose="020B0604020202020204" pitchFamily="34" charset="0"/>
              <a:buChar char="•"/>
            </a:pPr>
            <a:r>
              <a:rPr lang="en-IN" sz="2000" b="1" i="0" dirty="0">
                <a:effectLst/>
                <a:latin typeface="Helvetica Neue"/>
              </a:rPr>
              <a:t>Sign</a:t>
            </a:r>
            <a:r>
              <a:rPr lang="en-IN" sz="2000" b="0" i="0" dirty="0">
                <a:effectLst/>
                <a:latin typeface="Helvetica Neue"/>
              </a:rPr>
              <a:t>: Contains the sign bit of the result of the last arithmetic operation.</a:t>
            </a:r>
          </a:p>
          <a:p>
            <a:pPr algn="just">
              <a:lnSpc>
                <a:spcPct val="150000"/>
              </a:lnSpc>
              <a:buFont typeface="Arial" panose="020B0604020202020204" pitchFamily="34" charset="0"/>
              <a:buChar char="•"/>
            </a:pPr>
            <a:r>
              <a:rPr lang="en-IN" sz="2000" b="1" i="0" dirty="0">
                <a:effectLst/>
                <a:latin typeface="Helvetica Neue"/>
              </a:rPr>
              <a:t>Zero</a:t>
            </a:r>
            <a:r>
              <a:rPr lang="en-IN" sz="2000" b="0" i="0" dirty="0">
                <a:effectLst/>
                <a:latin typeface="Helvetica Neue"/>
              </a:rPr>
              <a:t>: Set when the result is 0.</a:t>
            </a:r>
          </a:p>
          <a:p>
            <a:pPr algn="just">
              <a:lnSpc>
                <a:spcPct val="150000"/>
              </a:lnSpc>
              <a:buFont typeface="Arial" panose="020B0604020202020204" pitchFamily="34" charset="0"/>
              <a:buChar char="•"/>
            </a:pPr>
            <a:r>
              <a:rPr lang="en-IN" sz="2000" b="1" i="0" dirty="0">
                <a:effectLst/>
                <a:latin typeface="Helvetica Neue"/>
              </a:rPr>
              <a:t>Carry</a:t>
            </a:r>
            <a:r>
              <a:rPr lang="en-IN" sz="2000" b="0" i="0" dirty="0">
                <a:effectLst/>
                <a:latin typeface="Helvetica Neue"/>
              </a:rPr>
              <a:t>: Set if an operation resulted in a carry (addition) into or borrow (sub-traction) out of a high-order hit. Used for multiword arithmetic operations.</a:t>
            </a:r>
          </a:p>
          <a:p>
            <a:pPr algn="just">
              <a:lnSpc>
                <a:spcPct val="150000"/>
              </a:lnSpc>
              <a:buFont typeface="Arial" panose="020B0604020202020204" pitchFamily="34" charset="0"/>
              <a:buChar char="•"/>
            </a:pPr>
            <a:r>
              <a:rPr lang="en-IN" sz="2000" b="1" i="0" dirty="0">
                <a:effectLst/>
                <a:latin typeface="Helvetica Neue"/>
              </a:rPr>
              <a:t>Equal</a:t>
            </a:r>
            <a:r>
              <a:rPr lang="en-IN" sz="2000" b="0" i="0" dirty="0">
                <a:effectLst/>
                <a:latin typeface="Helvetica Neue"/>
              </a:rPr>
              <a:t>: Set if a logical compare result is equality.</a:t>
            </a:r>
          </a:p>
          <a:p>
            <a:pPr algn="just">
              <a:lnSpc>
                <a:spcPct val="150000"/>
              </a:lnSpc>
              <a:buFont typeface="Arial" panose="020B0604020202020204" pitchFamily="34" charset="0"/>
              <a:buChar char="•"/>
            </a:pPr>
            <a:r>
              <a:rPr lang="en-IN" sz="2000" b="1" i="0" dirty="0">
                <a:effectLst/>
                <a:latin typeface="Helvetica Neue"/>
              </a:rPr>
              <a:t>Overflow</a:t>
            </a:r>
            <a:r>
              <a:rPr lang="en-IN" sz="2000" b="0" i="0" dirty="0">
                <a:effectLst/>
                <a:latin typeface="Helvetica Neue"/>
              </a:rPr>
              <a:t>: Used to indicate arithmetic overflow</a:t>
            </a:r>
          </a:p>
          <a:p>
            <a:pPr algn="just">
              <a:lnSpc>
                <a:spcPct val="150000"/>
              </a:lnSpc>
              <a:buFont typeface="Arial" panose="020B0604020202020204" pitchFamily="34" charset="0"/>
              <a:buChar char="•"/>
            </a:pPr>
            <a:r>
              <a:rPr lang="en-IN" sz="2000" b="1" i="0" dirty="0">
                <a:effectLst/>
                <a:latin typeface="Helvetica Neue"/>
              </a:rPr>
              <a:t>Interrupt enable/disable</a:t>
            </a:r>
            <a:r>
              <a:rPr lang="en-IN" sz="2000" b="0" i="0" dirty="0">
                <a:effectLst/>
                <a:latin typeface="Helvetica Neue"/>
              </a:rPr>
              <a:t>: Used to enable or disable interrupts.</a:t>
            </a:r>
          </a:p>
          <a:p>
            <a:pPr algn="just">
              <a:lnSpc>
                <a:spcPct val="150000"/>
              </a:lnSpc>
              <a:buFont typeface="Arial" panose="020B0604020202020204" pitchFamily="34" charset="0"/>
              <a:buChar char="•"/>
            </a:pPr>
            <a:r>
              <a:rPr lang="en-IN" sz="2000" b="1" i="0" dirty="0">
                <a:effectLst/>
                <a:latin typeface="Helvetica Neue"/>
              </a:rPr>
              <a:t>Supervisor</a:t>
            </a:r>
            <a:r>
              <a:rPr lang="en-IN" sz="2000" b="0" i="0" dirty="0">
                <a:effectLst/>
                <a:latin typeface="Helvetica Neue"/>
              </a:rPr>
              <a:t>: Indicates whether the CPU is executing in supervisor or user mode. Certain privileged instructions can be executed only in supervisor mode, and certain areas of memory can be accessed only in supervisor mode.</a:t>
            </a:r>
          </a:p>
        </p:txBody>
      </p:sp>
    </p:spTree>
    <p:extLst>
      <p:ext uri="{BB962C8B-B14F-4D97-AF65-F5344CB8AC3E}">
        <p14:creationId xmlns:p14="http://schemas.microsoft.com/office/powerpoint/2010/main" val="2676801184"/>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f61bb9b-af87-4297-b4fc-bed71047f28c" xsi:nil="true"/>
    <lcf76f155ced4ddcb4097134ff3c332f xmlns="1c4410ae-24f3-4de1-be64-0734b10a6f9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31D861213C67488F72E7B855317902" ma:contentTypeVersion="11" ma:contentTypeDescription="Create a new document." ma:contentTypeScope="" ma:versionID="238409c2bde12bd2609c643ec7fd026f">
  <xsd:schema xmlns:xsd="http://www.w3.org/2001/XMLSchema" xmlns:xs="http://www.w3.org/2001/XMLSchema" xmlns:p="http://schemas.microsoft.com/office/2006/metadata/properties" xmlns:ns2="1c4410ae-24f3-4de1-be64-0734b10a6f9b" xmlns:ns3="9f61bb9b-af87-4297-b4fc-bed71047f28c" targetNamespace="http://schemas.microsoft.com/office/2006/metadata/properties" ma:root="true" ma:fieldsID="1d4a708b2ae3b865efcfc0464fc1d839" ns2:_="" ns3:_="">
    <xsd:import namespace="1c4410ae-24f3-4de1-be64-0734b10a6f9b"/>
    <xsd:import namespace="9f61bb9b-af87-4297-b4fc-bed71047f28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4410ae-24f3-4de1-be64-0734b10a6f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caa9874-d7ab-48c3-9499-2754e980921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f61bb9b-af87-4297-b4fc-bed71047f28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9293986-6995-42bf-9ca1-0ceb8ce2e6d0}" ma:internalName="TaxCatchAll" ma:showField="CatchAllData" ma:web="9f61bb9b-af87-4297-b4fc-bed71047f28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674B4A-23E1-4699-AFAE-D1889B8D5B49}">
  <ds:schemaRefs>
    <ds:schemaRef ds:uri="http://schemas.microsoft.com/office/2006/metadata/properties"/>
    <ds:schemaRef ds:uri="http://schemas.microsoft.com/office/infopath/2007/PartnerControls"/>
    <ds:schemaRef ds:uri="9f61bb9b-af87-4297-b4fc-bed71047f28c"/>
    <ds:schemaRef ds:uri="1c4410ae-24f3-4de1-be64-0734b10a6f9b"/>
  </ds:schemaRefs>
</ds:datastoreItem>
</file>

<file path=customXml/itemProps2.xml><?xml version="1.0" encoding="utf-8"?>
<ds:datastoreItem xmlns:ds="http://schemas.openxmlformats.org/officeDocument/2006/customXml" ds:itemID="{77D7E77F-9F31-45C9-8540-21B7F8E1A3E5}">
  <ds:schemaRefs>
    <ds:schemaRef ds:uri="http://schemas.microsoft.com/sharepoint/v3/contenttype/forms"/>
  </ds:schemaRefs>
</ds:datastoreItem>
</file>

<file path=customXml/itemProps3.xml><?xml version="1.0" encoding="utf-8"?>
<ds:datastoreItem xmlns:ds="http://schemas.openxmlformats.org/officeDocument/2006/customXml" ds:itemID="{7A8CB47A-01CA-4651-9BE7-68C814CEF1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4410ae-24f3-4de1-be64-0734b10a6f9b"/>
    <ds:schemaRef ds:uri="9f61bb9b-af87-4297-b4fc-bed71047f28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Metropolitan</Template>
  <TotalTime>142</TotalTime>
  <Words>2224</Words>
  <Application>Microsoft Office PowerPoint</Application>
  <PresentationFormat>Widescreen</PresentationFormat>
  <Paragraphs>141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Amasis MT Pro Medium</vt:lpstr>
      <vt:lpstr>Arial</vt:lpstr>
      <vt:lpstr>Calibri Light</vt:lpstr>
      <vt:lpstr>erdana</vt:lpstr>
      <vt:lpstr>Helvetica Neue</vt:lpstr>
      <vt:lpstr>inter-bold</vt:lpstr>
      <vt:lpstr>inter-regular</vt:lpstr>
      <vt:lpstr>Nunito</vt:lpstr>
      <vt:lpstr>Times New Roman</vt:lpstr>
      <vt:lpstr>urw-din</vt:lpstr>
      <vt:lpstr>Metropolitan</vt:lpstr>
      <vt:lpstr>CENTRAL PROCESSING UNIT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SITADEVI B</dc:creator>
  <cp:lastModifiedBy>Aashish Bhattarai</cp:lastModifiedBy>
  <cp:revision>12</cp:revision>
  <dcterms:created xsi:type="dcterms:W3CDTF">2022-10-11T08:27:44Z</dcterms:created>
  <dcterms:modified xsi:type="dcterms:W3CDTF">2024-07-16T07:58:54Z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0x010100E231D861213C67488F72E7B855317902</vt:lpwstr>
  </property>
</Properties>
</file>