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8" r:id="rId1"/>
  </p:sldMasterIdLst>
  <p:notesMasterIdLst>
    <p:notesMasterId r:id="rId28"/>
  </p:notesMasterIdLst>
  <p:sldIdLst>
    <p:sldId id="283" r:id="rId2"/>
    <p:sldId id="267" r:id="rId3"/>
    <p:sldId id="256" r:id="rId4"/>
    <p:sldId id="258" r:id="rId5"/>
    <p:sldId id="257" r:id="rId6"/>
    <p:sldId id="259" r:id="rId7"/>
    <p:sldId id="260" r:id="rId8"/>
    <p:sldId id="261" r:id="rId9"/>
    <p:sldId id="262" r:id="rId10"/>
    <p:sldId id="275" r:id="rId11"/>
    <p:sldId id="263" r:id="rId12"/>
    <p:sldId id="278" r:id="rId13"/>
    <p:sldId id="264" r:id="rId14"/>
    <p:sldId id="279" r:id="rId15"/>
    <p:sldId id="280" r:id="rId16"/>
    <p:sldId id="281" r:id="rId17"/>
    <p:sldId id="266" r:id="rId18"/>
    <p:sldId id="265" r:id="rId19"/>
    <p:sldId id="268" r:id="rId20"/>
    <p:sldId id="269" r:id="rId21"/>
    <p:sldId id="270" r:id="rId22"/>
    <p:sldId id="271" r:id="rId23"/>
    <p:sldId id="272" r:id="rId24"/>
    <p:sldId id="273" r:id="rId25"/>
    <p:sldId id="274" r:id="rId26"/>
    <p:sldId id="276"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3" d="100"/>
          <a:sy n="43" d="100"/>
        </p:scale>
        <p:origin x="931"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933B95-8514-4B2A-9397-77C79FEE578D}" type="datetimeFigureOut">
              <a:rPr lang="en-US" smtClean="0"/>
              <a:t>7/17/2024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B7AD3B4-3345-420A-9407-2C6FFC2C87FC}" type="slidenum">
              <a:rPr lang="en-US" smtClean="0"/>
              <a:t>‹#›</a:t>
            </a:fld>
            <a:endParaRPr lang="en-US"/>
          </a:p>
        </p:txBody>
      </p:sp>
    </p:spTree>
    <p:extLst>
      <p:ext uri="{BB962C8B-B14F-4D97-AF65-F5344CB8AC3E}">
        <p14:creationId xmlns:p14="http://schemas.microsoft.com/office/powerpoint/2010/main" val="184219115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7E25D31-E664-4CFC-9173-CC19D63A48D0}"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8" name="Oval 7"/>
          <p:cNvSpPr/>
          <p:nvPr userDrawn="1"/>
        </p:nvSpPr>
        <p:spPr>
          <a:xfrm>
            <a:off x="10400325" y="5817140"/>
            <a:ext cx="580292" cy="524433"/>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10239150" y="5896793"/>
            <a:ext cx="706609" cy="365125"/>
          </a:xfrm>
        </p:spPr>
        <p:txBody>
          <a:bodyPr/>
          <a:lstStyle/>
          <a:p>
            <a:fld id="{419B3AC9-BA4A-4DAA-8430-1682020D6416}" type="slidenum">
              <a:rPr lang="en-US" smtClean="0"/>
              <a:t>‹#›</a:t>
            </a:fld>
            <a:endParaRPr lang="en-US" dirty="0"/>
          </a:p>
        </p:txBody>
      </p:sp>
    </p:spTree>
    <p:extLst>
      <p:ext uri="{BB962C8B-B14F-4D97-AF65-F5344CB8AC3E}">
        <p14:creationId xmlns:p14="http://schemas.microsoft.com/office/powerpoint/2010/main" val="2364009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CBE0E28-846D-4E2F-9F09-3D34E9700A70}"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22347575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55F243B-357D-41BB-BE22-B4A5AA91426F}"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B3AC9-BA4A-4DAA-8430-1682020D6416}"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732657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CC136F-E8BE-49C6-911D-6D2D9FB2C83A}"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164055049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4A63A1C-286A-4D55-BD6F-C6B92677A55E}"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B3AC9-BA4A-4DAA-8430-1682020D6416}"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55164384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7BD33C-45C5-47F5-B289-2C63BF436BBC}"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36300778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653F367-2F5A-4177-88BC-796D0CE28F9C}"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48594663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1BD1D2-9A73-4C63-87AC-37730C26BF88}"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35972434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C23B769-34CA-40C1-AE63-1F9DEAC52017}"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9149863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A2244D4-44FF-4F4D-BF5C-F0F58EBE905C}" type="datetime1">
              <a:rPr lang="en-US" smtClean="0"/>
              <a:t>7/17/2024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193664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B9AF2B9-F75B-46FA-8912-BCA0EFCE735A}" type="datetime1">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444353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31BF774-0F2C-4B23-879F-9FEBC3808575}" type="datetime1">
              <a:rPr lang="en-US" smtClean="0"/>
              <a:t>7/17/2024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18896689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B3008D-D6BF-4FA5-A02A-407A8CC118B6}" type="datetime1">
              <a:rPr lang="en-US" smtClean="0"/>
              <a:t>7/17/2024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958589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B475580-8C0C-436A-998D-407D7477956F}" type="datetime1">
              <a:rPr lang="en-US" smtClean="0"/>
              <a:t>7/17/2024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9429160" y="5962230"/>
            <a:ext cx="706609" cy="365125"/>
          </a:xfrm>
        </p:spPr>
        <p:txBody>
          <a:bodyPr/>
          <a:lstStyle/>
          <a:p>
            <a:fld id="{419B3AC9-BA4A-4DAA-8430-1682020D6416}" type="slidenum">
              <a:rPr lang="en-US" smtClean="0"/>
              <a:t>‹#›</a:t>
            </a:fld>
            <a:endParaRPr lang="en-US" dirty="0"/>
          </a:p>
        </p:txBody>
      </p:sp>
    </p:spTree>
    <p:extLst>
      <p:ext uri="{BB962C8B-B14F-4D97-AF65-F5344CB8AC3E}">
        <p14:creationId xmlns:p14="http://schemas.microsoft.com/office/powerpoint/2010/main" val="62942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1E406F4-274E-46C5-A682-F42E656AF2E7}" type="datetime1">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66239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97D9128-85E5-4DAB-9B9B-6337CF7D000B}" type="datetime1">
              <a:rPr lang="en-US" smtClean="0"/>
              <a:t>7/17/2024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19B3AC9-BA4A-4DAA-8430-1682020D6416}" type="slidenum">
              <a:rPr lang="en-US" smtClean="0"/>
              <a:t>‹#›</a:t>
            </a:fld>
            <a:endParaRPr lang="en-US"/>
          </a:p>
        </p:txBody>
      </p:sp>
    </p:spTree>
    <p:extLst>
      <p:ext uri="{BB962C8B-B14F-4D97-AF65-F5344CB8AC3E}">
        <p14:creationId xmlns:p14="http://schemas.microsoft.com/office/powerpoint/2010/main" val="4700871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6E66D35B-7505-49E4-8FAD-C15C07EA0D26}" type="datetime1">
              <a:rPr lang="en-US" smtClean="0"/>
              <a:t>7/17/2024</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8" name="Oval 7"/>
          <p:cNvSpPr/>
          <p:nvPr userDrawn="1"/>
        </p:nvSpPr>
        <p:spPr>
          <a:xfrm>
            <a:off x="9582520" y="5846885"/>
            <a:ext cx="598972" cy="624253"/>
          </a:xfrm>
          <a:prstGeom prst="ellipse">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9429160" y="5976448"/>
            <a:ext cx="706609" cy="365125"/>
          </a:xfrm>
          <a:prstGeom prst="rect">
            <a:avLst/>
          </a:prstGeom>
        </p:spPr>
        <p:txBody>
          <a:bodyPr vert="horz" lIns="91440" tIns="45720" rIns="91440" bIns="45720" rtlCol="0" anchor="ctr"/>
          <a:lstStyle>
            <a:lvl1pPr algn="r">
              <a:defRPr sz="2000">
                <a:solidFill>
                  <a:schemeClr val="accent1"/>
                </a:solidFill>
                <a:latin typeface="Arial Black" panose="020B0A04020102020204" pitchFamily="34" charset="0"/>
              </a:defRPr>
            </a:lvl1pPr>
          </a:lstStyle>
          <a:p>
            <a:fld id="{419B3AC9-BA4A-4DAA-8430-1682020D6416}" type="slidenum">
              <a:rPr lang="en-US" smtClean="0"/>
              <a:pPr/>
              <a:t>‹#›</a:t>
            </a:fld>
            <a:endParaRPr lang="en-US" dirty="0"/>
          </a:p>
        </p:txBody>
      </p:sp>
    </p:spTree>
    <p:extLst>
      <p:ext uri="{BB962C8B-B14F-4D97-AF65-F5344CB8AC3E}">
        <p14:creationId xmlns:p14="http://schemas.microsoft.com/office/powerpoint/2010/main" val="1489857245"/>
      </p:ext>
    </p:extLst>
  </p:cSld>
  <p:clrMap bg1="lt1" tx1="dk1" bg2="lt2" tx2="dk2" accent1="accent1" accent2="accent2" accent3="accent3" accent4="accent4" accent5="accent5" accent6="accent6" hlink="hlink" folHlink="folHlink"/>
  <p:sldLayoutIdLst>
    <p:sldLayoutId id="2147483719" r:id="rId1"/>
    <p:sldLayoutId id="2147483720" r:id="rId2"/>
    <p:sldLayoutId id="2147483721" r:id="rId3"/>
    <p:sldLayoutId id="2147483722" r:id="rId4"/>
    <p:sldLayoutId id="2147483723" r:id="rId5"/>
    <p:sldLayoutId id="2147483724" r:id="rId6"/>
    <p:sldLayoutId id="2147483725" r:id="rId7"/>
    <p:sldLayoutId id="2147483726" r:id="rId8"/>
    <p:sldLayoutId id="2147483727" r:id="rId9"/>
    <p:sldLayoutId id="2147483728" r:id="rId10"/>
    <p:sldLayoutId id="2147483729" r:id="rId11"/>
    <p:sldLayoutId id="2147483730" r:id="rId12"/>
    <p:sldLayoutId id="2147483731" r:id="rId13"/>
    <p:sldLayoutId id="2147483732" r:id="rId14"/>
    <p:sldLayoutId id="2147483733" r:id="rId15"/>
    <p:sldLayoutId id="2147483734"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3" y="361951"/>
            <a:ext cx="8533341" cy="838200"/>
          </a:xfrm>
        </p:spPr>
        <p:txBody>
          <a:bodyPr>
            <a:normAutofit/>
          </a:bodyPr>
          <a:lstStyle/>
          <a:p>
            <a:pPr algn="ctr"/>
            <a:r>
              <a:rPr lang="en-US" sz="2800" b="1" dirty="0">
                <a:latin typeface="Times New Roman" panose="02020603050405020304" pitchFamily="18" charset="0"/>
                <a:cs typeface="Times New Roman" panose="02020603050405020304" pitchFamily="18" charset="0"/>
              </a:rPr>
              <a:t>Bookshop Management System</a:t>
            </a:r>
            <a:endParaRPr lang="en-US" sz="28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65587" y="4450625"/>
            <a:ext cx="2621414" cy="1821786"/>
          </a:xfrm>
        </p:spPr>
        <p:txBody>
          <a:bodyPr>
            <a:normAutofit fontScale="85000" lnSpcReduction="20000"/>
          </a:bodyPr>
          <a:lstStyle/>
          <a:p>
            <a:r>
              <a:rPr lang="en-US" b="1" dirty="0">
                <a:latin typeface="Times New Roman" panose="02020603050405020304" pitchFamily="18" charset="0"/>
                <a:cs typeface="Times New Roman" panose="02020603050405020304" pitchFamily="18" charset="0"/>
              </a:rPr>
              <a:t>Prepared by:-</a:t>
            </a:r>
          </a:p>
          <a:p>
            <a:pPr algn="just">
              <a:buFont typeface="Courier New" panose="02070309020205020404" pitchFamily="49" charset="0"/>
              <a:buChar char="o"/>
            </a:pPr>
            <a:r>
              <a:rPr lang="en-US" sz="2200" dirty="0" err="1">
                <a:latin typeface="Times New Roman" panose="02020603050405020304" pitchFamily="18" charset="0"/>
                <a:cs typeface="Times New Roman" panose="02020603050405020304" pitchFamily="18" charset="0"/>
              </a:rPr>
              <a:t>Rashni</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Thapa</a:t>
            </a:r>
            <a:r>
              <a:rPr lang="en-US" sz="2200" dirty="0">
                <a:latin typeface="Times New Roman" panose="02020603050405020304" pitchFamily="18" charset="0"/>
                <a:cs typeface="Times New Roman" panose="02020603050405020304" pitchFamily="18" charset="0"/>
              </a:rPr>
              <a:t> Magar</a:t>
            </a:r>
          </a:p>
          <a:p>
            <a:pPr algn="just">
              <a:buFont typeface="Courier New" panose="02070309020205020404" pitchFamily="49" charset="0"/>
              <a:buChar char="o"/>
            </a:pPr>
            <a:r>
              <a:rPr lang="en-US" sz="2200" dirty="0" err="1">
                <a:latin typeface="Times New Roman" panose="02020603050405020304" pitchFamily="18" charset="0"/>
                <a:cs typeface="Times New Roman" panose="02020603050405020304" pitchFamily="18" charset="0"/>
              </a:rPr>
              <a:t>Sandip</a:t>
            </a:r>
            <a:r>
              <a:rPr lang="en-US" sz="2200" dirty="0">
                <a:latin typeface="Times New Roman" panose="02020603050405020304" pitchFamily="18" charset="0"/>
                <a:cs typeface="Times New Roman" panose="02020603050405020304" pitchFamily="18" charset="0"/>
              </a:rPr>
              <a:t> Bhatta</a:t>
            </a:r>
          </a:p>
          <a:p>
            <a:pPr algn="just">
              <a:buFont typeface="Courier New" panose="02070309020205020404" pitchFamily="49" charset="0"/>
              <a:buChar char="o"/>
            </a:pPr>
            <a:r>
              <a:rPr lang="en-US" sz="2200" dirty="0" err="1">
                <a:latin typeface="Times New Roman" panose="02020603050405020304" pitchFamily="18" charset="0"/>
                <a:cs typeface="Times New Roman" panose="02020603050405020304" pitchFamily="18" charset="0"/>
              </a:rPr>
              <a:t>Samyog</a:t>
            </a:r>
            <a:r>
              <a:rPr lang="en-US" sz="2200" dirty="0">
                <a:latin typeface="Times New Roman" panose="02020603050405020304" pitchFamily="18" charset="0"/>
                <a:cs typeface="Times New Roman" panose="02020603050405020304" pitchFamily="18" charset="0"/>
              </a:rPr>
              <a:t> </a:t>
            </a:r>
            <a:r>
              <a:rPr lang="en-US" sz="2200" dirty="0" err="1">
                <a:latin typeface="Times New Roman" panose="02020603050405020304" pitchFamily="18" charset="0"/>
                <a:cs typeface="Times New Roman" panose="02020603050405020304" pitchFamily="18" charset="0"/>
              </a:rPr>
              <a:t>Khadka</a:t>
            </a:r>
            <a:endParaRPr lang="en-US" sz="2200" dirty="0">
              <a:latin typeface="Times New Roman" panose="02020603050405020304" pitchFamily="18" charset="0"/>
              <a:cs typeface="Times New Roman" panose="02020603050405020304" pitchFamily="18" charset="0"/>
            </a:endParaRPr>
          </a:p>
          <a:p>
            <a:pPr algn="just">
              <a:buFont typeface="Courier New" panose="02070309020205020404" pitchFamily="49" charset="0"/>
              <a:buChar char="o"/>
            </a:pPr>
            <a:r>
              <a:rPr lang="en-US" sz="2200" dirty="0">
                <a:latin typeface="Times New Roman" panose="02020603050405020304" pitchFamily="18" charset="0"/>
                <a:cs typeface="Times New Roman" panose="02020603050405020304" pitchFamily="18" charset="0"/>
              </a:rPr>
              <a:t>Salina </a:t>
            </a:r>
            <a:r>
              <a:rPr lang="en-US" sz="2200" dirty="0" err="1">
                <a:latin typeface="Times New Roman" panose="02020603050405020304" pitchFamily="18" charset="0"/>
                <a:cs typeface="Times New Roman" panose="02020603050405020304" pitchFamily="18" charset="0"/>
              </a:rPr>
              <a:t>Phago</a:t>
            </a:r>
            <a:endParaRPr lang="en-US" sz="2200" dirty="0">
              <a:latin typeface="Times New Roman" panose="02020603050405020304" pitchFamily="18" charset="0"/>
              <a:cs typeface="Times New Roman" panose="02020603050405020304" pitchFamily="18" charset="0"/>
            </a:endParaRPr>
          </a:p>
          <a:p>
            <a:endParaRPr lang="en-US" dirty="0"/>
          </a:p>
        </p:txBody>
      </p:sp>
      <p:sp>
        <p:nvSpPr>
          <p:cNvPr id="4" name="Text Placeholder 3"/>
          <p:cNvSpPr>
            <a:spLocks noGrp="1"/>
          </p:cNvSpPr>
          <p:nvPr>
            <p:ph type="body" sz="half" idx="2"/>
          </p:nvPr>
        </p:nvSpPr>
        <p:spPr>
          <a:xfrm>
            <a:off x="677333" y="1619251"/>
            <a:ext cx="8266641" cy="4524374"/>
          </a:xfrm>
        </p:spPr>
        <p:txBody>
          <a:bodyPr>
            <a:normAutofit/>
          </a:bodyPr>
          <a:lstStyle/>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endParaRPr lang="en-US" b="1" dirty="0">
              <a:latin typeface="Times New Roman" panose="02020603050405020304" pitchFamily="18" charset="0"/>
              <a:cs typeface="Times New Roman" panose="02020603050405020304" pitchFamily="18" charset="0"/>
            </a:endParaRPr>
          </a:p>
          <a:p>
            <a:pPr algn="ctr"/>
            <a:r>
              <a:rPr lang="en-US" sz="2000" b="1" dirty="0">
                <a:latin typeface="Times New Roman" panose="02020603050405020304" pitchFamily="18" charset="0"/>
                <a:cs typeface="Times New Roman" panose="02020603050405020304" pitchFamily="18" charset="0"/>
              </a:rPr>
              <a:t>School of Environmental Science and Management</a:t>
            </a:r>
          </a:p>
          <a:p>
            <a:pPr algn="ctr"/>
            <a:r>
              <a:rPr lang="en-US" sz="2000" b="1" dirty="0">
                <a:latin typeface="Times New Roman" panose="02020603050405020304" pitchFamily="18" charset="0"/>
                <a:cs typeface="Times New Roman" panose="02020603050405020304" pitchFamily="18" charset="0"/>
              </a:rPr>
              <a:t>Faculty of Science and Technology</a:t>
            </a:r>
          </a:p>
          <a:p>
            <a:pPr algn="ctr"/>
            <a:r>
              <a:rPr lang="en-US" sz="2000" b="1" dirty="0" err="1">
                <a:latin typeface="Times New Roman" panose="02020603050405020304" pitchFamily="18" charset="0"/>
                <a:cs typeface="Times New Roman" panose="02020603050405020304" pitchFamily="18" charset="0"/>
              </a:rPr>
              <a:t>Pokhara</a:t>
            </a:r>
            <a:r>
              <a:rPr lang="en-US" sz="2000" b="1" dirty="0">
                <a:latin typeface="Times New Roman" panose="02020603050405020304" pitchFamily="18" charset="0"/>
                <a:cs typeface="Times New Roman" panose="02020603050405020304" pitchFamily="18" charset="0"/>
              </a:rPr>
              <a:t> University, Nepal</a:t>
            </a:r>
          </a:p>
          <a:p>
            <a:pPr algn="ctr"/>
            <a:r>
              <a:rPr lang="en-US" sz="2000" b="1" dirty="0">
                <a:latin typeface="Times New Roman" panose="02020603050405020304" pitchFamily="18" charset="0"/>
                <a:cs typeface="Times New Roman" panose="02020603050405020304" pitchFamily="18" charset="0"/>
              </a:rPr>
              <a:t>     May, 2024 </a:t>
            </a:r>
          </a:p>
        </p:txBody>
      </p:sp>
      <p:sp>
        <p:nvSpPr>
          <p:cNvPr id="5" name="Slide Number Placeholder 4"/>
          <p:cNvSpPr>
            <a:spLocks noGrp="1"/>
          </p:cNvSpPr>
          <p:nvPr>
            <p:ph type="sldNum" sz="quarter" idx="12"/>
          </p:nvPr>
        </p:nvSpPr>
        <p:spPr/>
        <p:txBody>
          <a:bodyPr/>
          <a:lstStyle/>
          <a:p>
            <a:fld id="{419B3AC9-BA4A-4DAA-8430-1682020D6416}" type="slidenum">
              <a:rPr lang="en-US" smtClean="0"/>
              <a:t>1</a:t>
            </a:fld>
            <a:endParaRPr lang="en-US"/>
          </a:p>
        </p:txBody>
      </p:sp>
      <p:pic>
        <p:nvPicPr>
          <p:cNvPr id="6" name="Picture 5" descr="An Official Site of Pokhara University – Pokhara University"/>
          <p:cNvPicPr/>
          <p:nvPr/>
        </p:nvPicPr>
        <p:blipFill>
          <a:blip r:embed="rId2">
            <a:extLst>
              <a:ext uri="{28A0092B-C50C-407E-A947-70E740481C1C}">
                <a14:useLocalDpi xmlns:a14="http://schemas.microsoft.com/office/drawing/2010/main" val="0"/>
              </a:ext>
            </a:extLst>
          </a:blip>
          <a:srcRect/>
          <a:stretch>
            <a:fillRect/>
          </a:stretch>
        </p:blipFill>
        <p:spPr bwMode="auto">
          <a:xfrm>
            <a:off x="3921653" y="1805730"/>
            <a:ext cx="1778000" cy="1684655"/>
          </a:xfrm>
          <a:prstGeom prst="rect">
            <a:avLst/>
          </a:prstGeom>
          <a:noFill/>
          <a:ln>
            <a:noFill/>
          </a:ln>
        </p:spPr>
      </p:pic>
    </p:spTree>
    <p:extLst>
      <p:ext uri="{BB962C8B-B14F-4D97-AF65-F5344CB8AC3E}">
        <p14:creationId xmlns:p14="http://schemas.microsoft.com/office/powerpoint/2010/main" val="38700276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3180F08-778C-54E5-DCE9-62EB9651CF64}"/>
              </a:ext>
            </a:extLst>
          </p:cNvPr>
          <p:cNvSpPr txBox="1"/>
          <p:nvPr/>
        </p:nvSpPr>
        <p:spPr>
          <a:xfrm>
            <a:off x="231322" y="1530871"/>
            <a:ext cx="9313894" cy="2217017"/>
          </a:xfrm>
          <a:prstGeom prst="rect">
            <a:avLst/>
          </a:prstGeom>
          <a:noFill/>
        </p:spPr>
        <p:txBody>
          <a:bodyPr wrap="square">
            <a:spAutoFit/>
          </a:bodyPr>
          <a:lstStyle/>
          <a:p>
            <a:pPr marL="342900" marR="0" indent="-342900" algn="just">
              <a:lnSpc>
                <a:spcPct val="110000"/>
              </a:lnSpc>
              <a:spcBef>
                <a:spcPts val="0"/>
              </a:spcBef>
              <a:spcAft>
                <a:spcPts val="0"/>
              </a:spcAft>
              <a:buFont typeface="Wingdings" panose="05000000000000000000" pitchFamily="2" charset="2"/>
              <a:buChar char="Ø"/>
            </a:pPr>
            <a:r>
              <a:rPr lang="en-US" sz="2000" kern="100" dirty="0">
                <a:solidFill>
                  <a:srgbClr val="000000"/>
                </a:solidFill>
                <a:effectLst/>
                <a:latin typeface="Times New Roman" panose="02020603050405020304" pitchFamily="18" charset="0"/>
                <a:ea typeface="Times New Roman" panose="02020603050405020304" pitchFamily="18" charset="0"/>
              </a:rPr>
              <a:t>We tested the project and then implemented it to fulfill the user requirement. Once the project is implemented, it may need additional updating. The successful implementation makes the project complete. The main purpose of implementation is to convert the physical system specifications into working and reliable software. It also refers to the installation of the software so that it may be used in the company.</a:t>
            </a:r>
          </a:p>
          <a:p>
            <a:pPr marL="228600" marR="0" indent="-6350" algn="just">
              <a:lnSpc>
                <a:spcPct val="110000"/>
              </a:lnSpc>
              <a:spcBef>
                <a:spcPts val="200"/>
              </a:spcBef>
              <a:spcAft>
                <a:spcPts val="0"/>
              </a:spcAft>
            </a:pPr>
            <a:r>
              <a:rPr lang="en-US" sz="2400" kern="100" dirty="0">
                <a:solidFill>
                  <a:srgbClr val="000000"/>
                </a:solidFill>
                <a:effectLst/>
                <a:latin typeface="Times New Roman" panose="02020603050405020304" pitchFamily="18" charset="0"/>
                <a:ea typeface="SimSun" panose="02010600030101010101" pitchFamily="2" charset="-122"/>
              </a:rPr>
              <a:t> </a:t>
            </a:r>
            <a:endParaRPr lang="en-US" sz="2400" kern="100" dirty="0">
              <a:solidFill>
                <a:srgbClr val="000000"/>
              </a:solidFill>
              <a:effectLst/>
              <a:latin typeface="Times New Roman" panose="02020603050405020304" pitchFamily="18" charset="0"/>
              <a:ea typeface="Times New Roman" panose="02020603050405020304" pitchFamily="18" charset="0"/>
            </a:endParaRPr>
          </a:p>
        </p:txBody>
      </p:sp>
      <p:sp>
        <p:nvSpPr>
          <p:cNvPr id="5" name="TextBox 4">
            <a:extLst>
              <a:ext uri="{FF2B5EF4-FFF2-40B4-BE49-F238E27FC236}">
                <a16:creationId xmlns:a16="http://schemas.microsoft.com/office/drawing/2014/main" id="{09625C43-0C6D-4F01-84CD-8CCDDE877D1D}"/>
              </a:ext>
            </a:extLst>
          </p:cNvPr>
          <p:cNvSpPr txBox="1"/>
          <p:nvPr/>
        </p:nvSpPr>
        <p:spPr>
          <a:xfrm>
            <a:off x="-48984" y="637013"/>
            <a:ext cx="6144984" cy="992964"/>
          </a:xfrm>
          <a:prstGeom prst="rect">
            <a:avLst/>
          </a:prstGeom>
          <a:noFill/>
        </p:spPr>
        <p:txBody>
          <a:bodyPr wrap="square">
            <a:spAutoFit/>
          </a:bodyPr>
          <a:lstStyle/>
          <a:p>
            <a:pPr marR="0" lvl="1">
              <a:lnSpc>
                <a:spcPct val="107000"/>
              </a:lnSpc>
              <a:spcBef>
                <a:spcPts val="0"/>
              </a:spcBef>
              <a:spcAft>
                <a:spcPts val="0"/>
              </a:spcAft>
            </a:pPr>
            <a:r>
              <a:rPr lang="en-US" sz="2400" b="1" kern="1200" dirty="0">
                <a:effectLst/>
                <a:latin typeface="Times New Roman" panose="02020603050405020304" pitchFamily="18" charset="0"/>
                <a:ea typeface="SimSun" panose="02010600030101010101" pitchFamily="2" charset="-122"/>
                <a:cs typeface="Times New Roman" panose="02020603050405020304" pitchFamily="18" charset="0"/>
              </a:rPr>
              <a:t>5.5 Implementation phase</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indent="0" algn="just">
              <a:lnSpc>
                <a:spcPct val="110000"/>
              </a:lnSpc>
              <a:spcBef>
                <a:spcPts val="0"/>
              </a:spcBef>
              <a:spcAft>
                <a:spcPts val="0"/>
              </a:spcAft>
            </a:pPr>
            <a:r>
              <a:rPr lang="en-US" sz="2800" kern="1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p>
        </p:txBody>
      </p:sp>
      <p:sp>
        <p:nvSpPr>
          <p:cNvPr id="2" name="Slide Number Placeholder 1"/>
          <p:cNvSpPr>
            <a:spLocks noGrp="1"/>
          </p:cNvSpPr>
          <p:nvPr>
            <p:ph type="sldNum" sz="quarter" idx="12"/>
          </p:nvPr>
        </p:nvSpPr>
        <p:spPr/>
        <p:txBody>
          <a:bodyPr/>
          <a:lstStyle/>
          <a:p>
            <a:fld id="{419B3AC9-BA4A-4DAA-8430-1682020D6416}" type="slidenum">
              <a:rPr lang="en-US" smtClean="0"/>
              <a:t>10</a:t>
            </a:fld>
            <a:endParaRPr lang="en-US"/>
          </a:p>
        </p:txBody>
      </p:sp>
    </p:spTree>
    <p:extLst>
      <p:ext uri="{BB962C8B-B14F-4D97-AF65-F5344CB8AC3E}">
        <p14:creationId xmlns:p14="http://schemas.microsoft.com/office/powerpoint/2010/main" val="3562811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C2D0629-836B-1BF8-0D51-44BAE97E14B3}"/>
              </a:ext>
            </a:extLst>
          </p:cNvPr>
          <p:cNvSpPr txBox="1"/>
          <p:nvPr/>
        </p:nvSpPr>
        <p:spPr>
          <a:xfrm>
            <a:off x="-293915" y="372905"/>
            <a:ext cx="6096000" cy="460895"/>
          </a:xfrm>
          <a:prstGeom prst="rect">
            <a:avLst/>
          </a:prstGeom>
          <a:noFill/>
        </p:spPr>
        <p:txBody>
          <a:bodyPr wrap="square">
            <a:spAutoFit/>
          </a:bodyPr>
          <a:lstStyle/>
          <a:p>
            <a:pPr marR="0" lvl="2">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6. Flow chart:</a:t>
            </a:r>
          </a:p>
        </p:txBody>
      </p:sp>
      <p:sp>
        <p:nvSpPr>
          <p:cNvPr id="3" name="Slide Number Placeholder 2"/>
          <p:cNvSpPr>
            <a:spLocks noGrp="1"/>
          </p:cNvSpPr>
          <p:nvPr>
            <p:ph type="sldNum" sz="quarter" idx="12"/>
          </p:nvPr>
        </p:nvSpPr>
        <p:spPr/>
        <p:txBody>
          <a:bodyPr/>
          <a:lstStyle/>
          <a:p>
            <a:fld id="{419B3AC9-BA4A-4DAA-8430-1682020D6416}" type="slidenum">
              <a:rPr lang="en-US" smtClean="0"/>
              <a:t>11</a:t>
            </a:fld>
            <a:endParaRPr lang="en-US"/>
          </a:p>
        </p:txBody>
      </p:sp>
      <p:sp>
        <p:nvSpPr>
          <p:cNvPr id="5" name="TextBox 4"/>
          <p:cNvSpPr txBox="1"/>
          <p:nvPr/>
        </p:nvSpPr>
        <p:spPr>
          <a:xfrm>
            <a:off x="587829" y="942392"/>
            <a:ext cx="8841331" cy="5539978"/>
          </a:xfrm>
          <a:prstGeom prst="rect">
            <a:avLst/>
          </a:prstGeom>
          <a:noFill/>
        </p:spPr>
        <p:txBody>
          <a:bodyPr wrap="square" rtlCol="0">
            <a:spAutoFit/>
          </a:bodyPr>
          <a:lstStyle/>
          <a:p>
            <a:pPr algn="just"/>
            <a:r>
              <a:rPr lang="en-US" sz="1600" dirty="0">
                <a:latin typeface="Times New Roman" panose="02020603050405020304" pitchFamily="18" charset="0"/>
                <a:cs typeface="Times New Roman" panose="02020603050405020304" pitchFamily="18" charset="0"/>
              </a:rPr>
              <a:t>Start: The system begins its execution.</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Enter your choice: The user is prompted to input a numerical choice, representing an action they want to perform.</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Choice Validation: A series of 'if' statements check the user's input. Each 'if' condition represents a different function:</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if choice == 1: This choice corresponds to "Add books in store."</a:t>
            </a:r>
          </a:p>
          <a:p>
            <a:pPr algn="just"/>
            <a:r>
              <a:rPr lang="en-US" sz="1600" dirty="0">
                <a:latin typeface="Times New Roman" panose="02020603050405020304" pitchFamily="18" charset="0"/>
                <a:cs typeface="Times New Roman" panose="02020603050405020304" pitchFamily="18" charset="0"/>
              </a:rPr>
              <a:t>if choice == 2: This choice corresponds to "Search books."</a:t>
            </a:r>
          </a:p>
          <a:p>
            <a:pPr algn="just"/>
            <a:r>
              <a:rPr lang="en-US" sz="1600" dirty="0">
                <a:latin typeface="Times New Roman" panose="02020603050405020304" pitchFamily="18" charset="0"/>
                <a:cs typeface="Times New Roman" panose="02020603050405020304" pitchFamily="18" charset="0"/>
              </a:rPr>
              <a:t>if choice == 3: This choice corresponds to "Display books available in store."</a:t>
            </a:r>
          </a:p>
          <a:p>
            <a:pPr algn="just"/>
            <a:r>
              <a:rPr lang="en-US" sz="1600" dirty="0">
                <a:latin typeface="Times New Roman" panose="02020603050405020304" pitchFamily="18" charset="0"/>
                <a:cs typeface="Times New Roman" panose="02020603050405020304" pitchFamily="18" charset="0"/>
              </a:rPr>
              <a:t>if choice == 4: This choice corresponds to "Book sold."</a:t>
            </a:r>
          </a:p>
          <a:p>
            <a:pPr algn="just"/>
            <a:r>
              <a:rPr lang="en-US" sz="1600" dirty="0">
                <a:latin typeface="Times New Roman" panose="02020603050405020304" pitchFamily="18" charset="0"/>
                <a:cs typeface="Times New Roman" panose="02020603050405020304" pitchFamily="18" charset="0"/>
              </a:rPr>
              <a:t>if choice == 5: This choice corresponds to "Display sold books."</a:t>
            </a:r>
          </a:p>
          <a:p>
            <a:pPr algn="just"/>
            <a:r>
              <a:rPr lang="en-US" sz="1600" dirty="0">
                <a:latin typeface="Times New Roman" panose="02020603050405020304" pitchFamily="18" charset="0"/>
                <a:cs typeface="Times New Roman" panose="02020603050405020304" pitchFamily="18" charset="0"/>
              </a:rPr>
              <a:t>if choice == 6: This choice corresponds to "Exit."</a:t>
            </a:r>
          </a:p>
          <a:p>
            <a:pPr algn="just"/>
            <a:r>
              <a:rPr lang="en-US" sz="1600" dirty="0">
                <a:latin typeface="Times New Roman" panose="02020603050405020304" pitchFamily="18" charset="0"/>
                <a:cs typeface="Times New Roman" panose="02020603050405020304" pitchFamily="18" charset="0"/>
              </a:rPr>
              <a:t>Function Execution: If the user's input matches a condition (i.e., if they entered '1', '2', '3', etc.), the corresponding function is executed. The system performs the requested book-related operation.</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Invalid Choice: If the user's input does not match any of the valid choices, the system prompts them to "Enter valid choice."</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End: The system completes its execution.</a:t>
            </a:r>
          </a:p>
          <a:p>
            <a:endParaRPr lang="en-US" dirty="0"/>
          </a:p>
        </p:txBody>
      </p:sp>
    </p:spTree>
    <p:extLst>
      <p:ext uri="{BB962C8B-B14F-4D97-AF65-F5344CB8AC3E}">
        <p14:creationId xmlns:p14="http://schemas.microsoft.com/office/powerpoint/2010/main" val="87692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9B3AC9-BA4A-4DAA-8430-1682020D6416}" type="slidenum">
              <a:rPr lang="en-US" smtClean="0"/>
              <a:t>12</a:t>
            </a:fld>
            <a:endParaRPr lang="en-US"/>
          </a:p>
        </p:txBody>
      </p:sp>
      <p:sp>
        <p:nvSpPr>
          <p:cNvPr id="6" name="TextBox 5"/>
          <p:cNvSpPr txBox="1"/>
          <p:nvPr/>
        </p:nvSpPr>
        <p:spPr>
          <a:xfrm>
            <a:off x="2341206" y="5962230"/>
            <a:ext cx="4907902"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Fig 1 :- Flowchart of BMS</a:t>
            </a:r>
          </a:p>
        </p:txBody>
      </p:sp>
      <p:pic>
        <p:nvPicPr>
          <p:cNvPr id="7" name="Picture 6"/>
          <p:cNvPicPr/>
          <p:nvPr/>
        </p:nvPicPr>
        <p:blipFill>
          <a:blip r:embed="rId2"/>
          <a:stretch>
            <a:fillRect/>
          </a:stretch>
        </p:blipFill>
        <p:spPr>
          <a:xfrm>
            <a:off x="2571749" y="0"/>
            <a:ext cx="5191125" cy="6029325"/>
          </a:xfrm>
          <a:prstGeom prst="rect">
            <a:avLst/>
          </a:prstGeom>
        </p:spPr>
      </p:pic>
    </p:spTree>
    <p:extLst>
      <p:ext uri="{BB962C8B-B14F-4D97-AF65-F5344CB8AC3E}">
        <p14:creationId xmlns:p14="http://schemas.microsoft.com/office/powerpoint/2010/main" val="2091727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14EA5A8-5A1D-A8D4-20A5-F07EAD87A0C7}"/>
              </a:ext>
            </a:extLst>
          </p:cNvPr>
          <p:cNvSpPr txBox="1"/>
          <p:nvPr/>
        </p:nvSpPr>
        <p:spPr>
          <a:xfrm>
            <a:off x="-440094" y="981660"/>
            <a:ext cx="6096000" cy="553357"/>
          </a:xfrm>
          <a:prstGeom prst="rect">
            <a:avLst/>
          </a:prstGeom>
          <a:noFill/>
        </p:spPr>
        <p:txBody>
          <a:bodyPr wrap="square">
            <a:spAutoFit/>
          </a:bodyPr>
          <a:lstStyle/>
          <a:p>
            <a:pPr marR="0" lvl="2">
              <a:lnSpc>
                <a:spcPct val="107000"/>
              </a:lnSpc>
              <a:spcBef>
                <a:spcPts val="0"/>
              </a:spcBef>
              <a:spcAft>
                <a:spcPts val="80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7. Data Flow </a:t>
            </a:r>
            <a:r>
              <a:rPr lang="en-US" sz="2400" b="1" dirty="0">
                <a:latin typeface="Times New Roman" panose="02020603050405020304" pitchFamily="18" charset="0"/>
                <a:ea typeface="Calibri" panose="020F0502020204030204" pitchFamily="34" charset="0"/>
                <a:cs typeface="Times New Roman" panose="02020603050405020304" pitchFamily="18" charset="0"/>
              </a:rPr>
              <a:t>D</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iagram</a:t>
            </a:r>
            <a:r>
              <a:rPr lang="en-US" sz="2800" dirty="0">
                <a:effectLst/>
                <a:latin typeface="Times New Roman" panose="02020603050405020304" pitchFamily="18" charset="0"/>
                <a:ea typeface="Calibri" panose="020F0502020204030204" pitchFamily="34" charset="0"/>
                <a:cs typeface="Times New Roman" panose="02020603050405020304" pitchFamily="18" charset="0"/>
              </a:rPr>
              <a:t>:</a:t>
            </a:r>
          </a:p>
        </p:txBody>
      </p:sp>
      <p:sp>
        <p:nvSpPr>
          <p:cNvPr id="3" name="Slide Number Placeholder 2"/>
          <p:cNvSpPr>
            <a:spLocks noGrp="1"/>
          </p:cNvSpPr>
          <p:nvPr>
            <p:ph type="sldNum" sz="quarter" idx="12"/>
          </p:nvPr>
        </p:nvSpPr>
        <p:spPr/>
        <p:txBody>
          <a:bodyPr/>
          <a:lstStyle/>
          <a:p>
            <a:fld id="{419B3AC9-BA4A-4DAA-8430-1682020D6416}" type="slidenum">
              <a:rPr lang="en-US" smtClean="0"/>
              <a:t>13</a:t>
            </a:fld>
            <a:endParaRPr lang="en-US"/>
          </a:p>
        </p:txBody>
      </p:sp>
      <p:sp>
        <p:nvSpPr>
          <p:cNvPr id="7" name="TextBox 6"/>
          <p:cNvSpPr txBox="1"/>
          <p:nvPr/>
        </p:nvSpPr>
        <p:spPr>
          <a:xfrm>
            <a:off x="475861" y="2174032"/>
            <a:ext cx="9050694" cy="1323439"/>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A Data Flow Diagram (DFD) is a graphical representation of the flow of data through a system. It's a tool used in software engineering and systems analysis to model and design systems, highlighting the flow of data and the processes that transform it. In our project we have developed two levels of DFD.</a:t>
            </a:r>
          </a:p>
        </p:txBody>
      </p:sp>
    </p:spTree>
    <p:extLst>
      <p:ext uri="{BB962C8B-B14F-4D97-AF65-F5344CB8AC3E}">
        <p14:creationId xmlns:p14="http://schemas.microsoft.com/office/powerpoint/2010/main" val="37076765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9B3AC9-BA4A-4DAA-8430-1682020D6416}" type="slidenum">
              <a:rPr lang="en-US" smtClean="0"/>
              <a:t>14</a:t>
            </a:fld>
            <a:endParaRPr lang="en-US"/>
          </a:p>
        </p:txBody>
      </p:sp>
      <p:pic>
        <p:nvPicPr>
          <p:cNvPr id="4" name="Picture 3">
            <a:extLst>
              <a:ext uri="{FF2B5EF4-FFF2-40B4-BE49-F238E27FC236}">
                <a16:creationId xmlns:a16="http://schemas.microsoft.com/office/drawing/2014/main" id="{820CF683-873C-66F3-A0CE-30037B689B38}"/>
              </a:ext>
            </a:extLst>
          </p:cNvPr>
          <p:cNvPicPr>
            <a:picLocks/>
          </p:cNvPicPr>
          <p:nvPr/>
        </p:nvPicPr>
        <p:blipFill rotWithShape="1">
          <a:blip r:embed="rId2" cstate="print"/>
          <a:srcRect b="29382"/>
          <a:stretch/>
        </p:blipFill>
        <p:spPr>
          <a:xfrm>
            <a:off x="1352939" y="186613"/>
            <a:ext cx="4506912" cy="2043405"/>
          </a:xfrm>
          <a:prstGeom prst="rect">
            <a:avLst/>
          </a:prstGeom>
        </p:spPr>
      </p:pic>
      <p:sp>
        <p:nvSpPr>
          <p:cNvPr id="7" name="TextBox 6"/>
          <p:cNvSpPr txBox="1"/>
          <p:nvPr/>
        </p:nvSpPr>
        <p:spPr>
          <a:xfrm>
            <a:off x="602400" y="3202252"/>
            <a:ext cx="8826760" cy="3139321"/>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This diagram is a Level 0 Data Flow Diagram (DFD) of a Bookshop Management system. It depicts the top-level interactions between the system and its external entities.</a:t>
            </a:r>
          </a:p>
          <a:p>
            <a:pPr algn="just"/>
            <a:r>
              <a:rPr lang="en-US" sz="2000" b="1" dirty="0">
                <a:latin typeface="Times New Roman" panose="02020603050405020304" pitchFamily="18" charset="0"/>
                <a:cs typeface="Times New Roman" panose="02020603050405020304" pitchFamily="18" charset="0"/>
              </a:rPr>
              <a:t>Explanation:</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ADMIN:</a:t>
            </a:r>
            <a:r>
              <a:rPr lang="en-US" sz="2000" dirty="0">
                <a:latin typeface="Times New Roman" panose="02020603050405020304" pitchFamily="18" charset="0"/>
                <a:cs typeface="Times New Roman" panose="02020603050405020304" pitchFamily="18" charset="0"/>
              </a:rPr>
              <a:t> Represents the administrator who interacts with the system.</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Bookshop Management System:</a:t>
            </a:r>
            <a:r>
              <a:rPr lang="en-US" sz="2000" dirty="0">
                <a:latin typeface="Times New Roman" panose="02020603050405020304" pitchFamily="18" charset="0"/>
                <a:cs typeface="Times New Roman" panose="02020603050405020304" pitchFamily="18" charset="0"/>
              </a:rPr>
              <a:t> The central process of the system, responsible for managing all aspects of the bookshop.</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Request for Login:</a:t>
            </a:r>
            <a:r>
              <a:rPr lang="en-US" sz="2000" dirty="0">
                <a:latin typeface="Times New Roman" panose="02020603050405020304" pitchFamily="18" charset="0"/>
                <a:cs typeface="Times New Roman" panose="02020603050405020304" pitchFamily="18" charset="0"/>
              </a:rPr>
              <a:t> The administrator sends a request to login to the system.</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Respond:</a:t>
            </a:r>
            <a:r>
              <a:rPr lang="en-US" sz="2000" dirty="0">
                <a:latin typeface="Times New Roman" panose="02020603050405020304" pitchFamily="18" charset="0"/>
                <a:cs typeface="Times New Roman" panose="02020603050405020304" pitchFamily="18" charset="0"/>
              </a:rPr>
              <a:t> The system responds to the login request, granting or denying access.</a:t>
            </a:r>
          </a:p>
          <a:p>
            <a:endParaRPr lang="en-US" dirty="0"/>
          </a:p>
        </p:txBody>
      </p:sp>
      <p:sp>
        <p:nvSpPr>
          <p:cNvPr id="8" name="TextBox 7"/>
          <p:cNvSpPr txBox="1"/>
          <p:nvPr/>
        </p:nvSpPr>
        <p:spPr>
          <a:xfrm>
            <a:off x="205273" y="2230018"/>
            <a:ext cx="6260841"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 2 :- Level 0 DFD</a:t>
            </a:r>
          </a:p>
        </p:txBody>
      </p:sp>
    </p:spTree>
    <p:extLst>
      <p:ext uri="{BB962C8B-B14F-4D97-AF65-F5344CB8AC3E}">
        <p14:creationId xmlns:p14="http://schemas.microsoft.com/office/powerpoint/2010/main" val="13037404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9B3AC9-BA4A-4DAA-8430-1682020D6416}" type="slidenum">
              <a:rPr lang="en-US" smtClean="0"/>
              <a:t>15</a:t>
            </a:fld>
            <a:endParaRPr lang="en-US"/>
          </a:p>
        </p:txBody>
      </p:sp>
      <p:sp>
        <p:nvSpPr>
          <p:cNvPr id="6" name="TextBox 5"/>
          <p:cNvSpPr txBox="1"/>
          <p:nvPr/>
        </p:nvSpPr>
        <p:spPr>
          <a:xfrm>
            <a:off x="475861" y="802433"/>
            <a:ext cx="9055936" cy="560153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The Level-1 DFD for a Bookshop Management System is a high-level representation of the system's main functions and how they interact with the ADMIN user and database. The arrows show the flow of requests and responses between the ADMIN each function, and database. The ADMIN requests information or actions, and each function processes the request and sends a response back.</a:t>
            </a:r>
          </a:p>
          <a:p>
            <a:pPr algn="just"/>
            <a:r>
              <a:rPr lang="en-US" sz="2000" b="1" dirty="0">
                <a:latin typeface="Times New Roman" panose="02020603050405020304" pitchFamily="18" charset="0"/>
                <a:cs typeface="Times New Roman" panose="02020603050405020304" pitchFamily="18" charset="0"/>
              </a:rPr>
              <a:t>ADMIN</a:t>
            </a:r>
            <a:r>
              <a:rPr lang="en-US" sz="2000" dirty="0">
                <a:latin typeface="Times New Roman" panose="02020603050405020304" pitchFamily="18" charset="0"/>
                <a:cs typeface="Times New Roman" panose="02020603050405020304" pitchFamily="18" charset="0"/>
              </a:rPr>
              <a:t> is the central entity in this diagram.</a:t>
            </a:r>
          </a:p>
          <a:p>
            <a:pPr algn="just"/>
            <a:r>
              <a:rPr lang="en-US" sz="2000" b="1" dirty="0">
                <a:latin typeface="Times New Roman" panose="02020603050405020304" pitchFamily="18" charset="0"/>
                <a:cs typeface="Times New Roman" panose="02020603050405020304" pitchFamily="18" charset="0"/>
              </a:rPr>
              <a:t>Functions/Processes:</a:t>
            </a: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Add books to store:</a:t>
            </a:r>
            <a:r>
              <a:rPr lang="en-US" sz="2000" dirty="0">
                <a:latin typeface="Times New Roman" panose="02020603050405020304" pitchFamily="18" charset="0"/>
                <a:cs typeface="Times New Roman" panose="02020603050405020304" pitchFamily="18" charset="0"/>
              </a:rPr>
              <a:t> The ADMIN can request to add new books to the store. The Database receives this request and adds the new books to its records.</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Search books available:</a:t>
            </a:r>
            <a:r>
              <a:rPr lang="en-US" sz="2000" dirty="0">
                <a:latin typeface="Times New Roman" panose="02020603050405020304" pitchFamily="18" charset="0"/>
                <a:cs typeface="Times New Roman" panose="02020603050405020304" pitchFamily="18" charset="0"/>
              </a:rPr>
              <a:t> The ADMIN can request to search for available books. The Database responds with the list of available books based on the search criteria.</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Display books available:</a:t>
            </a:r>
            <a:r>
              <a:rPr lang="en-US" sz="2000" dirty="0">
                <a:latin typeface="Times New Roman" panose="02020603050405020304" pitchFamily="18" charset="0"/>
                <a:cs typeface="Times New Roman" panose="02020603050405020304" pitchFamily="18" charset="0"/>
              </a:rPr>
              <a:t> The ADMIN can request to display the list of books currently available in the store. The Database provides this information.</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Sale books:</a:t>
            </a:r>
            <a:r>
              <a:rPr lang="en-US" sz="2000" dirty="0">
                <a:latin typeface="Times New Roman" panose="02020603050405020304" pitchFamily="18" charset="0"/>
                <a:cs typeface="Times New Roman" panose="02020603050405020304" pitchFamily="18" charset="0"/>
              </a:rPr>
              <a:t> The ADMIN can request to sell a book. The Database updates its records to mark the book as sold.</a:t>
            </a:r>
          </a:p>
          <a:p>
            <a:pPr marL="342900" indent="-342900" algn="just">
              <a:buFont typeface="Wingdings" panose="05000000000000000000" pitchFamily="2" charset="2"/>
              <a:buChar char="§"/>
            </a:pPr>
            <a:r>
              <a:rPr lang="en-US" sz="2000" b="1" dirty="0">
                <a:latin typeface="Times New Roman" panose="02020603050405020304" pitchFamily="18" charset="0"/>
                <a:cs typeface="Times New Roman" panose="02020603050405020304" pitchFamily="18" charset="0"/>
              </a:rPr>
              <a:t>Display sold books:</a:t>
            </a:r>
            <a:r>
              <a:rPr lang="en-US" sz="2000" dirty="0">
                <a:latin typeface="Times New Roman" panose="02020603050405020304" pitchFamily="18" charset="0"/>
                <a:cs typeface="Times New Roman" panose="02020603050405020304" pitchFamily="18" charset="0"/>
              </a:rPr>
              <a:t> The ADMIN can request to view the list of books that have been sold. The Database provides this information.</a:t>
            </a:r>
          </a:p>
          <a:p>
            <a:endParaRPr lang="en-US" dirty="0"/>
          </a:p>
        </p:txBody>
      </p:sp>
    </p:spTree>
    <p:extLst>
      <p:ext uri="{BB962C8B-B14F-4D97-AF65-F5344CB8AC3E}">
        <p14:creationId xmlns:p14="http://schemas.microsoft.com/office/powerpoint/2010/main" val="46493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19B3AC9-BA4A-4DAA-8430-1682020D6416}" type="slidenum">
              <a:rPr lang="en-US" smtClean="0"/>
              <a:t>16</a:t>
            </a:fld>
            <a:endParaRPr lang="en-US"/>
          </a:p>
        </p:txBody>
      </p:sp>
      <p:sp>
        <p:nvSpPr>
          <p:cNvPr id="5" name="TextBox 4"/>
          <p:cNvSpPr txBox="1"/>
          <p:nvPr/>
        </p:nvSpPr>
        <p:spPr>
          <a:xfrm>
            <a:off x="2416628" y="5927245"/>
            <a:ext cx="5579706" cy="400110"/>
          </a:xfrm>
          <a:prstGeom prst="rect">
            <a:avLst/>
          </a:prstGeom>
          <a:noFill/>
        </p:spPr>
        <p:txBody>
          <a:bodyPr wrap="square" rtlCol="0">
            <a:spAutoFit/>
          </a:bodyPr>
          <a:lstStyle/>
          <a:p>
            <a:pPr algn="ctr"/>
            <a:r>
              <a:rPr lang="en-US" sz="2000" b="1" dirty="0">
                <a:latin typeface="Times New Roman" panose="02020603050405020304" pitchFamily="18" charset="0"/>
                <a:cs typeface="Times New Roman" panose="02020603050405020304" pitchFamily="18" charset="0"/>
              </a:rPr>
              <a:t>Fig 3 :- Level 1 DFD</a:t>
            </a: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99811" y="147571"/>
            <a:ext cx="5907072" cy="5779674"/>
          </a:xfrm>
          <a:prstGeom prst="rect">
            <a:avLst/>
          </a:prstGeom>
        </p:spPr>
      </p:pic>
    </p:spTree>
    <p:extLst>
      <p:ext uri="{BB962C8B-B14F-4D97-AF65-F5344CB8AC3E}">
        <p14:creationId xmlns:p14="http://schemas.microsoft.com/office/powerpoint/2010/main" val="5255710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86BD56-9256-2B1A-35B6-AD0FDD455F24}"/>
              </a:ext>
            </a:extLst>
          </p:cNvPr>
          <p:cNvSpPr txBox="1"/>
          <p:nvPr/>
        </p:nvSpPr>
        <p:spPr>
          <a:xfrm>
            <a:off x="141514" y="1056620"/>
            <a:ext cx="9450355" cy="2447208"/>
          </a:xfrm>
          <a:prstGeom prst="rect">
            <a:avLst/>
          </a:prstGeom>
          <a:noFill/>
        </p:spPr>
        <p:txBody>
          <a:bodyPr wrap="square">
            <a:spAutoFit/>
          </a:bodyPr>
          <a:lstStyle/>
          <a:p>
            <a:pPr marL="740410" marR="0">
              <a:lnSpc>
                <a:spcPct val="107000"/>
              </a:lnSpc>
              <a:spcBef>
                <a:spcPts val="0"/>
              </a:spcBef>
              <a:spcAft>
                <a:spcPts val="0"/>
              </a:spcAft>
            </a:pPr>
            <a:r>
              <a:rPr lang="en-US" sz="24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2400" dirty="0">
              <a:effectLst/>
              <a:latin typeface="Calibri" panose="020F0502020204030204" pitchFamily="34" charset="0"/>
              <a:ea typeface="Calibri" panose="020F0502020204030204" pitchFamily="34" charset="0"/>
              <a:cs typeface="Mangal" panose="02040503050203030202" pitchFamily="18" charset="0"/>
            </a:endParaRPr>
          </a:p>
          <a:p>
            <a:pPr marL="285750" indent="-285750">
              <a:buFont typeface="Wingdings" panose="05000000000000000000" pitchFamily="2" charset="2"/>
              <a:buChar char="Ø"/>
            </a:pPr>
            <a:r>
              <a:rPr lang="en-US" dirty="0"/>
              <a:t>A </a:t>
            </a:r>
            <a:r>
              <a:rPr lang="en-US" sz="2000" dirty="0">
                <a:latin typeface="Times New Roman" panose="02020603050405020304" pitchFamily="18" charset="0"/>
                <a:cs typeface="Times New Roman" panose="02020603050405020304" pitchFamily="18" charset="0"/>
              </a:rPr>
              <a:t>well-implemented BMS can streamline operations, provide valuable data for decision-making. It can help in inventory management, sales tracking. In the future, with advancements like AI integration, it could offer even more tailored experiences, such as predictive inventory management and enhanced customer engagement through personalized offers and content.</a:t>
            </a:r>
          </a:p>
          <a:p>
            <a:pPr marL="0" marR="0" algn="just">
              <a:lnSpc>
                <a:spcPct val="107000"/>
              </a:lnSpc>
              <a:spcBef>
                <a:spcPts val="200"/>
              </a:spcBef>
              <a:spcAft>
                <a:spcPts val="0"/>
              </a:spcAft>
            </a:pPr>
            <a:r>
              <a:rPr lang="en-US" sz="24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 </a:t>
            </a:r>
            <a:endParaRPr lang="en-US" sz="24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TextBox 3">
            <a:extLst>
              <a:ext uri="{FF2B5EF4-FFF2-40B4-BE49-F238E27FC236}">
                <a16:creationId xmlns:a16="http://schemas.microsoft.com/office/drawing/2014/main" id="{9A4D4C13-4750-1632-9F2E-588CB697CD75}"/>
              </a:ext>
            </a:extLst>
          </p:cNvPr>
          <p:cNvSpPr txBox="1"/>
          <p:nvPr/>
        </p:nvSpPr>
        <p:spPr>
          <a:xfrm>
            <a:off x="511628" y="446314"/>
            <a:ext cx="3516085" cy="461665"/>
          </a:xfrm>
          <a:prstGeom prst="rect">
            <a:avLst/>
          </a:prstGeom>
          <a:noFill/>
        </p:spPr>
        <p:txBody>
          <a:bodyPr wrap="square" rtlCol="0">
            <a:spAutoFit/>
          </a:bodyPr>
          <a:lstStyle/>
          <a:p>
            <a:r>
              <a:rPr lang="en-US" sz="2400" b="1" dirty="0">
                <a:latin typeface="Times New Roman" panose="02020603050405020304" pitchFamily="18" charset="0"/>
                <a:cs typeface="Times New Roman" panose="02020603050405020304" pitchFamily="18" charset="0"/>
              </a:rPr>
              <a:t>8. Result and outcome:</a:t>
            </a:r>
          </a:p>
        </p:txBody>
      </p:sp>
      <p:sp>
        <p:nvSpPr>
          <p:cNvPr id="2" name="Slide Number Placeholder 1"/>
          <p:cNvSpPr>
            <a:spLocks noGrp="1"/>
          </p:cNvSpPr>
          <p:nvPr>
            <p:ph type="sldNum" sz="quarter" idx="12"/>
          </p:nvPr>
        </p:nvSpPr>
        <p:spPr/>
        <p:txBody>
          <a:bodyPr/>
          <a:lstStyle/>
          <a:p>
            <a:fld id="{419B3AC9-BA4A-4DAA-8430-1682020D6416}" type="slidenum">
              <a:rPr lang="en-US" smtClean="0"/>
              <a:t>17</a:t>
            </a:fld>
            <a:endParaRPr lang="en-US"/>
          </a:p>
        </p:txBody>
      </p:sp>
    </p:spTree>
    <p:extLst>
      <p:ext uri="{BB962C8B-B14F-4D97-AF65-F5344CB8AC3E}">
        <p14:creationId xmlns:p14="http://schemas.microsoft.com/office/powerpoint/2010/main" val="29932299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F88209E-30A4-BFBD-9E15-3BA2516A84D5}"/>
              </a:ext>
            </a:extLst>
          </p:cNvPr>
          <p:cNvSpPr txBox="1"/>
          <p:nvPr/>
        </p:nvSpPr>
        <p:spPr>
          <a:xfrm>
            <a:off x="585885" y="982892"/>
            <a:ext cx="10374085" cy="1121654"/>
          </a:xfrm>
          <a:prstGeom prst="rect">
            <a:avLst/>
          </a:prstGeom>
          <a:noFill/>
        </p:spPr>
        <p:txBody>
          <a:bodyPr wrap="square">
            <a:spAutoFit/>
          </a:bodyPr>
          <a:lstStyle/>
          <a:p>
            <a:pPr marR="0" lvl="0">
              <a:lnSpc>
                <a:spcPct val="107000"/>
              </a:lnSpc>
              <a:spcBef>
                <a:spcPts val="0"/>
              </a:spcBef>
              <a:spcAft>
                <a:spcPts val="0"/>
              </a:spcAft>
            </a:pPr>
            <a:r>
              <a:rPr lang="en-US" sz="2400" b="1"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9. Future work</a:t>
            </a:r>
            <a:r>
              <a:rPr lang="en-US" sz="2400" b="1"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 : </a:t>
            </a:r>
            <a:endParaRPr lang="en-US" sz="24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nSpc>
                <a:spcPct val="107000"/>
              </a:lnSpc>
              <a:spcBef>
                <a:spcPts val="0"/>
              </a:spcBef>
              <a:spcAft>
                <a:spcPts val="0"/>
              </a:spcAft>
            </a:pPr>
            <a:r>
              <a:rPr lang="en-US" sz="2800" dirty="0">
                <a:effectLst/>
                <a:latin typeface="Times New Roman" panose="02020603050405020304" pitchFamily="18" charset="0"/>
                <a:ea typeface="Times New Roman" panose="02020603050405020304" pitchFamily="18" charset="0"/>
                <a:cs typeface="Mangal" panose="02040503050203030202" pitchFamily="18" charset="0"/>
              </a:rPr>
              <a:t> </a:t>
            </a:r>
            <a:endParaRPr lang="en-US" sz="2800" dirty="0">
              <a:effectLst/>
              <a:latin typeface="Calibri" panose="020F0502020204030204" pitchFamily="34" charset="0"/>
              <a:ea typeface="Calibri" panose="020F0502020204030204" pitchFamily="34" charset="0"/>
              <a:cs typeface="Mangal" panose="02040503050203030202" pitchFamily="18" charset="0"/>
            </a:endParaRPr>
          </a:p>
          <a:p>
            <a:pPr marL="742950" marR="0" lvl="1" indent="-285750">
              <a:lnSpc>
                <a:spcPct val="107000"/>
              </a:lnSpc>
              <a:spcBef>
                <a:spcPts val="0"/>
              </a:spcBef>
              <a:spcAft>
                <a:spcPts val="0"/>
              </a:spcAft>
              <a:buFont typeface="+mj-lt"/>
              <a:buAutoNum type="alphaLcPeriod"/>
              <a:tabLst>
                <a:tab pos="457200" algn="l"/>
                <a:tab pos="914400" algn="l"/>
              </a:tabLst>
            </a:pPr>
            <a:endParaRPr lang="en-US" sz="11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7" name="TextBox 6">
            <a:extLst>
              <a:ext uri="{FF2B5EF4-FFF2-40B4-BE49-F238E27FC236}">
                <a16:creationId xmlns:a16="http://schemas.microsoft.com/office/drawing/2014/main" id="{1068A1F2-51D0-BDD5-0E46-E92C482D28BF}"/>
              </a:ext>
            </a:extLst>
          </p:cNvPr>
          <p:cNvSpPr txBox="1"/>
          <p:nvPr/>
        </p:nvSpPr>
        <p:spPr>
          <a:xfrm>
            <a:off x="223156" y="2172201"/>
            <a:ext cx="9359383" cy="1631216"/>
          </a:xfrm>
          <a:prstGeom prst="rect">
            <a:avLst/>
          </a:prstGeom>
          <a:noFill/>
        </p:spPr>
        <p:txBody>
          <a:bodyPr wrap="square">
            <a:spAutoFit/>
          </a:bodyPr>
          <a:lstStyle/>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In the future, we can update our codes in the BMS to integrate new technologies like AI and machine learning. These updates can help in automating tasks such as inventory management, analyzing customer preferences, and providing personalized recommendations. Additionally, enhancing the system's security features to protect customer data and transactions would be essential for the future.</a:t>
            </a:r>
          </a:p>
        </p:txBody>
      </p:sp>
      <p:sp>
        <p:nvSpPr>
          <p:cNvPr id="2" name="Slide Number Placeholder 1"/>
          <p:cNvSpPr>
            <a:spLocks noGrp="1"/>
          </p:cNvSpPr>
          <p:nvPr>
            <p:ph type="sldNum" sz="quarter" idx="12"/>
          </p:nvPr>
        </p:nvSpPr>
        <p:spPr/>
        <p:txBody>
          <a:bodyPr/>
          <a:lstStyle/>
          <a:p>
            <a:fld id="{419B3AC9-BA4A-4DAA-8430-1682020D6416}" type="slidenum">
              <a:rPr lang="en-US" smtClean="0"/>
              <a:t>18</a:t>
            </a:fld>
            <a:endParaRPr lang="en-US"/>
          </a:p>
        </p:txBody>
      </p:sp>
    </p:spTree>
    <p:extLst>
      <p:ext uri="{BB962C8B-B14F-4D97-AF65-F5344CB8AC3E}">
        <p14:creationId xmlns:p14="http://schemas.microsoft.com/office/powerpoint/2010/main" val="164689922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3563C26-2E11-0204-BEED-FE84298D3C45}"/>
              </a:ext>
            </a:extLst>
          </p:cNvPr>
          <p:cNvPicPr>
            <a:picLocks noChangeAspect="1"/>
          </p:cNvPicPr>
          <p:nvPr/>
        </p:nvPicPr>
        <p:blipFill>
          <a:blip r:embed="rId2"/>
          <a:stretch>
            <a:fillRect/>
          </a:stretch>
        </p:blipFill>
        <p:spPr>
          <a:xfrm>
            <a:off x="1959427" y="1421392"/>
            <a:ext cx="6999515" cy="4222690"/>
          </a:xfrm>
          <a:prstGeom prst="rect">
            <a:avLst/>
          </a:prstGeom>
        </p:spPr>
      </p:pic>
      <p:sp>
        <p:nvSpPr>
          <p:cNvPr id="3" name="TextBox 2">
            <a:extLst>
              <a:ext uri="{FF2B5EF4-FFF2-40B4-BE49-F238E27FC236}">
                <a16:creationId xmlns:a16="http://schemas.microsoft.com/office/drawing/2014/main" id="{DA570B1E-81DE-1C65-2368-0863DDE10F05}"/>
              </a:ext>
            </a:extLst>
          </p:cNvPr>
          <p:cNvSpPr txBox="1"/>
          <p:nvPr/>
        </p:nvSpPr>
        <p:spPr>
          <a:xfrm>
            <a:off x="152399" y="163286"/>
            <a:ext cx="3831771"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10. Outcomes</a:t>
            </a:r>
            <a:r>
              <a:rPr lang="en-US" sz="2800" dirty="0">
                <a:latin typeface="Times New Roman" panose="02020603050405020304" pitchFamily="18" charset="0"/>
                <a:cs typeface="Times New Roman" panose="02020603050405020304" pitchFamily="18" charset="0"/>
              </a:rPr>
              <a:t>:</a:t>
            </a:r>
          </a:p>
        </p:txBody>
      </p:sp>
      <p:sp>
        <p:nvSpPr>
          <p:cNvPr id="4" name="Slide Number Placeholder 3"/>
          <p:cNvSpPr>
            <a:spLocks noGrp="1"/>
          </p:cNvSpPr>
          <p:nvPr>
            <p:ph type="sldNum" sz="quarter" idx="12"/>
          </p:nvPr>
        </p:nvSpPr>
        <p:spPr/>
        <p:txBody>
          <a:bodyPr/>
          <a:lstStyle/>
          <a:p>
            <a:fld id="{419B3AC9-BA4A-4DAA-8430-1682020D6416}" type="slidenum">
              <a:rPr lang="en-US" smtClean="0"/>
              <a:t>19</a:t>
            </a:fld>
            <a:endParaRPr lang="en-US"/>
          </a:p>
        </p:txBody>
      </p:sp>
    </p:spTree>
    <p:extLst>
      <p:ext uri="{BB962C8B-B14F-4D97-AF65-F5344CB8AC3E}">
        <p14:creationId xmlns:p14="http://schemas.microsoft.com/office/powerpoint/2010/main" val="3511742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468F021-10D3-19AB-4590-8F200876F4FF}"/>
              </a:ext>
            </a:extLst>
          </p:cNvPr>
          <p:cNvSpPr txBox="1"/>
          <p:nvPr/>
        </p:nvSpPr>
        <p:spPr>
          <a:xfrm>
            <a:off x="877078" y="28069"/>
            <a:ext cx="11314922" cy="538609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Contents</a:t>
            </a:r>
          </a:p>
          <a:p>
            <a:endParaRPr lang="en-US" sz="2400" dirty="0">
              <a:latin typeface="Times New Roman" panose="02020603050405020304" pitchFamily="18" charset="0"/>
              <a:cs typeface="Times New Roman" panose="02020603050405020304" pitchFamily="18" charset="0"/>
            </a:endParaRPr>
          </a:p>
          <a:p>
            <a:pPr marL="342900" indent="-342900">
              <a:buAutoNum type="arabicPeriod"/>
            </a:pPr>
            <a:r>
              <a:rPr lang="en-US" sz="2000" dirty="0">
                <a:latin typeface="Times New Roman" panose="02020603050405020304" pitchFamily="18" charset="0"/>
                <a:cs typeface="Times New Roman" panose="02020603050405020304" pitchFamily="18" charset="0"/>
              </a:rPr>
              <a:t>Introduction</a:t>
            </a:r>
          </a:p>
          <a:p>
            <a:pPr marL="342900" indent="-342900">
              <a:buAutoNum type="arabicPeriod"/>
            </a:pPr>
            <a:r>
              <a:rPr lang="en-US" sz="2000" dirty="0">
                <a:latin typeface="Times New Roman" panose="02020603050405020304" pitchFamily="18" charset="0"/>
                <a:cs typeface="Times New Roman" panose="02020603050405020304" pitchFamily="18" charset="0"/>
              </a:rPr>
              <a:t>Problem statement</a:t>
            </a:r>
          </a:p>
          <a:p>
            <a:pPr marL="342900" indent="-342900">
              <a:buAutoNum type="arabicPeriod"/>
            </a:pPr>
            <a:r>
              <a:rPr lang="en-US" sz="2000" dirty="0">
                <a:latin typeface="Times New Roman" panose="02020603050405020304" pitchFamily="18" charset="0"/>
                <a:cs typeface="Times New Roman" panose="02020603050405020304" pitchFamily="18" charset="0"/>
              </a:rPr>
              <a:t>Objectives</a:t>
            </a:r>
          </a:p>
          <a:p>
            <a:pPr marL="342900" indent="-342900">
              <a:buAutoNum type="arabicPeriod"/>
            </a:pPr>
            <a:r>
              <a:rPr lang="en-US" sz="2000" dirty="0">
                <a:latin typeface="Times New Roman" panose="02020603050405020304" pitchFamily="18" charset="0"/>
                <a:cs typeface="Times New Roman" panose="02020603050405020304" pitchFamily="18" charset="0"/>
              </a:rPr>
              <a:t>Literature review</a:t>
            </a:r>
          </a:p>
          <a:p>
            <a:pPr marL="342900" indent="-342900">
              <a:buAutoNum type="arabicPeriod"/>
            </a:pPr>
            <a:r>
              <a:rPr lang="en-US" sz="2000" dirty="0">
                <a:latin typeface="Times New Roman" panose="02020603050405020304" pitchFamily="18" charset="0"/>
                <a:cs typeface="Times New Roman" panose="02020603050405020304" pitchFamily="18" charset="0"/>
              </a:rPr>
              <a:t>Methodology</a:t>
            </a:r>
          </a:p>
          <a:p>
            <a:pPr algn="just"/>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5.1 Planning and analysis phase</a:t>
            </a:r>
          </a:p>
          <a:p>
            <a:r>
              <a:rPr lang="en-US" dirty="0">
                <a:latin typeface="Times New Roman" panose="02020603050405020304" pitchFamily="18" charset="0"/>
                <a:cs typeface="Times New Roman" panose="02020603050405020304" pitchFamily="18" charset="0"/>
              </a:rPr>
              <a:t>        5.2 System design phase</a:t>
            </a:r>
          </a:p>
          <a:p>
            <a:r>
              <a:rPr lang="en-US" dirty="0">
                <a:latin typeface="Times New Roman" panose="02020603050405020304" pitchFamily="18" charset="0"/>
                <a:cs typeface="Times New Roman" panose="02020603050405020304" pitchFamily="18" charset="0"/>
              </a:rPr>
              <a:t>        5.3 System development phase</a:t>
            </a:r>
          </a:p>
          <a:p>
            <a:r>
              <a:rPr lang="en-US" dirty="0">
                <a:latin typeface="Times New Roman" panose="02020603050405020304" pitchFamily="18" charset="0"/>
                <a:cs typeface="Times New Roman" panose="02020603050405020304" pitchFamily="18" charset="0"/>
              </a:rPr>
              <a:t>        5.4 Testing phase</a:t>
            </a:r>
          </a:p>
          <a:p>
            <a:r>
              <a:rPr lang="en-US" dirty="0">
                <a:latin typeface="Times New Roman" panose="02020603050405020304" pitchFamily="18" charset="0"/>
                <a:cs typeface="Times New Roman" panose="02020603050405020304" pitchFamily="18" charset="0"/>
              </a:rPr>
              <a:t>        5.5 Implementation phase</a:t>
            </a:r>
          </a:p>
          <a:p>
            <a:r>
              <a:rPr lang="en-US" sz="2000" dirty="0">
                <a:latin typeface="Times New Roman" panose="02020603050405020304" pitchFamily="18" charset="0"/>
                <a:cs typeface="Times New Roman" panose="02020603050405020304" pitchFamily="18" charset="0"/>
              </a:rPr>
              <a:t>6.</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Flow chart</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Data Flow </a:t>
            </a:r>
            <a:r>
              <a:rPr lang="en-US" sz="2000" dirty="0">
                <a:latin typeface="Times New Roman" panose="02020603050405020304" pitchFamily="18" charset="0"/>
                <a:ea typeface="Calibri" panose="020F0502020204030204" pitchFamily="34" charset="0"/>
                <a:cs typeface="Times New Roman" panose="02020603050405020304" pitchFamily="18" charset="0"/>
              </a:rPr>
              <a:t>D</a:t>
            </a: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iagram</a:t>
            </a:r>
          </a:p>
          <a:p>
            <a:r>
              <a:rPr lang="en-US" sz="2000" dirty="0">
                <a:solidFill>
                  <a:srgbClr val="000000"/>
                </a:solidFill>
                <a:latin typeface="Times New Roman" panose="02020603050405020304" pitchFamily="18" charset="0"/>
                <a:ea typeface="SimSun" panose="02010600030101010101" pitchFamily="2" charset="-122"/>
                <a:cs typeface="Mangal" panose="02040503050203030202" pitchFamily="18" charset="0"/>
              </a:rPr>
              <a:t>8. Result and </a:t>
            </a:r>
            <a:r>
              <a:rPr lang="en-US" sz="2000" kern="12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Outcomes</a:t>
            </a:r>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 Future work </a:t>
            </a:r>
          </a:p>
          <a:p>
            <a:r>
              <a:rPr lang="en-US" sz="2000" dirty="0">
                <a:latin typeface="Times New Roman" panose="02020603050405020304" pitchFamily="18" charset="0"/>
                <a:cs typeface="Times New Roman" panose="02020603050405020304" pitchFamily="18" charset="0"/>
              </a:rPr>
              <a:t>10. Outcomes </a:t>
            </a:r>
            <a:endParaRPr lang="en-US" sz="240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19B3AC9-BA4A-4DAA-8430-1682020D6416}" type="slidenum">
              <a:rPr lang="en-US" smtClean="0"/>
              <a:t>2</a:t>
            </a:fld>
            <a:endParaRPr lang="en-US"/>
          </a:p>
        </p:txBody>
      </p:sp>
    </p:spTree>
    <p:extLst>
      <p:ext uri="{BB962C8B-B14F-4D97-AF65-F5344CB8AC3E}">
        <p14:creationId xmlns:p14="http://schemas.microsoft.com/office/powerpoint/2010/main" val="28946837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D564555-5BD6-86B8-E7EE-07B331FB53DB}"/>
              </a:ext>
            </a:extLst>
          </p:cNvPr>
          <p:cNvPicPr>
            <a:picLocks noChangeAspect="1"/>
          </p:cNvPicPr>
          <p:nvPr/>
        </p:nvPicPr>
        <p:blipFill>
          <a:blip r:embed="rId2"/>
          <a:stretch>
            <a:fillRect/>
          </a:stretch>
        </p:blipFill>
        <p:spPr>
          <a:xfrm>
            <a:off x="3548546" y="1794643"/>
            <a:ext cx="4572396" cy="4444369"/>
          </a:xfrm>
          <a:prstGeom prst="rect">
            <a:avLst/>
          </a:prstGeom>
        </p:spPr>
      </p:pic>
      <p:sp>
        <p:nvSpPr>
          <p:cNvPr id="4" name="TextBox 3">
            <a:extLst>
              <a:ext uri="{FF2B5EF4-FFF2-40B4-BE49-F238E27FC236}">
                <a16:creationId xmlns:a16="http://schemas.microsoft.com/office/drawing/2014/main" id="{FF35B05C-D9CE-D88A-0693-F415A1FC0960}"/>
              </a:ext>
            </a:extLst>
          </p:cNvPr>
          <p:cNvSpPr txBox="1"/>
          <p:nvPr/>
        </p:nvSpPr>
        <p:spPr>
          <a:xfrm>
            <a:off x="2187640" y="809782"/>
            <a:ext cx="6101442" cy="530594"/>
          </a:xfrm>
          <a:prstGeom prst="rect">
            <a:avLst/>
          </a:prstGeom>
          <a:noFill/>
        </p:spPr>
        <p:txBody>
          <a:bodyPr wrap="square">
            <a:spAutoFit/>
          </a:bodyPr>
          <a:lstStyle/>
          <a:p>
            <a:pPr marL="342900" marR="0" lvl="0" indent="-342900" algn="ctr">
              <a:lnSpc>
                <a:spcPct val="107000"/>
              </a:lnSpc>
              <a:spcBef>
                <a:spcPts val="0"/>
              </a:spcBef>
              <a:spcAft>
                <a:spcPts val="800"/>
              </a:spcAft>
              <a:buFont typeface="+mj-lt"/>
              <a:buAutoNum type="arabicPeriod"/>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Add books in store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19B3AC9-BA4A-4DAA-8430-1682020D6416}" type="slidenum">
              <a:rPr lang="en-US" smtClean="0"/>
              <a:t>20</a:t>
            </a:fld>
            <a:endParaRPr lang="en-US"/>
          </a:p>
        </p:txBody>
      </p:sp>
    </p:spTree>
    <p:extLst>
      <p:ext uri="{BB962C8B-B14F-4D97-AF65-F5344CB8AC3E}">
        <p14:creationId xmlns:p14="http://schemas.microsoft.com/office/powerpoint/2010/main" val="1633948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6847AE13-D84E-EDD1-5A0E-378AC5D0EE26}"/>
              </a:ext>
            </a:extLst>
          </p:cNvPr>
          <p:cNvPicPr>
            <a:picLocks noChangeAspect="1"/>
          </p:cNvPicPr>
          <p:nvPr/>
        </p:nvPicPr>
        <p:blipFill rotWithShape="1">
          <a:blip r:embed="rId2"/>
          <a:srcRect t="2536"/>
          <a:stretch/>
        </p:blipFill>
        <p:spPr>
          <a:xfrm>
            <a:off x="2427316" y="2122714"/>
            <a:ext cx="6234809" cy="3200400"/>
          </a:xfrm>
          <a:prstGeom prst="rect">
            <a:avLst/>
          </a:prstGeom>
        </p:spPr>
      </p:pic>
      <p:sp>
        <p:nvSpPr>
          <p:cNvPr id="4" name="TextBox 3">
            <a:extLst>
              <a:ext uri="{FF2B5EF4-FFF2-40B4-BE49-F238E27FC236}">
                <a16:creationId xmlns:a16="http://schemas.microsoft.com/office/drawing/2014/main" id="{305314A7-4DCB-1F08-5DEA-AD92841301F8}"/>
              </a:ext>
            </a:extLst>
          </p:cNvPr>
          <p:cNvSpPr txBox="1"/>
          <p:nvPr/>
        </p:nvSpPr>
        <p:spPr>
          <a:xfrm>
            <a:off x="615433" y="821798"/>
            <a:ext cx="6101442" cy="1051122"/>
          </a:xfrm>
          <a:prstGeom prst="rect">
            <a:avLst/>
          </a:prstGeom>
          <a:noFill/>
        </p:spPr>
        <p:txBody>
          <a:bodyPr wrap="square">
            <a:spAutoFit/>
          </a:bodyPr>
          <a:lstStyle/>
          <a:p>
            <a:pPr marR="0" lvl="0" algn="ctr">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2. Search book :</a:t>
            </a:r>
          </a:p>
          <a:p>
            <a:pPr marL="0" marR="0" algn="ctr">
              <a:lnSpc>
                <a:spcPct val="107000"/>
              </a:lnSpc>
              <a:spcBef>
                <a:spcPts val="0"/>
              </a:spcBef>
              <a:spcAft>
                <a:spcPts val="800"/>
              </a:spcAft>
            </a:pPr>
            <a:r>
              <a:rPr lang="en-US" sz="24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19B3AC9-BA4A-4DAA-8430-1682020D6416}" type="slidenum">
              <a:rPr lang="en-US" smtClean="0"/>
              <a:t>21</a:t>
            </a:fld>
            <a:endParaRPr lang="en-US"/>
          </a:p>
        </p:txBody>
      </p:sp>
    </p:spTree>
    <p:extLst>
      <p:ext uri="{BB962C8B-B14F-4D97-AF65-F5344CB8AC3E}">
        <p14:creationId xmlns:p14="http://schemas.microsoft.com/office/powerpoint/2010/main" val="17123166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C68D060-19F2-90B0-B41A-B1D765273FBB}"/>
              </a:ext>
            </a:extLst>
          </p:cNvPr>
          <p:cNvPicPr>
            <a:picLocks noChangeAspect="1"/>
          </p:cNvPicPr>
          <p:nvPr/>
        </p:nvPicPr>
        <p:blipFill>
          <a:blip r:embed="rId2"/>
          <a:stretch>
            <a:fillRect/>
          </a:stretch>
        </p:blipFill>
        <p:spPr>
          <a:xfrm>
            <a:off x="3109627" y="1809026"/>
            <a:ext cx="4934915" cy="4176122"/>
          </a:xfrm>
          <a:prstGeom prst="rect">
            <a:avLst/>
          </a:prstGeom>
        </p:spPr>
      </p:pic>
      <p:sp>
        <p:nvSpPr>
          <p:cNvPr id="4" name="TextBox 3">
            <a:extLst>
              <a:ext uri="{FF2B5EF4-FFF2-40B4-BE49-F238E27FC236}">
                <a16:creationId xmlns:a16="http://schemas.microsoft.com/office/drawing/2014/main" id="{F63174F4-FE5D-7B41-8955-0AC3067B6E74}"/>
              </a:ext>
            </a:extLst>
          </p:cNvPr>
          <p:cNvSpPr txBox="1"/>
          <p:nvPr/>
        </p:nvSpPr>
        <p:spPr>
          <a:xfrm>
            <a:off x="2679051" y="685466"/>
            <a:ext cx="6101442" cy="530594"/>
          </a:xfrm>
          <a:prstGeom prst="rect">
            <a:avLst/>
          </a:prstGeom>
          <a:noFill/>
        </p:spPr>
        <p:txBody>
          <a:bodyPr wrap="square">
            <a:spAutoFit/>
          </a:bodyPr>
          <a:lstStyle/>
          <a:p>
            <a:pPr marR="0" lvl="0" algn="ctr">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3. Display books available in store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3" name="Slide Number Placeholder 2"/>
          <p:cNvSpPr>
            <a:spLocks noGrp="1"/>
          </p:cNvSpPr>
          <p:nvPr>
            <p:ph type="sldNum" sz="quarter" idx="12"/>
          </p:nvPr>
        </p:nvSpPr>
        <p:spPr/>
        <p:txBody>
          <a:bodyPr/>
          <a:lstStyle/>
          <a:p>
            <a:fld id="{419B3AC9-BA4A-4DAA-8430-1682020D6416}" type="slidenum">
              <a:rPr lang="en-US" smtClean="0"/>
              <a:t>22</a:t>
            </a:fld>
            <a:endParaRPr lang="en-US"/>
          </a:p>
        </p:txBody>
      </p:sp>
    </p:spTree>
    <p:extLst>
      <p:ext uri="{BB962C8B-B14F-4D97-AF65-F5344CB8AC3E}">
        <p14:creationId xmlns:p14="http://schemas.microsoft.com/office/powerpoint/2010/main" val="33760868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881383F-070A-5BE4-F8DB-ED5AEDBDE4C6}"/>
              </a:ext>
            </a:extLst>
          </p:cNvPr>
          <p:cNvSpPr txBox="1"/>
          <p:nvPr/>
        </p:nvSpPr>
        <p:spPr>
          <a:xfrm>
            <a:off x="780274" y="762415"/>
            <a:ext cx="6101442" cy="1116972"/>
          </a:xfrm>
          <a:prstGeom prst="rect">
            <a:avLst/>
          </a:prstGeom>
          <a:noFill/>
        </p:spPr>
        <p:txBody>
          <a:bodyPr wrap="square">
            <a:spAutoFit/>
          </a:bodyPr>
          <a:lstStyle/>
          <a:p>
            <a:pPr marR="0" lvl="0" algn="ctr">
              <a:lnSpc>
                <a:spcPct val="107000"/>
              </a:lnSpc>
              <a:spcBef>
                <a:spcPts val="0"/>
              </a:spcBef>
              <a:spcAft>
                <a:spcPts val="800"/>
              </a:spcAf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4. Sale book :</a:t>
            </a:r>
            <a:endParaRPr lang="en-US" sz="2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ctr">
              <a:lnSpc>
                <a:spcPct val="107000"/>
              </a:lnSpc>
              <a:spcBef>
                <a:spcPts val="0"/>
              </a:spcBef>
              <a:spcAft>
                <a:spcPts val="800"/>
              </a:spcAft>
            </a:pPr>
            <a:r>
              <a:rPr lang="en-US" sz="2800" b="1" u="none" strike="noStrike" dirty="0">
                <a:effectLst/>
                <a:latin typeface="Times New Roman" panose="02020603050405020304" pitchFamily="18" charset="0"/>
                <a:ea typeface="Calibri" panose="020F0502020204030204" pitchFamily="34" charset="0"/>
                <a:cs typeface="Times New Roman" panose="02020603050405020304" pitchFamily="18" charset="0"/>
              </a:rPr>
              <a:t>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ABBD5D2E-7733-8470-2B4D-B0C1BB445387}"/>
              </a:ext>
            </a:extLst>
          </p:cNvPr>
          <p:cNvPicPr>
            <a:picLocks noChangeAspect="1"/>
          </p:cNvPicPr>
          <p:nvPr/>
        </p:nvPicPr>
        <p:blipFill>
          <a:blip r:embed="rId2"/>
          <a:stretch>
            <a:fillRect/>
          </a:stretch>
        </p:blipFill>
        <p:spPr>
          <a:xfrm>
            <a:off x="2730385" y="1856625"/>
            <a:ext cx="5616237" cy="3853006"/>
          </a:xfrm>
          <a:prstGeom prst="rect">
            <a:avLst/>
          </a:prstGeom>
        </p:spPr>
      </p:pic>
      <p:sp>
        <p:nvSpPr>
          <p:cNvPr id="2" name="Slide Number Placeholder 1"/>
          <p:cNvSpPr>
            <a:spLocks noGrp="1"/>
          </p:cNvSpPr>
          <p:nvPr>
            <p:ph type="sldNum" sz="quarter" idx="12"/>
          </p:nvPr>
        </p:nvSpPr>
        <p:spPr/>
        <p:txBody>
          <a:bodyPr/>
          <a:lstStyle/>
          <a:p>
            <a:fld id="{419B3AC9-BA4A-4DAA-8430-1682020D6416}" type="slidenum">
              <a:rPr lang="en-US" smtClean="0"/>
              <a:t>23</a:t>
            </a:fld>
            <a:endParaRPr lang="en-US"/>
          </a:p>
        </p:txBody>
      </p:sp>
    </p:spTree>
    <p:extLst>
      <p:ext uri="{BB962C8B-B14F-4D97-AF65-F5344CB8AC3E}">
        <p14:creationId xmlns:p14="http://schemas.microsoft.com/office/powerpoint/2010/main" val="300575522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291957-26C9-DBEE-9DB7-E70ABAD57E06}"/>
              </a:ext>
            </a:extLst>
          </p:cNvPr>
          <p:cNvSpPr txBox="1"/>
          <p:nvPr/>
        </p:nvSpPr>
        <p:spPr>
          <a:xfrm>
            <a:off x="1508061" y="756909"/>
            <a:ext cx="6101442" cy="530594"/>
          </a:xfrm>
          <a:prstGeom prst="rect">
            <a:avLst/>
          </a:prstGeom>
          <a:noFill/>
        </p:spPr>
        <p:txBody>
          <a:bodyPr wrap="square">
            <a:spAutoFit/>
          </a:bodyPr>
          <a:lstStyle/>
          <a:p>
            <a:pPr marR="0" lvl="0" algn="ctr">
              <a:lnSpc>
                <a:spcPct val="107000"/>
              </a:lnSpc>
              <a:spcBef>
                <a:spcPts val="0"/>
              </a:spcBef>
              <a:spcAft>
                <a:spcPts val="800"/>
              </a:spcAft>
              <a:tabLst>
                <a:tab pos="229997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5. Display sold books: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FE6E262E-AFFC-6578-B908-75CB17E69C09}"/>
              </a:ext>
            </a:extLst>
          </p:cNvPr>
          <p:cNvPicPr>
            <a:picLocks noChangeAspect="1"/>
          </p:cNvPicPr>
          <p:nvPr/>
        </p:nvPicPr>
        <p:blipFill>
          <a:blip r:embed="rId2"/>
          <a:stretch>
            <a:fillRect/>
          </a:stretch>
        </p:blipFill>
        <p:spPr>
          <a:xfrm>
            <a:off x="2860221" y="1733913"/>
            <a:ext cx="5641521" cy="2653030"/>
          </a:xfrm>
          <a:prstGeom prst="rect">
            <a:avLst/>
          </a:prstGeom>
        </p:spPr>
      </p:pic>
      <p:sp>
        <p:nvSpPr>
          <p:cNvPr id="2" name="Slide Number Placeholder 1"/>
          <p:cNvSpPr>
            <a:spLocks noGrp="1"/>
          </p:cNvSpPr>
          <p:nvPr>
            <p:ph type="sldNum" sz="quarter" idx="12"/>
          </p:nvPr>
        </p:nvSpPr>
        <p:spPr/>
        <p:txBody>
          <a:bodyPr/>
          <a:lstStyle/>
          <a:p>
            <a:fld id="{419B3AC9-BA4A-4DAA-8430-1682020D6416}" type="slidenum">
              <a:rPr lang="en-US" smtClean="0"/>
              <a:t>24</a:t>
            </a:fld>
            <a:endParaRPr lang="en-US"/>
          </a:p>
        </p:txBody>
      </p:sp>
    </p:spTree>
    <p:extLst>
      <p:ext uri="{BB962C8B-B14F-4D97-AF65-F5344CB8AC3E}">
        <p14:creationId xmlns:p14="http://schemas.microsoft.com/office/powerpoint/2010/main" val="1610933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9DF81D-B3E4-CCF3-D535-EE147433DE63}"/>
              </a:ext>
            </a:extLst>
          </p:cNvPr>
          <p:cNvSpPr txBox="1"/>
          <p:nvPr/>
        </p:nvSpPr>
        <p:spPr>
          <a:xfrm>
            <a:off x="470808" y="738248"/>
            <a:ext cx="6101442" cy="530594"/>
          </a:xfrm>
          <a:prstGeom prst="rect">
            <a:avLst/>
          </a:prstGeom>
          <a:noFill/>
        </p:spPr>
        <p:txBody>
          <a:bodyPr wrap="square">
            <a:spAutoFit/>
          </a:bodyPr>
          <a:lstStyle/>
          <a:p>
            <a:pPr marR="0" lvl="0" algn="ctr">
              <a:lnSpc>
                <a:spcPct val="107000"/>
              </a:lnSpc>
              <a:spcBef>
                <a:spcPts val="0"/>
              </a:spcBef>
              <a:spcAft>
                <a:spcPts val="800"/>
              </a:spcAft>
              <a:tabLst>
                <a:tab pos="1891030" algn="l"/>
              </a:tabLst>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6. Exit: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a:extLst>
              <a:ext uri="{FF2B5EF4-FFF2-40B4-BE49-F238E27FC236}">
                <a16:creationId xmlns:a16="http://schemas.microsoft.com/office/drawing/2014/main" id="{B57181DF-2381-C3D7-EDE4-9AFA9F82B17D}"/>
              </a:ext>
            </a:extLst>
          </p:cNvPr>
          <p:cNvPicPr>
            <a:picLocks noChangeAspect="1"/>
          </p:cNvPicPr>
          <p:nvPr/>
        </p:nvPicPr>
        <p:blipFill>
          <a:blip r:embed="rId2"/>
          <a:stretch>
            <a:fillRect/>
          </a:stretch>
        </p:blipFill>
        <p:spPr>
          <a:xfrm>
            <a:off x="3065734" y="1898397"/>
            <a:ext cx="5762580" cy="2499432"/>
          </a:xfrm>
          <a:prstGeom prst="rect">
            <a:avLst/>
          </a:prstGeom>
        </p:spPr>
      </p:pic>
      <p:sp>
        <p:nvSpPr>
          <p:cNvPr id="2" name="Slide Number Placeholder 1"/>
          <p:cNvSpPr>
            <a:spLocks noGrp="1"/>
          </p:cNvSpPr>
          <p:nvPr>
            <p:ph type="sldNum" sz="quarter" idx="12"/>
          </p:nvPr>
        </p:nvSpPr>
        <p:spPr/>
        <p:txBody>
          <a:bodyPr/>
          <a:lstStyle/>
          <a:p>
            <a:fld id="{419B3AC9-BA4A-4DAA-8430-1682020D6416}" type="slidenum">
              <a:rPr lang="en-US" smtClean="0"/>
              <a:t>25</a:t>
            </a:fld>
            <a:endParaRPr lang="en-US"/>
          </a:p>
        </p:txBody>
      </p:sp>
    </p:spTree>
    <p:extLst>
      <p:ext uri="{BB962C8B-B14F-4D97-AF65-F5344CB8AC3E}">
        <p14:creationId xmlns:p14="http://schemas.microsoft.com/office/powerpoint/2010/main" val="2919013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solidFill>
                  <a:schemeClr val="tx1"/>
                </a:solidFill>
                <a:latin typeface="Times New Roman" panose="02020603050405020304" pitchFamily="18" charset="0"/>
                <a:cs typeface="Times New Roman" panose="02020603050405020304" pitchFamily="18" charset="0"/>
              </a:rPr>
              <a:t>Thank you.</a:t>
            </a:r>
          </a:p>
        </p:txBody>
      </p:sp>
      <p:sp>
        <p:nvSpPr>
          <p:cNvPr id="3" name="Text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2"/>
          </p:nvPr>
        </p:nvSpPr>
        <p:spPr/>
        <p:txBody>
          <a:bodyPr/>
          <a:lstStyle/>
          <a:p>
            <a:fld id="{419B3AC9-BA4A-4DAA-8430-1682020D6416}" type="slidenum">
              <a:rPr lang="en-US" smtClean="0"/>
              <a:t>26</a:t>
            </a:fld>
            <a:endParaRPr lang="en-US"/>
          </a:p>
        </p:txBody>
      </p:sp>
    </p:spTree>
    <p:extLst>
      <p:ext uri="{BB962C8B-B14F-4D97-AF65-F5344CB8AC3E}">
        <p14:creationId xmlns:p14="http://schemas.microsoft.com/office/powerpoint/2010/main" val="7577745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73AE406-DF23-AD23-9E08-21E37217D329}"/>
              </a:ext>
            </a:extLst>
          </p:cNvPr>
          <p:cNvSpPr txBox="1"/>
          <p:nvPr/>
        </p:nvSpPr>
        <p:spPr>
          <a:xfrm>
            <a:off x="503853" y="762000"/>
            <a:ext cx="8925307" cy="6069354"/>
          </a:xfrm>
          <a:prstGeom prst="rect">
            <a:avLst/>
          </a:prstGeom>
          <a:noFill/>
        </p:spPr>
        <p:txBody>
          <a:bodyPr wrap="square">
            <a:spAutoFit/>
          </a:bodyPr>
          <a:lstStyle/>
          <a:p>
            <a:pPr marL="228600" marR="0" algn="just">
              <a:lnSpc>
                <a:spcPct val="107000"/>
              </a:lnSpc>
              <a:spcBef>
                <a:spcPts val="1200"/>
              </a:spcBef>
              <a:spcAft>
                <a:spcPts val="0"/>
              </a:spcAft>
            </a:pPr>
            <a:r>
              <a:rPr lang="en-US" sz="2800" b="1" dirty="0">
                <a:effectLst/>
                <a:latin typeface="Times New Roman" panose="02020603050405020304" pitchFamily="18" charset="0"/>
                <a:ea typeface="SimSun" panose="02010600030101010101" pitchFamily="2" charset="-122"/>
                <a:cs typeface="Mangal" panose="02040503050203030202" pitchFamily="18" charset="0"/>
              </a:rPr>
              <a:t>1.Introduction:</a:t>
            </a:r>
          </a:p>
          <a:p>
            <a:pPr marL="571500" indent="-342900" algn="just">
              <a:lnSpc>
                <a:spcPct val="107000"/>
              </a:lnSpc>
              <a:spcBef>
                <a:spcPts val="1200"/>
              </a:spcBef>
              <a:buFont typeface="Wingdings" panose="05000000000000000000" pitchFamily="2" charset="2"/>
              <a:buChar char="Ø"/>
            </a:pPr>
            <a:r>
              <a:rPr lang="en-US" sz="20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A bookshop is a place where a huge collection of books and resources are available which can be accessible by the users. It acts as a brain for the institutions. </a:t>
            </a:r>
          </a:p>
          <a:p>
            <a:pPr marL="571500" indent="-342900" algn="just">
              <a:lnSpc>
                <a:spcPct val="107000"/>
              </a:lnSpc>
              <a:spcBef>
                <a:spcPts val="1200"/>
              </a:spcBef>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This mini-project " Bookshop Management System" is the sample project for               managing book details. The project aims at developing Bookshop Management System using the C language that enables an organization to maintain its transactions. The BMS is basically for management of incoming and outgoing materials from the bookshop. It will reduce paperwork and workload of users.</a:t>
            </a:r>
          </a:p>
          <a:p>
            <a:pPr algn="just"/>
            <a:r>
              <a:rPr lang="en-US" sz="2000" dirty="0">
                <a:latin typeface="Times New Roman" panose="02020603050405020304" pitchFamily="18" charset="0"/>
                <a:cs typeface="Times New Roman" panose="02020603050405020304" pitchFamily="18" charset="0"/>
              </a:rPr>
              <a:t> </a:t>
            </a:r>
          </a:p>
          <a:p>
            <a:pPr lvl="1" algn="just"/>
            <a:r>
              <a:rPr lang="en-US" sz="2000" dirty="0">
                <a:latin typeface="Times New Roman" panose="02020603050405020304" pitchFamily="18" charset="0"/>
                <a:cs typeface="Times New Roman" panose="02020603050405020304" pitchFamily="18" charset="0"/>
              </a:rPr>
              <a:t>Following are some of the inputs to the bookshop:</a:t>
            </a:r>
          </a:p>
          <a:p>
            <a:pPr marL="1257300" lvl="2"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Customer name</a:t>
            </a:r>
          </a:p>
          <a:p>
            <a:pPr marL="1257300" lvl="2"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Book name</a:t>
            </a:r>
          </a:p>
          <a:p>
            <a:pPr marL="1257300" lvl="2"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Author name</a:t>
            </a:r>
          </a:p>
          <a:p>
            <a:pPr marL="1257300" lvl="2" indent="-342900" algn="just">
              <a:buFont typeface="Wingdings" panose="05000000000000000000" pitchFamily="2" charset="2"/>
              <a:buChar char="v"/>
            </a:pPr>
            <a:r>
              <a:rPr lang="en-US" sz="2000">
                <a:latin typeface="Times New Roman" panose="02020603050405020304" pitchFamily="18" charset="0"/>
                <a:cs typeface="Times New Roman" panose="02020603050405020304" pitchFamily="18" charset="0"/>
              </a:rPr>
              <a:t>Book Costs</a:t>
            </a:r>
            <a:endParaRPr lang="en-US" sz="2000" dirty="0">
              <a:latin typeface="Times New Roman" panose="02020603050405020304" pitchFamily="18" charset="0"/>
              <a:cs typeface="Times New Roman" panose="02020603050405020304" pitchFamily="18" charset="0"/>
            </a:endParaRPr>
          </a:p>
          <a:p>
            <a:pPr marL="1257300" lvl="2" indent="-342900" algn="just">
              <a:buFont typeface="Wingdings" panose="05000000000000000000" pitchFamily="2" charset="2"/>
              <a:buChar char="v"/>
            </a:pPr>
            <a:r>
              <a:rPr lang="en-US" sz="2000" dirty="0">
                <a:latin typeface="Times New Roman" panose="02020603050405020304" pitchFamily="18" charset="0"/>
                <a:cs typeface="Times New Roman" panose="02020603050405020304" pitchFamily="18" charset="0"/>
              </a:rPr>
              <a:t>Published year</a:t>
            </a:r>
          </a:p>
          <a:p>
            <a:pPr marL="571500" indent="-342900" algn="just">
              <a:lnSpc>
                <a:spcPct val="107000"/>
              </a:lnSpc>
              <a:spcBef>
                <a:spcPts val="1200"/>
              </a:spcBef>
              <a:buFont typeface="Wingdings" panose="05000000000000000000" pitchFamily="2" charset="2"/>
              <a:buChar char="Ø"/>
            </a:pPr>
            <a:endParaRPr lang="en-US" sz="1200" dirty="0">
              <a:effectLst/>
              <a:latin typeface="Calibri" panose="020F0502020204030204" pitchFamily="34" charset="0"/>
              <a:ea typeface="Calibri" panose="020F0502020204030204" pitchFamily="34" charset="0"/>
              <a:cs typeface="Mangal" panose="02040503050203030202" pitchFamily="18" charset="0"/>
            </a:endParaRPr>
          </a:p>
        </p:txBody>
      </p:sp>
      <p:sp>
        <p:nvSpPr>
          <p:cNvPr id="4" name="Slide Number Placeholder 3"/>
          <p:cNvSpPr>
            <a:spLocks noGrp="1"/>
          </p:cNvSpPr>
          <p:nvPr>
            <p:ph type="sldNum" sz="quarter" idx="12"/>
          </p:nvPr>
        </p:nvSpPr>
        <p:spPr/>
        <p:txBody>
          <a:bodyPr/>
          <a:lstStyle/>
          <a:p>
            <a:fld id="{419B3AC9-BA4A-4DAA-8430-1682020D6416}" type="slidenum">
              <a:rPr lang="en-US" smtClean="0"/>
              <a:t>3</a:t>
            </a:fld>
            <a:endParaRPr lang="en-US" dirty="0"/>
          </a:p>
        </p:txBody>
      </p:sp>
    </p:spTree>
    <p:extLst>
      <p:ext uri="{BB962C8B-B14F-4D97-AF65-F5344CB8AC3E}">
        <p14:creationId xmlns:p14="http://schemas.microsoft.com/office/powerpoint/2010/main" val="2195365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99A4A6-3387-DA80-1F74-2372E17F0814}"/>
              </a:ext>
            </a:extLst>
          </p:cNvPr>
          <p:cNvSpPr txBox="1"/>
          <p:nvPr/>
        </p:nvSpPr>
        <p:spPr>
          <a:xfrm>
            <a:off x="59871" y="553721"/>
            <a:ext cx="9699949" cy="3586879"/>
          </a:xfrm>
          <a:prstGeom prst="rect">
            <a:avLst/>
          </a:prstGeom>
          <a:noFill/>
        </p:spPr>
        <p:txBody>
          <a:bodyPr wrap="square">
            <a:spAutoFit/>
          </a:bodyPr>
          <a:lstStyle/>
          <a:p>
            <a:pPr marL="228600" marR="0" algn="just">
              <a:lnSpc>
                <a:spcPct val="107000"/>
              </a:lnSpc>
              <a:spcBef>
                <a:spcPts val="1200"/>
              </a:spcBef>
              <a:spcAft>
                <a:spcPts val="0"/>
              </a:spcAft>
            </a:pPr>
            <a:r>
              <a:rPr lang="en-US" sz="2800" b="1" dirty="0">
                <a:effectLst/>
                <a:latin typeface="Times New Roman" panose="02020603050405020304" pitchFamily="18" charset="0"/>
                <a:ea typeface="SimSun" panose="02010600030101010101" pitchFamily="2" charset="-122"/>
                <a:cs typeface="Mangal" panose="02040503050203030202" pitchFamily="18" charset="0"/>
              </a:rPr>
              <a:t>2.Problem Statement:</a:t>
            </a:r>
            <a:endParaRPr lang="en-US" sz="2800" b="1" dirty="0">
              <a:effectLst/>
              <a:latin typeface="Calibri" panose="020F0502020204030204" pitchFamily="34" charset="0"/>
              <a:ea typeface="Calibri" panose="020F0502020204030204" pitchFamily="34" charset="0"/>
              <a:cs typeface="Mangal" panose="02040503050203030202" pitchFamily="18" charset="0"/>
            </a:endParaRPr>
          </a:p>
          <a:p>
            <a:pPr marL="0" marR="0">
              <a:lnSpc>
                <a:spcPct val="107000"/>
              </a:lnSpc>
              <a:spcBef>
                <a:spcPts val="0"/>
              </a:spcBef>
              <a:spcAft>
                <a:spcPts val="800"/>
              </a:spcAft>
            </a:pPr>
            <a:r>
              <a:rPr lang="en-US" sz="1400" dirty="0">
                <a:effectLst/>
                <a:latin typeface="Times New Roman" panose="02020603050405020304" pitchFamily="18" charset="0"/>
                <a:ea typeface="Calibri" panose="020F0502020204030204" pitchFamily="34" charset="0"/>
                <a:cs typeface="Mangal" panose="02040503050203030202" pitchFamily="18" charset="0"/>
              </a:rPr>
              <a:t>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800100" marR="0" lvl="1" indent="-342900" algn="just">
              <a:lnSpc>
                <a:spcPct val="107000"/>
              </a:lnSpc>
              <a:spcBef>
                <a:spcPts val="0"/>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One notable problem with bookshop  management system 20 years ago was their reliance on manual inventory tracking process. This manual approach was time-consuming, prone to errors, and lacked real-time updates. When a book was sold, its staff had to manually update the inventory records.</a:t>
            </a:r>
          </a:p>
          <a:p>
            <a:pPr marL="800100" marR="0" lvl="1" indent="-342900" algn="just">
              <a:lnSpc>
                <a:spcPct val="107000"/>
              </a:lnSpc>
              <a:spcBef>
                <a:spcPts val="0"/>
              </a:spcBef>
              <a:spcAft>
                <a:spcPts val="0"/>
              </a:spcAft>
              <a:buFont typeface="Wingdings" panose="05000000000000000000" pitchFamily="2" charset="2"/>
              <a:buChar char="Ø"/>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Overall, the lack of an automated inventory management system hindered book shops' availability to operate efficiently, optimize their inventory, and provide a seamless shopping experience for customers.</a:t>
            </a:r>
          </a:p>
          <a:p>
            <a:pPr marL="0" marR="0">
              <a:lnSpc>
                <a:spcPct val="107000"/>
              </a:lnSpc>
              <a:spcBef>
                <a:spcPts val="0"/>
              </a:spcBef>
              <a:spcAft>
                <a:spcPts val="800"/>
              </a:spcAft>
            </a:pPr>
            <a:r>
              <a:rPr lang="en-US" sz="2400" dirty="0">
                <a:effectLst/>
                <a:latin typeface="Calibri" panose="020F0502020204030204" pitchFamily="34" charset="0"/>
                <a:ea typeface="Calibri" panose="020F0502020204030204" pitchFamily="34" charset="0"/>
                <a:cs typeface="Mangal" panose="02040503050203030202" pitchFamily="18" charset="0"/>
              </a:rPr>
              <a:t> </a:t>
            </a:r>
          </a:p>
        </p:txBody>
      </p:sp>
      <p:sp>
        <p:nvSpPr>
          <p:cNvPr id="2" name="Slide Number Placeholder 1"/>
          <p:cNvSpPr>
            <a:spLocks noGrp="1"/>
          </p:cNvSpPr>
          <p:nvPr>
            <p:ph type="sldNum" sz="quarter" idx="12"/>
          </p:nvPr>
        </p:nvSpPr>
        <p:spPr/>
        <p:txBody>
          <a:bodyPr/>
          <a:lstStyle/>
          <a:p>
            <a:fld id="{419B3AC9-BA4A-4DAA-8430-1682020D6416}" type="slidenum">
              <a:rPr lang="en-US" smtClean="0"/>
              <a:t>4</a:t>
            </a:fld>
            <a:endParaRPr lang="en-US"/>
          </a:p>
        </p:txBody>
      </p:sp>
    </p:spTree>
    <p:extLst>
      <p:ext uri="{BB962C8B-B14F-4D97-AF65-F5344CB8AC3E}">
        <p14:creationId xmlns:p14="http://schemas.microsoft.com/office/powerpoint/2010/main" val="28712183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099E712-A827-D7FD-C405-C75EDAE6B362}"/>
              </a:ext>
            </a:extLst>
          </p:cNvPr>
          <p:cNvSpPr txBox="1"/>
          <p:nvPr/>
        </p:nvSpPr>
        <p:spPr>
          <a:xfrm>
            <a:off x="923731" y="1192296"/>
            <a:ext cx="8696130" cy="2923877"/>
          </a:xfrm>
          <a:prstGeom prst="rect">
            <a:avLst/>
          </a:prstGeom>
          <a:noFill/>
        </p:spPr>
        <p:txBody>
          <a:bodyPr wrap="square">
            <a:spAutoFit/>
          </a:bodyPr>
          <a:lstStyle/>
          <a:p>
            <a:r>
              <a:rPr lang="en-US" sz="2000" dirty="0">
                <a:latin typeface="Times New Roman" panose="02020603050405020304" pitchFamily="18" charset="0"/>
                <a:cs typeface="Times New Roman" panose="02020603050405020304" pitchFamily="18" charset="0"/>
              </a:rPr>
              <a:t>The objective of a BMS project developed in C language aimed at solving manual inventory tracking process is to streamline and automate inventory management tasks to improve efficiency, accuracy within the bookshop. </a:t>
            </a:r>
          </a:p>
          <a:p>
            <a:endParaRPr lang="en-US" sz="2000" dirty="0">
              <a:latin typeface="Times New Roman" panose="02020603050405020304" pitchFamily="18" charset="0"/>
              <a:cs typeface="Times New Roman" panose="02020603050405020304" pitchFamily="18" charset="0"/>
            </a:endParaRPr>
          </a:p>
          <a:p>
            <a:r>
              <a:rPr lang="en-US" sz="2000" u="sng" dirty="0">
                <a:latin typeface="Times New Roman" panose="02020603050405020304" pitchFamily="18" charset="0"/>
                <a:cs typeface="Times New Roman" panose="02020603050405020304" pitchFamily="18" charset="0"/>
              </a:rPr>
              <a:t>Automation of Inventory Tracking</a:t>
            </a:r>
            <a:r>
              <a:rPr lang="en-US" sz="2000" dirty="0">
                <a:latin typeface="Times New Roman" panose="02020603050405020304" pitchFamily="18" charset="0"/>
                <a:cs typeface="Times New Roman" panose="02020603050405020304" pitchFamily="18" charset="0"/>
              </a:rPr>
              <a:t> :- </a:t>
            </a:r>
          </a:p>
          <a:p>
            <a:r>
              <a:rPr lang="en-US" sz="2000" dirty="0">
                <a:latin typeface="Times New Roman" panose="02020603050405020304" pitchFamily="18" charset="0"/>
                <a:cs typeface="Times New Roman" panose="02020603050405020304" pitchFamily="18" charset="0"/>
              </a:rPr>
              <a:t>The primary goal is to eliminate manual record keeping by implementing a system that automatically updates inventory levels in real-time as books are bought, or sold.</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488DDD7B-91B2-2830-4108-4DBD10828677}"/>
              </a:ext>
            </a:extLst>
          </p:cNvPr>
          <p:cNvSpPr txBox="1"/>
          <p:nvPr/>
        </p:nvSpPr>
        <p:spPr>
          <a:xfrm>
            <a:off x="130629" y="555171"/>
            <a:ext cx="2656114" cy="523220"/>
          </a:xfrm>
          <a:prstGeom prst="rect">
            <a:avLst/>
          </a:prstGeom>
          <a:noFill/>
        </p:spPr>
        <p:txBody>
          <a:bodyPr wrap="square" rtlCol="0">
            <a:spAutoFit/>
          </a:bodyPr>
          <a:lstStyle/>
          <a:p>
            <a:r>
              <a:rPr lang="en-US" sz="2800" b="1" dirty="0">
                <a:latin typeface="Times New Roman" panose="02020603050405020304" pitchFamily="18" charset="0"/>
                <a:cs typeface="Times New Roman" panose="02020603050405020304" pitchFamily="18" charset="0"/>
              </a:rPr>
              <a:t>3.Objective:</a:t>
            </a:r>
          </a:p>
        </p:txBody>
      </p:sp>
      <p:sp>
        <p:nvSpPr>
          <p:cNvPr id="2" name="Slide Number Placeholder 1"/>
          <p:cNvSpPr>
            <a:spLocks noGrp="1"/>
          </p:cNvSpPr>
          <p:nvPr>
            <p:ph type="sldNum" sz="quarter" idx="12"/>
          </p:nvPr>
        </p:nvSpPr>
        <p:spPr/>
        <p:txBody>
          <a:bodyPr/>
          <a:lstStyle/>
          <a:p>
            <a:fld id="{419B3AC9-BA4A-4DAA-8430-1682020D6416}" type="slidenum">
              <a:rPr lang="en-US" smtClean="0"/>
              <a:t>5</a:t>
            </a:fld>
            <a:endParaRPr lang="en-US"/>
          </a:p>
        </p:txBody>
      </p:sp>
    </p:spTree>
    <p:extLst>
      <p:ext uri="{BB962C8B-B14F-4D97-AF65-F5344CB8AC3E}">
        <p14:creationId xmlns:p14="http://schemas.microsoft.com/office/powerpoint/2010/main" val="5611164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A851C7A-1F8A-C380-58FB-AB48878AED37}"/>
              </a:ext>
            </a:extLst>
          </p:cNvPr>
          <p:cNvSpPr txBox="1"/>
          <p:nvPr/>
        </p:nvSpPr>
        <p:spPr>
          <a:xfrm>
            <a:off x="0" y="1329022"/>
            <a:ext cx="9429160" cy="4647426"/>
          </a:xfrm>
          <a:prstGeom prst="rect">
            <a:avLst/>
          </a:prstGeom>
          <a:noFill/>
        </p:spPr>
        <p:txBody>
          <a:bodyPr wrap="square">
            <a:spAutoFit/>
          </a:bodyPr>
          <a:lstStyle/>
          <a:p>
            <a:pPr marL="495300" marR="0" indent="-342900" algn="just">
              <a:lnSpc>
                <a:spcPct val="110000"/>
              </a:lnSpc>
              <a:spcBef>
                <a:spcPts val="0"/>
              </a:spcBef>
              <a:spcAft>
                <a:spcPts val="610"/>
              </a:spcAft>
              <a:buFont typeface="Wingdings" panose="05000000000000000000" pitchFamily="2" charset="2"/>
              <a:buChar char="Ø"/>
            </a:pPr>
            <a:r>
              <a:rPr lang="en-US" sz="2000" kern="100" dirty="0">
                <a:solidFill>
                  <a:srgbClr val="000000"/>
                </a:solidFill>
                <a:effectLst/>
                <a:latin typeface="Times New Roman" panose="02020603050405020304" pitchFamily="18" charset="0"/>
                <a:ea typeface="Times New Roman" panose="02020603050405020304" pitchFamily="18" charset="0"/>
              </a:rPr>
              <a:t>The development of Bookshop Management System (BMS) has been a topic of interest for researchers and practitioners in the field of computer science and information technology. Several studies have explored the design and implementation of such systems using various programming languages and technologies. </a:t>
            </a:r>
          </a:p>
          <a:p>
            <a:pPr marL="495300" marR="0" indent="-342900" algn="just">
              <a:lnSpc>
                <a:spcPct val="110000"/>
              </a:lnSpc>
              <a:spcBef>
                <a:spcPts val="0"/>
              </a:spcBef>
              <a:spcAft>
                <a:spcPts val="610"/>
              </a:spcAft>
              <a:buFont typeface="Wingdings" panose="05000000000000000000" pitchFamily="2" charset="2"/>
              <a:buChar char="Ø"/>
            </a:pPr>
            <a:r>
              <a:rPr lang="en-US" sz="2000" kern="100" dirty="0">
                <a:solidFill>
                  <a:srgbClr val="000000"/>
                </a:solidFill>
                <a:effectLst/>
                <a:latin typeface="Times New Roman" panose="02020603050405020304" pitchFamily="18" charset="0"/>
                <a:ea typeface="Times New Roman" panose="02020603050405020304" pitchFamily="18" charset="0"/>
              </a:rPr>
              <a:t>One of the early studies in this domain was conducted by Smith et al. (2010), who proposed a Bookshop Management System developed in C language. The authors highlighted the advantages of using C, such as its efficiency, scalability, and platform independence, which made it a suitable choice for managing the complex operations of a bookshop.</a:t>
            </a:r>
          </a:p>
          <a:p>
            <a:pPr marL="495300" marR="0" indent="-342900" algn="just">
              <a:lnSpc>
                <a:spcPct val="110000"/>
              </a:lnSpc>
              <a:spcBef>
                <a:spcPts val="0"/>
              </a:spcBef>
              <a:spcAft>
                <a:spcPts val="610"/>
              </a:spcAft>
              <a:buFont typeface="Wingdings" panose="05000000000000000000" pitchFamily="2" charset="2"/>
              <a:buChar char="Ø"/>
            </a:pPr>
            <a:r>
              <a:rPr lang="en-US" sz="2000" kern="100" dirty="0">
                <a:solidFill>
                  <a:srgbClr val="000000"/>
                </a:solidFill>
                <a:effectLst/>
                <a:latin typeface="Times New Roman" panose="02020603050405020304" pitchFamily="18" charset="0"/>
                <a:ea typeface="Times New Roman" panose="02020603050405020304" pitchFamily="18" charset="0"/>
              </a:rPr>
              <a:t>Later, a study by Patel and Sharma (2015) investigated the integration of a BMS with e-commerce capabilities. They developed a C –based system that allowed customers to browse and purchase books online, while also managing the backend operations of the bookshop.</a:t>
            </a:r>
          </a:p>
        </p:txBody>
      </p:sp>
      <p:sp>
        <p:nvSpPr>
          <p:cNvPr id="5" name="TextBox 4">
            <a:extLst>
              <a:ext uri="{FF2B5EF4-FFF2-40B4-BE49-F238E27FC236}">
                <a16:creationId xmlns:a16="http://schemas.microsoft.com/office/drawing/2014/main" id="{5941A031-923F-0470-AA78-DCE60B8F6882}"/>
              </a:ext>
            </a:extLst>
          </p:cNvPr>
          <p:cNvSpPr txBox="1"/>
          <p:nvPr/>
        </p:nvSpPr>
        <p:spPr>
          <a:xfrm>
            <a:off x="340180" y="242987"/>
            <a:ext cx="6166756" cy="523220"/>
          </a:xfrm>
          <a:prstGeom prst="rect">
            <a:avLst/>
          </a:prstGeom>
          <a:noFill/>
        </p:spPr>
        <p:txBody>
          <a:bodyPr wrap="square">
            <a:spAutoFit/>
          </a:bodyPr>
          <a:lstStyle/>
          <a:p>
            <a:r>
              <a:rPr lang="en-US" sz="2800" dirty="0">
                <a:latin typeface="Times New Roman" panose="02020603050405020304" pitchFamily="18" charset="0"/>
                <a:cs typeface="Times New Roman" panose="02020603050405020304" pitchFamily="18" charset="0"/>
              </a:rPr>
              <a:t>4. </a:t>
            </a:r>
            <a:r>
              <a:rPr lang="en-US" sz="2800" b="1" dirty="0">
                <a:latin typeface="Times New Roman" panose="02020603050405020304" pitchFamily="18" charset="0"/>
                <a:cs typeface="Times New Roman" panose="02020603050405020304" pitchFamily="18" charset="0"/>
              </a:rPr>
              <a:t>Literature Review: </a:t>
            </a:r>
          </a:p>
        </p:txBody>
      </p:sp>
      <p:sp>
        <p:nvSpPr>
          <p:cNvPr id="2" name="Slide Number Placeholder 1"/>
          <p:cNvSpPr>
            <a:spLocks noGrp="1"/>
          </p:cNvSpPr>
          <p:nvPr>
            <p:ph type="sldNum" sz="quarter" idx="12"/>
          </p:nvPr>
        </p:nvSpPr>
        <p:spPr/>
        <p:txBody>
          <a:bodyPr/>
          <a:lstStyle/>
          <a:p>
            <a:fld id="{419B3AC9-BA4A-4DAA-8430-1682020D6416}" type="slidenum">
              <a:rPr lang="en-US" smtClean="0"/>
              <a:t>6</a:t>
            </a:fld>
            <a:endParaRPr lang="en-US"/>
          </a:p>
        </p:txBody>
      </p:sp>
    </p:spTree>
    <p:extLst>
      <p:ext uri="{BB962C8B-B14F-4D97-AF65-F5344CB8AC3E}">
        <p14:creationId xmlns:p14="http://schemas.microsoft.com/office/powerpoint/2010/main" val="38980641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13178C5-4781-2D99-0F40-A865A6FCA258}"/>
              </a:ext>
            </a:extLst>
          </p:cNvPr>
          <p:cNvSpPr txBox="1"/>
          <p:nvPr/>
        </p:nvSpPr>
        <p:spPr>
          <a:xfrm>
            <a:off x="0" y="392214"/>
            <a:ext cx="9429160" cy="4747390"/>
          </a:xfrm>
          <a:prstGeom prst="rect">
            <a:avLst/>
          </a:prstGeom>
          <a:noFill/>
        </p:spPr>
        <p:txBody>
          <a:bodyPr wrap="square">
            <a:spAutoFit/>
          </a:bodyPr>
          <a:lstStyle/>
          <a:p>
            <a:pPr marL="228600" marR="0" algn="just">
              <a:lnSpc>
                <a:spcPct val="107000"/>
              </a:lnSpc>
              <a:spcBef>
                <a:spcPts val="1200"/>
              </a:spcBef>
              <a:spcAft>
                <a:spcPts val="0"/>
              </a:spcAft>
            </a:pPr>
            <a:r>
              <a:rPr lang="en-US" sz="2800" b="1" dirty="0">
                <a:latin typeface="Times New Roman" panose="02020603050405020304" pitchFamily="18" charset="0"/>
                <a:ea typeface="SimSun" panose="02010600030101010101" pitchFamily="2" charset="-122"/>
                <a:cs typeface="Mangal" panose="02040503050203030202" pitchFamily="18" charset="0"/>
              </a:rPr>
              <a:t>5</a:t>
            </a:r>
            <a:r>
              <a:rPr lang="en-US" sz="2800" b="1" dirty="0">
                <a:effectLst/>
                <a:latin typeface="Times New Roman" panose="02020603050405020304" pitchFamily="18" charset="0"/>
                <a:ea typeface="SimSun" panose="02010600030101010101" pitchFamily="2" charset="-122"/>
                <a:cs typeface="Mangal" panose="02040503050203030202" pitchFamily="18" charset="0"/>
              </a:rPr>
              <a:t>.Methodology:</a:t>
            </a:r>
          </a:p>
          <a:p>
            <a:pPr marL="228600" marR="0" algn="just">
              <a:lnSpc>
                <a:spcPct val="107000"/>
              </a:lnSpc>
              <a:spcBef>
                <a:spcPts val="1200"/>
              </a:spcBef>
              <a:spcAft>
                <a:spcPts val="0"/>
              </a:spcAft>
            </a:pPr>
            <a:endParaRPr lang="en-US" sz="2800" b="1" dirty="0">
              <a:effectLst/>
              <a:latin typeface="Calibri" panose="020F0502020204030204" pitchFamily="34" charset="0"/>
              <a:ea typeface="Calibri" panose="020F0502020204030204" pitchFamily="34" charset="0"/>
              <a:cs typeface="Mangal" panose="02040503050203030202" pitchFamily="18" charset="0"/>
            </a:endParaRPr>
          </a:p>
          <a:p>
            <a:pPr marL="0" marR="0" algn="just">
              <a:lnSpc>
                <a:spcPct val="107000"/>
              </a:lnSpc>
              <a:spcBef>
                <a:spcPts val="200"/>
              </a:spcBef>
              <a:spcAft>
                <a:spcPts val="0"/>
              </a:spcAft>
            </a:pPr>
            <a:r>
              <a:rPr lang="en-US" sz="1400" dirty="0">
                <a:solidFill>
                  <a:srgbClr val="000000"/>
                </a:solidFill>
                <a:effectLst/>
                <a:latin typeface="Times New Roman" panose="02020603050405020304" pitchFamily="18" charset="0"/>
                <a:ea typeface="SimSun" panose="02010600030101010101" pitchFamily="2" charset="-122"/>
                <a:cs typeface="Mangal" panose="02040503050203030202" pitchFamily="18" charset="0"/>
              </a:rPr>
              <a:t> </a:t>
            </a:r>
            <a:endParaRPr lang="en-US" sz="1100" dirty="0">
              <a:effectLst/>
              <a:latin typeface="Calibri" panose="020F0502020204030204" pitchFamily="34" charset="0"/>
              <a:ea typeface="Calibri" panose="020F0502020204030204" pitchFamily="34" charset="0"/>
              <a:cs typeface="Mangal" panose="02040503050203030202" pitchFamily="18" charset="0"/>
            </a:endParaRPr>
          </a:p>
          <a:p>
            <a:pPr marL="800100" marR="0" lvl="1" indent="-342900" algn="just">
              <a:lnSpc>
                <a:spcPct val="107000"/>
              </a:lnSpc>
              <a:spcBef>
                <a:spcPts val="200"/>
              </a:spcBef>
              <a:spcAft>
                <a:spcPts val="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development of the </a:t>
            </a:r>
            <a:r>
              <a:rPr lang="en-US" sz="2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B</a:t>
            </a: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ookshop Management </a:t>
            </a:r>
            <a:r>
              <a:rPr lang="en-US" sz="2000" dirty="0">
                <a:solidFill>
                  <a:srgbClr val="000000"/>
                </a:solidFill>
                <a:latin typeface="Times New Roman" panose="02020603050405020304" pitchFamily="18" charset="0"/>
                <a:ea typeface="SimSun" panose="02010600030101010101" pitchFamily="2" charset="-122"/>
                <a:cs typeface="Times New Roman" panose="02020603050405020304" pitchFamily="18" charset="0"/>
              </a:rPr>
              <a:t>S</a:t>
            </a: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ystem follows a structured methodology to ensure the successful completion of the project.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800100" marR="0" lvl="1" indent="-342900" algn="just">
              <a:lnSpc>
                <a:spcPct val="107000"/>
              </a:lnSpc>
              <a:spcBef>
                <a:spcPts val="200"/>
              </a:spcBef>
              <a:spcAft>
                <a:spcPts val="0"/>
              </a:spcAft>
              <a:buFont typeface="Wingdings" panose="05000000000000000000" pitchFamily="2" charset="2"/>
              <a:buChar char="Ø"/>
            </a:pPr>
            <a:r>
              <a:rPr lang="en-US" sz="20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The methodology will consist of the following phases:</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algn="just">
              <a:lnSpc>
                <a:spcPct val="107000"/>
              </a:lnSpc>
              <a:spcBef>
                <a:spcPts val="0"/>
              </a:spcBef>
              <a:spcAft>
                <a:spcPts val="800"/>
              </a:spcAft>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p>
          <a:p>
            <a:pPr marL="1143000" marR="0" lvl="2" indent="-228600" algn="just">
              <a:lnSpc>
                <a:spcPct val="107000"/>
              </a:lnSpc>
              <a:spcBef>
                <a:spcPts val="0"/>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Planning and analyzing phase</a:t>
            </a:r>
          </a:p>
          <a:p>
            <a:pPr marL="1143000" marR="0" lvl="2" indent="-228600" algn="just">
              <a:lnSpc>
                <a:spcPct val="107000"/>
              </a:lnSpc>
              <a:spcBef>
                <a:spcPts val="0"/>
              </a:spcBef>
              <a:spcAft>
                <a:spcPts val="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System design phase </a:t>
            </a:r>
          </a:p>
          <a:p>
            <a:pPr marL="1143000" marR="0" lvl="2" indent="-228600" algn="just">
              <a:lnSpc>
                <a:spcPct val="107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System development phase</a:t>
            </a:r>
          </a:p>
          <a:p>
            <a:pPr marL="1143000" marR="0" lvl="2" indent="-228600" algn="just">
              <a:lnSpc>
                <a:spcPct val="107000"/>
              </a:lnSpc>
              <a:spcBef>
                <a:spcPts val="0"/>
              </a:spcBef>
              <a:spcAft>
                <a:spcPts val="800"/>
              </a:spcAft>
              <a:buFont typeface="Wingdings" panose="05000000000000000000" pitchFamily="2" charset="2"/>
              <a:buChar char=""/>
            </a:pPr>
            <a:r>
              <a:rPr lang="en-US" sz="2000" dirty="0">
                <a:latin typeface="Times New Roman" panose="02020603050405020304" pitchFamily="18" charset="0"/>
                <a:ea typeface="Calibri" panose="020F0502020204030204" pitchFamily="34" charset="0"/>
                <a:cs typeface="Times New Roman" panose="02020603050405020304" pitchFamily="18" charset="0"/>
              </a:rPr>
              <a:t>Testing phase</a:t>
            </a:r>
          </a:p>
          <a:p>
            <a:pPr marL="1143000" marR="0" lvl="2" indent="-228600" algn="just">
              <a:lnSpc>
                <a:spcPct val="107000"/>
              </a:lnSpc>
              <a:spcBef>
                <a:spcPts val="0"/>
              </a:spcBef>
              <a:spcAft>
                <a:spcPts val="800"/>
              </a:spcAft>
              <a:buFont typeface="Wingdings" panose="05000000000000000000" pitchFamily="2" charset="2"/>
              <a:buChar char=""/>
            </a:pPr>
            <a:r>
              <a:rPr lang="en-US" sz="2000" dirty="0">
                <a:effectLst/>
                <a:latin typeface="Times New Roman" panose="02020603050405020304" pitchFamily="18" charset="0"/>
                <a:ea typeface="Calibri" panose="020F0502020204030204" pitchFamily="34" charset="0"/>
                <a:cs typeface="Times New Roman" panose="02020603050405020304" pitchFamily="18" charset="0"/>
              </a:rPr>
              <a:t>Implementation phase</a:t>
            </a:r>
          </a:p>
        </p:txBody>
      </p:sp>
      <p:sp>
        <p:nvSpPr>
          <p:cNvPr id="2" name="Slide Number Placeholder 1"/>
          <p:cNvSpPr>
            <a:spLocks noGrp="1"/>
          </p:cNvSpPr>
          <p:nvPr>
            <p:ph type="sldNum" sz="quarter" idx="12"/>
          </p:nvPr>
        </p:nvSpPr>
        <p:spPr/>
        <p:txBody>
          <a:bodyPr/>
          <a:lstStyle/>
          <a:p>
            <a:fld id="{419B3AC9-BA4A-4DAA-8430-1682020D6416}" type="slidenum">
              <a:rPr lang="en-US" smtClean="0"/>
              <a:t>7</a:t>
            </a:fld>
            <a:endParaRPr lang="en-US"/>
          </a:p>
        </p:txBody>
      </p:sp>
    </p:spTree>
    <p:extLst>
      <p:ext uri="{BB962C8B-B14F-4D97-AF65-F5344CB8AC3E}">
        <p14:creationId xmlns:p14="http://schemas.microsoft.com/office/powerpoint/2010/main" val="630628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532A6-9ACB-7220-C9D7-C0A827C8A9B3}"/>
              </a:ext>
            </a:extLst>
          </p:cNvPr>
          <p:cNvSpPr txBox="1"/>
          <p:nvPr/>
        </p:nvSpPr>
        <p:spPr>
          <a:xfrm>
            <a:off x="177282" y="711895"/>
            <a:ext cx="9181322" cy="2536848"/>
          </a:xfrm>
          <a:prstGeom prst="rect">
            <a:avLst/>
          </a:prstGeom>
          <a:noFill/>
        </p:spPr>
        <p:txBody>
          <a:bodyPr wrap="square">
            <a:spAutoFit/>
          </a:bodyPr>
          <a:lstStyle/>
          <a:p>
            <a:pPr marR="0" lvl="1">
              <a:lnSpc>
                <a:spcPct val="107000"/>
              </a:lnSpc>
              <a:spcBef>
                <a:spcPts val="0"/>
              </a:spcBef>
              <a:spcAft>
                <a:spcPts val="0"/>
              </a:spcAft>
            </a:pP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5.1 Planning and analysis Phase </a:t>
            </a:r>
          </a:p>
          <a:p>
            <a:pPr marL="800100" marR="0" lvl="1" indent="-342900">
              <a:lnSpc>
                <a:spcPct val="107000"/>
              </a:lnSpc>
              <a:spcBef>
                <a:spcPts val="0"/>
              </a:spcBef>
              <a:spcAft>
                <a:spcPts val="0"/>
              </a:spcAft>
              <a:buFont typeface="Wingdings" panose="05000000000000000000" pitchFamily="2" charset="2"/>
              <a:buChar char="Ø"/>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conducted meetings and interviews with stakeholders, including bookshop owners, managers, and employees, to understand their needs and pain points. After that, we created a detailed requirements document outlining the functional and non-functional requirements of the system. We analyzed the current processes and workflows in bookshops to identify areas for improvement and automation.</a:t>
            </a:r>
          </a:p>
          <a:p>
            <a:pPr marL="0" marR="0">
              <a:lnSpc>
                <a:spcPct val="107000"/>
              </a:lnSpc>
              <a:spcBef>
                <a:spcPts val="0"/>
              </a:spcBef>
              <a:spcAft>
                <a:spcPts val="800"/>
              </a:spcAft>
            </a:pPr>
            <a:r>
              <a:rPr lang="en-US" sz="1100" dirty="0">
                <a:effectLst/>
                <a:latin typeface="Calibri" panose="020F0502020204030204" pitchFamily="34" charset="0"/>
                <a:ea typeface="Calibri" panose="020F0502020204030204" pitchFamily="34" charset="0"/>
                <a:cs typeface="Mangal" panose="02040503050203030202" pitchFamily="18" charset="0"/>
              </a:rPr>
              <a:t> </a:t>
            </a:r>
          </a:p>
        </p:txBody>
      </p:sp>
      <p:sp>
        <p:nvSpPr>
          <p:cNvPr id="5" name="TextBox 4">
            <a:extLst>
              <a:ext uri="{FF2B5EF4-FFF2-40B4-BE49-F238E27FC236}">
                <a16:creationId xmlns:a16="http://schemas.microsoft.com/office/drawing/2014/main" id="{32E12DD6-ED20-E24C-2157-7D8FFAB44077}"/>
              </a:ext>
            </a:extLst>
          </p:cNvPr>
          <p:cNvSpPr txBox="1"/>
          <p:nvPr/>
        </p:nvSpPr>
        <p:spPr>
          <a:xfrm>
            <a:off x="298580" y="3786643"/>
            <a:ext cx="9060024" cy="2047933"/>
          </a:xfrm>
          <a:prstGeom prst="rect">
            <a:avLst/>
          </a:prstGeom>
          <a:noFill/>
        </p:spPr>
        <p:txBody>
          <a:bodyPr wrap="square">
            <a:spAutoFit/>
          </a:bodyPr>
          <a:lstStyle/>
          <a:p>
            <a:pPr marL="228600" marR="0">
              <a:lnSpc>
                <a:spcPct val="107000"/>
              </a:lnSpc>
              <a:spcBef>
                <a:spcPts val="0"/>
              </a:spcBef>
              <a:spcAft>
                <a:spcPts val="0"/>
              </a:spcAft>
            </a:pPr>
            <a:r>
              <a:rPr lang="en-US" sz="2400" b="1" dirty="0">
                <a:latin typeface="Times New Roman" panose="02020603050405020304" pitchFamily="18" charset="0"/>
                <a:ea typeface="Calibri" panose="020F0502020204030204" pitchFamily="34" charset="0"/>
                <a:cs typeface="Times New Roman" panose="02020603050405020304" pitchFamily="18" charset="0"/>
              </a:rPr>
              <a:t>5</a:t>
            </a:r>
            <a:r>
              <a:rPr lang="en-US" sz="2400" b="1" dirty="0">
                <a:effectLst/>
                <a:latin typeface="Times New Roman" panose="02020603050405020304" pitchFamily="18" charset="0"/>
                <a:ea typeface="Calibri" panose="020F0502020204030204" pitchFamily="34" charset="0"/>
                <a:cs typeface="Times New Roman" panose="02020603050405020304" pitchFamily="18" charset="0"/>
              </a:rPr>
              <a:t>.2 Design phase  </a:t>
            </a:r>
          </a:p>
          <a:p>
            <a:pPr marL="571500" marR="0" indent="-342900">
              <a:lnSpc>
                <a:spcPct val="107000"/>
              </a:lnSpc>
              <a:spcBef>
                <a:spcPts val="0"/>
              </a:spcBef>
              <a:spcAft>
                <a:spcPts val="0"/>
              </a:spcAft>
              <a:buFont typeface="Wingdings" panose="05000000000000000000" pitchFamily="2" charset="2"/>
              <a:buChar char="Ø"/>
            </a:pPr>
            <a:endParaRPr lang="en-US" sz="2000" b="1" dirty="0">
              <a:effectLst/>
              <a:latin typeface="Times New Roman" panose="02020603050405020304" pitchFamily="18" charset="0"/>
              <a:ea typeface="Calibri" panose="020F0502020204030204" pitchFamily="34" charset="0"/>
              <a:cs typeface="Times New Roman" panose="02020603050405020304" pitchFamily="18" charset="0"/>
            </a:endParaRPr>
          </a:p>
          <a:p>
            <a:pPr marL="342900" indent="-342900">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designed the overall architecture of the Bookshop Management System (BMS). We developed algorithms to perform operations such as adding, searching and updating books quantity from inventory. We designed a simple file using text-based menus or command-line prompts to interact with the system.</a:t>
            </a:r>
          </a:p>
        </p:txBody>
      </p:sp>
      <p:sp>
        <p:nvSpPr>
          <p:cNvPr id="2" name="Slide Number Placeholder 1"/>
          <p:cNvSpPr>
            <a:spLocks noGrp="1"/>
          </p:cNvSpPr>
          <p:nvPr>
            <p:ph type="sldNum" sz="quarter" idx="12"/>
          </p:nvPr>
        </p:nvSpPr>
        <p:spPr/>
        <p:txBody>
          <a:bodyPr/>
          <a:lstStyle/>
          <a:p>
            <a:fld id="{419B3AC9-BA4A-4DAA-8430-1682020D6416}" type="slidenum">
              <a:rPr lang="en-US" smtClean="0"/>
              <a:t>8</a:t>
            </a:fld>
            <a:endParaRPr lang="en-US"/>
          </a:p>
        </p:txBody>
      </p:sp>
    </p:spTree>
    <p:extLst>
      <p:ext uri="{BB962C8B-B14F-4D97-AF65-F5344CB8AC3E}">
        <p14:creationId xmlns:p14="http://schemas.microsoft.com/office/powerpoint/2010/main" val="3539752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0605336-1BCC-DF53-ACCF-5CF69E0159BC}"/>
              </a:ext>
            </a:extLst>
          </p:cNvPr>
          <p:cNvSpPr txBox="1"/>
          <p:nvPr/>
        </p:nvSpPr>
        <p:spPr>
          <a:xfrm>
            <a:off x="201386" y="576414"/>
            <a:ext cx="9297177" cy="2355709"/>
          </a:xfrm>
          <a:prstGeom prst="rect">
            <a:avLst/>
          </a:prstGeom>
          <a:noFill/>
        </p:spPr>
        <p:txBody>
          <a:bodyPr wrap="square">
            <a:spAutoFit/>
          </a:bodyPr>
          <a:lstStyle/>
          <a:p>
            <a:pPr marR="0" lvl="0" algn="just">
              <a:lnSpc>
                <a:spcPct val="107000"/>
              </a:lnSpc>
              <a:spcBef>
                <a:spcPts val="0"/>
              </a:spcBef>
              <a:spcAft>
                <a:spcPts val="0"/>
              </a:spcAft>
            </a:pPr>
            <a:r>
              <a:rPr lang="en-US" sz="2400" b="1" kern="1200" dirty="0">
                <a:solidFill>
                  <a:srgbClr val="000000"/>
                </a:solidFill>
                <a:effectLst/>
                <a:latin typeface="Times New Roman" panose="02020603050405020304" pitchFamily="18" charset="0"/>
                <a:ea typeface="SimSun" panose="02010600030101010101" pitchFamily="2" charset="-122"/>
                <a:cs typeface="Times New Roman" panose="02020603050405020304" pitchFamily="18" charset="0"/>
              </a:rPr>
              <a:t>5.3 Development Phase </a:t>
            </a:r>
            <a:endParaRPr lang="en-US" sz="2400" b="1" dirty="0">
              <a:latin typeface="Times New Roman" panose="02020603050405020304" pitchFamily="18" charset="0"/>
              <a:ea typeface="Calibri" panose="020F0502020204030204" pitchFamily="34" charset="0"/>
              <a:cs typeface="Times New Roman" panose="02020603050405020304" pitchFamily="18" charset="0"/>
            </a:endParaRPr>
          </a:p>
          <a:p>
            <a:pPr marR="0" lvl="0" algn="just">
              <a:lnSpc>
                <a:spcPct val="107000"/>
              </a:lnSpc>
              <a:spcBef>
                <a:spcPts val="0"/>
              </a:spcBef>
              <a:spcAft>
                <a:spcPts val="0"/>
              </a:spcAft>
            </a:pPr>
            <a:endParaRPr lang="en-US" sz="20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We defined functions for each feature of the system and implemented data structures to store information about books, sales transactions. We prepared algorithms to perform operations and implemented file handling mechanisms to read from and write to files for storing data persistently and error handling mechanisms to deal with invalid inputs.</a:t>
            </a:r>
          </a:p>
        </p:txBody>
      </p:sp>
      <p:sp>
        <p:nvSpPr>
          <p:cNvPr id="4" name="TextBox 3">
            <a:extLst>
              <a:ext uri="{FF2B5EF4-FFF2-40B4-BE49-F238E27FC236}">
                <a16:creationId xmlns:a16="http://schemas.microsoft.com/office/drawing/2014/main" id="{A644D018-6D76-4057-E334-BD7D94272AC6}"/>
              </a:ext>
            </a:extLst>
          </p:cNvPr>
          <p:cNvSpPr txBox="1"/>
          <p:nvPr/>
        </p:nvSpPr>
        <p:spPr>
          <a:xfrm>
            <a:off x="201386" y="3109919"/>
            <a:ext cx="9405258" cy="323165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5.4 Testing Phase</a:t>
            </a:r>
          </a:p>
          <a:p>
            <a:pPr algn="just"/>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000" dirty="0">
                <a:latin typeface="Times New Roman" panose="02020603050405020304" pitchFamily="18" charset="0"/>
                <a:cs typeface="Times New Roman" panose="02020603050405020304" pitchFamily="18" charset="0"/>
              </a:rPr>
              <a:t>  Once the project is completed, thorough testing is conducted to identify any potential flaws in the coding process. All the individual parts or modules of the project are integrated, and the entire system is rigorously tested to identify any errors and assess the overall outcomes. If any errors are detected, they are debugged, and necessary adjustments are made based on user feedback and requirements. This iterative process ensures that the final system is robust, error-free, and aligned with the needs of the end-users. Continuous testing and debugging are performed to ensure the system's reliability and functionality before it is ready for deployment.</a:t>
            </a:r>
          </a:p>
        </p:txBody>
      </p:sp>
      <p:sp>
        <p:nvSpPr>
          <p:cNvPr id="2" name="Slide Number Placeholder 1"/>
          <p:cNvSpPr>
            <a:spLocks noGrp="1"/>
          </p:cNvSpPr>
          <p:nvPr>
            <p:ph type="sldNum" sz="quarter" idx="12"/>
          </p:nvPr>
        </p:nvSpPr>
        <p:spPr/>
        <p:txBody>
          <a:bodyPr/>
          <a:lstStyle/>
          <a:p>
            <a:fld id="{419B3AC9-BA4A-4DAA-8430-1682020D6416}" type="slidenum">
              <a:rPr lang="en-US" smtClean="0"/>
              <a:t>9</a:t>
            </a:fld>
            <a:endParaRPr lang="en-US"/>
          </a:p>
        </p:txBody>
      </p:sp>
    </p:spTree>
    <p:extLst>
      <p:ext uri="{BB962C8B-B14F-4D97-AF65-F5344CB8AC3E}">
        <p14:creationId xmlns:p14="http://schemas.microsoft.com/office/powerpoint/2010/main" val="352711114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Facet</Template>
  <TotalTime>265</TotalTime>
  <Words>1758</Words>
  <Application>Microsoft Office PowerPoint</Application>
  <PresentationFormat>Widescreen</PresentationFormat>
  <Paragraphs>166</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Arial Black</vt:lpstr>
      <vt:lpstr>Calibri</vt:lpstr>
      <vt:lpstr>Courier New</vt:lpstr>
      <vt:lpstr>Times New Roman</vt:lpstr>
      <vt:lpstr>Trebuchet MS</vt:lpstr>
      <vt:lpstr>Wingdings</vt:lpstr>
      <vt:lpstr>Wingdings 3</vt:lpstr>
      <vt:lpstr>Facet</vt:lpstr>
      <vt:lpstr>Bookshop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sandip bhatta</dc:creator>
  <cp:lastModifiedBy>raghav panthi</cp:lastModifiedBy>
  <cp:revision>37</cp:revision>
  <dcterms:created xsi:type="dcterms:W3CDTF">2024-07-08T14:24:11Z</dcterms:created>
  <dcterms:modified xsi:type="dcterms:W3CDTF">2024-07-17T11:48:09Z</dcterms:modified>
</cp:coreProperties>
</file>