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2"/>
  </p:notesMasterIdLst>
  <p:sldIdLst>
    <p:sldId id="256" r:id="rId2"/>
    <p:sldId id="279" r:id="rId3"/>
    <p:sldId id="257" r:id="rId4"/>
    <p:sldId id="258" r:id="rId5"/>
    <p:sldId id="259" r:id="rId6"/>
    <p:sldId id="260" r:id="rId7"/>
    <p:sldId id="261" r:id="rId8"/>
    <p:sldId id="263" r:id="rId9"/>
    <p:sldId id="264" r:id="rId10"/>
    <p:sldId id="265" r:id="rId11"/>
    <p:sldId id="266" r:id="rId12"/>
    <p:sldId id="267" r:id="rId13"/>
    <p:sldId id="268" r:id="rId14"/>
    <p:sldId id="271" r:id="rId15"/>
    <p:sldId id="277" r:id="rId16"/>
    <p:sldId id="273" r:id="rId17"/>
    <p:sldId id="275" r:id="rId18"/>
    <p:sldId id="276" r:id="rId19"/>
    <p:sldId id="280"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658AD-9694-483B-985D-C402687197E8}" type="datetimeFigureOut">
              <a:rPr lang="en-US" smtClean="0"/>
              <a:t>7/10/2024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B9D2D0-215B-483F-BE46-0A6BBECAD0F5}" type="slidenum">
              <a:rPr lang="en-US" smtClean="0"/>
              <a:t>‹#›</a:t>
            </a:fld>
            <a:endParaRPr lang="en-US"/>
          </a:p>
        </p:txBody>
      </p:sp>
    </p:spTree>
    <p:extLst>
      <p:ext uri="{BB962C8B-B14F-4D97-AF65-F5344CB8AC3E}">
        <p14:creationId xmlns:p14="http://schemas.microsoft.com/office/powerpoint/2010/main" val="1340908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75E185-DDAA-4DE9-A37E-2208305BF9F8}" type="datetime1">
              <a:rPr lang="en-US" smtClean="0"/>
              <a:t>7/10/2024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3F29DE-987A-4CF9-B6F2-BD604F5CF20F}" type="datetime1">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2DFEFA-4751-4995-8F95-859F85904344}" type="datetime1">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1D93AC-F8C0-49FE-B941-7528E91011D9}" type="datetime1">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55520B-BDFB-48CA-8A7E-38B6BB69B81D}" type="datetime1">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D7B3FDF-A142-4356-AE6A-1B1A7984F0FD}" type="datetime1">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BB85B22-3C5A-4BB0-9A66-233CE2681C93}" type="datetime1">
              <a:rPr lang="en-US" smtClean="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68D741-240F-440A-B69F-F9751B831CF8}" type="datetime1">
              <a:rPr lang="en-US" smtClean="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0AC8C-9C52-4768-9E0F-ADA9C1813BEF}" type="datetime1">
              <a:rPr lang="en-US" smtClean="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F497AE1D-15DA-4E52-B459-CB92A792F5F9}" type="datetime1">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247018-A5D8-4B3B-99AA-AE6B6286381E}" type="datetime1">
              <a:rPr lang="en-US" smtClean="0"/>
              <a:t>7/10/2024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077D22B7-CB29-49C6-AA7B-5C3B49A0967A}" type="datetime1">
              <a:rPr lang="en-US" smtClean="0"/>
              <a:t>7/10/2024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4D00-3FB5-2E77-172F-76E285D483A7}"/>
              </a:ext>
            </a:extLst>
          </p:cNvPr>
          <p:cNvSpPr>
            <a:spLocks noGrp="1"/>
          </p:cNvSpPr>
          <p:nvPr>
            <p:ph type="ctrTitle"/>
          </p:nvPr>
        </p:nvSpPr>
        <p:spPr>
          <a:xfrm>
            <a:off x="0" y="152400"/>
            <a:ext cx="8763000" cy="2057400"/>
          </a:xfrm>
        </p:spPr>
        <p:txBody>
          <a:bodyPr>
            <a:normAutofit/>
          </a:bodyPr>
          <a:lstStyle/>
          <a:p>
            <a:pPr algn="ctr"/>
            <a:r>
              <a:rPr lang="en-US" b="1" dirty="0">
                <a:latin typeface="Times New Roman" pitchFamily="18" charset="0"/>
                <a:cs typeface="Times New Roman" pitchFamily="18" charset="0"/>
              </a:rPr>
              <a:t>Introducing medical store management system(MSMS)</a:t>
            </a:r>
          </a:p>
        </p:txBody>
      </p:sp>
      <p:sp>
        <p:nvSpPr>
          <p:cNvPr id="3" name="TextBox 2"/>
          <p:cNvSpPr txBox="1"/>
          <p:nvPr/>
        </p:nvSpPr>
        <p:spPr>
          <a:xfrm>
            <a:off x="6225209" y="2521056"/>
            <a:ext cx="5943600" cy="2431435"/>
          </a:xfrm>
          <a:prstGeom prst="rect">
            <a:avLst/>
          </a:prstGeom>
          <a:solidFill>
            <a:schemeClr val="accent1">
              <a:lumMod val="40000"/>
              <a:lumOff val="60000"/>
            </a:schemeClr>
          </a:solidFill>
        </p:spPr>
        <p:txBody>
          <a:bodyPr wrap="square" rtlCol="0">
            <a:spAutoFit/>
          </a:bodyPr>
          <a:lstStyle/>
          <a:p>
            <a:r>
              <a:rPr lang="en-US" sz="4000" b="1" dirty="0">
                <a:solidFill>
                  <a:schemeClr val="accent2">
                    <a:lumMod val="75000"/>
                  </a:schemeClr>
                </a:solidFill>
                <a:latin typeface="Bookman Old Style" pitchFamily="18" charset="0"/>
              </a:rPr>
              <a:t>Prepared by :</a:t>
            </a:r>
          </a:p>
          <a:p>
            <a:r>
              <a:rPr lang="en-US" sz="2800">
                <a:solidFill>
                  <a:schemeClr val="accent2">
                    <a:lumMod val="75000"/>
                  </a:schemeClr>
                </a:solidFill>
                <a:latin typeface="Arial Unicode MS" pitchFamily="34" charset="-128"/>
                <a:ea typeface="Arial Unicode MS" pitchFamily="34" charset="-128"/>
                <a:cs typeface="Arial Unicode MS" pitchFamily="34" charset="-128"/>
              </a:rPr>
              <a:t>Sadikshya</a:t>
            </a:r>
            <a:r>
              <a:rPr lang="en-US" sz="2800" dirty="0">
                <a:solidFill>
                  <a:schemeClr val="accent2">
                    <a:lumMod val="75000"/>
                  </a:schemeClr>
                </a:solidFill>
                <a:latin typeface="Arial Unicode MS" pitchFamily="34" charset="-128"/>
                <a:ea typeface="Arial Unicode MS" pitchFamily="34" charset="-128"/>
                <a:cs typeface="Arial Unicode MS" pitchFamily="34" charset="-128"/>
              </a:rPr>
              <a:t> Chhetri</a:t>
            </a:r>
          </a:p>
          <a:p>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Susmita</a:t>
            </a:r>
            <a:r>
              <a:rPr lang="en-US" sz="2800" dirty="0">
                <a:solidFill>
                  <a:schemeClr val="accent2">
                    <a:lumMod val="75000"/>
                  </a:schemeClr>
                </a:solidFill>
                <a:latin typeface="Arial Unicode MS" pitchFamily="34" charset="-128"/>
                <a:ea typeface="Arial Unicode MS" pitchFamily="34" charset="-128"/>
                <a:cs typeface="Arial Unicode MS" pitchFamily="34" charset="-128"/>
              </a:rPr>
              <a:t> </a:t>
            </a:r>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Adhikari</a:t>
            </a:r>
            <a:endParaRPr lang="en-US" sz="2800" dirty="0">
              <a:solidFill>
                <a:schemeClr val="accent2">
                  <a:lumMod val="75000"/>
                </a:schemeClr>
              </a:solidFill>
              <a:latin typeface="Arial Unicode MS" pitchFamily="34" charset="-128"/>
              <a:ea typeface="Arial Unicode MS" pitchFamily="34" charset="-128"/>
              <a:cs typeface="Arial Unicode MS" pitchFamily="34" charset="-128"/>
            </a:endParaRPr>
          </a:p>
          <a:p>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Arun</a:t>
            </a:r>
            <a:r>
              <a:rPr lang="en-US" sz="2800" dirty="0">
                <a:solidFill>
                  <a:schemeClr val="accent2">
                    <a:lumMod val="75000"/>
                  </a:schemeClr>
                </a:solidFill>
                <a:latin typeface="Arial Unicode MS" pitchFamily="34" charset="-128"/>
                <a:ea typeface="Arial Unicode MS" pitchFamily="34" charset="-128"/>
                <a:cs typeface="Arial Unicode MS" pitchFamily="34" charset="-128"/>
              </a:rPr>
              <a:t> </a:t>
            </a:r>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Dhakal</a:t>
            </a:r>
            <a:r>
              <a:rPr lang="en-US" sz="2800" dirty="0">
                <a:solidFill>
                  <a:schemeClr val="accent2">
                    <a:lumMod val="75000"/>
                  </a:schemeClr>
                </a:solidFill>
                <a:latin typeface="Arial Unicode MS" pitchFamily="34" charset="-128"/>
                <a:ea typeface="Arial Unicode MS" pitchFamily="34" charset="-128"/>
                <a:cs typeface="Arial Unicode MS" pitchFamily="34" charset="-128"/>
              </a:rPr>
              <a:t> </a:t>
            </a:r>
          </a:p>
          <a:p>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Keshab</a:t>
            </a:r>
            <a:r>
              <a:rPr lang="en-US" sz="2800" dirty="0">
                <a:solidFill>
                  <a:schemeClr val="accent2">
                    <a:lumMod val="75000"/>
                  </a:schemeClr>
                </a:solidFill>
                <a:latin typeface="Arial Unicode MS" pitchFamily="34" charset="-128"/>
                <a:ea typeface="Arial Unicode MS" pitchFamily="34" charset="-128"/>
                <a:cs typeface="Arial Unicode MS" pitchFamily="34" charset="-128"/>
              </a:rPr>
              <a:t> </a:t>
            </a:r>
            <a:r>
              <a:rPr lang="en-US" sz="2800" dirty="0" err="1">
                <a:solidFill>
                  <a:schemeClr val="accent2">
                    <a:lumMod val="75000"/>
                  </a:schemeClr>
                </a:solidFill>
                <a:latin typeface="Arial Unicode MS" pitchFamily="34" charset="-128"/>
                <a:ea typeface="Arial Unicode MS" pitchFamily="34" charset="-128"/>
                <a:cs typeface="Arial Unicode MS" pitchFamily="34" charset="-128"/>
              </a:rPr>
              <a:t>Basnet</a:t>
            </a:r>
            <a:endParaRPr lang="en-US" sz="2800" dirty="0">
              <a:solidFill>
                <a:schemeClr val="accent2">
                  <a:lumMod val="75000"/>
                </a:schemeClr>
              </a:solidFill>
              <a:latin typeface="Arial Unicode MS" pitchFamily="34" charset="-128"/>
              <a:ea typeface="Arial Unicode MS" pitchFamily="34" charset="-128"/>
              <a:cs typeface="Arial Unicode MS" pitchFamily="34" charset="-128"/>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9309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11504611" cy="5334000"/>
          </a:xfrm>
        </p:spPr>
        <p:txBody>
          <a:bodyPr>
            <a:normAutofit/>
          </a:bodyPr>
          <a:lstStyle/>
          <a:p>
            <a:r>
              <a:rPr lang="en-US" sz="2400" dirty="0">
                <a:latin typeface="Times New Roman" pitchFamily="18" charset="0"/>
                <a:cs typeface="Times New Roman" pitchFamily="18" charset="0"/>
              </a:rPr>
              <a:t>We will be designing the overall architecture of the Medical Store Management System which includes designing the user interface to interact with the system. It will be Character/Command Line User Interface (CUI) in which the user will interact with the system through text-based menus.</a:t>
            </a:r>
          </a:p>
          <a:p>
            <a:pPr marL="109728" indent="0">
              <a:buNone/>
            </a:pPr>
            <a:r>
              <a:rPr lang="en-US" sz="2400" dirty="0">
                <a:latin typeface="Times New Roman" pitchFamily="18" charset="0"/>
                <a:cs typeface="Times New Roman" pitchFamily="18" charset="0"/>
              </a:rPr>
              <a:t> </a:t>
            </a:r>
            <a:r>
              <a:rPr lang="en-US" sz="2800" b="1" dirty="0">
                <a:latin typeface="Times New Roman" pitchFamily="18" charset="0"/>
                <a:cs typeface="Times New Roman" pitchFamily="18" charset="0"/>
              </a:rPr>
              <a:t>6.4 Development Phase </a:t>
            </a:r>
          </a:p>
          <a:p>
            <a:r>
              <a:rPr lang="en-US" sz="2400" dirty="0">
                <a:latin typeface="Times New Roman" pitchFamily="18" charset="0"/>
                <a:cs typeface="Times New Roman" pitchFamily="18" charset="0"/>
              </a:rPr>
              <a:t>The development phase of a Medical Store Management System (MSMS) involves translating the detailed requirements identified during the requirement analysis phase into a functional software application. This phase includes system design, coding, testing, integration, and deployment</a:t>
            </a:r>
            <a:r>
              <a:rPr lang="en-US" dirty="0">
                <a:latin typeface="Times New Roman" pitchFamily="18" charset="0"/>
                <a:cs typeface="Times New Roman" pitchFamily="18" charset="0"/>
              </a:rPr>
              <a:t>.</a:t>
            </a:r>
          </a:p>
        </p:txBody>
      </p:sp>
      <p:sp>
        <p:nvSpPr>
          <p:cNvPr id="2" name="Title 1"/>
          <p:cNvSpPr>
            <a:spLocks noGrp="1"/>
          </p:cNvSpPr>
          <p:nvPr>
            <p:ph type="title"/>
          </p:nvPr>
        </p:nvSpPr>
        <p:spPr>
          <a:xfrm>
            <a:off x="228600" y="228600"/>
            <a:ext cx="9982200" cy="1143000"/>
          </a:xfrm>
        </p:spPr>
        <p:txBody>
          <a:bodyPr>
            <a:normAutofit/>
          </a:bodyPr>
          <a:lstStyle/>
          <a:p>
            <a:r>
              <a:rPr lang="en-US" sz="2800" dirty="0">
                <a:solidFill>
                  <a:schemeClr val="accent6">
                    <a:lumMod val="50000"/>
                  </a:schemeClr>
                </a:solidFill>
                <a:latin typeface="Times New Roman" pitchFamily="18" charset="0"/>
                <a:cs typeface="Times New Roman" pitchFamily="18" charset="0"/>
              </a:rPr>
              <a:t>6</a:t>
            </a:r>
            <a:r>
              <a:rPr lang="en-US" sz="2800" b="1" dirty="0">
                <a:solidFill>
                  <a:schemeClr val="accent6">
                    <a:lumMod val="50000"/>
                  </a:schemeClr>
                </a:solidFill>
                <a:latin typeface="Times New Roman" pitchFamily="18" charset="0"/>
                <a:cs typeface="Times New Roman" pitchFamily="18" charset="0"/>
              </a:rPr>
              <a:t>.3 System Design Phase</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75194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10972800" cy="4114800"/>
          </a:xfrm>
        </p:spPr>
        <p:txBody>
          <a:bodyPr/>
          <a:lstStyle/>
          <a:p>
            <a:r>
              <a:rPr lang="en-US" sz="2400" dirty="0">
                <a:latin typeface="Times New Roman" pitchFamily="18" charset="0"/>
                <a:cs typeface="Times New Roman" pitchFamily="18" charset="0"/>
              </a:rPr>
              <a:t>The testing phase is a crucial part of the software development lifecycle for a Medical Store Management System (MSMS). This phase ensures that the system is reliable, secure, and performs as expected before it is deployed for actual use. Comprehensive testing helps identify and fix bugs, validate functionality, and ensure that the system meets all specified requirements</a:t>
            </a:r>
            <a:r>
              <a:rPr lang="en-US" dirty="0"/>
              <a:t>.</a:t>
            </a:r>
          </a:p>
        </p:txBody>
      </p:sp>
      <p:sp>
        <p:nvSpPr>
          <p:cNvPr id="2" name="Title 1"/>
          <p:cNvSpPr>
            <a:spLocks noGrp="1"/>
          </p:cNvSpPr>
          <p:nvPr>
            <p:ph type="title"/>
          </p:nvPr>
        </p:nvSpPr>
        <p:spPr>
          <a:xfrm>
            <a:off x="228600" y="228600"/>
            <a:ext cx="10666411" cy="1143000"/>
          </a:xfrm>
        </p:spPr>
        <p:txBody>
          <a:bodyPr>
            <a:normAutofit/>
          </a:bodyPr>
          <a:lstStyle/>
          <a:p>
            <a:r>
              <a:rPr lang="en-US" sz="2800" dirty="0">
                <a:latin typeface="Times New Roman" pitchFamily="18" charset="0"/>
                <a:cs typeface="Times New Roman" pitchFamily="18" charset="0"/>
              </a:rPr>
              <a:t>6</a:t>
            </a:r>
            <a:r>
              <a:rPr lang="en-US" sz="2800" b="1" dirty="0">
                <a:latin typeface="Times New Roman" pitchFamily="18" charset="0"/>
                <a:cs typeface="Times New Roman" pitchFamily="18" charset="0"/>
              </a:rPr>
              <a:t>.5 Testing Phase</a:t>
            </a:r>
            <a:endParaRPr lang="en-US" sz="2800"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97637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p:cNvPicPr>
            <a:picLocks noGrp="1"/>
          </p:cNvPicPr>
          <p:nvPr>
            <p:ph idx="1"/>
          </p:nvPr>
        </p:nvPicPr>
        <p:blipFill>
          <a:blip r:embed="rId2"/>
          <a:srcRect/>
          <a:stretch>
            <a:fillRect/>
          </a:stretch>
        </p:blipFill>
        <p:spPr>
          <a:xfrm>
            <a:off x="3429000" y="152400"/>
            <a:ext cx="5105400" cy="6324600"/>
          </a:xfrm>
          <a:prstGeom prst="rect">
            <a:avLst/>
          </a:prstGeom>
          <a:ln/>
        </p:spPr>
      </p:pic>
      <p:sp>
        <p:nvSpPr>
          <p:cNvPr id="2" name="Title 1"/>
          <p:cNvSpPr>
            <a:spLocks noGrp="1"/>
          </p:cNvSpPr>
          <p:nvPr>
            <p:ph type="title"/>
          </p:nvPr>
        </p:nvSpPr>
        <p:spPr>
          <a:xfrm>
            <a:off x="457200" y="228600"/>
            <a:ext cx="3810000" cy="1219200"/>
          </a:xfrm>
        </p:spPr>
        <p:txBody>
          <a:bodyPr>
            <a:normAutofit/>
          </a:bodyPr>
          <a:lstStyle/>
          <a:p>
            <a:r>
              <a:rPr lang="en-US" sz="2800" dirty="0">
                <a:latin typeface="Times New Roman" pitchFamily="18" charset="0"/>
                <a:cs typeface="Times New Roman" pitchFamily="18" charset="0"/>
              </a:rPr>
              <a:t>6.6 .Flow chart</a:t>
            </a:r>
          </a:p>
        </p:txBody>
      </p:sp>
      <p:sp>
        <p:nvSpPr>
          <p:cNvPr id="3" name="Slide Number Placeholder 2"/>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82349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11277600" cy="1173162"/>
          </a:xfrm>
        </p:spPr>
        <p:txBody>
          <a:bodyPr>
            <a:normAutofit/>
          </a:bodyPr>
          <a:lstStyle/>
          <a:p>
            <a:r>
              <a:rPr lang="en-US" sz="2800" dirty="0">
                <a:latin typeface="Times New Roman" pitchFamily="18" charset="0"/>
                <a:cs typeface="Times New Roman" pitchFamily="18" charset="0"/>
              </a:rPr>
              <a:t>6.8.Data flow diagram</a:t>
            </a:r>
          </a:p>
        </p:txBody>
      </p:sp>
      <p:pic>
        <p:nvPicPr>
          <p:cNvPr id="4" name="Content Placeholder 3"/>
          <p:cNvPicPr>
            <a:picLocks noGrp="1"/>
          </p:cNvPicPr>
          <p:nvPr>
            <p:ph idx="1"/>
          </p:nvPr>
        </p:nvPicPr>
        <p:blipFill>
          <a:blip r:embed="rId2"/>
          <a:stretch>
            <a:fillRect/>
          </a:stretch>
        </p:blipFill>
        <p:spPr>
          <a:xfrm>
            <a:off x="0" y="1447800"/>
            <a:ext cx="6096000" cy="4787900"/>
          </a:xfrm>
          <a:prstGeom prst="rect">
            <a:avLst/>
          </a:prstGeom>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6096000" y="1447800"/>
            <a:ext cx="5943600" cy="478790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69706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74638"/>
            <a:ext cx="11277600" cy="639762"/>
          </a:xfrm>
        </p:spPr>
        <p:txBody>
          <a:bodyPr>
            <a:normAutofit fontScale="90000"/>
          </a:bodyPr>
          <a:lstStyle/>
          <a:p>
            <a:r>
              <a:rPr lang="en-US" sz="5300" dirty="0">
                <a:latin typeface="Times New Roman" pitchFamily="18" charset="0"/>
                <a:cs typeface="Times New Roman" pitchFamily="18" charset="0"/>
              </a:rPr>
              <a:t>8.Result and Outputs</a:t>
            </a:r>
            <a:r>
              <a:rPr lang="en-US" dirty="0"/>
              <a: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8305800" cy="5105400"/>
          </a:xfrm>
          <a:prstGeom prst="rect">
            <a:avLst/>
          </a:prstGeom>
        </p:spPr>
      </p:pic>
      <p:sp>
        <p:nvSpPr>
          <p:cNvPr id="5" name="TextBox 4"/>
          <p:cNvSpPr txBox="1"/>
          <p:nvPr/>
        </p:nvSpPr>
        <p:spPr>
          <a:xfrm>
            <a:off x="533400" y="838200"/>
            <a:ext cx="32766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Main menu</a:t>
            </a:r>
          </a:p>
        </p:txBody>
      </p:sp>
      <p:sp>
        <p:nvSpPr>
          <p:cNvPr id="2" name="Slide Number Placeholder 1"/>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410326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4638"/>
            <a:ext cx="11201400" cy="1020762"/>
          </a:xfrm>
        </p:spPr>
        <p:txBody>
          <a:bodyPr>
            <a:normAutofit/>
          </a:bodyPr>
          <a:lstStyle/>
          <a:p>
            <a:r>
              <a:rPr lang="en-US" sz="2800" dirty="0">
                <a:latin typeface="Times New Roman" pitchFamily="18" charset="0"/>
                <a:cs typeface="Times New Roman" pitchFamily="18" charset="0"/>
              </a:rPr>
              <a:t>Adding medicine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839200" cy="472440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58069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11430000" cy="1066800"/>
          </a:xfrm>
        </p:spPr>
        <p:txBody>
          <a:bodyPr>
            <a:normAutofit/>
          </a:bodyPr>
          <a:lstStyle/>
          <a:p>
            <a:r>
              <a:rPr lang="en-US" sz="2800" dirty="0">
                <a:latin typeface="Times New Roman" pitchFamily="18" charset="0"/>
                <a:cs typeface="Times New Roman" pitchFamily="18" charset="0"/>
              </a:rPr>
              <a:t>Searching medicine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00" y="1981200"/>
            <a:ext cx="9742539" cy="419100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4E9FD1D4-AED1-F2F6-1F56-AFE3DD14B99E}"/>
                  </a:ext>
                </a:extLst>
              </p:cNvPr>
              <p:cNvGraphicFramePr>
                <a:graphicFrameLocks noChangeAspect="1"/>
              </p:cNvGraphicFramePr>
              <p:nvPr>
                <p:extLst>
                  <p:ext uri="{D42A27DB-BD31-4B8C-83A1-F6EECF244321}">
                    <p14:modId xmlns:p14="http://schemas.microsoft.com/office/powerpoint/2010/main" val="3534308758"/>
                  </p:ext>
                </p:extLst>
              </p:nvPr>
            </p:nvGraphicFramePr>
            <p:xfrm>
              <a:off x="-2054485" y="2279142"/>
              <a:ext cx="3048000" cy="1714500"/>
            </p:xfrm>
            <a:graphic>
              <a:graphicData uri="http://schemas.microsoft.com/office/powerpoint/2016/slidezoom">
                <pslz:sldZm>
                  <pslz:sldZmObj sldId="280" cId="57157691">
                    <pslz:zmPr id="{4F70F4F8-D876-42C7-A14B-96FDB7B60C10}"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4E9FD1D4-AED1-F2F6-1F56-AFE3DD14B99E}"/>
                  </a:ext>
                </a:extLst>
              </p:cNvPr>
              <p:cNvPicPr>
                <a:picLocks noGrp="1" noRot="1" noChangeAspect="1" noMove="1" noResize="1" noEditPoints="1" noAdjustHandles="1" noChangeArrowheads="1" noChangeShapeType="1"/>
              </p:cNvPicPr>
              <p:nvPr/>
            </p:nvPicPr>
            <p:blipFill>
              <a:blip r:embed="rId4"/>
              <a:stretch>
                <a:fillRect/>
              </a:stretch>
            </p:blipFill>
            <p:spPr>
              <a:xfrm>
                <a:off x="-2054485" y="22791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3504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11468100" cy="1371600"/>
          </a:xfrm>
        </p:spPr>
        <p:txBody>
          <a:bodyPr>
            <a:normAutofit/>
          </a:bodyPr>
          <a:lstStyle/>
          <a:p>
            <a:r>
              <a:rPr lang="en-US" sz="2800" dirty="0">
                <a:latin typeface="Times New Roman" pitchFamily="18" charset="0"/>
                <a:cs typeface="Times New Roman" pitchFamily="18" charset="0"/>
              </a:rPr>
              <a:t>Updating quantity</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8991600" cy="502920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34851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533400"/>
            <a:ext cx="10827026" cy="838200"/>
          </a:xfrm>
        </p:spPr>
        <p:txBody>
          <a:bodyPr>
            <a:normAutofit fontScale="90000"/>
          </a:bodyPr>
          <a:lstStyle/>
          <a:p>
            <a:r>
              <a:rPr lang="en-US" sz="3100" dirty="0">
                <a:effectLst/>
                <a:latin typeface="Times New Roman" pitchFamily="18" charset="0"/>
                <a:cs typeface="Times New Roman" pitchFamily="18" charset="0"/>
              </a:rPr>
              <a:t>Deleting medicine</a:t>
            </a:r>
            <a:br>
              <a:rPr lang="en-US" dirty="0">
                <a:effectLst/>
              </a:rPr>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686800" cy="510540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53428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463404-1AD4-7882-E704-3E33A2FA5712}"/>
              </a:ext>
            </a:extLst>
          </p:cNvPr>
          <p:cNvSpPr>
            <a:spLocks noGrp="1"/>
          </p:cNvSpPr>
          <p:nvPr>
            <p:ph idx="1"/>
          </p:nvPr>
        </p:nvSpPr>
        <p:spPr>
          <a:xfrm>
            <a:off x="304800" y="1524000"/>
            <a:ext cx="11277600" cy="4483292"/>
          </a:xfrm>
        </p:spPr>
        <p:txBody>
          <a:bodyPr>
            <a:normAutofit/>
          </a:bodyPr>
          <a:lstStyle/>
          <a:p>
            <a:r>
              <a:rPr lang="en-US" sz="2400" dirty="0">
                <a:latin typeface="Times New Roman" panose="02020603050405020304" pitchFamily="18" charset="0"/>
                <a:cs typeface="Times New Roman" panose="02020603050405020304" pitchFamily="18" charset="0"/>
              </a:rPr>
              <a:t>Future improvements for the Medical Store Management System include adding </a:t>
            </a:r>
          </a:p>
          <a:p>
            <a:pPr marL="109728" indent="0">
              <a:buNone/>
            </a:pPr>
            <a:r>
              <a:rPr lang="en-US" sz="2400">
                <a:latin typeface="Times New Roman" panose="02020603050405020304" pitchFamily="18" charset="0"/>
                <a:cs typeface="Times New Roman" panose="02020603050405020304" pitchFamily="18" charset="0"/>
              </a:rPr>
              <a:t>    e-prescriptions</a:t>
            </a:r>
            <a:r>
              <a:rPr lang="en-US" sz="2400" dirty="0">
                <a:latin typeface="Times New Roman" panose="02020603050405020304" pitchFamily="18" charset="0"/>
                <a:cs typeface="Times New Roman" panose="02020603050405020304" pitchFamily="18" charset="0"/>
              </a:rPr>
              <a:t>, better inventory management, and a mobile app. </a:t>
            </a:r>
          </a:p>
          <a:p>
            <a:r>
              <a:rPr lang="en-US" sz="2400" dirty="0">
                <a:latin typeface="Times New Roman" panose="02020603050405020304" pitchFamily="18" charset="0"/>
                <a:cs typeface="Times New Roman" panose="02020603050405020304" pitchFamily="18" charset="0"/>
              </a:rPr>
              <a:t>The system will work with tele-health services, improve customer features, and use blockchain for secure prescriptions. </a:t>
            </a:r>
          </a:p>
          <a:p>
            <a:r>
              <a:rPr lang="en-US" sz="2400" dirty="0">
                <a:latin typeface="Times New Roman" panose="02020603050405020304" pitchFamily="18" charset="0"/>
                <a:cs typeface="Times New Roman" panose="02020603050405020304" pitchFamily="18" charset="0"/>
              </a:rPr>
              <a:t>It will support multiple languages and currencies, use cloud storage, and have better security. Both Command Line (CUI) and Graphical User Interfaces (GUI) will be developed. </a:t>
            </a:r>
          </a:p>
          <a:p>
            <a:r>
              <a:rPr lang="en-US" sz="2400" dirty="0">
                <a:latin typeface="Times New Roman" panose="02020603050405020304" pitchFamily="18" charset="0"/>
                <a:cs typeface="Times New Roman" panose="02020603050405020304" pitchFamily="18" charset="0"/>
              </a:rPr>
              <a:t>We will also provide user training and gather feedback for continuous improvement</a:t>
            </a:r>
            <a:endParaRPr lang="en-US" sz="2400" dirty="0"/>
          </a:p>
        </p:txBody>
      </p:sp>
      <p:sp>
        <p:nvSpPr>
          <p:cNvPr id="3" name="Slide Number Placeholder 2">
            <a:extLst>
              <a:ext uri="{FF2B5EF4-FFF2-40B4-BE49-F238E27FC236}">
                <a16:creationId xmlns:a16="http://schemas.microsoft.com/office/drawing/2014/main" id="{DEE7A76E-0F59-C5BB-C6E5-D9808F00E2A8}"/>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4" name="Title 3">
            <a:extLst>
              <a:ext uri="{FF2B5EF4-FFF2-40B4-BE49-F238E27FC236}">
                <a16:creationId xmlns:a16="http://schemas.microsoft.com/office/drawing/2014/main" id="{6FC9E06A-23DE-057C-CE57-16DF83DB8A99}"/>
              </a:ext>
            </a:extLst>
          </p:cNvPr>
          <p:cNvSpPr>
            <a:spLocks noGrp="1"/>
          </p:cNvSpPr>
          <p:nvPr>
            <p:ph type="title"/>
          </p:nvPr>
        </p:nvSpPr>
        <p:spPr/>
        <p:txBody>
          <a:bodyPr/>
          <a:lstStyle/>
          <a:p>
            <a:r>
              <a:rPr lang="en-US" dirty="0"/>
              <a:t>8.Future Work</a:t>
            </a:r>
          </a:p>
        </p:txBody>
      </p:sp>
    </p:spTree>
    <p:extLst>
      <p:ext uri="{BB962C8B-B14F-4D97-AF65-F5344CB8AC3E}">
        <p14:creationId xmlns:p14="http://schemas.microsoft.com/office/powerpoint/2010/main" val="67163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24288920"/>
              </p:ext>
            </p:extLst>
          </p:nvPr>
        </p:nvGraphicFramePr>
        <p:xfrm>
          <a:off x="228600" y="76200"/>
          <a:ext cx="12228443" cy="6858000"/>
        </p:xfrm>
        <a:graphic>
          <a:graphicData uri="http://schemas.openxmlformats.org/drawingml/2006/table">
            <a:tbl>
              <a:tblPr firstRow="1" bandRow="1">
                <a:tableStyleId>{5C22544A-7EE6-4342-B048-85BDC9FD1C3A}</a:tableStyleId>
              </a:tblPr>
              <a:tblGrid>
                <a:gridCol w="8493125">
                  <a:extLst>
                    <a:ext uri="{9D8B030D-6E8A-4147-A177-3AD203B41FA5}">
                      <a16:colId xmlns:a16="http://schemas.microsoft.com/office/drawing/2014/main" val="20000"/>
                    </a:ext>
                  </a:extLst>
                </a:gridCol>
                <a:gridCol w="3735318">
                  <a:extLst>
                    <a:ext uri="{9D8B030D-6E8A-4147-A177-3AD203B41FA5}">
                      <a16:colId xmlns:a16="http://schemas.microsoft.com/office/drawing/2014/main" val="20001"/>
                    </a:ext>
                  </a:extLst>
                </a:gridCol>
              </a:tblGrid>
              <a:tr h="6858000">
                <a:tc>
                  <a:txBody>
                    <a:bodyPr/>
                    <a:lstStyle/>
                    <a:p>
                      <a:endParaRPr lang="en-US" dirty="0"/>
                    </a:p>
                    <a:p>
                      <a:endParaRPr lang="en-US" dirty="0"/>
                    </a:p>
                    <a:p>
                      <a:endParaRPr lang="en-US" dirty="0"/>
                    </a:p>
                    <a:p>
                      <a:endParaRPr lang="en-US" dirty="0"/>
                    </a:p>
                    <a:p>
                      <a:r>
                        <a:rPr lang="en-US" dirty="0"/>
                        <a:t>Title</a:t>
                      </a:r>
                    </a:p>
                    <a:p>
                      <a:endParaRPr lang="en-US" dirty="0"/>
                    </a:p>
                    <a:p>
                      <a:pPr marL="342900" indent="-342900">
                        <a:buFont typeface="+mj-lt"/>
                        <a:buAutoNum type="arabicPeriod"/>
                      </a:pPr>
                      <a:r>
                        <a:rPr lang="en-US" dirty="0"/>
                        <a:t>Introduction</a:t>
                      </a:r>
                    </a:p>
                    <a:p>
                      <a:pPr marL="342900" indent="-342900">
                        <a:buFont typeface="+mj-lt"/>
                        <a:buAutoNum type="arabicPeriod"/>
                      </a:pPr>
                      <a:r>
                        <a:rPr lang="en-US" dirty="0"/>
                        <a:t>Challenges</a:t>
                      </a:r>
                    </a:p>
                    <a:p>
                      <a:pPr marL="342900" indent="-342900">
                        <a:buFont typeface="+mj-lt"/>
                        <a:buAutoNum type="arabicPeriod"/>
                      </a:pPr>
                      <a:r>
                        <a:rPr lang="en-US" dirty="0"/>
                        <a:t>Problem statement</a:t>
                      </a:r>
                    </a:p>
                    <a:p>
                      <a:pPr marL="342900" indent="-342900">
                        <a:buFont typeface="+mj-lt"/>
                        <a:buAutoNum type="arabicPeriod"/>
                      </a:pPr>
                      <a:r>
                        <a:rPr lang="en-US" dirty="0"/>
                        <a:t>Objectives</a:t>
                      </a:r>
                    </a:p>
                    <a:p>
                      <a:pPr marL="342900" indent="-342900">
                        <a:buFont typeface="+mj-lt"/>
                        <a:buAutoNum type="arabicPeriod"/>
                      </a:pPr>
                      <a:r>
                        <a:rPr lang="en-US" dirty="0"/>
                        <a:t>Literature</a:t>
                      </a:r>
                      <a:r>
                        <a:rPr lang="en-US" baseline="0" dirty="0"/>
                        <a:t> Review</a:t>
                      </a:r>
                    </a:p>
                    <a:p>
                      <a:pPr marL="342900" indent="-342900">
                        <a:buFont typeface="+mj-lt"/>
                        <a:buAutoNum type="arabicPeriod"/>
                      </a:pPr>
                      <a:r>
                        <a:rPr lang="en-US" baseline="0" dirty="0"/>
                        <a:t>Methodology  </a:t>
                      </a:r>
                    </a:p>
                    <a:p>
                      <a:pPr marL="0" indent="0">
                        <a:buFont typeface="+mj-lt"/>
                        <a:buNone/>
                      </a:pPr>
                      <a:r>
                        <a:rPr lang="en-US" baseline="0" dirty="0"/>
                        <a:t>       6.1 Planning Phase</a:t>
                      </a:r>
                    </a:p>
                    <a:p>
                      <a:pPr marL="0" indent="0">
                        <a:buFont typeface="+mj-lt"/>
                        <a:buNone/>
                      </a:pPr>
                      <a:r>
                        <a:rPr lang="en-US" baseline="0" dirty="0"/>
                        <a:t>       6.2 Requirement analysis phase</a:t>
                      </a:r>
                    </a:p>
                    <a:p>
                      <a:pPr marL="0" indent="0">
                        <a:buFont typeface="+mj-lt"/>
                        <a:buNone/>
                      </a:pPr>
                      <a:r>
                        <a:rPr lang="en-US" baseline="0" dirty="0"/>
                        <a:t>       6.3 Design phase</a:t>
                      </a:r>
                    </a:p>
                    <a:p>
                      <a:pPr marL="0" indent="0">
                        <a:buFont typeface="+mj-lt"/>
                        <a:buNone/>
                      </a:pPr>
                      <a:r>
                        <a:rPr lang="en-US" baseline="0" dirty="0"/>
                        <a:t>       6.4 Development phase</a:t>
                      </a:r>
                    </a:p>
                    <a:p>
                      <a:pPr marL="0" indent="0">
                        <a:buFont typeface="+mj-lt"/>
                        <a:buNone/>
                      </a:pPr>
                      <a:r>
                        <a:rPr lang="en-US" baseline="0" dirty="0"/>
                        <a:t>       6.5 Testing phase</a:t>
                      </a:r>
                    </a:p>
                    <a:p>
                      <a:pPr marL="0" indent="0">
                        <a:buFont typeface="+mj-lt"/>
                        <a:buNone/>
                      </a:pPr>
                      <a:r>
                        <a:rPr lang="en-US" baseline="0" dirty="0"/>
                        <a:t>       6.6 Flow chart</a:t>
                      </a:r>
                    </a:p>
                    <a:p>
                      <a:pPr marL="0" indent="0">
                        <a:buFont typeface="+mj-lt"/>
                        <a:buNone/>
                      </a:pPr>
                      <a:r>
                        <a:rPr lang="en-US" baseline="0" dirty="0"/>
                        <a:t>       6.7 Data Flow diagram</a:t>
                      </a:r>
                    </a:p>
                    <a:p>
                      <a:pPr marL="0" indent="0">
                        <a:buFont typeface="+mj-lt"/>
                        <a:buNone/>
                      </a:pPr>
                      <a:r>
                        <a:rPr lang="en-US" baseline="0" dirty="0"/>
                        <a:t>7. Conclusion and future Enhancements</a:t>
                      </a:r>
                    </a:p>
                    <a:p>
                      <a:pPr marL="0" indent="0">
                        <a:buFont typeface="+mj-lt"/>
                        <a:buNone/>
                      </a:pPr>
                      <a:r>
                        <a:rPr lang="en-US" baseline="0" dirty="0"/>
                        <a:t>       7.1 Conclusion</a:t>
                      </a:r>
                    </a:p>
                    <a:p>
                      <a:pPr marL="0" indent="0">
                        <a:buFont typeface="+mj-lt"/>
                        <a:buNone/>
                      </a:pPr>
                      <a:r>
                        <a:rPr lang="en-US" baseline="0" dirty="0"/>
                        <a:t>       7.2 Future enhancement</a:t>
                      </a:r>
                    </a:p>
                    <a:p>
                      <a:pPr marL="0" indent="0">
                        <a:buFont typeface="+mj-lt"/>
                        <a:buNone/>
                      </a:pPr>
                      <a:r>
                        <a:rPr lang="en-US" baseline="0" dirty="0"/>
                        <a:t>8. Results and Outcomes</a:t>
                      </a:r>
                    </a:p>
                    <a:p>
                      <a:pPr marL="342900" indent="-342900">
                        <a:buFont typeface="+mj-lt"/>
                        <a:buAutoNum type="arabicPeriod"/>
                      </a:pPr>
                      <a:endParaRPr lang="en-US" dirty="0"/>
                    </a:p>
                  </a:txBody>
                  <a:tcPr/>
                </a:tc>
                <a:tc>
                  <a:txBody>
                    <a:bodyPr/>
                    <a:lstStyle/>
                    <a:p>
                      <a:endParaRPr lang="en-US" dirty="0"/>
                    </a:p>
                    <a:p>
                      <a:endParaRPr lang="en-US" dirty="0"/>
                    </a:p>
                    <a:p>
                      <a:endParaRPr lang="en-US" dirty="0"/>
                    </a:p>
                    <a:p>
                      <a:endParaRPr lang="en-US" dirty="0"/>
                    </a:p>
                    <a:p>
                      <a:r>
                        <a:rPr lang="en-US" dirty="0"/>
                        <a:t>Page</a:t>
                      </a:r>
                    </a:p>
                    <a:p>
                      <a:pPr marL="0" indent="0">
                        <a:buFont typeface="+mj-lt"/>
                        <a:buNone/>
                      </a:pPr>
                      <a:r>
                        <a:rPr lang="en-US" baseline="0" dirty="0"/>
                        <a:t>   </a:t>
                      </a:r>
                    </a:p>
                    <a:p>
                      <a:pPr marL="0" indent="0">
                        <a:buFont typeface="+mj-lt"/>
                        <a:buNone/>
                      </a:pPr>
                      <a:r>
                        <a:rPr lang="en-US" baseline="0" dirty="0"/>
                        <a:t>   3</a:t>
                      </a:r>
                    </a:p>
                    <a:p>
                      <a:pPr marL="0" indent="0">
                        <a:buFont typeface="+mj-lt"/>
                        <a:buNone/>
                      </a:pPr>
                      <a:r>
                        <a:rPr lang="en-US" baseline="0" dirty="0"/>
                        <a:t>   4</a:t>
                      </a:r>
                    </a:p>
                    <a:p>
                      <a:pPr marL="0" indent="0">
                        <a:buFont typeface="+mj-lt"/>
                        <a:buNone/>
                      </a:pPr>
                      <a:r>
                        <a:rPr lang="en-US" baseline="0" dirty="0"/>
                        <a:t>   5</a:t>
                      </a:r>
                    </a:p>
                    <a:p>
                      <a:pPr marL="0" indent="0">
                        <a:buFont typeface="+mj-lt"/>
                        <a:buNone/>
                      </a:pPr>
                      <a:r>
                        <a:rPr lang="en-US" baseline="0" dirty="0"/>
                        <a:t>   6</a:t>
                      </a:r>
                    </a:p>
                    <a:p>
                      <a:pPr marL="0" indent="0">
                        <a:buFont typeface="+mj-lt"/>
                        <a:buNone/>
                      </a:pPr>
                      <a:r>
                        <a:rPr lang="en-US" baseline="0" dirty="0"/>
                        <a:t>   7</a:t>
                      </a:r>
                      <a:endParaRPr lang="en-US" dirty="0"/>
                    </a:p>
                    <a:p>
                      <a:endParaRPr lang="en-US" dirty="0"/>
                    </a:p>
                    <a:p>
                      <a:r>
                        <a:rPr lang="en-US" dirty="0"/>
                        <a:t>   8</a:t>
                      </a:r>
                    </a:p>
                    <a:p>
                      <a:r>
                        <a:rPr lang="en-US" dirty="0"/>
                        <a:t>   9</a:t>
                      </a:r>
                    </a:p>
                    <a:p>
                      <a:r>
                        <a:rPr lang="en-US" dirty="0"/>
                        <a:t>   </a:t>
                      </a:r>
                    </a:p>
                    <a:p>
                      <a:r>
                        <a:rPr lang="en-US" dirty="0"/>
                        <a:t>   10</a:t>
                      </a:r>
                    </a:p>
                    <a:p>
                      <a:r>
                        <a:rPr lang="en-US" dirty="0"/>
                        <a:t>   11</a:t>
                      </a:r>
                    </a:p>
                    <a:p>
                      <a:r>
                        <a:rPr lang="en-US" dirty="0"/>
                        <a:t>   12</a:t>
                      </a:r>
                    </a:p>
                    <a:p>
                      <a:r>
                        <a:rPr lang="en-US" baseline="0" dirty="0"/>
                        <a:t>   13</a:t>
                      </a:r>
                    </a:p>
                    <a:p>
                      <a:r>
                        <a:rPr lang="en-US" baseline="0" dirty="0"/>
                        <a:t>   </a:t>
                      </a:r>
                    </a:p>
                    <a:p>
                      <a:r>
                        <a:rPr lang="en-US" baseline="0" dirty="0"/>
                        <a:t>   14</a:t>
                      </a:r>
                    </a:p>
                    <a:p>
                      <a:r>
                        <a:rPr lang="en-US" baseline="0" dirty="0"/>
                        <a:t>   15</a:t>
                      </a:r>
                    </a:p>
                    <a:p>
                      <a:r>
                        <a:rPr lang="en-US" baseline="0" dirty="0"/>
                        <a:t>   16-20</a:t>
                      </a:r>
                    </a:p>
                    <a:p>
                      <a:endParaRPr lang="en-US" dirty="0"/>
                    </a:p>
                  </a:txBody>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2</a:t>
            </a:fld>
            <a:endParaRPr lang="en-US" dirty="0"/>
          </a:p>
        </p:txBody>
      </p:sp>
      <p:sp>
        <p:nvSpPr>
          <p:cNvPr id="4" name="Title 3"/>
          <p:cNvSpPr>
            <a:spLocks noGrp="1"/>
          </p:cNvSpPr>
          <p:nvPr>
            <p:ph type="title"/>
          </p:nvPr>
        </p:nvSpPr>
        <p:spPr>
          <a:xfrm>
            <a:off x="0" y="33130"/>
            <a:ext cx="12344400" cy="957470"/>
          </a:xfrm>
          <a:solidFill>
            <a:schemeClr val="bg1">
              <a:lumMod val="95000"/>
            </a:schemeClr>
          </a:solidFill>
        </p:spPr>
        <p:txBody>
          <a:bodyPr>
            <a:normAutofit/>
          </a:bodyPr>
          <a:lstStyle/>
          <a:p>
            <a:r>
              <a:rPr lang="en-US" dirty="0"/>
              <a:t>                </a:t>
            </a:r>
            <a:r>
              <a:rPr lang="en-US" dirty="0">
                <a:solidFill>
                  <a:schemeClr val="accent1">
                    <a:lumMod val="60000"/>
                    <a:lumOff val="40000"/>
                  </a:schemeClr>
                </a:solidFill>
              </a:rPr>
              <a:t>Table of Content</a:t>
            </a:r>
          </a:p>
        </p:txBody>
      </p:sp>
    </p:spTree>
    <p:extLst>
      <p:ext uri="{BB962C8B-B14F-4D97-AF65-F5344CB8AC3E}">
        <p14:creationId xmlns:p14="http://schemas.microsoft.com/office/powerpoint/2010/main" val="212850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81000"/>
            <a:ext cx="8381999" cy="6291430"/>
          </a:xfrm>
        </p:spPr>
      </p:pic>
      <p:sp>
        <p:nvSpPr>
          <p:cNvPr id="3" name="Title 2"/>
          <p:cNvSpPr>
            <a:spLocks noGrp="1"/>
          </p:cNvSpPr>
          <p:nvPr>
            <p:ph type="title"/>
          </p:nvPr>
        </p:nvSpPr>
        <p:spPr>
          <a:xfrm>
            <a:off x="609600" y="152400"/>
            <a:ext cx="11201400" cy="1905000"/>
          </a:xfrm>
        </p:spPr>
        <p:txBody>
          <a:bodyPr>
            <a:normAutofit/>
          </a:bodyPr>
          <a:lstStyle/>
          <a:p>
            <a:br>
              <a:rPr lang="en-US" sz="4800" dirty="0">
                <a:latin typeface="Times New Roman" pitchFamily="18" charset="0"/>
                <a:cs typeface="Times New Roman" pitchFamily="18" charset="0"/>
              </a:rPr>
            </a:br>
            <a:r>
              <a:rPr lang="en-US" sz="4800" dirty="0">
                <a:latin typeface="Times New Roman" pitchFamily="18" charset="0"/>
                <a:cs typeface="Times New Roman" pitchFamily="18" charset="0"/>
              </a:rPr>
              <a:t>                            </a:t>
            </a:r>
            <a:r>
              <a:rPr lang="en-US" sz="6600" dirty="0">
                <a:latin typeface="Times New Roman" pitchFamily="18" charset="0"/>
                <a:cs typeface="Times New Roman" pitchFamily="18" charset="0"/>
              </a:rPr>
              <a:t>Thank You</a:t>
            </a:r>
          </a:p>
        </p:txBody>
      </p:sp>
      <p:sp>
        <p:nvSpPr>
          <p:cNvPr id="2" name="Slide Number Placeholder 1"/>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24016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60DA8-4E7A-C881-BC49-71530FDA2F27}"/>
              </a:ext>
            </a:extLst>
          </p:cNvPr>
          <p:cNvSpPr>
            <a:spLocks noGrp="1"/>
          </p:cNvSpPr>
          <p:nvPr>
            <p:ph idx="1"/>
          </p:nvPr>
        </p:nvSpPr>
        <p:spPr>
          <a:xfrm>
            <a:off x="155509" y="933061"/>
            <a:ext cx="10682355" cy="5371083"/>
          </a:xfrm>
        </p:spPr>
        <p:txBody>
          <a:bodyPr>
            <a:normAutofit/>
          </a:bodyPr>
          <a:lstStyle/>
          <a:p>
            <a:pPr marL="0" indent="0">
              <a:buNone/>
            </a:pPr>
            <a:r>
              <a:rPr lang="en-US" sz="2400" b="1" dirty="0">
                <a:latin typeface="Times New Roman" pitchFamily="18" charset="0"/>
                <a:cs typeface="Times New Roman" pitchFamily="18" charset="0"/>
              </a:rPr>
              <a:t>Background</a:t>
            </a:r>
            <a:r>
              <a:rPr lang="en-US" sz="2400" dirty="0">
                <a:latin typeface="Times New Roman" pitchFamily="18" charset="0"/>
                <a:cs typeface="Times New Roman" pitchFamily="18" charset="0"/>
              </a:rPr>
              <a:t>:</a:t>
            </a:r>
          </a:p>
          <a:p>
            <a:pPr marL="457200" indent="-457200">
              <a:buFont typeface="+mj-lt"/>
              <a:buAutoNum type="arabicPeriod"/>
            </a:pPr>
            <a:r>
              <a:rPr lang="en-GB" sz="2400" dirty="0">
                <a:latin typeface="Times New Roman" pitchFamily="18" charset="0"/>
                <a:cs typeface="Times New Roman" pitchFamily="18" charset="0"/>
              </a:rPr>
              <a:t>Precise Record keeping is critical in medical store to avoid severe mistakes , but many in  Nepal still rely on manual entry risking human error.</a:t>
            </a:r>
            <a:endParaRPr lang="en-US" sz="2400" dirty="0">
              <a:latin typeface="Times New Roman" pitchFamily="18" charset="0"/>
              <a:cs typeface="Times New Roman" pitchFamily="18" charset="0"/>
            </a:endParaRPr>
          </a:p>
          <a:p>
            <a:pPr marL="457200" indent="-457200">
              <a:buFont typeface="+mj-lt"/>
              <a:buAutoNum type="arabicPeriod"/>
            </a:pPr>
            <a:r>
              <a:rPr lang="en-GB" sz="2400" dirty="0">
                <a:latin typeface="Times New Roman" pitchFamily="18" charset="0"/>
                <a:cs typeface="Times New Roman" pitchFamily="18" charset="0"/>
              </a:rPr>
              <a:t>Manual data handling makes retrieval and information generation difficult requiring extensive human effort and increasing</a:t>
            </a:r>
            <a:r>
              <a:rPr lang="en-US" sz="2400" dirty="0">
                <a:latin typeface="Times New Roman" pitchFamily="18" charset="0"/>
                <a:cs typeface="Times New Roman" pitchFamily="18" charset="0"/>
              </a:rPr>
              <a:t> mistake.</a:t>
            </a:r>
          </a:p>
          <a:p>
            <a:pPr marL="457200" indent="-457200">
              <a:buFont typeface="+mj-lt"/>
              <a:buAutoNum type="arabicPeriod"/>
            </a:pPr>
            <a:r>
              <a:rPr lang="en-US" sz="2400" dirty="0">
                <a:latin typeface="Times New Roman" pitchFamily="18" charset="0"/>
                <a:cs typeface="Times New Roman" pitchFamily="18" charset="0"/>
              </a:rPr>
              <a:t>The easy to use medical store management system require no special technical knowledge,  making it adaptable for store and enhancing workflow.</a:t>
            </a:r>
          </a:p>
          <a:p>
            <a:pPr marL="457200" indent="-457200">
              <a:buFont typeface="+mj-lt"/>
              <a:buAutoNum type="arabicPeriod"/>
            </a:pPr>
            <a:r>
              <a:rPr lang="en-GB" sz="2400" dirty="0">
                <a:latin typeface="Times New Roman" pitchFamily="18" charset="0"/>
                <a:cs typeface="Times New Roman" pitchFamily="18" charset="0"/>
              </a:rPr>
              <a:t>A web based medical management system automates Record Keeping</a:t>
            </a:r>
            <a:r>
              <a:rPr lang="en-US" sz="2400" dirty="0">
                <a:latin typeface="Times New Roman" pitchFamily="18" charset="0"/>
                <a:cs typeface="Times New Roman" pitchFamily="18" charset="0"/>
              </a:rPr>
              <a:t>,</a:t>
            </a:r>
            <a:r>
              <a:rPr lang="en-GB" sz="2400" dirty="0">
                <a:latin typeface="Times New Roman" pitchFamily="18" charset="0"/>
                <a:cs typeface="Times New Roman" pitchFamily="18" charset="0"/>
              </a:rPr>
              <a:t>  </a:t>
            </a:r>
            <a:r>
              <a:rPr lang="en-US" sz="2400" dirty="0">
                <a:latin typeface="Times New Roman" pitchFamily="18" charset="0"/>
                <a:cs typeface="Times New Roman" pitchFamily="18" charset="0"/>
              </a:rPr>
              <a:t>data</a:t>
            </a:r>
            <a:r>
              <a:rPr lang="en-GB" sz="2400" dirty="0">
                <a:latin typeface="Times New Roman" pitchFamily="18" charset="0"/>
                <a:cs typeface="Times New Roman" pitchFamily="18" charset="0"/>
              </a:rPr>
              <a:t> retrieval and information generation</a:t>
            </a:r>
            <a:r>
              <a:rPr lang="en-US" sz="2400" dirty="0">
                <a:latin typeface="Times New Roman" pitchFamily="18" charset="0"/>
                <a:cs typeface="Times New Roman" pitchFamily="18" charset="0"/>
              </a:rPr>
              <a:t>, </a:t>
            </a:r>
            <a:r>
              <a:rPr lang="en-GB" sz="2400" dirty="0">
                <a:latin typeface="Times New Roman" pitchFamily="18" charset="0"/>
                <a:cs typeface="Times New Roman" pitchFamily="18" charset="0"/>
              </a:rPr>
              <a:t>improving efficiency and </a:t>
            </a:r>
            <a:r>
              <a:rPr lang="en-US" sz="2400" dirty="0">
                <a:latin typeface="Times New Roman" pitchFamily="18" charset="0"/>
                <a:cs typeface="Times New Roman" pitchFamily="18" charset="0"/>
              </a:rPr>
              <a:t>data </a:t>
            </a:r>
            <a:r>
              <a:rPr lang="en-GB" sz="2400" dirty="0">
                <a:latin typeface="Times New Roman" pitchFamily="18" charset="0"/>
                <a:cs typeface="Times New Roman" pitchFamily="18" charset="0"/>
              </a:rPr>
              <a:t>security</a:t>
            </a:r>
            <a:r>
              <a:rPr lang="en-US" sz="2400" dirty="0">
                <a:latin typeface="Aldhabi"/>
              </a:rPr>
              <a:t>.</a:t>
            </a:r>
          </a:p>
          <a:p>
            <a:pPr marL="0" indent="0">
              <a:buNone/>
            </a:pPr>
            <a:endParaRPr lang="en-US" dirty="0"/>
          </a:p>
        </p:txBody>
      </p:sp>
      <p:sp>
        <p:nvSpPr>
          <p:cNvPr id="2" name="Title 1">
            <a:extLst>
              <a:ext uri="{FF2B5EF4-FFF2-40B4-BE49-F238E27FC236}">
                <a16:creationId xmlns:a16="http://schemas.microsoft.com/office/drawing/2014/main" id="{5CDF5B28-8B26-77CF-D69D-A5AF14C7BA23}"/>
              </a:ext>
            </a:extLst>
          </p:cNvPr>
          <p:cNvSpPr>
            <a:spLocks noGrp="1"/>
          </p:cNvSpPr>
          <p:nvPr>
            <p:ph type="title"/>
          </p:nvPr>
        </p:nvSpPr>
        <p:spPr>
          <a:xfrm>
            <a:off x="1600200" y="0"/>
            <a:ext cx="7987021" cy="1351743"/>
          </a:xfrm>
        </p:spPr>
        <p:txBody>
          <a:bodyPr>
            <a:normAutofit/>
          </a:bodyPr>
          <a:lstStyle/>
          <a:p>
            <a:r>
              <a:rPr lang="en-US" sz="4800" b="1" dirty="0">
                <a:latin typeface="Times New Roman" pitchFamily="18" charset="0"/>
                <a:cs typeface="Times New Roman" pitchFamily="18" charset="0"/>
              </a:rPr>
              <a:t>1: Introduction </a:t>
            </a:r>
          </a:p>
        </p:txBody>
      </p:sp>
      <p:sp>
        <p:nvSpPr>
          <p:cNvPr id="4" name="Slide Number Placeholder 3"/>
          <p:cNvSpPr>
            <a:spLocks noGrp="1"/>
          </p:cNvSpPr>
          <p:nvPr>
            <p:ph type="sldNum" sz="quarter" idx="12"/>
          </p:nvPr>
        </p:nvSpPr>
        <p:spPr>
          <a:xfrm>
            <a:off x="11049000" y="6096001"/>
            <a:ext cx="990600" cy="609600"/>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6331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B5410-FE2A-F27D-CF8F-B1DD8F16D710}"/>
              </a:ext>
            </a:extLst>
          </p:cNvPr>
          <p:cNvSpPr>
            <a:spLocks noGrp="1"/>
          </p:cNvSpPr>
          <p:nvPr>
            <p:ph idx="1"/>
          </p:nvPr>
        </p:nvSpPr>
        <p:spPr>
          <a:xfrm>
            <a:off x="152400" y="1991139"/>
            <a:ext cx="10353630" cy="4876800"/>
          </a:xfrm>
        </p:spPr>
        <p:txBody>
          <a:bodyPr>
            <a:normAutofit/>
          </a:bodyPr>
          <a:lstStyle/>
          <a:p>
            <a:pPr marL="457200" indent="-457200">
              <a:buFont typeface="+mj-lt"/>
              <a:buAutoNum type="arabicPeriod"/>
            </a:pPr>
            <a:r>
              <a:rPr lang="en-US" sz="2400" dirty="0">
                <a:latin typeface="Times New Roman" pitchFamily="18" charset="0"/>
                <a:cs typeface="Times New Roman" pitchFamily="18" charset="0"/>
              </a:rPr>
              <a:t>Ensuring data accuracy and preventing errors is challenging due to high transactions volumes. </a:t>
            </a:r>
          </a:p>
          <a:p>
            <a:pPr marL="457200" indent="-457200">
              <a:buFont typeface="+mj-lt"/>
              <a:buAutoNum type="arabicPeriod"/>
            </a:pPr>
            <a:r>
              <a:rPr lang="en-US" sz="2400" dirty="0">
                <a:latin typeface="Times New Roman" pitchFamily="18" charset="0"/>
                <a:cs typeface="Times New Roman" pitchFamily="18" charset="0"/>
              </a:rPr>
              <a:t>Managing inventory, tracking expiry dates require precise coordination. </a:t>
            </a:r>
          </a:p>
          <a:p>
            <a:pPr marL="457200" indent="-457200">
              <a:buFont typeface="+mj-lt"/>
              <a:buAutoNum type="arabicPeriod"/>
            </a:pPr>
            <a:r>
              <a:rPr lang="en-US" sz="2400" dirty="0">
                <a:latin typeface="Times New Roman" pitchFamily="18" charset="0"/>
                <a:cs typeface="Times New Roman" pitchFamily="18" charset="0"/>
              </a:rPr>
              <a:t>Adhering to regulations and maintaining records for audits needs continues vigilance.</a:t>
            </a:r>
          </a:p>
          <a:p>
            <a:pPr marL="457200" indent="-457200">
              <a:buFont typeface="+mj-lt"/>
              <a:buAutoNum type="arabicPeriod"/>
            </a:pPr>
            <a:r>
              <a:rPr lang="en-US" sz="2400" dirty="0">
                <a:latin typeface="Times New Roman" pitchFamily="18" charset="0"/>
                <a:cs typeface="Times New Roman" pitchFamily="18" charset="0"/>
              </a:rPr>
              <a:t>Integrating with healthcare systems and ensuring seamless data flow is technically complex.</a:t>
            </a:r>
          </a:p>
        </p:txBody>
      </p:sp>
      <p:sp>
        <p:nvSpPr>
          <p:cNvPr id="2" name="Title 1">
            <a:extLst>
              <a:ext uri="{FF2B5EF4-FFF2-40B4-BE49-F238E27FC236}">
                <a16:creationId xmlns:a16="http://schemas.microsoft.com/office/drawing/2014/main" id="{02D04CAF-F322-F278-C3B6-6B894A752B1B}"/>
              </a:ext>
            </a:extLst>
          </p:cNvPr>
          <p:cNvSpPr>
            <a:spLocks noGrp="1"/>
          </p:cNvSpPr>
          <p:nvPr>
            <p:ph type="title"/>
          </p:nvPr>
        </p:nvSpPr>
        <p:spPr>
          <a:xfrm>
            <a:off x="304800" y="107661"/>
            <a:ext cx="9965059" cy="1644939"/>
          </a:xfrm>
        </p:spPr>
        <p:txBody>
          <a:bodyPr>
            <a:normAutofit/>
          </a:bodyPr>
          <a:lstStyle/>
          <a:p>
            <a:r>
              <a:rPr lang="en-US" sz="4000" b="1" dirty="0">
                <a:latin typeface="Times New Roman" pitchFamily="18" charset="0"/>
                <a:cs typeface="Times New Roman" pitchFamily="18" charset="0"/>
              </a:rPr>
              <a:t>2: </a:t>
            </a:r>
            <a:r>
              <a:rPr lang="en-US" sz="4800" b="1" dirty="0">
                <a:latin typeface="Times New Roman" pitchFamily="18" charset="0"/>
                <a:cs typeface="Times New Roman" pitchFamily="18" charset="0"/>
              </a:rPr>
              <a:t>challenges in medical store </a:t>
            </a: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78289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465DC-DF6E-D59C-F08E-E527B4672AF6}"/>
              </a:ext>
            </a:extLst>
          </p:cNvPr>
          <p:cNvSpPr>
            <a:spLocks noGrp="1"/>
          </p:cNvSpPr>
          <p:nvPr>
            <p:ph idx="1"/>
          </p:nvPr>
        </p:nvSpPr>
        <p:spPr>
          <a:xfrm rot="10800000" flipV="1">
            <a:off x="228600" y="1676400"/>
            <a:ext cx="10301354" cy="5333522"/>
          </a:xfrm>
        </p:spPr>
        <p:txBody>
          <a:bodyPr>
            <a:normAutofit/>
          </a:bodyPr>
          <a:lstStyle/>
          <a:p>
            <a:r>
              <a:rPr lang="en-US" sz="2400" dirty="0">
                <a:latin typeface="Times New Roman" pitchFamily="18" charset="0"/>
                <a:cs typeface="Times New Roman" pitchFamily="18" charset="0"/>
              </a:rPr>
              <a:t>Reliance on manual record-keeping increase the risk of errors and complicates data retrieval.</a:t>
            </a:r>
          </a:p>
          <a:p>
            <a:r>
              <a:rPr lang="en-US" sz="2400" dirty="0">
                <a:latin typeface="Times New Roman" pitchFamily="18" charset="0"/>
                <a:cs typeface="Times New Roman" pitchFamily="18" charset="0"/>
              </a:rPr>
              <a:t>Manual inventory management leads to errors, inefficiencies, and potential wastage.</a:t>
            </a:r>
          </a:p>
          <a:p>
            <a:r>
              <a:rPr lang="en-US" sz="2400" dirty="0">
                <a:latin typeface="Times New Roman" pitchFamily="18" charset="0"/>
                <a:cs typeface="Times New Roman" pitchFamily="18" charset="0"/>
              </a:rPr>
              <a:t>Compliance with regulations and maintaining audit ready records is time consuming without automation. </a:t>
            </a:r>
          </a:p>
          <a:p>
            <a:pPr marL="0" indent="0">
              <a:buNone/>
            </a:pPr>
            <a:r>
              <a:rPr lang="en-US" sz="2400" dirty="0">
                <a:latin typeface="Times New Roman" pitchFamily="18" charset="0"/>
                <a:cs typeface="Times New Roman" pitchFamily="18" charset="0"/>
              </a:rPr>
              <a:t>AIM : Develop </a:t>
            </a:r>
            <a:r>
              <a:rPr lang="en-GB" sz="2400" dirty="0">
                <a:latin typeface="Times New Roman" pitchFamily="18" charset="0"/>
                <a:cs typeface="Times New Roman" pitchFamily="18" charset="0"/>
              </a:rPr>
              <a:t>An automated medical management system to enhance efficiency and accuracy in </a:t>
            </a:r>
            <a:r>
              <a:rPr lang="en-US" sz="2400" dirty="0">
                <a:latin typeface="Times New Roman" pitchFamily="18" charset="0"/>
                <a:cs typeface="Times New Roman" pitchFamily="18" charset="0"/>
              </a:rPr>
              <a:t>record </a:t>
            </a:r>
            <a:r>
              <a:rPr lang="en-GB" sz="2400" dirty="0">
                <a:latin typeface="Times New Roman" pitchFamily="18" charset="0"/>
                <a:cs typeface="Times New Roman" pitchFamily="18" charset="0"/>
              </a:rPr>
              <a:t>keeping inventory management and regulatory compliance</a:t>
            </a:r>
            <a:r>
              <a:rPr lang="en-US" dirty="0">
                <a:latin typeface="Times New Roman" pitchFamily="18" charset="0"/>
                <a:cs typeface="Times New Roman" pitchFamily="18" charset="0"/>
              </a:rPr>
              <a:t>.</a:t>
            </a:r>
          </a:p>
          <a:p>
            <a:endParaRPr lang="en-US" dirty="0"/>
          </a:p>
        </p:txBody>
      </p:sp>
      <p:sp>
        <p:nvSpPr>
          <p:cNvPr id="2" name="Title 1">
            <a:extLst>
              <a:ext uri="{FF2B5EF4-FFF2-40B4-BE49-F238E27FC236}">
                <a16:creationId xmlns:a16="http://schemas.microsoft.com/office/drawing/2014/main" id="{22D9DE3A-CB53-C15A-F1CD-D25B1FBFE776}"/>
              </a:ext>
            </a:extLst>
          </p:cNvPr>
          <p:cNvSpPr>
            <a:spLocks noGrp="1"/>
          </p:cNvSpPr>
          <p:nvPr>
            <p:ph type="title"/>
          </p:nvPr>
        </p:nvSpPr>
        <p:spPr>
          <a:xfrm>
            <a:off x="304800" y="-179435"/>
            <a:ext cx="10078101" cy="2084435"/>
          </a:xfrm>
        </p:spPr>
        <p:txBody>
          <a:bodyPr>
            <a:normAutofit/>
          </a:bodyPr>
          <a:lstStyle/>
          <a:p>
            <a:r>
              <a:rPr lang="en-US" sz="4800" dirty="0">
                <a:latin typeface="Times New Roman" pitchFamily="18" charset="0"/>
                <a:cs typeface="Times New Roman" pitchFamily="18" charset="0"/>
              </a:rPr>
              <a:t>3</a:t>
            </a:r>
            <a:r>
              <a:rPr lang="en-US" sz="5400" b="1" dirty="0">
                <a:latin typeface="Times New Roman" pitchFamily="18" charset="0"/>
                <a:cs typeface="Times New Roman" pitchFamily="18" charset="0"/>
              </a:rPr>
              <a:t>: </a:t>
            </a:r>
            <a:r>
              <a:rPr lang="en-US" sz="4800" b="1" dirty="0">
                <a:latin typeface="Times New Roman" pitchFamily="18" charset="0"/>
                <a:cs typeface="Times New Roman" pitchFamily="18" charset="0"/>
              </a:rPr>
              <a:t>problem statement </a:t>
            </a:r>
            <a:endParaRPr lang="en-US" sz="5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1713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0E508-D884-BA12-89A0-6C49EF1C1FE4}"/>
              </a:ext>
            </a:extLst>
          </p:cNvPr>
          <p:cNvSpPr>
            <a:spLocks noGrp="1"/>
          </p:cNvSpPr>
          <p:nvPr>
            <p:ph idx="1"/>
          </p:nvPr>
        </p:nvSpPr>
        <p:spPr>
          <a:xfrm>
            <a:off x="304800" y="1524000"/>
            <a:ext cx="11277600" cy="4483292"/>
          </a:xfrm>
        </p:spPr>
        <p:txBody>
          <a:bodyPr/>
          <a:lstStyle/>
          <a:p>
            <a:r>
              <a:rPr lang="en-US" sz="2400" dirty="0">
                <a:latin typeface="Times New Roman" pitchFamily="18" charset="0"/>
                <a:cs typeface="Times New Roman" pitchFamily="18" charset="0"/>
              </a:rPr>
              <a:t>To streamline operations and accurate information management in medical store.</a:t>
            </a:r>
          </a:p>
          <a:p>
            <a:r>
              <a:rPr lang="en-US" sz="2400" b="1" dirty="0">
                <a:latin typeface="Times New Roman" pitchFamily="18" charset="0"/>
                <a:cs typeface="Times New Roman" pitchFamily="18" charset="0"/>
              </a:rPr>
              <a:t>Main Functionalities:</a:t>
            </a:r>
          </a:p>
          <a:p>
            <a:pPr marL="457200" indent="-457200">
              <a:buFont typeface="+mj-lt"/>
              <a:buAutoNum type="arabicPeriod"/>
            </a:pPr>
            <a:r>
              <a:rPr lang="en-US" sz="2400" dirty="0">
                <a:latin typeface="Times New Roman" pitchFamily="18" charset="0"/>
                <a:cs typeface="Times New Roman" pitchFamily="18" charset="0"/>
              </a:rPr>
              <a:t>Manage medicines, stocks and sales efficiently. </a:t>
            </a:r>
          </a:p>
          <a:p>
            <a:pPr marL="457200" indent="-457200">
              <a:buFont typeface="+mj-lt"/>
              <a:buAutoNum type="arabicPeriod"/>
            </a:pPr>
            <a:r>
              <a:rPr lang="en-US" sz="2400" dirty="0">
                <a:latin typeface="Times New Roman" pitchFamily="18" charset="0"/>
                <a:cs typeface="Times New Roman" pitchFamily="18" charset="0"/>
              </a:rPr>
              <a:t>Digitize operation to save time and resources.</a:t>
            </a:r>
          </a:p>
          <a:p>
            <a:pPr marL="457200" indent="-457200">
              <a:buFont typeface="+mj-lt"/>
              <a:buAutoNum type="arabicPeriod"/>
            </a:pPr>
            <a:r>
              <a:rPr lang="en-US" sz="2400" dirty="0">
                <a:latin typeface="Times New Roman" pitchFamily="18" charset="0"/>
                <a:cs typeface="Times New Roman" pitchFamily="18" charset="0"/>
              </a:rPr>
              <a:t>Provide accurate medicines information for informed decisions</a:t>
            </a:r>
            <a:r>
              <a:rPr lang="en-US" dirty="0">
                <a:latin typeface="Times New Roman" pitchFamily="18" charset="0"/>
                <a:cs typeface="Times New Roman" pitchFamily="18" charset="0"/>
              </a:rPr>
              <a:t>. </a:t>
            </a:r>
          </a:p>
        </p:txBody>
      </p:sp>
      <p:sp>
        <p:nvSpPr>
          <p:cNvPr id="2" name="Title 1">
            <a:extLst>
              <a:ext uri="{FF2B5EF4-FFF2-40B4-BE49-F238E27FC236}">
                <a16:creationId xmlns:a16="http://schemas.microsoft.com/office/drawing/2014/main" id="{CEBA2585-5860-795F-0647-E2207C84224F}"/>
              </a:ext>
            </a:extLst>
          </p:cNvPr>
          <p:cNvSpPr>
            <a:spLocks noGrp="1"/>
          </p:cNvSpPr>
          <p:nvPr>
            <p:ph type="title"/>
          </p:nvPr>
        </p:nvSpPr>
        <p:spPr>
          <a:xfrm>
            <a:off x="304800" y="72085"/>
            <a:ext cx="9336833" cy="1832915"/>
          </a:xfrm>
        </p:spPr>
        <p:txBody>
          <a:bodyPr>
            <a:normAutofit/>
          </a:bodyPr>
          <a:lstStyle/>
          <a:p>
            <a:r>
              <a:rPr lang="en-US" sz="5400" dirty="0"/>
              <a:t> </a:t>
            </a:r>
            <a:r>
              <a:rPr lang="en-US" sz="4800" dirty="0">
                <a:latin typeface="Times New Roman" pitchFamily="18" charset="0"/>
                <a:cs typeface="Times New Roman" pitchFamily="18" charset="0"/>
              </a:rPr>
              <a:t>4</a:t>
            </a:r>
            <a:r>
              <a:rPr lang="en-US" sz="5400" dirty="0">
                <a:latin typeface="Times New Roman" pitchFamily="18" charset="0"/>
                <a:cs typeface="Times New Roman" pitchFamily="18" charset="0"/>
              </a:rPr>
              <a:t> : </a:t>
            </a:r>
            <a:r>
              <a:rPr lang="en-US" sz="4800" dirty="0">
                <a:latin typeface="Times New Roman" pitchFamily="18" charset="0"/>
                <a:cs typeface="Times New Roman" pitchFamily="18" charset="0"/>
              </a:rPr>
              <a:t>objectives </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59143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8C4E1-E2D3-7E3E-C286-067A0E53CE93}"/>
              </a:ext>
            </a:extLst>
          </p:cNvPr>
          <p:cNvSpPr>
            <a:spLocks noGrp="1"/>
          </p:cNvSpPr>
          <p:nvPr>
            <p:ph idx="1"/>
          </p:nvPr>
        </p:nvSpPr>
        <p:spPr>
          <a:xfrm>
            <a:off x="0" y="1371600"/>
            <a:ext cx="11049000" cy="3962400"/>
          </a:xfrm>
        </p:spPr>
        <p:txBody>
          <a:bodyPr>
            <a:normAutofit/>
          </a:bodyPr>
          <a:lstStyle/>
          <a:p>
            <a:r>
              <a:rPr lang="en-US" sz="2400" dirty="0">
                <a:latin typeface="Times New Roman" pitchFamily="18" charset="0"/>
                <a:cs typeface="Times New Roman" pitchFamily="18" charset="0"/>
              </a:rPr>
              <a:t>Numerous sources were reviewed to gather data on Medical  Management Systems, their implementation, and optimization. Key findings highlight the critical role of digital technology, especially post-Covid-19, in enhancing performance, productivity, competitiveness, planning, forecasting, and financial sustainability in various sectors. Information technologies in pharmaceutical enterprises significantly reduce preparation time for marketing and production projects, lower unproductive costs, minimize errors in documentation, and modernize production processes. These points underscore the necessity of technological transformation in the pharmaceutical sector, with Pharmacy Management Systems being a vital component of this shift.</a:t>
            </a:r>
          </a:p>
        </p:txBody>
      </p:sp>
      <p:sp>
        <p:nvSpPr>
          <p:cNvPr id="2" name="Title 1">
            <a:extLst>
              <a:ext uri="{FF2B5EF4-FFF2-40B4-BE49-F238E27FC236}">
                <a16:creationId xmlns:a16="http://schemas.microsoft.com/office/drawing/2014/main" id="{39C94544-7310-712D-18A0-CA7160D9892E}"/>
              </a:ext>
            </a:extLst>
          </p:cNvPr>
          <p:cNvSpPr>
            <a:spLocks noGrp="1"/>
          </p:cNvSpPr>
          <p:nvPr>
            <p:ph type="title"/>
          </p:nvPr>
        </p:nvSpPr>
        <p:spPr>
          <a:xfrm rot="10800000" flipV="1">
            <a:off x="457199" y="-83736"/>
            <a:ext cx="10284965" cy="1683935"/>
          </a:xfrm>
        </p:spPr>
        <p:txBody>
          <a:bodyPr>
            <a:normAutofit/>
          </a:bodyPr>
          <a:lstStyle/>
          <a:p>
            <a:r>
              <a:rPr lang="en-US" sz="4800" b="1" dirty="0">
                <a:latin typeface="Times New Roman" pitchFamily="18" charset="0"/>
                <a:cs typeface="Times New Roman" pitchFamily="18" charset="0"/>
              </a:rPr>
              <a:t>5.Literature Review</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08984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10969487" cy="4419600"/>
          </a:xfrm>
        </p:spPr>
        <p:txBody>
          <a:bodyPr>
            <a:normAutofit/>
          </a:bodyPr>
          <a:lstStyle/>
          <a:p>
            <a:r>
              <a:rPr lang="en-US" sz="2600" dirty="0">
                <a:latin typeface="Times New Roman" pitchFamily="18" charset="0"/>
                <a:cs typeface="Times New Roman" pitchFamily="18" charset="0"/>
              </a:rPr>
              <a:t>The development of the medical store management system will follow a </a:t>
            </a:r>
          </a:p>
          <a:p>
            <a:pPr marL="109728" indent="0">
              <a:buNone/>
            </a:pPr>
            <a:r>
              <a:rPr lang="en-US" sz="2600" dirty="0">
                <a:latin typeface="Times New Roman" pitchFamily="18" charset="0"/>
                <a:cs typeface="Times New Roman" pitchFamily="18" charset="0"/>
              </a:rPr>
              <a:t>    structured methodology to ensure the successful completion of project.</a:t>
            </a:r>
          </a:p>
          <a:p>
            <a:pPr marL="109728" indent="0">
              <a:buNone/>
            </a:pPr>
            <a:r>
              <a:rPr lang="en-US" sz="2600" dirty="0">
                <a:latin typeface="Times New Roman" pitchFamily="18" charset="0"/>
                <a:cs typeface="Times New Roman" pitchFamily="18" charset="0"/>
              </a:rPr>
              <a:t>    The methodology consist of different phas</a:t>
            </a:r>
            <a:r>
              <a:rPr lang="en-US" sz="2400" dirty="0">
                <a:latin typeface="Times New Roman" pitchFamily="18" charset="0"/>
                <a:cs typeface="Times New Roman" pitchFamily="18" charset="0"/>
              </a:rPr>
              <a:t>es</a:t>
            </a:r>
            <a:r>
              <a:rPr lang="en-US" sz="3800" dirty="0"/>
              <a:t>:</a:t>
            </a:r>
          </a:p>
          <a:p>
            <a:endParaRPr lang="en-US" sz="3800" dirty="0"/>
          </a:p>
          <a:p>
            <a:pPr marL="109728" indent="0">
              <a:buNone/>
            </a:pPr>
            <a:r>
              <a:rPr lang="en-US" sz="2800" b="1" dirty="0">
                <a:latin typeface="Times New Roman" pitchFamily="18" charset="0"/>
                <a:cs typeface="Times New Roman" pitchFamily="18" charset="0"/>
              </a:rPr>
              <a:t>6.1. Planning phase </a:t>
            </a:r>
          </a:p>
          <a:p>
            <a:r>
              <a:rPr lang="en-US" sz="2400" dirty="0">
                <a:latin typeface="Times New Roman" pitchFamily="18" charset="0"/>
                <a:cs typeface="Times New Roman" pitchFamily="18" charset="0"/>
              </a:rPr>
              <a:t>To develop this medical store management system, at the beginning of the development of this project, all the requirements will be gather and if any changes should be made, it will have the feedback mechanism system too</a:t>
            </a:r>
            <a:r>
              <a:rPr lang="en-US" sz="2800" dirty="0">
                <a:latin typeface="Times New Roman" pitchFamily="18" charset="0"/>
                <a:cs typeface="Times New Roman" pitchFamily="18" charset="0"/>
              </a:rPr>
              <a:t>.</a:t>
            </a:r>
          </a:p>
          <a:p>
            <a:endParaRPr lang="en-US" sz="7400" dirty="0"/>
          </a:p>
        </p:txBody>
      </p:sp>
      <p:sp>
        <p:nvSpPr>
          <p:cNvPr id="2" name="Title 1"/>
          <p:cNvSpPr>
            <a:spLocks noGrp="1"/>
          </p:cNvSpPr>
          <p:nvPr>
            <p:ph type="title"/>
          </p:nvPr>
        </p:nvSpPr>
        <p:spPr>
          <a:xfrm>
            <a:off x="381000" y="228600"/>
            <a:ext cx="10629105" cy="1066800"/>
          </a:xfrm>
        </p:spPr>
        <p:txBody>
          <a:bodyPr>
            <a:normAutofit/>
          </a:bodyPr>
          <a:lstStyle/>
          <a:p>
            <a:r>
              <a:rPr lang="en-US" sz="4800" dirty="0">
                <a:latin typeface="Times New Roman" pitchFamily="18" charset="0"/>
                <a:cs typeface="Times New Roman" pitchFamily="18" charset="0"/>
              </a:rPr>
              <a:t>6.Methodology</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81595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48885"/>
            <a:ext cx="10668000" cy="4442315"/>
          </a:xfrm>
        </p:spPr>
        <p:txBody>
          <a:bodyPr>
            <a:normAutofit/>
          </a:bodyPr>
          <a:lstStyle/>
          <a:p>
            <a:r>
              <a:rPr lang="en-US" sz="2400" dirty="0">
                <a:latin typeface="Times New Roman" pitchFamily="18" charset="0"/>
                <a:cs typeface="Times New Roman" pitchFamily="18" charset="0"/>
              </a:rPr>
              <a:t>The requirement analysis phase is crucial in the development of a Medical Store Management System (MSMS). This phase involves identifying the needs and expectations of stakeholders, understanding the operational workflows, and defining the functional and non-functional requirements that the system must fulfill. This ensures that the developed system effectively addresses the problems and enhances the overall efficiency of the medical store. In this phase, we will also be studying about the feasibility of the system in the society after the completion of the project on different bases like social feasibility, technical feasibility, time feasibility</a:t>
            </a:r>
            <a:r>
              <a:rPr lang="en-US" dirty="0"/>
              <a:t>.</a:t>
            </a:r>
          </a:p>
          <a:p>
            <a:endParaRPr lang="en-US" dirty="0"/>
          </a:p>
        </p:txBody>
      </p:sp>
      <p:sp>
        <p:nvSpPr>
          <p:cNvPr id="2" name="Title 1"/>
          <p:cNvSpPr>
            <a:spLocks noGrp="1"/>
          </p:cNvSpPr>
          <p:nvPr>
            <p:ph type="title"/>
          </p:nvPr>
        </p:nvSpPr>
        <p:spPr>
          <a:xfrm>
            <a:off x="152400" y="0"/>
            <a:ext cx="12954000" cy="1447800"/>
          </a:xfrm>
        </p:spPr>
        <p:txBody>
          <a:bodyPr>
            <a:normAutofit/>
          </a:bodyPr>
          <a:lstStyle/>
          <a:p>
            <a:r>
              <a:rPr lang="en-US" sz="2800" dirty="0">
                <a:latin typeface="Times New Roman" pitchFamily="18" charset="0"/>
                <a:cs typeface="Times New Roman" pitchFamily="18" charset="0"/>
              </a:rPr>
              <a:t>6</a:t>
            </a:r>
            <a:r>
              <a:rPr lang="en-US" sz="2800" b="1" dirty="0">
                <a:latin typeface="Times New Roman" pitchFamily="18" charset="0"/>
                <a:cs typeface="Times New Roman" pitchFamily="18" charset="0"/>
              </a:rPr>
              <a:t>.2 Requirement Analysis Phase</a:t>
            </a:r>
            <a:endParaRPr lang="en-US" sz="2800" dirty="0">
              <a:latin typeface="Times New Roman" pitchFamily="18" charset="0"/>
              <a:cs typeface="Times New Roman" pitchFamily="18" charset="0"/>
            </a:endParaRPr>
          </a:p>
        </p:txBody>
      </p:sp>
      <p:sp>
        <p:nvSpPr>
          <p:cNvPr id="4" name="Title 1"/>
          <p:cNvSpPr txBox="1">
            <a:spLocks/>
          </p:cNvSpPr>
          <p:nvPr/>
        </p:nvSpPr>
        <p:spPr>
          <a:xfrm>
            <a:off x="1143001" y="60960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83754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452</TotalTime>
  <Words>974</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 Unicode MS</vt:lpstr>
      <vt:lpstr>Aldhabi</vt:lpstr>
      <vt:lpstr>Bookman Old Style</vt:lpstr>
      <vt:lpstr>Calibri</vt:lpstr>
      <vt:lpstr>Century Schoolbook</vt:lpstr>
      <vt:lpstr>Times New Roman</vt:lpstr>
      <vt:lpstr>Verdana</vt:lpstr>
      <vt:lpstr>Wingdings 2</vt:lpstr>
      <vt:lpstr>Wingdings 3</vt:lpstr>
      <vt:lpstr>Concourse</vt:lpstr>
      <vt:lpstr>Introducing medical store management system(MSMS)</vt:lpstr>
      <vt:lpstr>                Table of Content</vt:lpstr>
      <vt:lpstr>1: Introduction </vt:lpstr>
      <vt:lpstr>2: challenges in medical store </vt:lpstr>
      <vt:lpstr>3: problem statement </vt:lpstr>
      <vt:lpstr> 4 : objectives </vt:lpstr>
      <vt:lpstr>5.Literature Review</vt:lpstr>
      <vt:lpstr>6.Methodology</vt:lpstr>
      <vt:lpstr>6.2 Requirement Analysis Phase</vt:lpstr>
      <vt:lpstr>6.3 System Design Phase</vt:lpstr>
      <vt:lpstr>6.5 Testing Phase</vt:lpstr>
      <vt:lpstr>6.6 .Flow chart</vt:lpstr>
      <vt:lpstr>6.8.Data flow diagram</vt:lpstr>
      <vt:lpstr>8.Result and Outputs:</vt:lpstr>
      <vt:lpstr>Adding medicine</vt:lpstr>
      <vt:lpstr>Searching medicine</vt:lpstr>
      <vt:lpstr>Updating quantity</vt:lpstr>
      <vt:lpstr>Deleting medicine </vt:lpstr>
      <vt:lpstr>8.Future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Sadikxhya Chhetri</dc:creator>
  <cp:lastModifiedBy>raghav panthi</cp:lastModifiedBy>
  <cp:revision>32</cp:revision>
  <dcterms:created xsi:type="dcterms:W3CDTF">2024-07-06T12:17:00Z</dcterms:created>
  <dcterms:modified xsi:type="dcterms:W3CDTF">2024-07-10T06:21:51Z</dcterms:modified>
</cp:coreProperties>
</file>