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37"/>
  </p:notesMasterIdLst>
  <p:sldIdLst>
    <p:sldId id="256" r:id="rId2"/>
    <p:sldId id="280" r:id="rId3"/>
    <p:sldId id="282" r:id="rId4"/>
    <p:sldId id="283" r:id="rId5"/>
    <p:sldId id="258" r:id="rId6"/>
    <p:sldId id="260" r:id="rId7"/>
    <p:sldId id="267" r:id="rId8"/>
    <p:sldId id="268" r:id="rId9"/>
    <p:sldId id="271" r:id="rId10"/>
    <p:sldId id="261" r:id="rId11"/>
    <p:sldId id="262" r:id="rId12"/>
    <p:sldId id="269" r:id="rId13"/>
    <p:sldId id="263" r:id="rId14"/>
    <p:sldId id="270" r:id="rId15"/>
    <p:sldId id="259" r:id="rId16"/>
    <p:sldId id="276" r:id="rId17"/>
    <p:sldId id="277" r:id="rId18"/>
    <p:sldId id="278" r:id="rId19"/>
    <p:sldId id="281" r:id="rId20"/>
    <p:sldId id="284" r:id="rId21"/>
    <p:sldId id="291" r:id="rId22"/>
    <p:sldId id="285" r:id="rId23"/>
    <p:sldId id="290" r:id="rId24"/>
    <p:sldId id="286" r:id="rId25"/>
    <p:sldId id="289" r:id="rId26"/>
    <p:sldId id="287" r:id="rId27"/>
    <p:sldId id="288" r:id="rId28"/>
    <p:sldId id="264" r:id="rId29"/>
    <p:sldId id="265" r:id="rId30"/>
    <p:sldId id="272" r:id="rId31"/>
    <p:sldId id="266" r:id="rId32"/>
    <p:sldId id="273" r:id="rId33"/>
    <p:sldId id="274" r:id="rId34"/>
    <p:sldId id="275"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D940D-3BCB-4FF0-B04A-2D0DCBD992B9}"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ADC54-5885-43AD-A180-704638A88DC6}" type="slidenum">
              <a:rPr lang="en-US" smtClean="0"/>
              <a:t>‹#›</a:t>
            </a:fld>
            <a:endParaRPr lang="en-US"/>
          </a:p>
        </p:txBody>
      </p:sp>
    </p:spTree>
    <p:extLst>
      <p:ext uri="{BB962C8B-B14F-4D97-AF65-F5344CB8AC3E}">
        <p14:creationId xmlns:p14="http://schemas.microsoft.com/office/powerpoint/2010/main" val="111118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ADC54-5885-43AD-A180-704638A88DC6}" type="slidenum">
              <a:rPr lang="en-US" smtClean="0"/>
              <a:t>1</a:t>
            </a:fld>
            <a:endParaRPr lang="en-US"/>
          </a:p>
        </p:txBody>
      </p:sp>
    </p:spTree>
    <p:extLst>
      <p:ext uri="{BB962C8B-B14F-4D97-AF65-F5344CB8AC3E}">
        <p14:creationId xmlns:p14="http://schemas.microsoft.com/office/powerpoint/2010/main" val="271960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AF0FE-3F40-47F3-A744-F4B589016756}"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5842-B391-4B28-87D5-A70ABDD98D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38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E2462B-0D01-43FB-9D77-4A44A3DB7B44}"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324181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28A099-0DF7-49B4-AC90-385E25542E0B}"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310512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726A56-E4CF-4C97-833A-137D60ED0BFB}"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231717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BF66E-66F0-4B73-B8E5-FF52695602DA}"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5842-B391-4B28-87D5-A70ABDD98D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78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FAF227-F285-4007-B5DA-042A46C30508}"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425176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86B5BC-DF35-4580-A4E1-37C82D1667DF}" type="datetime1">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389656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477FED-07A5-4C2F-BAAA-51700230AD4C}" type="datetime1">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254823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D765FD-B211-42DE-BAFD-266C615D4125}" type="datetime1">
              <a:rPr lang="en-US" smtClean="0"/>
              <a:t>5/8/2023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136654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F448D1-98CA-4CBD-AD59-97A1730FD731}" type="datetime1">
              <a:rPr lang="en-US" smtClean="0"/>
              <a:t>5/8/2023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2F5842-B391-4B28-87D5-A70ABDD98DEA}" type="slidenum">
              <a:rPr lang="en-US" smtClean="0"/>
              <a:t>‹#›</a:t>
            </a:fld>
            <a:endParaRPr lang="en-US"/>
          </a:p>
        </p:txBody>
      </p:sp>
    </p:spTree>
    <p:extLst>
      <p:ext uri="{BB962C8B-B14F-4D97-AF65-F5344CB8AC3E}">
        <p14:creationId xmlns:p14="http://schemas.microsoft.com/office/powerpoint/2010/main" val="87280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ACA46-58EB-4F15-BAC9-54ABAFF3170F}"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F5842-B391-4B28-87D5-A70ABDD98DEA}" type="slidenum">
              <a:rPr lang="en-US" smtClean="0"/>
              <a:t>‹#›</a:t>
            </a:fld>
            <a:endParaRPr lang="en-US"/>
          </a:p>
        </p:txBody>
      </p:sp>
    </p:spTree>
    <p:extLst>
      <p:ext uri="{BB962C8B-B14F-4D97-AF65-F5344CB8AC3E}">
        <p14:creationId xmlns:p14="http://schemas.microsoft.com/office/powerpoint/2010/main" val="198611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A5942E-8ED9-442A-A1A5-020D05C1E10A}" type="datetime1">
              <a:rPr lang="en-US" smtClean="0"/>
              <a:t>5/8/2023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2F5842-B391-4B28-87D5-A70ABDD98D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0469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932" y="239156"/>
            <a:ext cx="10874326" cy="3485145"/>
          </a:xfrm>
        </p:spPr>
        <p:txBody>
          <a:bodyPr>
            <a:normAutofit/>
          </a:bodyPr>
          <a:lstStyle/>
          <a:p>
            <a:pPr algn="ctr"/>
            <a:r>
              <a:rPr lang="en-US" dirty="0"/>
              <a:t>Unit </a:t>
            </a:r>
            <a:r>
              <a:rPr lang="en-US" dirty="0" smtClean="0"/>
              <a:t>1</a:t>
            </a:r>
            <a:br>
              <a:rPr lang="en-US" dirty="0" smtClean="0"/>
            </a:br>
            <a:r>
              <a:rPr lang="en-US" dirty="0" smtClean="0"/>
              <a:t> </a:t>
            </a:r>
            <a:r>
              <a:rPr lang="en-US" dirty="0"/>
              <a:t>Introduction to data Structure</a:t>
            </a:r>
          </a:p>
        </p:txBody>
      </p:sp>
      <p:sp>
        <p:nvSpPr>
          <p:cNvPr id="3" name="Subtitle 2"/>
          <p:cNvSpPr>
            <a:spLocks noGrp="1"/>
          </p:cNvSpPr>
          <p:nvPr>
            <p:ph type="subTitle" idx="1"/>
          </p:nvPr>
        </p:nvSpPr>
        <p:spPr>
          <a:xfrm>
            <a:off x="8435941" y="4724006"/>
            <a:ext cx="3268375" cy="1128157"/>
          </a:xfrm>
        </p:spPr>
        <p:txBody>
          <a:bodyPr>
            <a:normAutofit/>
          </a:bodyPr>
          <a:lstStyle/>
          <a:p>
            <a:pPr algn="l"/>
            <a:r>
              <a:rPr lang="en-US" dirty="0" smtClean="0"/>
              <a:t>Compiled By:</a:t>
            </a:r>
          </a:p>
          <a:p>
            <a:pPr algn="l"/>
            <a:r>
              <a:rPr lang="en-US" dirty="0" err="1" smtClean="0"/>
              <a:t>Ghanashyam</a:t>
            </a:r>
            <a:r>
              <a:rPr lang="en-US" dirty="0" smtClean="0"/>
              <a:t> BK</a:t>
            </a: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1</a:t>
            </a:fld>
            <a:endParaRPr lang="en-US"/>
          </a:p>
        </p:txBody>
      </p:sp>
    </p:spTree>
    <p:extLst>
      <p:ext uri="{BB962C8B-B14F-4D97-AF65-F5344CB8AC3E}">
        <p14:creationId xmlns:p14="http://schemas.microsoft.com/office/powerpoint/2010/main" val="157239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operations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Searching:</a:t>
            </a:r>
            <a:r>
              <a:rPr lang="en-US" dirty="0"/>
              <a:t> </a:t>
            </a:r>
            <a:endParaRPr lang="en-US" dirty="0" smtClean="0"/>
          </a:p>
          <a:p>
            <a:pPr lvl="1">
              <a:buFont typeface="Wingdings" panose="05000000000000000000" pitchFamily="2" charset="2"/>
              <a:buChar char="Ø"/>
            </a:pPr>
            <a:r>
              <a:rPr lang="en-US" dirty="0" smtClean="0"/>
              <a:t>We </a:t>
            </a:r>
            <a:r>
              <a:rPr lang="en-US" dirty="0"/>
              <a:t>can search for any element in a data structure.</a:t>
            </a:r>
          </a:p>
          <a:p>
            <a:pPr>
              <a:buFont typeface="Wingdings" panose="05000000000000000000" pitchFamily="2" charset="2"/>
              <a:buChar char="Ø"/>
            </a:pPr>
            <a:r>
              <a:rPr lang="en-US" b="1" dirty="0"/>
              <a:t>Sorting:</a:t>
            </a:r>
            <a:r>
              <a:rPr lang="en-US" dirty="0"/>
              <a:t> </a:t>
            </a:r>
            <a:endParaRPr lang="en-US" dirty="0" smtClean="0"/>
          </a:p>
          <a:p>
            <a:pPr lvl="1">
              <a:buFont typeface="Wingdings" panose="05000000000000000000" pitchFamily="2" charset="2"/>
              <a:buChar char="Ø"/>
            </a:pPr>
            <a:r>
              <a:rPr lang="en-US" dirty="0" smtClean="0"/>
              <a:t>We </a:t>
            </a:r>
            <a:r>
              <a:rPr lang="en-US" dirty="0"/>
              <a:t>can sort the elements of a data structure either in an ascending or descending order.</a:t>
            </a:r>
          </a:p>
          <a:p>
            <a:pPr>
              <a:buFont typeface="Wingdings" panose="05000000000000000000" pitchFamily="2" charset="2"/>
              <a:buChar char="Ø"/>
            </a:pPr>
            <a:r>
              <a:rPr lang="en-US" b="1" dirty="0" smtClean="0"/>
              <a:t>Insert:</a:t>
            </a:r>
            <a:r>
              <a:rPr lang="en-US" dirty="0"/>
              <a:t> </a:t>
            </a:r>
            <a:endParaRPr lang="en-US" dirty="0" smtClean="0"/>
          </a:p>
          <a:p>
            <a:pPr lvl="1">
              <a:buFont typeface="Wingdings" panose="05000000000000000000" pitchFamily="2" charset="2"/>
              <a:buChar char="Ø"/>
            </a:pPr>
            <a:r>
              <a:rPr lang="en-US" dirty="0" smtClean="0"/>
              <a:t>We </a:t>
            </a:r>
            <a:r>
              <a:rPr lang="en-US" dirty="0"/>
              <a:t>can also insert the new element in a data structure.</a:t>
            </a:r>
          </a:p>
          <a:p>
            <a:pPr>
              <a:buFont typeface="Wingdings" panose="05000000000000000000" pitchFamily="2" charset="2"/>
              <a:buChar char="Ø"/>
            </a:pPr>
            <a:r>
              <a:rPr lang="en-US" b="1" dirty="0" smtClean="0"/>
              <a:t>Update:</a:t>
            </a:r>
            <a:r>
              <a:rPr lang="en-US" dirty="0"/>
              <a:t> </a:t>
            </a:r>
            <a:endParaRPr lang="en-US" dirty="0" smtClean="0"/>
          </a:p>
          <a:p>
            <a:pPr lvl="1">
              <a:buFont typeface="Wingdings" panose="05000000000000000000" pitchFamily="2" charset="2"/>
              <a:buChar char="Ø"/>
            </a:pPr>
            <a:r>
              <a:rPr lang="en-US" dirty="0" smtClean="0"/>
              <a:t>We </a:t>
            </a:r>
            <a:r>
              <a:rPr lang="en-US" dirty="0"/>
              <a:t>can also update the element, i.e., we can replace the element with another element.</a:t>
            </a:r>
          </a:p>
          <a:p>
            <a:pPr>
              <a:buFont typeface="Wingdings" panose="05000000000000000000" pitchFamily="2" charset="2"/>
              <a:buChar char="Ø"/>
            </a:pPr>
            <a:r>
              <a:rPr lang="en-US" b="1" dirty="0" smtClean="0"/>
              <a:t>Delete:</a:t>
            </a:r>
            <a:r>
              <a:rPr lang="en-US" dirty="0"/>
              <a:t> </a:t>
            </a:r>
            <a:endParaRPr lang="en-US" dirty="0" smtClean="0"/>
          </a:p>
          <a:p>
            <a:pPr lvl="1">
              <a:buFont typeface="Wingdings" panose="05000000000000000000" pitchFamily="2" charset="2"/>
              <a:buChar char="Ø"/>
            </a:pPr>
            <a:r>
              <a:rPr lang="en-US" dirty="0" smtClean="0"/>
              <a:t>We </a:t>
            </a:r>
            <a:r>
              <a:rPr lang="en-US" dirty="0"/>
              <a:t>can also perform the delete operation to remove the element from the data structure.</a:t>
            </a:r>
          </a:p>
          <a:p>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10</a:t>
            </a:fld>
            <a:endParaRPr lang="en-US"/>
          </a:p>
        </p:txBody>
      </p:sp>
    </p:spTree>
    <p:extLst>
      <p:ext uri="{BB962C8B-B14F-4D97-AF65-F5344CB8AC3E}">
        <p14:creationId xmlns:p14="http://schemas.microsoft.com/office/powerpoint/2010/main" val="1716716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structures that are not in-built are known as Abstract Data Type (ADT</a:t>
            </a:r>
            <a:r>
              <a:rPr lang="en-US" dirty="0" smtClean="0"/>
              <a:t>).</a:t>
            </a:r>
          </a:p>
          <a:p>
            <a:pPr>
              <a:buFont typeface="Wingdings" panose="05000000000000000000" pitchFamily="2" charset="2"/>
              <a:buChar char="Ø"/>
            </a:pPr>
            <a:r>
              <a:rPr lang="en-US" dirty="0"/>
              <a:t>Abstract Data type (ADT) is a type (or class) for objects whose behavior is defined by a set of values and a set of operations</a:t>
            </a:r>
            <a:r>
              <a:rPr lang="en-US" dirty="0" smtClean="0"/>
              <a:t>.</a:t>
            </a:r>
          </a:p>
          <a:p>
            <a:pPr>
              <a:buFont typeface="Wingdings" panose="05000000000000000000" pitchFamily="2" charset="2"/>
              <a:buChar char="Ø"/>
            </a:pPr>
            <a:r>
              <a:rPr lang="en-US" dirty="0"/>
              <a:t>An ADT tells </a:t>
            </a:r>
            <a:r>
              <a:rPr lang="en-US" b="1" dirty="0"/>
              <a:t>what</a:t>
            </a:r>
            <a:r>
              <a:rPr lang="en-US" dirty="0"/>
              <a:t> is to be done and data structure tells </a:t>
            </a:r>
            <a:r>
              <a:rPr lang="en-US" b="1" dirty="0"/>
              <a:t>how</a:t>
            </a:r>
            <a:r>
              <a:rPr lang="en-US" dirty="0"/>
              <a:t> it is to be done. </a:t>
            </a:r>
            <a:endParaRPr lang="en-US" dirty="0" smtClean="0"/>
          </a:p>
          <a:p>
            <a:pPr>
              <a:buFont typeface="Wingdings" panose="05000000000000000000" pitchFamily="2" charset="2"/>
              <a:buChar char="Ø"/>
            </a:pPr>
            <a:r>
              <a:rPr lang="en-US" dirty="0"/>
              <a:t>The definition of ADT only mentions what operations are to be performed but not how these operations will be </a:t>
            </a:r>
            <a:r>
              <a:rPr lang="en-US" dirty="0" smtClean="0"/>
              <a:t>implemented.</a:t>
            </a:r>
          </a:p>
          <a:p>
            <a:pPr>
              <a:buFont typeface="Wingdings" panose="05000000000000000000" pitchFamily="2" charset="2"/>
              <a:buChar char="Ø"/>
            </a:pPr>
            <a:r>
              <a:rPr lang="en-US" dirty="0"/>
              <a:t>For example, a stack is an ADT (Abstract data type) which uses either arrays or linked list data structure for the implementation.  </a:t>
            </a:r>
          </a:p>
        </p:txBody>
      </p:sp>
      <p:sp>
        <p:nvSpPr>
          <p:cNvPr id="4" name="Slide Number Placeholder 3"/>
          <p:cNvSpPr>
            <a:spLocks noGrp="1"/>
          </p:cNvSpPr>
          <p:nvPr>
            <p:ph type="sldNum" sz="quarter" idx="12"/>
          </p:nvPr>
        </p:nvSpPr>
        <p:spPr/>
        <p:txBody>
          <a:bodyPr/>
          <a:lstStyle/>
          <a:p>
            <a:fld id="{0A2F5842-B391-4B28-87D5-A70ABDD98DEA}" type="slidenum">
              <a:rPr lang="en-US" smtClean="0"/>
              <a:t>11</a:t>
            </a:fld>
            <a:endParaRPr lang="en-US"/>
          </a:p>
        </p:txBody>
      </p:sp>
    </p:spTree>
    <p:extLst>
      <p:ext uri="{BB962C8B-B14F-4D97-AF65-F5344CB8AC3E}">
        <p14:creationId xmlns:p14="http://schemas.microsoft.com/office/powerpoint/2010/main" val="366790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a:t>
            </a:r>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dirty="0"/>
              <a:t>The process of providing only the essentials and hiding the details is known as abstraction. </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12</a:t>
            </a:fld>
            <a:endParaRPr lang="en-US"/>
          </a:p>
        </p:txBody>
      </p:sp>
      <p:pic>
        <p:nvPicPr>
          <p:cNvPr id="5" name="Picture 4"/>
          <p:cNvPicPr>
            <a:picLocks noChangeAspect="1"/>
          </p:cNvPicPr>
          <p:nvPr/>
        </p:nvPicPr>
        <p:blipFill>
          <a:blip r:embed="rId2"/>
          <a:stretch>
            <a:fillRect/>
          </a:stretch>
        </p:blipFill>
        <p:spPr>
          <a:xfrm>
            <a:off x="1790163" y="2399833"/>
            <a:ext cx="8603088" cy="3577635"/>
          </a:xfrm>
          <a:prstGeom prst="rect">
            <a:avLst/>
          </a:prstGeom>
        </p:spPr>
      </p:pic>
    </p:spTree>
    <p:extLst>
      <p:ext uri="{BB962C8B-B14F-4D97-AF65-F5344CB8AC3E}">
        <p14:creationId xmlns:p14="http://schemas.microsoft.com/office/powerpoint/2010/main" val="78209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data structures</a:t>
            </a:r>
          </a:p>
        </p:txBody>
      </p:sp>
      <p:sp>
        <p:nvSpPr>
          <p:cNvPr id="3" name="Content Placeholder 2"/>
          <p:cNvSpPr>
            <a:spLocks noGrp="1"/>
          </p:cNvSpPr>
          <p:nvPr>
            <p:ph idx="1"/>
          </p:nvPr>
        </p:nvSpPr>
        <p:spPr>
          <a:xfrm>
            <a:off x="1097280" y="1845734"/>
            <a:ext cx="10058400" cy="4284610"/>
          </a:xfrm>
        </p:spPr>
        <p:txBody>
          <a:bodyPr>
            <a:normAutofit/>
          </a:bodyPr>
          <a:lstStyle/>
          <a:p>
            <a:pPr>
              <a:buFont typeface="Wingdings" panose="05000000000000000000" pitchFamily="2" charset="2"/>
              <a:buChar char="Ø"/>
            </a:pPr>
            <a:r>
              <a:rPr lang="en-US" b="1" dirty="0"/>
              <a:t>Processor speed</a:t>
            </a:r>
            <a:r>
              <a:rPr lang="en-US" b="1" dirty="0" smtClean="0"/>
              <a:t>:</a:t>
            </a:r>
          </a:p>
          <a:p>
            <a:pPr lvl="1">
              <a:buFont typeface="Wingdings" panose="05000000000000000000" pitchFamily="2" charset="2"/>
              <a:buChar char="Ø"/>
            </a:pPr>
            <a:r>
              <a:rPr lang="en-US" dirty="0"/>
              <a:t>To handle very large </a:t>
            </a:r>
            <a:r>
              <a:rPr lang="en-US" dirty="0" err="1"/>
              <a:t>amout</a:t>
            </a:r>
            <a:r>
              <a:rPr lang="en-US" dirty="0"/>
              <a:t> of data, high speed processing is required, but as the data is growing day by day to the billions of files per entity, processor may fail to deal with that much amount of data</a:t>
            </a:r>
            <a:r>
              <a:rPr lang="en-US" dirty="0" smtClean="0"/>
              <a:t>.</a:t>
            </a:r>
          </a:p>
          <a:p>
            <a:pPr>
              <a:buFont typeface="Wingdings" panose="05000000000000000000" pitchFamily="2" charset="2"/>
              <a:buChar char="Ø"/>
            </a:pPr>
            <a:r>
              <a:rPr lang="en-US" b="1" dirty="0"/>
              <a:t>Data Search</a:t>
            </a:r>
            <a:r>
              <a:rPr lang="en-US" b="1" dirty="0" smtClean="0"/>
              <a:t>:</a:t>
            </a:r>
          </a:p>
          <a:p>
            <a:pPr lvl="1">
              <a:buFont typeface="Wingdings" panose="05000000000000000000" pitchFamily="2" charset="2"/>
              <a:buChar char="Ø"/>
            </a:pPr>
            <a:r>
              <a:rPr lang="en-US" dirty="0"/>
              <a:t>Consider an inventory size of 106 items in a store, If our application needs to search for a particular item, it needs to traverse 106 items every time, results in slowing down the search process</a:t>
            </a:r>
            <a:r>
              <a:rPr lang="en-US" dirty="0" smtClean="0"/>
              <a:t>.</a:t>
            </a:r>
          </a:p>
          <a:p>
            <a:pPr>
              <a:buFont typeface="Wingdings" panose="05000000000000000000" pitchFamily="2" charset="2"/>
              <a:buChar char="Ø"/>
            </a:pPr>
            <a:r>
              <a:rPr lang="en-US" b="1" dirty="0"/>
              <a:t>Multiple requests:</a:t>
            </a:r>
            <a:r>
              <a:rPr lang="en-US" dirty="0"/>
              <a:t> </a:t>
            </a:r>
            <a:endParaRPr lang="en-US" dirty="0" smtClean="0"/>
          </a:p>
          <a:p>
            <a:pPr lvl="1">
              <a:buFont typeface="Wingdings" panose="05000000000000000000" pitchFamily="2" charset="2"/>
              <a:buChar char="Ø"/>
            </a:pPr>
            <a:r>
              <a:rPr lang="en-US" dirty="0" smtClean="0"/>
              <a:t>If </a:t>
            </a:r>
            <a:r>
              <a:rPr lang="en-US" dirty="0"/>
              <a:t>thousands of users are searching the data simultaneously on a web server, then there are the chances that a very large server can be failed during that </a:t>
            </a:r>
            <a:r>
              <a:rPr lang="en-US" dirty="0" smtClean="0"/>
              <a:t>process</a:t>
            </a:r>
          </a:p>
          <a:p>
            <a:pPr>
              <a:buFont typeface="Wingdings" panose="05000000000000000000" pitchFamily="2" charset="2"/>
              <a:buChar char="Ø"/>
            </a:pPr>
            <a:r>
              <a:rPr lang="en-US" dirty="0"/>
              <a:t>in order to solve the above problems, data structures are used. </a:t>
            </a:r>
            <a:endParaRPr lang="en-US" dirty="0" smtClean="0"/>
          </a:p>
          <a:p>
            <a:pPr>
              <a:buFont typeface="Wingdings" panose="05000000000000000000" pitchFamily="2" charset="2"/>
              <a:buChar char="Ø"/>
            </a:pPr>
            <a:r>
              <a:rPr lang="en-US" dirty="0" smtClean="0"/>
              <a:t>Data </a:t>
            </a:r>
            <a:r>
              <a:rPr lang="en-US" dirty="0"/>
              <a:t>is organized to form a data structure in such a way that all items are not required to be searched and required data can be searched instantly.</a:t>
            </a:r>
          </a:p>
        </p:txBody>
      </p:sp>
      <p:sp>
        <p:nvSpPr>
          <p:cNvPr id="4" name="Slide Number Placeholder 3"/>
          <p:cNvSpPr>
            <a:spLocks noGrp="1"/>
          </p:cNvSpPr>
          <p:nvPr>
            <p:ph type="sldNum" sz="quarter" idx="12"/>
          </p:nvPr>
        </p:nvSpPr>
        <p:spPr/>
        <p:txBody>
          <a:bodyPr/>
          <a:lstStyle/>
          <a:p>
            <a:fld id="{0A2F5842-B391-4B28-87D5-A70ABDD98DEA}" type="slidenum">
              <a:rPr lang="en-US" smtClean="0"/>
              <a:t>13</a:t>
            </a:fld>
            <a:endParaRPr lang="en-US"/>
          </a:p>
        </p:txBody>
      </p:sp>
    </p:spTree>
    <p:extLst>
      <p:ext uri="{BB962C8B-B14F-4D97-AF65-F5344CB8AC3E}">
        <p14:creationId xmlns:p14="http://schemas.microsoft.com/office/powerpoint/2010/main" val="158036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of data structures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Efficiency</a:t>
            </a:r>
            <a:r>
              <a:rPr lang="en-US" b="1" dirty="0" smtClean="0"/>
              <a:t>:</a:t>
            </a:r>
          </a:p>
          <a:p>
            <a:pPr lvl="1">
              <a:buFont typeface="Wingdings" panose="05000000000000000000" pitchFamily="2" charset="2"/>
              <a:buChar char="Ø"/>
            </a:pPr>
            <a:r>
              <a:rPr lang="en-US" dirty="0"/>
              <a:t>Efficiency of a program depends upon the choice of data structures</a:t>
            </a:r>
            <a:r>
              <a:rPr lang="en-US" dirty="0" smtClean="0"/>
              <a:t>.</a:t>
            </a:r>
          </a:p>
          <a:p>
            <a:pPr>
              <a:buFont typeface="Wingdings" panose="05000000000000000000" pitchFamily="2" charset="2"/>
              <a:buChar char="Ø"/>
            </a:pPr>
            <a:r>
              <a:rPr lang="en-US" b="1" dirty="0"/>
              <a:t>Reusability</a:t>
            </a:r>
            <a:r>
              <a:rPr lang="en-US" b="1" dirty="0" smtClean="0"/>
              <a:t>:</a:t>
            </a:r>
          </a:p>
          <a:p>
            <a:pPr lvl="1">
              <a:buFont typeface="Wingdings" panose="05000000000000000000" pitchFamily="2" charset="2"/>
              <a:buChar char="Ø"/>
            </a:pPr>
            <a:r>
              <a:rPr lang="en-US" dirty="0"/>
              <a:t>Data structures are reusable, i.e. once we have implemented a particular data structure, we can use it at any other place. </a:t>
            </a:r>
            <a:endParaRPr lang="en-US" dirty="0" smtClean="0"/>
          </a:p>
          <a:p>
            <a:pPr lvl="1">
              <a:buFont typeface="Wingdings" panose="05000000000000000000" pitchFamily="2" charset="2"/>
              <a:buChar char="Ø"/>
            </a:pPr>
            <a:r>
              <a:rPr lang="en-US" dirty="0" smtClean="0"/>
              <a:t>Implementation </a:t>
            </a:r>
            <a:r>
              <a:rPr lang="en-US" dirty="0"/>
              <a:t>of data structures can be compiled into libraries which can be used by different clients.</a:t>
            </a:r>
            <a:endParaRPr lang="en-US" b="1" dirty="0" smtClean="0"/>
          </a:p>
          <a:p>
            <a:pPr>
              <a:buFont typeface="Wingdings" panose="05000000000000000000" pitchFamily="2" charset="2"/>
              <a:buChar char="Ø"/>
            </a:pPr>
            <a:r>
              <a:rPr lang="en-US" b="1" dirty="0"/>
              <a:t>Abstraction</a:t>
            </a:r>
            <a:r>
              <a:rPr lang="en-US" b="1" dirty="0" smtClean="0"/>
              <a:t>:</a:t>
            </a:r>
          </a:p>
          <a:p>
            <a:pPr lvl="1">
              <a:buFont typeface="Wingdings" panose="05000000000000000000" pitchFamily="2" charset="2"/>
              <a:buChar char="Ø"/>
            </a:pPr>
            <a:r>
              <a:rPr lang="en-US" dirty="0"/>
              <a:t>Data structure is specified by the ADT which provides a level of abstraction. </a:t>
            </a:r>
            <a:endParaRPr lang="en-US" dirty="0" smtClean="0"/>
          </a:p>
          <a:p>
            <a:pPr lvl="1">
              <a:buFont typeface="Wingdings" panose="05000000000000000000" pitchFamily="2" charset="2"/>
              <a:buChar char="Ø"/>
            </a:pPr>
            <a:r>
              <a:rPr lang="en-US" dirty="0" smtClean="0"/>
              <a:t>The </a:t>
            </a:r>
            <a:r>
              <a:rPr lang="en-US" dirty="0"/>
              <a:t>client program uses the data structure through interface only, without getting into the implementation details.</a:t>
            </a:r>
            <a:endParaRPr lang="en-US" b="1" dirty="0" smtClean="0"/>
          </a:p>
        </p:txBody>
      </p:sp>
      <p:sp>
        <p:nvSpPr>
          <p:cNvPr id="4" name="Slide Number Placeholder 3"/>
          <p:cNvSpPr>
            <a:spLocks noGrp="1"/>
          </p:cNvSpPr>
          <p:nvPr>
            <p:ph type="sldNum" sz="quarter" idx="12"/>
          </p:nvPr>
        </p:nvSpPr>
        <p:spPr/>
        <p:txBody>
          <a:bodyPr/>
          <a:lstStyle/>
          <a:p>
            <a:fld id="{0A2F5842-B391-4B28-87D5-A70ABDD98DEA}" type="slidenum">
              <a:rPr lang="en-US" smtClean="0"/>
              <a:t>14</a:t>
            </a:fld>
            <a:endParaRPr lang="en-US"/>
          </a:p>
        </p:txBody>
      </p:sp>
    </p:spTree>
    <p:extLst>
      <p:ext uri="{BB962C8B-B14F-4D97-AF65-F5344CB8AC3E}">
        <p14:creationId xmlns:p14="http://schemas.microsoft.com/office/powerpoint/2010/main" val="284933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procedure used for solving a problem or performing a computation</a:t>
            </a:r>
            <a:r>
              <a:rPr lang="en-US" dirty="0" smtClean="0"/>
              <a:t>.</a:t>
            </a:r>
          </a:p>
          <a:p>
            <a:pPr>
              <a:buFont typeface="Wingdings" panose="05000000000000000000" pitchFamily="2" charset="2"/>
              <a:buChar char="Ø"/>
            </a:pPr>
            <a:r>
              <a:rPr lang="en-US" dirty="0"/>
              <a:t>act as an exact list of instructions that conduct specified actions step by step in either hardware- or software-based </a:t>
            </a:r>
            <a:r>
              <a:rPr lang="en-US" dirty="0" smtClean="0"/>
              <a:t>routines.</a:t>
            </a:r>
          </a:p>
          <a:p>
            <a:pPr>
              <a:buFont typeface="Wingdings" panose="05000000000000000000" pitchFamily="2" charset="2"/>
              <a:buChar char="Ø"/>
            </a:pPr>
            <a:r>
              <a:rPr lang="en-US" dirty="0"/>
              <a:t>In mathematics and computer science, an algorithm usually refers to a small procedure that solves a recurrent problem</a:t>
            </a:r>
            <a:r>
              <a:rPr lang="en-US" dirty="0" smtClean="0"/>
              <a:t>.</a:t>
            </a:r>
          </a:p>
          <a:p>
            <a:pPr>
              <a:buFont typeface="Wingdings" panose="05000000000000000000" pitchFamily="2" charset="2"/>
              <a:buChar char="Ø"/>
            </a:pPr>
            <a:r>
              <a:rPr lang="en-US" dirty="0"/>
              <a:t>Algorithms can be expressed </a:t>
            </a:r>
            <a:r>
              <a:rPr lang="en-US" dirty="0" smtClean="0"/>
              <a:t>as natural languages, </a:t>
            </a:r>
            <a:r>
              <a:rPr lang="en-US" dirty="0"/>
              <a:t>programming languages</a:t>
            </a:r>
            <a:r>
              <a:rPr lang="en-US" dirty="0" smtClean="0"/>
              <a:t>, pseudocode, </a:t>
            </a:r>
            <a:r>
              <a:rPr lang="en-US" dirty="0"/>
              <a:t>flowcharts and control tables</a:t>
            </a:r>
            <a:endParaRPr lang="en-US" dirty="0" smtClean="0"/>
          </a:p>
          <a:p>
            <a:pPr>
              <a:buFont typeface="Wingdings" panose="05000000000000000000" pitchFamily="2" charset="2"/>
              <a:buChar char="Ø"/>
            </a:pPr>
            <a:endParaRPr lang="en-US" u="sng" dirty="0" smtClean="0"/>
          </a:p>
          <a:p>
            <a:pPr>
              <a:buFont typeface="Wingdings" panose="05000000000000000000" pitchFamily="2" charset="2"/>
              <a:buChar char="Ø"/>
            </a:pPr>
            <a:endParaRPr lang="en-US" dirty="0" smtClean="0"/>
          </a:p>
          <a:p>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15</a:t>
            </a:fld>
            <a:endParaRPr lang="en-US"/>
          </a:p>
        </p:txBody>
      </p:sp>
    </p:spTree>
    <p:extLst>
      <p:ext uri="{BB962C8B-B14F-4D97-AF65-F5344CB8AC3E}">
        <p14:creationId xmlns:p14="http://schemas.microsoft.com/office/powerpoint/2010/main" val="136731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Algorithm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following are the primary factors that are often used to judge the quality of the algorithms</a:t>
            </a:r>
            <a:r>
              <a:rPr lang="en-US" dirty="0" smtClean="0"/>
              <a:t>.</a:t>
            </a:r>
            <a:endParaRPr lang="en-US" dirty="0"/>
          </a:p>
          <a:p>
            <a:pPr>
              <a:buFont typeface="Wingdings" panose="05000000000000000000" pitchFamily="2" charset="2"/>
              <a:buChar char="Ø"/>
            </a:pPr>
            <a:r>
              <a:rPr lang="en-US" b="1" dirty="0"/>
              <a:t>Time – </a:t>
            </a:r>
            <a:endParaRPr lang="en-US" b="1" dirty="0" smtClean="0"/>
          </a:p>
          <a:p>
            <a:pPr lvl="1">
              <a:buFont typeface="Wingdings" panose="05000000000000000000" pitchFamily="2" charset="2"/>
              <a:buChar char="Ø"/>
            </a:pPr>
            <a:r>
              <a:rPr lang="en-US" dirty="0" smtClean="0"/>
              <a:t>To </a:t>
            </a:r>
            <a:r>
              <a:rPr lang="en-US" dirty="0"/>
              <a:t>execute a program, the computer system takes some amount of time. The lesser is the time required, the better is the </a:t>
            </a:r>
            <a:r>
              <a:rPr lang="en-US" dirty="0" smtClean="0"/>
              <a:t>algorithm</a:t>
            </a:r>
            <a:endParaRPr lang="en-US" dirty="0"/>
          </a:p>
          <a:p>
            <a:pPr>
              <a:buFont typeface="Wingdings" panose="05000000000000000000" pitchFamily="2" charset="2"/>
              <a:buChar char="Ø"/>
            </a:pPr>
            <a:r>
              <a:rPr lang="en-US" b="1" dirty="0"/>
              <a:t>Memory – </a:t>
            </a:r>
            <a:endParaRPr lang="en-US" b="1" dirty="0" smtClean="0"/>
          </a:p>
          <a:p>
            <a:pPr lvl="1">
              <a:buFont typeface="Wingdings" panose="05000000000000000000" pitchFamily="2" charset="2"/>
              <a:buChar char="Ø"/>
            </a:pPr>
            <a:r>
              <a:rPr lang="en-US" dirty="0" smtClean="0"/>
              <a:t>To </a:t>
            </a:r>
            <a:r>
              <a:rPr lang="en-US" dirty="0"/>
              <a:t>execute a program, computer system takes some amount of memory space. The lesser is the memory required, the better is the algorithm</a:t>
            </a:r>
            <a:r>
              <a:rPr lang="en-US" dirty="0" smtClean="0"/>
              <a:t>.</a:t>
            </a:r>
          </a:p>
          <a:p>
            <a:pPr>
              <a:buFont typeface="Wingdings" panose="05000000000000000000" pitchFamily="2" charset="2"/>
              <a:buChar char="Ø"/>
            </a:pPr>
            <a:r>
              <a:rPr lang="en-US" b="1" dirty="0"/>
              <a:t>Accuracy </a:t>
            </a:r>
            <a:r>
              <a:rPr lang="en-US" dirty="0"/>
              <a:t>–</a:t>
            </a:r>
            <a:r>
              <a:rPr lang="en-US" b="1" dirty="0"/>
              <a:t> </a:t>
            </a:r>
            <a:endParaRPr lang="en-US" b="1" dirty="0" smtClean="0"/>
          </a:p>
          <a:p>
            <a:pPr lvl="1">
              <a:buFont typeface="Wingdings" panose="05000000000000000000" pitchFamily="2" charset="2"/>
              <a:buChar char="Ø"/>
            </a:pPr>
            <a:r>
              <a:rPr lang="en-US" dirty="0" smtClean="0"/>
              <a:t>Multiple </a:t>
            </a:r>
            <a:r>
              <a:rPr lang="en-US" dirty="0"/>
              <a:t>algorithms may provide suitable or correct solutions to a given</a:t>
            </a:r>
            <a:r>
              <a:rPr lang="en-US" b="1" dirty="0"/>
              <a:t> </a:t>
            </a:r>
            <a:r>
              <a:rPr lang="en-US" dirty="0"/>
              <a:t>problem, some of these may provide more accurate results than others, and such algorithms may be suitable.</a:t>
            </a:r>
          </a:p>
        </p:txBody>
      </p:sp>
      <p:sp>
        <p:nvSpPr>
          <p:cNvPr id="4" name="Slide Number Placeholder 3"/>
          <p:cNvSpPr>
            <a:spLocks noGrp="1"/>
          </p:cNvSpPr>
          <p:nvPr>
            <p:ph type="sldNum" sz="quarter" idx="12"/>
          </p:nvPr>
        </p:nvSpPr>
        <p:spPr/>
        <p:txBody>
          <a:bodyPr/>
          <a:lstStyle/>
          <a:p>
            <a:fld id="{0A2F5842-B391-4B28-87D5-A70ABDD98DEA}" type="slidenum">
              <a:rPr lang="en-US" smtClean="0"/>
              <a:t>16</a:t>
            </a:fld>
            <a:endParaRPr lang="en-US"/>
          </a:p>
        </p:txBody>
      </p:sp>
    </p:spTree>
    <p:extLst>
      <p:ext uri="{BB962C8B-B14F-4D97-AF65-F5344CB8AC3E}">
        <p14:creationId xmlns:p14="http://schemas.microsoft.com/office/powerpoint/2010/main" val="398289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ommonly </a:t>
            </a:r>
            <a:r>
              <a:rPr lang="en-US" dirty="0"/>
              <a:t>used data structures in algorithms</a:t>
            </a:r>
          </a:p>
        </p:txBody>
      </p:sp>
      <p:sp>
        <p:nvSpPr>
          <p:cNvPr id="3" name="Content Placeholder 2"/>
          <p:cNvSpPr>
            <a:spLocks noGrp="1"/>
          </p:cNvSpPr>
          <p:nvPr>
            <p:ph idx="1"/>
          </p:nvPr>
        </p:nvSpPr>
        <p:spPr>
          <a:xfrm>
            <a:off x="1097280" y="1845733"/>
            <a:ext cx="10058400" cy="4614052"/>
          </a:xfrm>
        </p:spPr>
        <p:txBody>
          <a:bodyPr>
            <a:normAutofit/>
          </a:bodyPr>
          <a:lstStyle/>
          <a:p>
            <a:pPr>
              <a:buFont typeface="Wingdings" panose="05000000000000000000" pitchFamily="2" charset="2"/>
              <a:buChar char="Ø"/>
            </a:pPr>
            <a:r>
              <a:rPr lang="en-US" b="1" dirty="0"/>
              <a:t>Arrays</a:t>
            </a:r>
            <a:r>
              <a:rPr lang="en-US" b="1" dirty="0" smtClean="0"/>
              <a:t>:</a:t>
            </a:r>
          </a:p>
          <a:p>
            <a:pPr lvl="1">
              <a:buFont typeface="Wingdings" panose="05000000000000000000" pitchFamily="2" charset="2"/>
              <a:buChar char="Ø"/>
            </a:pPr>
            <a:r>
              <a:rPr lang="en-US" dirty="0" smtClean="0"/>
              <a:t>Arrays </a:t>
            </a:r>
            <a:r>
              <a:rPr lang="en-US" dirty="0"/>
              <a:t>are a simple data structure that can be used to store collections of elements in contiguous memory locations. </a:t>
            </a:r>
            <a:endParaRPr lang="en-US" dirty="0" smtClean="0"/>
          </a:p>
          <a:p>
            <a:pPr lvl="1">
              <a:buFont typeface="Wingdings" panose="05000000000000000000" pitchFamily="2" charset="2"/>
              <a:buChar char="Ø"/>
            </a:pPr>
            <a:r>
              <a:rPr lang="en-US" dirty="0" smtClean="0"/>
              <a:t>They </a:t>
            </a:r>
            <a:r>
              <a:rPr lang="en-US" dirty="0"/>
              <a:t>provide constant-time access to elements given their index but may be less efficient when adding or removing </a:t>
            </a:r>
            <a:r>
              <a:rPr lang="en-US" dirty="0" smtClean="0"/>
              <a:t>elements.</a:t>
            </a:r>
          </a:p>
          <a:p>
            <a:pPr>
              <a:buFont typeface="Wingdings" panose="05000000000000000000" pitchFamily="2" charset="2"/>
              <a:buChar char="Ø"/>
            </a:pPr>
            <a:r>
              <a:rPr lang="en-US" b="1" dirty="0" smtClean="0"/>
              <a:t>Linked </a:t>
            </a:r>
            <a:r>
              <a:rPr lang="en-US" b="1" dirty="0"/>
              <a:t>Lists</a:t>
            </a:r>
            <a:r>
              <a:rPr lang="en-US" b="1" dirty="0" smtClean="0"/>
              <a:t>:</a:t>
            </a:r>
          </a:p>
          <a:p>
            <a:pPr lvl="1">
              <a:buFont typeface="Wingdings" panose="05000000000000000000" pitchFamily="2" charset="2"/>
              <a:buChar char="Ø"/>
            </a:pPr>
            <a:r>
              <a:rPr lang="en-US" dirty="0" smtClean="0"/>
              <a:t>Linked </a:t>
            </a:r>
            <a:r>
              <a:rPr lang="en-US" dirty="0"/>
              <a:t>lists are a data structure that consists of a sequence of nodes, where each node contains a value and a pointer to the next node in the sequence. </a:t>
            </a:r>
            <a:endParaRPr lang="en-US" dirty="0" smtClean="0"/>
          </a:p>
          <a:p>
            <a:pPr lvl="1">
              <a:buFont typeface="Wingdings" panose="05000000000000000000" pitchFamily="2" charset="2"/>
              <a:buChar char="Ø"/>
            </a:pPr>
            <a:r>
              <a:rPr lang="en-US" dirty="0" smtClean="0"/>
              <a:t>They </a:t>
            </a:r>
            <a:r>
              <a:rPr lang="en-US" dirty="0"/>
              <a:t>can be used to efficiently add or remove elements at the beginning or end of the list but may be less efficient when accessing elements at a specific </a:t>
            </a:r>
            <a:r>
              <a:rPr lang="en-US" dirty="0" smtClean="0"/>
              <a:t>index.</a:t>
            </a:r>
          </a:p>
          <a:p>
            <a:pPr>
              <a:buFont typeface="Wingdings" panose="05000000000000000000" pitchFamily="2" charset="2"/>
              <a:buChar char="Ø"/>
            </a:pPr>
            <a:r>
              <a:rPr lang="en-US" b="1" dirty="0" smtClean="0"/>
              <a:t>Stacks</a:t>
            </a:r>
            <a:r>
              <a:rPr lang="en-US" dirty="0"/>
              <a:t>: </a:t>
            </a:r>
            <a:endParaRPr lang="en-US" dirty="0" smtClean="0"/>
          </a:p>
          <a:p>
            <a:pPr lvl="1">
              <a:buFont typeface="Wingdings" panose="05000000000000000000" pitchFamily="2" charset="2"/>
              <a:buChar char="Ø"/>
            </a:pPr>
            <a:r>
              <a:rPr lang="en-US" dirty="0" smtClean="0"/>
              <a:t>Stacks </a:t>
            </a:r>
            <a:r>
              <a:rPr lang="en-US" dirty="0"/>
              <a:t>are a data structure that follows the "last-in, first-out" (LIFO) principle, where the last element added to the stack is the first one to be removed. </a:t>
            </a:r>
            <a:endParaRPr lang="en-US" dirty="0" smtClean="0"/>
          </a:p>
          <a:p>
            <a:pPr lvl="1">
              <a:buFont typeface="Wingdings" panose="05000000000000000000" pitchFamily="2" charset="2"/>
              <a:buChar char="Ø"/>
            </a:pPr>
            <a:r>
              <a:rPr lang="en-US" dirty="0" smtClean="0"/>
              <a:t>They </a:t>
            </a:r>
            <a:r>
              <a:rPr lang="en-US" dirty="0"/>
              <a:t>can be implemented using arrays or linked lists and are commonly used in recursive </a:t>
            </a:r>
            <a:r>
              <a:rPr lang="en-US" dirty="0" smtClean="0"/>
              <a:t>algorithms.</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17</a:t>
            </a:fld>
            <a:endParaRPr lang="en-US"/>
          </a:p>
        </p:txBody>
      </p:sp>
    </p:spTree>
    <p:extLst>
      <p:ext uri="{BB962C8B-B14F-4D97-AF65-F5344CB8AC3E}">
        <p14:creationId xmlns:p14="http://schemas.microsoft.com/office/powerpoint/2010/main" val="292079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data structures in algorithms</a:t>
            </a:r>
          </a:p>
        </p:txBody>
      </p:sp>
      <p:sp>
        <p:nvSpPr>
          <p:cNvPr id="3" name="Content Placeholder 2"/>
          <p:cNvSpPr>
            <a:spLocks noGrp="1"/>
          </p:cNvSpPr>
          <p:nvPr>
            <p:ph idx="1"/>
          </p:nvPr>
        </p:nvSpPr>
        <p:spPr>
          <a:xfrm>
            <a:off x="1097280" y="1845732"/>
            <a:ext cx="10058400" cy="4709613"/>
          </a:xfrm>
        </p:spPr>
        <p:txBody>
          <a:bodyPr>
            <a:normAutofit/>
          </a:bodyPr>
          <a:lstStyle/>
          <a:p>
            <a:pPr>
              <a:buFont typeface="Wingdings" panose="05000000000000000000" pitchFamily="2" charset="2"/>
              <a:buChar char="Ø"/>
            </a:pPr>
            <a:r>
              <a:rPr lang="en-US" b="1" dirty="0"/>
              <a:t>Queues: </a:t>
            </a:r>
            <a:endParaRPr lang="en-US" b="1" dirty="0" smtClean="0"/>
          </a:p>
          <a:p>
            <a:pPr lvl="1">
              <a:buFont typeface="Wingdings" panose="05000000000000000000" pitchFamily="2" charset="2"/>
              <a:buChar char="Ø"/>
            </a:pPr>
            <a:r>
              <a:rPr lang="en-US" sz="2000" dirty="0" smtClean="0"/>
              <a:t>Queues </a:t>
            </a:r>
            <a:r>
              <a:rPr lang="en-US" sz="2000" dirty="0"/>
              <a:t>are a data structure that follows the "first-in, first-out" (FIFO) principle, where the first element added to the queue is the first one to be removed</a:t>
            </a:r>
            <a:r>
              <a:rPr lang="en-US" sz="2000" dirty="0" smtClean="0"/>
              <a:t>.</a:t>
            </a:r>
          </a:p>
          <a:p>
            <a:pPr lvl="1">
              <a:buFont typeface="Wingdings" panose="05000000000000000000" pitchFamily="2" charset="2"/>
              <a:buChar char="Ø"/>
            </a:pPr>
            <a:r>
              <a:rPr lang="en-US" sz="2000" dirty="0" smtClean="0"/>
              <a:t>They </a:t>
            </a:r>
            <a:r>
              <a:rPr lang="en-US" sz="2000" dirty="0"/>
              <a:t>can be implemented using arrays or linked lists and are commonly used in scheduling </a:t>
            </a:r>
            <a:r>
              <a:rPr lang="en-US" sz="2000" dirty="0" smtClean="0"/>
              <a:t>algorithms.</a:t>
            </a:r>
          </a:p>
          <a:p>
            <a:pPr>
              <a:buFont typeface="Wingdings" panose="05000000000000000000" pitchFamily="2" charset="2"/>
              <a:buChar char="Ø"/>
            </a:pPr>
            <a:r>
              <a:rPr lang="en-US" b="1" dirty="0" smtClean="0"/>
              <a:t>Trees</a:t>
            </a:r>
            <a:r>
              <a:rPr lang="en-US" b="1" dirty="0"/>
              <a:t>: </a:t>
            </a:r>
            <a:endParaRPr lang="en-US" b="1" dirty="0" smtClean="0"/>
          </a:p>
          <a:p>
            <a:pPr lvl="1">
              <a:buFont typeface="Wingdings" panose="05000000000000000000" pitchFamily="2" charset="2"/>
              <a:buChar char="Ø"/>
            </a:pPr>
            <a:r>
              <a:rPr lang="en-US" sz="2000" dirty="0" smtClean="0"/>
              <a:t>Trees </a:t>
            </a:r>
            <a:r>
              <a:rPr lang="en-US" sz="2000" dirty="0"/>
              <a:t>are a data structure that consists of nodes arranged in a hierarchical structure, where each node has a parent and zero or more children. </a:t>
            </a:r>
            <a:endParaRPr lang="en-US" sz="2000" dirty="0" smtClean="0"/>
          </a:p>
          <a:p>
            <a:pPr lvl="1">
              <a:buFont typeface="Wingdings" panose="05000000000000000000" pitchFamily="2" charset="2"/>
              <a:buChar char="Ø"/>
            </a:pPr>
            <a:r>
              <a:rPr lang="en-US" sz="2000" dirty="0" smtClean="0"/>
              <a:t>They </a:t>
            </a:r>
            <a:r>
              <a:rPr lang="en-US" sz="2000" dirty="0"/>
              <a:t>can be used to efficiently search for or insert elements in a sorted </a:t>
            </a:r>
            <a:r>
              <a:rPr lang="en-US" sz="2000" dirty="0" smtClean="0"/>
              <a:t>collection.</a:t>
            </a:r>
          </a:p>
          <a:p>
            <a:pPr>
              <a:buFont typeface="Wingdings" panose="05000000000000000000" pitchFamily="2" charset="2"/>
              <a:buChar char="Ø"/>
            </a:pPr>
            <a:r>
              <a:rPr lang="en-US" b="1" dirty="0" smtClean="0"/>
              <a:t>Graphs</a:t>
            </a:r>
            <a:r>
              <a:rPr lang="en-US" b="1" dirty="0"/>
              <a:t>: </a:t>
            </a:r>
            <a:endParaRPr lang="en-US" b="1" dirty="0" smtClean="0"/>
          </a:p>
          <a:p>
            <a:pPr lvl="1">
              <a:buFont typeface="Wingdings" panose="05000000000000000000" pitchFamily="2" charset="2"/>
              <a:buChar char="Ø"/>
            </a:pPr>
            <a:r>
              <a:rPr lang="en-US" sz="2000" dirty="0" smtClean="0"/>
              <a:t>Graphs </a:t>
            </a:r>
            <a:r>
              <a:rPr lang="en-US" sz="2000" dirty="0"/>
              <a:t>are a data structure that consists of a set of vertices and edges connecting them. </a:t>
            </a:r>
            <a:endParaRPr lang="en-US" sz="2000" dirty="0" smtClean="0"/>
          </a:p>
          <a:p>
            <a:pPr lvl="1">
              <a:buFont typeface="Wingdings" panose="05000000000000000000" pitchFamily="2" charset="2"/>
              <a:buChar char="Ø"/>
            </a:pPr>
            <a:r>
              <a:rPr lang="en-US" sz="2000" dirty="0" smtClean="0"/>
              <a:t>They </a:t>
            </a:r>
            <a:r>
              <a:rPr lang="en-US" sz="2000" dirty="0"/>
              <a:t>can be used to represent complex relationships between elements and are commonly used in network algorithms.</a:t>
            </a:r>
          </a:p>
        </p:txBody>
      </p:sp>
      <p:sp>
        <p:nvSpPr>
          <p:cNvPr id="4" name="Slide Number Placeholder 3"/>
          <p:cNvSpPr>
            <a:spLocks noGrp="1"/>
          </p:cNvSpPr>
          <p:nvPr>
            <p:ph type="sldNum" sz="quarter" idx="12"/>
          </p:nvPr>
        </p:nvSpPr>
        <p:spPr/>
        <p:txBody>
          <a:bodyPr/>
          <a:lstStyle/>
          <a:p>
            <a:fld id="{0A2F5842-B391-4B28-87D5-A70ABDD98DEA}" type="slidenum">
              <a:rPr lang="en-US" smtClean="0"/>
              <a:t>18</a:t>
            </a:fld>
            <a:endParaRPr lang="en-US"/>
          </a:p>
        </p:txBody>
      </p:sp>
    </p:spTree>
    <p:extLst>
      <p:ext uri="{BB962C8B-B14F-4D97-AF65-F5344CB8AC3E}">
        <p14:creationId xmlns:p14="http://schemas.microsoft.com/office/powerpoint/2010/main" val="251658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 in C</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C </a:t>
            </a:r>
            <a:r>
              <a:rPr lang="en-US" b="1" dirty="0"/>
              <a:t>Dynamic Memory Allocation</a:t>
            </a:r>
            <a:r>
              <a:rPr lang="en-US" dirty="0"/>
              <a:t> can be defined as a procedure in which the size of a data structure (like Array) is changed during the runtime</a:t>
            </a:r>
            <a:r>
              <a:rPr lang="en-US" dirty="0" smtClean="0"/>
              <a:t>.</a:t>
            </a:r>
          </a:p>
          <a:p>
            <a:pPr>
              <a:buFont typeface="Wingdings" panose="05000000000000000000" pitchFamily="2" charset="2"/>
              <a:buChar char="Ø"/>
            </a:pPr>
            <a:r>
              <a:rPr lang="en-US" dirty="0" smtClean="0"/>
              <a:t>C </a:t>
            </a:r>
            <a:r>
              <a:rPr lang="en-US" dirty="0"/>
              <a:t>provides some functions to achieve these tasks. </a:t>
            </a:r>
            <a:endParaRPr lang="en-US" dirty="0" smtClean="0"/>
          </a:p>
          <a:p>
            <a:pPr>
              <a:buFont typeface="Wingdings" panose="05000000000000000000" pitchFamily="2" charset="2"/>
              <a:buChar char="Ø"/>
            </a:pPr>
            <a:r>
              <a:rPr lang="en-US" dirty="0" smtClean="0"/>
              <a:t>There </a:t>
            </a:r>
            <a:r>
              <a:rPr lang="en-US" dirty="0"/>
              <a:t>are 4 library functions provided by C defined under </a:t>
            </a:r>
            <a:r>
              <a:rPr lang="en-US" b="1" dirty="0"/>
              <a:t>&lt;</a:t>
            </a:r>
            <a:r>
              <a:rPr lang="en-US" b="1" dirty="0" err="1"/>
              <a:t>stdlib.h</a:t>
            </a:r>
            <a:r>
              <a:rPr lang="en-US" b="1" dirty="0"/>
              <a:t>&gt;</a:t>
            </a:r>
            <a:r>
              <a:rPr lang="en-US" dirty="0"/>
              <a:t> header file to facilitate dynamic memory allocation in C programming</a:t>
            </a:r>
            <a:r>
              <a:rPr lang="en-US" dirty="0" smtClean="0"/>
              <a:t>.</a:t>
            </a:r>
          </a:p>
          <a:p>
            <a:pPr>
              <a:buFont typeface="Wingdings" panose="05000000000000000000" pitchFamily="2" charset="2"/>
              <a:buChar char="Ø"/>
            </a:pPr>
            <a:r>
              <a:rPr lang="en-US" dirty="0" smtClean="0"/>
              <a:t>They </a:t>
            </a:r>
            <a:r>
              <a:rPr lang="en-US" dirty="0"/>
              <a:t>are</a:t>
            </a:r>
            <a:r>
              <a:rPr lang="en-US" dirty="0" smtClean="0"/>
              <a:t>:</a:t>
            </a:r>
          </a:p>
          <a:p>
            <a:pPr lvl="1" fontAlgn="base">
              <a:buFont typeface="Wingdings" panose="05000000000000000000" pitchFamily="2" charset="2"/>
              <a:buChar char="Ø"/>
            </a:pPr>
            <a:r>
              <a:rPr lang="en-US" dirty="0" err="1"/>
              <a:t>malloc</a:t>
            </a:r>
            <a:r>
              <a:rPr lang="en-US" dirty="0"/>
              <a:t>()</a:t>
            </a:r>
          </a:p>
          <a:p>
            <a:pPr lvl="1" fontAlgn="base">
              <a:buFont typeface="Wingdings" panose="05000000000000000000" pitchFamily="2" charset="2"/>
              <a:buChar char="Ø"/>
            </a:pPr>
            <a:r>
              <a:rPr lang="en-US" dirty="0" err="1"/>
              <a:t>calloc</a:t>
            </a:r>
            <a:r>
              <a:rPr lang="en-US" dirty="0"/>
              <a:t>()</a:t>
            </a:r>
          </a:p>
          <a:p>
            <a:pPr lvl="1" fontAlgn="base">
              <a:buFont typeface="Wingdings" panose="05000000000000000000" pitchFamily="2" charset="2"/>
              <a:buChar char="Ø"/>
            </a:pPr>
            <a:r>
              <a:rPr lang="en-US" dirty="0"/>
              <a:t>free()</a:t>
            </a:r>
          </a:p>
          <a:p>
            <a:pPr lvl="1" fontAlgn="base">
              <a:buFont typeface="Wingdings" panose="05000000000000000000" pitchFamily="2" charset="2"/>
              <a:buChar char="Ø"/>
            </a:pPr>
            <a:r>
              <a:rPr lang="en-US" dirty="0" err="1"/>
              <a:t>realloc</a:t>
            </a:r>
            <a:r>
              <a:rPr lang="en-US" dirty="0"/>
              <a:t>()</a:t>
            </a:r>
          </a:p>
          <a:p>
            <a:pPr lv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19</a:t>
            </a:fld>
            <a:endParaRPr lang="en-US"/>
          </a:p>
        </p:txBody>
      </p:sp>
    </p:spTree>
    <p:extLst>
      <p:ext uri="{BB962C8B-B14F-4D97-AF65-F5344CB8AC3E}">
        <p14:creationId xmlns:p14="http://schemas.microsoft.com/office/powerpoint/2010/main" val="384032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DataTypes</a:t>
            </a:r>
            <a:endParaRPr lang="en-US" dirty="0"/>
          </a:p>
        </p:txBody>
      </p:sp>
      <p:sp>
        <p:nvSpPr>
          <p:cNvPr id="3" name="Content Placeholder 2"/>
          <p:cNvSpPr>
            <a:spLocks noGrp="1"/>
          </p:cNvSpPr>
          <p:nvPr>
            <p:ph idx="1"/>
          </p:nvPr>
        </p:nvSpPr>
        <p:spPr>
          <a:xfrm>
            <a:off x="1097280" y="1845734"/>
            <a:ext cx="4942912" cy="4023360"/>
          </a:xfrm>
        </p:spPr>
        <p:txBody>
          <a:bodyPr/>
          <a:lstStyle/>
          <a:p>
            <a:pPr>
              <a:buFont typeface="Wingdings" panose="05000000000000000000" pitchFamily="2" charset="2"/>
              <a:buChar char="Ø"/>
            </a:pPr>
            <a:r>
              <a:rPr lang="en-US" dirty="0"/>
              <a:t>D</a:t>
            </a:r>
            <a:r>
              <a:rPr lang="en-US" dirty="0" smtClean="0"/>
              <a:t>ata </a:t>
            </a:r>
            <a:r>
              <a:rPr lang="en-US" dirty="0"/>
              <a:t>types are declarations for variables. </a:t>
            </a:r>
            <a:endParaRPr lang="en-US" dirty="0" smtClean="0"/>
          </a:p>
          <a:p>
            <a:pPr>
              <a:buFont typeface="Wingdings" panose="05000000000000000000" pitchFamily="2" charset="2"/>
              <a:buChar char="Ø"/>
            </a:pPr>
            <a:r>
              <a:rPr lang="en-US" dirty="0" smtClean="0"/>
              <a:t>This </a:t>
            </a:r>
            <a:r>
              <a:rPr lang="en-US" dirty="0"/>
              <a:t>determines the type and size of data associated with variables. </a:t>
            </a:r>
            <a:endParaRPr lang="en-US" dirty="0" smtClean="0"/>
          </a:p>
          <a:p>
            <a:pPr lvl="1">
              <a:buFont typeface="Wingdings" panose="05000000000000000000" pitchFamily="2" charset="2"/>
              <a:buChar char="Ø"/>
            </a:pPr>
            <a:r>
              <a:rPr lang="en-US" dirty="0" smtClean="0"/>
              <a:t>For </a:t>
            </a:r>
            <a:r>
              <a:rPr lang="en-US" dirty="0"/>
              <a:t>example</a:t>
            </a:r>
            <a:r>
              <a:rPr lang="en-US" dirty="0" smtClean="0"/>
              <a:t>, </a:t>
            </a:r>
            <a:r>
              <a:rPr lang="en-US" dirty="0" err="1" smtClean="0"/>
              <a:t>int</a:t>
            </a:r>
            <a:r>
              <a:rPr lang="en-US" dirty="0" smtClean="0"/>
              <a:t> a;</a:t>
            </a:r>
          </a:p>
          <a:p>
            <a:pPr lvl="1">
              <a:buFont typeface="Wingdings" panose="05000000000000000000" pitchFamily="2" charset="2"/>
              <a:buChar char="Ø"/>
            </a:pPr>
            <a:r>
              <a:rPr lang="en-US" dirty="0"/>
              <a:t>Here, </a:t>
            </a:r>
            <a:r>
              <a:rPr lang="en-US" dirty="0" smtClean="0"/>
              <a:t>a is </a:t>
            </a:r>
            <a:r>
              <a:rPr lang="en-US" dirty="0"/>
              <a:t>a variable of </a:t>
            </a:r>
            <a:r>
              <a:rPr lang="en-US" dirty="0" err="1"/>
              <a:t>int</a:t>
            </a:r>
            <a:r>
              <a:rPr lang="en-US" dirty="0"/>
              <a:t> (integer) type. The size of </a:t>
            </a:r>
            <a:r>
              <a:rPr lang="en-US" dirty="0" err="1"/>
              <a:t>int</a:t>
            </a:r>
            <a:r>
              <a:rPr lang="en-US" dirty="0"/>
              <a:t> is 4 bytes</a:t>
            </a:r>
            <a:r>
              <a:rPr lang="en-US" dirty="0" smtClean="0"/>
              <a:t>.</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2</a:t>
            </a:fld>
            <a:endParaRPr lang="en-US"/>
          </a:p>
        </p:txBody>
      </p:sp>
      <p:pic>
        <p:nvPicPr>
          <p:cNvPr id="6" name="Picture 5"/>
          <p:cNvPicPr>
            <a:picLocks noChangeAspect="1"/>
          </p:cNvPicPr>
          <p:nvPr/>
        </p:nvPicPr>
        <p:blipFill>
          <a:blip r:embed="rId2"/>
          <a:stretch>
            <a:fillRect/>
          </a:stretch>
        </p:blipFill>
        <p:spPr>
          <a:xfrm>
            <a:off x="6154708" y="1737360"/>
            <a:ext cx="5057775" cy="4558454"/>
          </a:xfrm>
          <a:prstGeom prst="rect">
            <a:avLst/>
          </a:prstGeom>
        </p:spPr>
      </p:pic>
    </p:spTree>
    <p:extLst>
      <p:ext uri="{BB962C8B-B14F-4D97-AF65-F5344CB8AC3E}">
        <p14:creationId xmlns:p14="http://schemas.microsoft.com/office/powerpoint/2010/main" val="375873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3" name="Content Placeholder 2"/>
          <p:cNvSpPr>
            <a:spLocks noGrp="1"/>
          </p:cNvSpPr>
          <p:nvPr>
            <p:ph idx="1"/>
          </p:nvPr>
        </p:nvSpPr>
        <p:spPr/>
        <p:txBody>
          <a:bodyPr>
            <a:normAutofit lnSpcReduction="10000"/>
          </a:bodyPr>
          <a:lstStyle/>
          <a:p>
            <a:pPr marL="0" indent="0">
              <a:buNone/>
            </a:pPr>
            <a:r>
              <a:rPr lang="en-US" sz="2800" b="1" dirty="0"/>
              <a:t>C </a:t>
            </a:r>
            <a:r>
              <a:rPr lang="en-US" sz="2800" b="1" dirty="0" err="1"/>
              <a:t>malloc</a:t>
            </a:r>
            <a:r>
              <a:rPr lang="en-US" sz="2800" b="1" dirty="0"/>
              <a:t>() method</a:t>
            </a:r>
          </a:p>
          <a:p>
            <a:pPr lvl="1">
              <a:buFont typeface="Wingdings" panose="05000000000000000000" pitchFamily="2" charset="2"/>
              <a:buChar char="Ø"/>
            </a:pPr>
            <a:r>
              <a:rPr lang="en-US" dirty="0"/>
              <a:t>The </a:t>
            </a:r>
            <a:r>
              <a:rPr lang="en-US" b="1" dirty="0"/>
              <a:t>“</a:t>
            </a:r>
            <a:r>
              <a:rPr lang="en-US" b="1" dirty="0" err="1"/>
              <a:t>malloc</a:t>
            </a:r>
            <a:r>
              <a:rPr lang="en-US" b="1" dirty="0"/>
              <a:t>”</a:t>
            </a:r>
            <a:r>
              <a:rPr lang="en-US" dirty="0"/>
              <a:t> or </a:t>
            </a:r>
            <a:r>
              <a:rPr lang="en-US" b="1" dirty="0"/>
              <a:t>“memory allocation”</a:t>
            </a:r>
            <a:r>
              <a:rPr lang="en-US" dirty="0"/>
              <a:t> method in C is used to dynamically allocate a single large block of memory with the specified size. </a:t>
            </a:r>
            <a:endParaRPr lang="en-US" dirty="0" smtClean="0"/>
          </a:p>
          <a:p>
            <a:pPr lvl="1">
              <a:buFont typeface="Wingdings" panose="05000000000000000000" pitchFamily="2" charset="2"/>
              <a:buChar char="Ø"/>
            </a:pPr>
            <a:r>
              <a:rPr lang="en-US" dirty="0" smtClean="0"/>
              <a:t>It </a:t>
            </a:r>
            <a:r>
              <a:rPr lang="en-US" dirty="0"/>
              <a:t>returns a pointer of type void which can be cast into a pointer of any form. </a:t>
            </a:r>
            <a:endParaRPr lang="en-US" dirty="0" smtClean="0"/>
          </a:p>
          <a:p>
            <a:pPr lvl="1">
              <a:buFont typeface="Wingdings" panose="05000000000000000000" pitchFamily="2" charset="2"/>
              <a:buChar char="Ø"/>
            </a:pPr>
            <a:r>
              <a:rPr lang="en-US" dirty="0" smtClean="0"/>
              <a:t>It </a:t>
            </a:r>
            <a:r>
              <a:rPr lang="en-US" dirty="0"/>
              <a:t>doesn’t Initialize memory at execution time so that it has initialized each block with the default garbage value initially. </a:t>
            </a:r>
            <a:endParaRPr lang="en-US" dirty="0" smtClean="0"/>
          </a:p>
          <a:p>
            <a:pPr>
              <a:buFont typeface="Wingdings" panose="05000000000000000000" pitchFamily="2" charset="2"/>
              <a:buChar char="Ø"/>
            </a:pPr>
            <a:r>
              <a:rPr lang="en-US" b="1" dirty="0"/>
              <a:t>Syntax of </a:t>
            </a:r>
            <a:r>
              <a:rPr lang="en-US" b="1" dirty="0" err="1"/>
              <a:t>malloc</a:t>
            </a:r>
            <a:r>
              <a:rPr lang="en-US" b="1" dirty="0"/>
              <a:t>() in C</a:t>
            </a:r>
          </a:p>
          <a:p>
            <a:pPr lvl="1">
              <a:buFont typeface="Wingdings" panose="05000000000000000000" pitchFamily="2" charset="2"/>
              <a:buChar char="Ø"/>
            </a:pPr>
            <a:r>
              <a:rPr lang="en-US" dirty="0" err="1" smtClean="0"/>
              <a:t>Ptr</a:t>
            </a:r>
            <a:r>
              <a:rPr lang="en-US" dirty="0" smtClean="0"/>
              <a:t> = (cast-type*)</a:t>
            </a:r>
            <a:r>
              <a:rPr lang="en-US" dirty="0" err="1" smtClean="0"/>
              <a:t>malloc</a:t>
            </a:r>
            <a:r>
              <a:rPr lang="en-US" dirty="0" smtClean="0"/>
              <a:t>(byte-size)</a:t>
            </a:r>
          </a:p>
          <a:p>
            <a:pPr>
              <a:buFont typeface="Wingdings" panose="05000000000000000000" pitchFamily="2" charset="2"/>
              <a:buChar char="Ø"/>
            </a:pPr>
            <a:r>
              <a:rPr lang="en-US" b="1" dirty="0" smtClean="0"/>
              <a:t>For Example:</a:t>
            </a:r>
          </a:p>
          <a:p>
            <a:pPr lvl="1">
              <a:buFont typeface="Wingdings" panose="05000000000000000000" pitchFamily="2" charset="2"/>
              <a:buChar char="Ø"/>
            </a:pPr>
            <a:r>
              <a:rPr lang="en-US" dirty="0" err="1" smtClean="0"/>
              <a:t>Ptr</a:t>
            </a:r>
            <a:r>
              <a:rPr lang="en-US" dirty="0" smtClean="0"/>
              <a:t> = (</a:t>
            </a:r>
            <a:r>
              <a:rPr lang="en-US" dirty="0" err="1" smtClean="0"/>
              <a:t>int</a:t>
            </a:r>
            <a:r>
              <a:rPr lang="en-US" dirty="0" smtClean="0"/>
              <a:t>*)</a:t>
            </a:r>
            <a:r>
              <a:rPr lang="en-US" dirty="0" err="1" smtClean="0"/>
              <a:t>malloc</a:t>
            </a:r>
            <a:r>
              <a:rPr lang="en-US" dirty="0" smtClean="0"/>
              <a:t>(100*</a:t>
            </a:r>
            <a:r>
              <a:rPr lang="en-US" dirty="0" err="1" smtClean="0"/>
              <a:t>sizeof</a:t>
            </a:r>
            <a:r>
              <a:rPr lang="en-US" dirty="0" smtClean="0"/>
              <a:t>(</a:t>
            </a:r>
            <a:r>
              <a:rPr lang="en-US" dirty="0" err="1" smtClean="0"/>
              <a:t>int</a:t>
            </a:r>
            <a:r>
              <a:rPr lang="en-US" dirty="0" smtClean="0"/>
              <a:t>));</a:t>
            </a:r>
          </a:p>
          <a:p>
            <a:pPr>
              <a:buFont typeface="Wingdings" panose="05000000000000000000" pitchFamily="2" charset="2"/>
              <a:buChar char="Ø"/>
            </a:pPr>
            <a:r>
              <a:rPr lang="en-US" i="1" dirty="0" smtClean="0"/>
              <a:t>since </a:t>
            </a:r>
            <a:r>
              <a:rPr lang="en-US" i="1" dirty="0"/>
              <a:t>the size of </a:t>
            </a:r>
            <a:r>
              <a:rPr lang="en-US" i="1" dirty="0" err="1"/>
              <a:t>int</a:t>
            </a:r>
            <a:r>
              <a:rPr lang="en-US" i="1" dirty="0"/>
              <a:t> is 4 bytes, this statement will allocate 400 bytes of memory. And, the pointer </a:t>
            </a:r>
            <a:r>
              <a:rPr lang="en-US" i="1" dirty="0" err="1"/>
              <a:t>ptr</a:t>
            </a:r>
            <a:r>
              <a:rPr lang="en-US" i="1" dirty="0"/>
              <a:t> holds the address of the first byte in the allocated memory.</a:t>
            </a:r>
            <a:endParaRPr lang="en-US" dirty="0" smtClean="0"/>
          </a:p>
        </p:txBody>
      </p:sp>
      <p:sp>
        <p:nvSpPr>
          <p:cNvPr id="4" name="Slide Number Placeholder 3"/>
          <p:cNvSpPr>
            <a:spLocks noGrp="1"/>
          </p:cNvSpPr>
          <p:nvPr>
            <p:ph type="sldNum" sz="quarter" idx="12"/>
          </p:nvPr>
        </p:nvSpPr>
        <p:spPr/>
        <p:txBody>
          <a:bodyPr/>
          <a:lstStyle/>
          <a:p>
            <a:fld id="{0A2F5842-B391-4B28-87D5-A70ABDD98DEA}" type="slidenum">
              <a:rPr lang="en-US" smtClean="0"/>
              <a:t>20</a:t>
            </a:fld>
            <a:endParaRPr lang="en-US"/>
          </a:p>
        </p:txBody>
      </p:sp>
    </p:spTree>
    <p:extLst>
      <p:ext uri="{BB962C8B-B14F-4D97-AF65-F5344CB8AC3E}">
        <p14:creationId xmlns:p14="http://schemas.microsoft.com/office/powerpoint/2010/main" val="41941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4" name="Slide Number Placeholder 3"/>
          <p:cNvSpPr>
            <a:spLocks noGrp="1"/>
          </p:cNvSpPr>
          <p:nvPr>
            <p:ph type="sldNum" sz="quarter" idx="12"/>
          </p:nvPr>
        </p:nvSpPr>
        <p:spPr/>
        <p:txBody>
          <a:bodyPr/>
          <a:lstStyle/>
          <a:p>
            <a:fld id="{0A2F5842-B391-4B28-87D5-A70ABDD98DEA}" type="slidenum">
              <a:rPr lang="en-US" smtClean="0"/>
              <a:t>21</a:t>
            </a:fld>
            <a:endParaRPr lang="en-US"/>
          </a:p>
        </p:txBody>
      </p:sp>
      <p:pic>
        <p:nvPicPr>
          <p:cNvPr id="5122"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277" y="1893194"/>
            <a:ext cx="9442249" cy="41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64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3" name="Content Placeholder 2"/>
          <p:cNvSpPr>
            <a:spLocks noGrp="1"/>
          </p:cNvSpPr>
          <p:nvPr>
            <p:ph idx="1"/>
          </p:nvPr>
        </p:nvSpPr>
        <p:spPr>
          <a:xfrm>
            <a:off x="1097280" y="1845734"/>
            <a:ext cx="10058400" cy="4452035"/>
          </a:xfrm>
        </p:spPr>
        <p:txBody>
          <a:bodyPr>
            <a:normAutofit lnSpcReduction="10000"/>
          </a:bodyPr>
          <a:lstStyle/>
          <a:p>
            <a:pPr fontAlgn="base"/>
            <a:r>
              <a:rPr lang="en-US" sz="2800" b="1" dirty="0"/>
              <a:t>C </a:t>
            </a:r>
            <a:r>
              <a:rPr lang="en-US" sz="2800" b="1" dirty="0" err="1"/>
              <a:t>calloc</a:t>
            </a:r>
            <a:r>
              <a:rPr lang="en-US" sz="2800" b="1" dirty="0"/>
              <a:t>() </a:t>
            </a:r>
            <a:r>
              <a:rPr lang="en-US" sz="2800" b="1" dirty="0" smtClean="0"/>
              <a:t>method</a:t>
            </a:r>
          </a:p>
          <a:p>
            <a:pPr lvl="1" fontAlgn="base">
              <a:buFont typeface="Wingdings" panose="05000000000000000000" pitchFamily="2" charset="2"/>
              <a:buChar char="Ø"/>
            </a:pPr>
            <a:r>
              <a:rPr lang="en-US" b="1" dirty="0" smtClean="0"/>
              <a:t>“</a:t>
            </a:r>
            <a:r>
              <a:rPr lang="en-US" b="1" dirty="0" err="1"/>
              <a:t>calloc</a:t>
            </a:r>
            <a:r>
              <a:rPr lang="en-US" b="1" dirty="0"/>
              <a:t>”</a:t>
            </a:r>
            <a:r>
              <a:rPr lang="en-US" dirty="0"/>
              <a:t> or </a:t>
            </a:r>
            <a:r>
              <a:rPr lang="en-US" b="1" dirty="0"/>
              <a:t>“contiguous allocation”</a:t>
            </a:r>
            <a:r>
              <a:rPr lang="en-US" dirty="0"/>
              <a:t> method in C is used to dynamically allocate the specified number of blocks of memory of the specified type. </a:t>
            </a:r>
            <a:endParaRPr lang="en-US" dirty="0" smtClean="0"/>
          </a:p>
          <a:p>
            <a:pPr lvl="1" fontAlgn="base">
              <a:buFont typeface="Wingdings" panose="05000000000000000000" pitchFamily="2" charset="2"/>
              <a:buChar char="Ø"/>
            </a:pPr>
            <a:r>
              <a:rPr lang="en-US" dirty="0" smtClean="0"/>
              <a:t>It </a:t>
            </a:r>
            <a:r>
              <a:rPr lang="en-US" dirty="0"/>
              <a:t>is very much similar to </a:t>
            </a:r>
            <a:r>
              <a:rPr lang="en-US" dirty="0" err="1"/>
              <a:t>malloc</a:t>
            </a:r>
            <a:r>
              <a:rPr lang="en-US" dirty="0"/>
              <a:t>() but has two different points and these are:</a:t>
            </a:r>
          </a:p>
          <a:p>
            <a:pPr lvl="2" fontAlgn="base">
              <a:buFont typeface="Wingdings" panose="05000000000000000000" pitchFamily="2" charset="2"/>
              <a:buChar char="Ø"/>
            </a:pPr>
            <a:r>
              <a:rPr lang="en-US" dirty="0"/>
              <a:t>It initializes each block with a default value ‘0’.</a:t>
            </a:r>
          </a:p>
          <a:p>
            <a:pPr lvl="2" fontAlgn="base">
              <a:buFont typeface="Wingdings" panose="05000000000000000000" pitchFamily="2" charset="2"/>
              <a:buChar char="Ø"/>
            </a:pPr>
            <a:r>
              <a:rPr lang="en-US" dirty="0"/>
              <a:t>It has two parameters or arguments as compare to </a:t>
            </a:r>
            <a:r>
              <a:rPr lang="en-US" dirty="0" err="1"/>
              <a:t>malloc</a:t>
            </a:r>
            <a:r>
              <a:rPr lang="en-US" dirty="0" smtClean="0"/>
              <a:t>().</a:t>
            </a:r>
          </a:p>
          <a:p>
            <a:pPr fontAlgn="base">
              <a:buFont typeface="Wingdings" panose="05000000000000000000" pitchFamily="2" charset="2"/>
              <a:buChar char="Ø"/>
            </a:pPr>
            <a:r>
              <a:rPr lang="en-US" b="1" dirty="0"/>
              <a:t>Syntax of </a:t>
            </a:r>
            <a:r>
              <a:rPr lang="en-US" b="1" dirty="0" err="1"/>
              <a:t>calloc</a:t>
            </a:r>
            <a:r>
              <a:rPr lang="en-US" b="1" dirty="0"/>
              <a:t>() in C</a:t>
            </a:r>
          </a:p>
          <a:p>
            <a:pPr lvl="1" fontAlgn="base">
              <a:buFont typeface="Wingdings" panose="05000000000000000000" pitchFamily="2" charset="2"/>
              <a:buChar char="Ø"/>
            </a:pPr>
            <a:r>
              <a:rPr lang="en-US" dirty="0" err="1"/>
              <a:t>ptr</a:t>
            </a:r>
            <a:r>
              <a:rPr lang="en-US" dirty="0"/>
              <a:t> = (cast-type*)</a:t>
            </a:r>
            <a:r>
              <a:rPr lang="en-US" dirty="0" err="1"/>
              <a:t>calloc</a:t>
            </a:r>
            <a:r>
              <a:rPr lang="en-US" dirty="0"/>
              <a:t>(n, element-size);</a:t>
            </a:r>
          </a:p>
          <a:p>
            <a:pPr lvl="1" fontAlgn="base">
              <a:buFont typeface="Wingdings" panose="05000000000000000000" pitchFamily="2" charset="2"/>
              <a:buChar char="Ø"/>
            </a:pPr>
            <a:r>
              <a:rPr lang="en-US" dirty="0"/>
              <a:t>here, n is the no. of elements and element-size is the size of each element.</a:t>
            </a:r>
          </a:p>
          <a:p>
            <a:pPr fontAlgn="base">
              <a:buFont typeface="Wingdings" panose="05000000000000000000" pitchFamily="2" charset="2"/>
              <a:buChar char="Ø"/>
            </a:pPr>
            <a:r>
              <a:rPr lang="en-US" b="1" dirty="0"/>
              <a:t>For Example: </a:t>
            </a:r>
            <a:endParaRPr lang="en-US" dirty="0"/>
          </a:p>
          <a:p>
            <a:pPr lvl="1" fontAlgn="base">
              <a:buFont typeface="Wingdings" panose="05000000000000000000" pitchFamily="2" charset="2"/>
              <a:buChar char="Ø"/>
            </a:pPr>
            <a:r>
              <a:rPr lang="en-US" dirty="0" err="1"/>
              <a:t>ptr</a:t>
            </a:r>
            <a:r>
              <a:rPr lang="en-US" dirty="0"/>
              <a:t> = (float*) </a:t>
            </a:r>
            <a:r>
              <a:rPr lang="en-US" dirty="0" err="1"/>
              <a:t>calloc</a:t>
            </a:r>
            <a:r>
              <a:rPr lang="en-US" dirty="0"/>
              <a:t>(25, </a:t>
            </a:r>
            <a:r>
              <a:rPr lang="en-US" dirty="0" err="1"/>
              <a:t>sizeof</a:t>
            </a:r>
            <a:r>
              <a:rPr lang="en-US" dirty="0"/>
              <a:t>(float));</a:t>
            </a:r>
          </a:p>
          <a:p>
            <a:pPr fontAlgn="base">
              <a:buFont typeface="Wingdings" panose="05000000000000000000" pitchFamily="2" charset="2"/>
              <a:buChar char="Ø"/>
            </a:pPr>
            <a:r>
              <a:rPr lang="en-US" dirty="0"/>
              <a:t>This statement allocates contiguous space in memory for 25 elements each with the size of the float.</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22</a:t>
            </a:fld>
            <a:endParaRPr lang="en-US"/>
          </a:p>
        </p:txBody>
      </p:sp>
    </p:spTree>
    <p:extLst>
      <p:ext uri="{BB962C8B-B14F-4D97-AF65-F5344CB8AC3E}">
        <p14:creationId xmlns:p14="http://schemas.microsoft.com/office/powerpoint/2010/main" val="2523629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4" name="Slide Number Placeholder 3"/>
          <p:cNvSpPr>
            <a:spLocks noGrp="1"/>
          </p:cNvSpPr>
          <p:nvPr>
            <p:ph type="sldNum" sz="quarter" idx="12"/>
          </p:nvPr>
        </p:nvSpPr>
        <p:spPr/>
        <p:txBody>
          <a:bodyPr/>
          <a:lstStyle/>
          <a:p>
            <a:fld id="{0A2F5842-B391-4B28-87D5-A70ABDD98DEA}" type="slidenum">
              <a:rPr lang="en-US" smtClean="0"/>
              <a:t>23</a:t>
            </a:fld>
            <a:endParaRPr lang="en-US"/>
          </a:p>
        </p:txBody>
      </p:sp>
      <p:pic>
        <p:nvPicPr>
          <p:cNvPr id="4098" name="Picture 2" descr="https://media.geeksforgeeks.org/wp-content/cdn-uploads/calloc-function-in-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32" y="1918952"/>
            <a:ext cx="8860665" cy="418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97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3" name="Content Placeholder 2"/>
          <p:cNvSpPr>
            <a:spLocks noGrp="1"/>
          </p:cNvSpPr>
          <p:nvPr>
            <p:ph idx="1"/>
          </p:nvPr>
        </p:nvSpPr>
        <p:spPr/>
        <p:txBody>
          <a:bodyPr/>
          <a:lstStyle/>
          <a:p>
            <a:pPr fontAlgn="base"/>
            <a:r>
              <a:rPr lang="en-US" sz="2800" b="1" dirty="0"/>
              <a:t>C free() method</a:t>
            </a:r>
          </a:p>
          <a:p>
            <a:pPr lvl="1" fontAlgn="base">
              <a:buFont typeface="Wingdings" panose="05000000000000000000" pitchFamily="2" charset="2"/>
              <a:buChar char="Ø"/>
            </a:pPr>
            <a:r>
              <a:rPr lang="en-US" b="1" dirty="0"/>
              <a:t>“free”</a:t>
            </a:r>
            <a:r>
              <a:rPr lang="en-US" dirty="0"/>
              <a:t> method in C is used to dynamically </a:t>
            </a:r>
            <a:r>
              <a:rPr lang="en-US" b="1" dirty="0"/>
              <a:t>de-allocate</a:t>
            </a:r>
            <a:r>
              <a:rPr lang="en-US" dirty="0"/>
              <a:t> the memory. </a:t>
            </a:r>
            <a:endParaRPr lang="en-US" dirty="0" smtClean="0"/>
          </a:p>
          <a:p>
            <a:pPr lvl="1" fontAlgn="base">
              <a:buFont typeface="Wingdings" panose="05000000000000000000" pitchFamily="2" charset="2"/>
              <a:buChar char="Ø"/>
            </a:pPr>
            <a:r>
              <a:rPr lang="en-US" dirty="0" smtClean="0"/>
              <a:t>The </a:t>
            </a:r>
            <a:r>
              <a:rPr lang="en-US" dirty="0"/>
              <a:t>memory allocated using functions </a:t>
            </a:r>
            <a:r>
              <a:rPr lang="en-US" dirty="0" err="1"/>
              <a:t>malloc</a:t>
            </a:r>
            <a:r>
              <a:rPr lang="en-US" dirty="0"/>
              <a:t>() and </a:t>
            </a:r>
            <a:r>
              <a:rPr lang="en-US" dirty="0" err="1"/>
              <a:t>calloc</a:t>
            </a:r>
            <a:r>
              <a:rPr lang="en-US" dirty="0"/>
              <a:t>() is not de-allocated on their own</a:t>
            </a:r>
            <a:r>
              <a:rPr lang="en-US" dirty="0" smtClean="0"/>
              <a:t>.</a:t>
            </a:r>
          </a:p>
          <a:p>
            <a:pPr lvl="1" fontAlgn="base">
              <a:buFont typeface="Wingdings" panose="05000000000000000000" pitchFamily="2" charset="2"/>
              <a:buChar char="Ø"/>
            </a:pPr>
            <a:r>
              <a:rPr lang="en-US" dirty="0" smtClean="0"/>
              <a:t>Hence </a:t>
            </a:r>
            <a:r>
              <a:rPr lang="en-US" dirty="0"/>
              <a:t>the free() method is used, whenever the dynamic memory allocation takes place</a:t>
            </a:r>
            <a:r>
              <a:rPr lang="en-US" dirty="0" smtClean="0"/>
              <a:t>.</a:t>
            </a:r>
          </a:p>
          <a:p>
            <a:pPr lvl="1" fontAlgn="base">
              <a:buFont typeface="Wingdings" panose="05000000000000000000" pitchFamily="2" charset="2"/>
              <a:buChar char="Ø"/>
            </a:pPr>
            <a:r>
              <a:rPr lang="en-US" dirty="0" smtClean="0"/>
              <a:t>It </a:t>
            </a:r>
            <a:r>
              <a:rPr lang="en-US" dirty="0"/>
              <a:t>helps to reduce wastage of memory by freeing it</a:t>
            </a:r>
            <a:r>
              <a:rPr lang="en-US" dirty="0" smtClean="0"/>
              <a:t>.</a:t>
            </a:r>
          </a:p>
          <a:p>
            <a:pPr fontAlgn="base">
              <a:buFont typeface="Wingdings" panose="05000000000000000000" pitchFamily="2" charset="2"/>
              <a:buChar char="Ø"/>
            </a:pPr>
            <a:r>
              <a:rPr lang="en-US" b="1" dirty="0"/>
              <a:t>Syntax of free() in C</a:t>
            </a:r>
          </a:p>
          <a:p>
            <a:pPr lvl="1" fontAlgn="base">
              <a:buFont typeface="Wingdings" panose="05000000000000000000" pitchFamily="2" charset="2"/>
              <a:buChar char="Ø"/>
            </a:pPr>
            <a:r>
              <a:rPr lang="en-US" dirty="0"/>
              <a:t>free(</a:t>
            </a:r>
            <a:r>
              <a:rPr lang="en-US" dirty="0" err="1"/>
              <a:t>ptr</a:t>
            </a:r>
            <a:r>
              <a:rPr lang="en-US" dirty="0"/>
              <a:t>);</a:t>
            </a:r>
          </a:p>
          <a:p>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24</a:t>
            </a:fld>
            <a:endParaRPr lang="en-US"/>
          </a:p>
        </p:txBody>
      </p:sp>
    </p:spTree>
    <p:extLst>
      <p:ext uri="{BB962C8B-B14F-4D97-AF65-F5344CB8AC3E}">
        <p14:creationId xmlns:p14="http://schemas.microsoft.com/office/powerpoint/2010/main" val="3523032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4" name="Slide Number Placeholder 3"/>
          <p:cNvSpPr>
            <a:spLocks noGrp="1"/>
          </p:cNvSpPr>
          <p:nvPr>
            <p:ph type="sldNum" sz="quarter" idx="12"/>
          </p:nvPr>
        </p:nvSpPr>
        <p:spPr/>
        <p:txBody>
          <a:bodyPr/>
          <a:lstStyle/>
          <a:p>
            <a:fld id="{0A2F5842-B391-4B28-87D5-A70ABDD98DEA}" type="slidenum">
              <a:rPr lang="en-US" smtClean="0"/>
              <a:t>25</a:t>
            </a:fld>
            <a:endParaRPr lang="en-US"/>
          </a:p>
        </p:txBody>
      </p:sp>
      <p:pic>
        <p:nvPicPr>
          <p:cNvPr id="307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660" y="1846263"/>
            <a:ext cx="9607640" cy="43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1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3" name="Content Placeholder 2"/>
          <p:cNvSpPr>
            <a:spLocks noGrp="1"/>
          </p:cNvSpPr>
          <p:nvPr>
            <p:ph idx="1"/>
          </p:nvPr>
        </p:nvSpPr>
        <p:spPr/>
        <p:txBody>
          <a:bodyPr>
            <a:normAutofit/>
          </a:bodyPr>
          <a:lstStyle/>
          <a:p>
            <a:r>
              <a:rPr lang="en-US" sz="2800" b="1" dirty="0"/>
              <a:t>C </a:t>
            </a:r>
            <a:r>
              <a:rPr lang="en-US" sz="2800" b="1" dirty="0" err="1"/>
              <a:t>realloc</a:t>
            </a:r>
            <a:r>
              <a:rPr lang="en-US" sz="2800" b="1" dirty="0"/>
              <a:t>() </a:t>
            </a:r>
            <a:r>
              <a:rPr lang="en-US" sz="2800" b="1" dirty="0" smtClean="0"/>
              <a:t>method</a:t>
            </a:r>
          </a:p>
          <a:p>
            <a:pPr>
              <a:buFont typeface="Wingdings" panose="05000000000000000000" pitchFamily="2" charset="2"/>
              <a:buChar char="Ø"/>
            </a:pPr>
            <a:r>
              <a:rPr lang="en-US" b="1" dirty="0" smtClean="0"/>
              <a:t>“</a:t>
            </a:r>
            <a:r>
              <a:rPr lang="en-US" b="1" dirty="0" err="1"/>
              <a:t>realloc</a:t>
            </a:r>
            <a:r>
              <a:rPr lang="en-US" b="1" dirty="0"/>
              <a:t>”</a:t>
            </a:r>
            <a:r>
              <a:rPr lang="en-US" dirty="0"/>
              <a:t> or </a:t>
            </a:r>
            <a:r>
              <a:rPr lang="en-US" b="1" dirty="0"/>
              <a:t>“re-allocation”</a:t>
            </a:r>
            <a:r>
              <a:rPr lang="en-US" dirty="0"/>
              <a:t> method in C is used to dynamically change the memory allocation of a previously allocated memory. </a:t>
            </a:r>
            <a:endParaRPr lang="en-US" dirty="0" smtClean="0"/>
          </a:p>
          <a:p>
            <a:pPr>
              <a:buFont typeface="Wingdings" panose="05000000000000000000" pitchFamily="2" charset="2"/>
              <a:buChar char="Ø"/>
            </a:pPr>
            <a:r>
              <a:rPr lang="en-US" dirty="0" smtClean="0"/>
              <a:t>In </a:t>
            </a:r>
            <a:r>
              <a:rPr lang="en-US" dirty="0"/>
              <a:t>other words, if the memory previously allocated with the help of </a:t>
            </a:r>
            <a:r>
              <a:rPr lang="en-US" dirty="0" err="1"/>
              <a:t>malloc</a:t>
            </a:r>
            <a:r>
              <a:rPr lang="en-US" dirty="0"/>
              <a:t> or </a:t>
            </a:r>
            <a:r>
              <a:rPr lang="en-US" dirty="0" err="1"/>
              <a:t>calloc</a:t>
            </a:r>
            <a:r>
              <a:rPr lang="en-US" dirty="0"/>
              <a:t> is insufficient, </a:t>
            </a:r>
            <a:r>
              <a:rPr lang="en-US" dirty="0" err="1"/>
              <a:t>realloc</a:t>
            </a:r>
            <a:r>
              <a:rPr lang="en-US" dirty="0"/>
              <a:t> can be used to </a:t>
            </a:r>
            <a:r>
              <a:rPr lang="en-US" b="1" dirty="0"/>
              <a:t>dynamically re-allocate memory</a:t>
            </a:r>
            <a:r>
              <a:rPr lang="en-US" dirty="0"/>
              <a:t>. </a:t>
            </a:r>
            <a:endParaRPr lang="en-US" dirty="0" smtClean="0"/>
          </a:p>
          <a:p>
            <a:pPr>
              <a:buFont typeface="Wingdings" panose="05000000000000000000" pitchFamily="2" charset="2"/>
              <a:buChar char="Ø"/>
            </a:pPr>
            <a:r>
              <a:rPr lang="en-US" dirty="0" smtClean="0"/>
              <a:t>Re-allocation </a:t>
            </a:r>
            <a:r>
              <a:rPr lang="en-US" dirty="0"/>
              <a:t>of memory maintains the already present value and new blocks will be initialized with the default garbage value</a:t>
            </a:r>
            <a:r>
              <a:rPr lang="en-US" dirty="0" smtClean="0"/>
              <a:t>.</a:t>
            </a:r>
          </a:p>
          <a:p>
            <a:pPr>
              <a:buFont typeface="Wingdings" panose="05000000000000000000" pitchFamily="2" charset="2"/>
              <a:buChar char="Ø"/>
            </a:pPr>
            <a:r>
              <a:rPr lang="en-US" b="1" dirty="0"/>
              <a:t>Syntax of </a:t>
            </a:r>
            <a:r>
              <a:rPr lang="en-US" b="1" dirty="0" err="1"/>
              <a:t>realloc</a:t>
            </a:r>
            <a:r>
              <a:rPr lang="en-US" b="1" dirty="0"/>
              <a:t>() in C</a:t>
            </a:r>
          </a:p>
          <a:p>
            <a:pPr lvl="1">
              <a:buFont typeface="Wingdings" panose="05000000000000000000" pitchFamily="2" charset="2"/>
              <a:buChar char="Ø"/>
            </a:pPr>
            <a:r>
              <a:rPr lang="en-US" dirty="0" err="1"/>
              <a:t>ptr</a:t>
            </a:r>
            <a:r>
              <a:rPr lang="en-US" dirty="0"/>
              <a:t> = </a:t>
            </a:r>
            <a:r>
              <a:rPr lang="en-US" dirty="0" err="1"/>
              <a:t>realloc</a:t>
            </a:r>
            <a:r>
              <a:rPr lang="en-US" dirty="0"/>
              <a:t>(</a:t>
            </a:r>
            <a:r>
              <a:rPr lang="en-US" dirty="0" err="1"/>
              <a:t>ptr</a:t>
            </a:r>
            <a:r>
              <a:rPr lang="en-US" dirty="0"/>
              <a:t>, </a:t>
            </a:r>
            <a:r>
              <a:rPr lang="en-US" dirty="0" err="1"/>
              <a:t>newSize</a:t>
            </a:r>
            <a:r>
              <a:rPr lang="en-US" dirty="0" smtClean="0"/>
              <a:t>);</a:t>
            </a:r>
          </a:p>
          <a:p>
            <a:pPr lvl="1">
              <a:buFont typeface="Wingdings" panose="05000000000000000000" pitchFamily="2" charset="2"/>
              <a:buChar char="Ø"/>
            </a:pPr>
            <a:r>
              <a:rPr lang="en-US" dirty="0" smtClean="0"/>
              <a:t>Where, </a:t>
            </a:r>
            <a:r>
              <a:rPr lang="en-US" dirty="0" err="1"/>
              <a:t>ptr</a:t>
            </a:r>
            <a:r>
              <a:rPr lang="en-US" dirty="0"/>
              <a:t> is reallocated with new size '</a:t>
            </a:r>
            <a:r>
              <a:rPr lang="en-US" dirty="0" err="1"/>
              <a:t>newSize</a:t>
            </a:r>
            <a:r>
              <a:rPr lang="en-US" dirty="0"/>
              <a:t>'.</a:t>
            </a:r>
          </a:p>
        </p:txBody>
      </p:sp>
      <p:sp>
        <p:nvSpPr>
          <p:cNvPr id="4" name="Slide Number Placeholder 3"/>
          <p:cNvSpPr>
            <a:spLocks noGrp="1"/>
          </p:cNvSpPr>
          <p:nvPr>
            <p:ph type="sldNum" sz="quarter" idx="12"/>
          </p:nvPr>
        </p:nvSpPr>
        <p:spPr/>
        <p:txBody>
          <a:bodyPr/>
          <a:lstStyle/>
          <a:p>
            <a:fld id="{0A2F5842-B391-4B28-87D5-A70ABDD98DEA}" type="slidenum">
              <a:rPr lang="en-US" smtClean="0"/>
              <a:t>26</a:t>
            </a:fld>
            <a:endParaRPr lang="en-US"/>
          </a:p>
        </p:txBody>
      </p:sp>
    </p:spTree>
    <p:extLst>
      <p:ext uri="{BB962C8B-B14F-4D97-AF65-F5344CB8AC3E}">
        <p14:creationId xmlns:p14="http://schemas.microsoft.com/office/powerpoint/2010/main" val="175262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 in C</a:t>
            </a:r>
          </a:p>
        </p:txBody>
      </p:sp>
      <p:sp>
        <p:nvSpPr>
          <p:cNvPr id="4" name="Slide Number Placeholder 3"/>
          <p:cNvSpPr>
            <a:spLocks noGrp="1"/>
          </p:cNvSpPr>
          <p:nvPr>
            <p:ph type="sldNum" sz="quarter" idx="12"/>
          </p:nvPr>
        </p:nvSpPr>
        <p:spPr/>
        <p:txBody>
          <a:bodyPr/>
          <a:lstStyle/>
          <a:p>
            <a:fld id="{0A2F5842-B391-4B28-87D5-A70ABDD98DEA}" type="slidenum">
              <a:rPr lang="en-US" smtClean="0"/>
              <a:t>27</a:t>
            </a:fld>
            <a:endParaRPr lang="en-US"/>
          </a:p>
        </p:txBody>
      </p:sp>
      <p:pic>
        <p:nvPicPr>
          <p:cNvPr id="2050" name="Picture 2" descr="https://media.geeksforgeeks.org/wp-content/cdn-uploads/realloc-function-in-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283" y="1846263"/>
            <a:ext cx="9659154" cy="430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18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t>
            </a:r>
            <a:r>
              <a:rPr lang="en-US" dirty="0"/>
              <a:t>complexity of algorithm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number of operations an algorithm performs to complete its task (considering that each operation takes the same amount of time). </a:t>
            </a:r>
            <a:endParaRPr lang="en-US" dirty="0" smtClean="0"/>
          </a:p>
          <a:p>
            <a:pPr>
              <a:buFont typeface="Wingdings" panose="05000000000000000000" pitchFamily="2" charset="2"/>
              <a:buChar char="Ø"/>
            </a:pPr>
            <a:r>
              <a:rPr lang="en-US" dirty="0"/>
              <a:t>The algorithm that performs the task in the smallest number of operations is considered the most efficient one in terms of the time complexity</a:t>
            </a:r>
            <a:r>
              <a:rPr lang="en-US" dirty="0" smtClean="0"/>
              <a:t>.</a:t>
            </a:r>
          </a:p>
          <a:p>
            <a:pPr>
              <a:buFont typeface="Wingdings" panose="05000000000000000000" pitchFamily="2" charset="2"/>
              <a:buChar char="Ø"/>
            </a:pPr>
            <a:r>
              <a:rPr lang="en-US" dirty="0" smtClean="0"/>
              <a:t>Example: Linear Search &amp; Binary Search</a:t>
            </a: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28</a:t>
            </a:fld>
            <a:endParaRPr lang="en-US"/>
          </a:p>
        </p:txBody>
      </p:sp>
    </p:spTree>
    <p:extLst>
      <p:ext uri="{BB962C8B-B14F-4D97-AF65-F5344CB8AC3E}">
        <p14:creationId xmlns:p14="http://schemas.microsoft.com/office/powerpoint/2010/main" val="23755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t>
            </a:r>
            <a:r>
              <a:rPr lang="en-US" dirty="0"/>
              <a:t>complexity of algorithm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total amount of memory space used by an algorithm/program, including the space of input values for </a:t>
            </a:r>
            <a:r>
              <a:rPr lang="en-US" dirty="0" smtClean="0"/>
              <a:t>execution</a:t>
            </a:r>
          </a:p>
          <a:p>
            <a:pPr>
              <a:buFont typeface="Wingdings" panose="05000000000000000000" pitchFamily="2" charset="2"/>
              <a:buChar char="Ø"/>
            </a:pPr>
            <a:r>
              <a:rPr lang="en-US" dirty="0" smtClean="0"/>
              <a:t>It </a:t>
            </a:r>
            <a:r>
              <a:rPr lang="en-US" dirty="0"/>
              <a:t>is the memory required by an algorithm until it executes completely</a:t>
            </a:r>
            <a:r>
              <a:rPr lang="en-US" dirty="0" smtClean="0"/>
              <a:t>.</a:t>
            </a:r>
          </a:p>
          <a:p>
            <a:pPr>
              <a:buFont typeface="Wingdings" panose="05000000000000000000" pitchFamily="2" charset="2"/>
              <a:buChar char="Ø"/>
            </a:pPr>
            <a:r>
              <a:rPr lang="en-US" dirty="0"/>
              <a:t> </a:t>
            </a:r>
            <a:r>
              <a:rPr lang="en-US" dirty="0" smtClean="0"/>
              <a:t>To </a:t>
            </a:r>
            <a:r>
              <a:rPr lang="en-US" dirty="0"/>
              <a:t>find space-complexity, it is enough to calculate the space occupied by the variables used in an algorithm/program</a:t>
            </a:r>
            <a:r>
              <a:rPr lang="en-US" dirty="0" smtClean="0"/>
              <a:t>.</a:t>
            </a:r>
          </a:p>
          <a:p>
            <a:pPr marL="0" indent="0">
              <a:buNone/>
            </a:pPr>
            <a:r>
              <a:rPr lang="en-US" dirty="0" smtClean="0"/>
              <a:t>	Space Complexity = Auxiliary space + Space used by input values</a:t>
            </a:r>
          </a:p>
          <a:p>
            <a:pPr marL="566928" lvl="3" indent="0">
              <a:buNone/>
            </a:pPr>
            <a:r>
              <a:rPr lang="en-US" dirty="0" smtClean="0"/>
              <a:t>Where, Auxiliary space = </a:t>
            </a:r>
            <a:r>
              <a:rPr lang="en-US" dirty="0"/>
              <a:t>just a temporary or extra space and it is not the same as </a:t>
            </a:r>
            <a:r>
              <a:rPr lang="en-US" dirty="0" smtClean="0"/>
              <a:t>space-complexity</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29</a:t>
            </a:fld>
            <a:endParaRPr lang="en-US"/>
          </a:p>
        </p:txBody>
      </p:sp>
    </p:spTree>
    <p:extLst>
      <p:ext uri="{BB962C8B-B14F-4D97-AF65-F5344CB8AC3E}">
        <p14:creationId xmlns:p14="http://schemas.microsoft.com/office/powerpoint/2010/main" val="168408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a:t>
            </a:r>
            <a:r>
              <a:rPr lang="en-US" dirty="0" err="1" smtClean="0"/>
              <a:t>DataTypes</a:t>
            </a:r>
            <a:endParaRPr lang="en-US" dirty="0"/>
          </a:p>
        </p:txBody>
      </p:sp>
      <p:sp>
        <p:nvSpPr>
          <p:cNvPr id="3" name="Content Placeholder 2"/>
          <p:cNvSpPr>
            <a:spLocks noGrp="1"/>
          </p:cNvSpPr>
          <p:nvPr>
            <p:ph idx="1"/>
          </p:nvPr>
        </p:nvSpPr>
        <p:spPr>
          <a:xfrm>
            <a:off x="1097280" y="1845733"/>
            <a:ext cx="10058400" cy="4477794"/>
          </a:xfrm>
        </p:spPr>
        <p:txBody>
          <a:bodyPr>
            <a:normAutofit fontScale="92500" lnSpcReduction="20000"/>
          </a:bodyPr>
          <a:lstStyle/>
          <a:p>
            <a:pPr>
              <a:buFont typeface="Wingdings" panose="05000000000000000000" pitchFamily="2" charset="2"/>
              <a:buChar char="Ø"/>
            </a:pPr>
            <a:r>
              <a:rPr lang="en-US" dirty="0"/>
              <a:t>A user-defined data type is one that is derived from an existing data type. </a:t>
            </a:r>
            <a:endParaRPr lang="en-US" dirty="0" smtClean="0"/>
          </a:p>
          <a:p>
            <a:pPr>
              <a:buFont typeface="Wingdings" panose="05000000000000000000" pitchFamily="2" charset="2"/>
              <a:buChar char="Ø"/>
            </a:pPr>
            <a:r>
              <a:rPr lang="en-US" dirty="0" smtClean="0"/>
              <a:t>The </a:t>
            </a:r>
            <a:r>
              <a:rPr lang="en-US" dirty="0"/>
              <a:t>user-defined data types extend the primitive types that are already available in the programming </a:t>
            </a:r>
            <a:r>
              <a:rPr lang="en-US" dirty="0" smtClean="0"/>
              <a:t>language</a:t>
            </a:r>
          </a:p>
          <a:p>
            <a:pPr>
              <a:buFont typeface="Wingdings" panose="05000000000000000000" pitchFamily="2" charset="2"/>
              <a:buChar char="Ø"/>
            </a:pPr>
            <a:r>
              <a:rPr lang="en-US" dirty="0" smtClean="0"/>
              <a:t>Examples: Structure, Union and </a:t>
            </a:r>
            <a:r>
              <a:rPr lang="en-US" dirty="0" err="1" smtClean="0"/>
              <a:t>Typedef</a:t>
            </a:r>
            <a:r>
              <a:rPr lang="en-US" dirty="0" smtClean="0"/>
              <a:t>.</a:t>
            </a:r>
          </a:p>
          <a:p>
            <a:pPr>
              <a:buFont typeface="Wingdings" panose="05000000000000000000" pitchFamily="2" charset="2"/>
              <a:buChar char="Ø"/>
            </a:pPr>
            <a:r>
              <a:rPr lang="en-US" b="1" dirty="0" smtClean="0"/>
              <a:t>Structure</a:t>
            </a:r>
          </a:p>
          <a:p>
            <a:pPr lvl="1">
              <a:buFont typeface="Wingdings" panose="05000000000000000000" pitchFamily="2" charset="2"/>
              <a:buChar char="Ø"/>
            </a:pPr>
            <a:r>
              <a:rPr lang="en-US" dirty="0"/>
              <a:t>A structure is a user defined data type in </a:t>
            </a:r>
            <a:r>
              <a:rPr lang="en-US" dirty="0" smtClean="0"/>
              <a:t>C. </a:t>
            </a:r>
          </a:p>
          <a:p>
            <a:pPr lvl="1">
              <a:buFont typeface="Wingdings" panose="05000000000000000000" pitchFamily="2" charset="2"/>
              <a:buChar char="Ø"/>
            </a:pPr>
            <a:r>
              <a:rPr lang="en-US" dirty="0" smtClean="0"/>
              <a:t>A </a:t>
            </a:r>
            <a:r>
              <a:rPr lang="en-US" dirty="0"/>
              <a:t>structure creates a data type that can be used to group items of possibly different types into a single type</a:t>
            </a:r>
            <a:r>
              <a:rPr lang="en-US" dirty="0" smtClean="0"/>
              <a:t>.</a:t>
            </a:r>
          </a:p>
          <a:p>
            <a:pPr lvl="1">
              <a:buFont typeface="Wingdings" panose="05000000000000000000" pitchFamily="2" charset="2"/>
              <a:buChar char="Ø"/>
            </a:pPr>
            <a:r>
              <a:rPr lang="en-US" dirty="0" smtClean="0"/>
              <a:t>Example:</a:t>
            </a:r>
          </a:p>
          <a:p>
            <a:pPr marL="749808" lvl="4" indent="0">
              <a:buNone/>
            </a:pPr>
            <a:r>
              <a:rPr lang="en-US" dirty="0" err="1"/>
              <a:t>struct</a:t>
            </a:r>
            <a:r>
              <a:rPr lang="en-US" dirty="0"/>
              <a:t> student</a:t>
            </a:r>
          </a:p>
          <a:p>
            <a:pPr marL="749808" lvl="4" indent="0">
              <a:buNone/>
            </a:pPr>
            <a:r>
              <a:rPr lang="en-US" dirty="0"/>
              <a:t> {</a:t>
            </a:r>
          </a:p>
          <a:p>
            <a:pPr marL="749808" lvl="4" indent="0">
              <a:buNone/>
            </a:pPr>
            <a:r>
              <a:rPr lang="en-US" dirty="0"/>
              <a:t>  char name[100];</a:t>
            </a:r>
          </a:p>
          <a:p>
            <a:pPr marL="749808" lvl="4" indent="0">
              <a:buNone/>
            </a:pPr>
            <a:r>
              <a:rPr lang="en-US" dirty="0"/>
              <a:t>  </a:t>
            </a:r>
            <a:r>
              <a:rPr lang="en-US" dirty="0" err="1"/>
              <a:t>int</a:t>
            </a:r>
            <a:r>
              <a:rPr lang="en-US" dirty="0"/>
              <a:t> roll;</a:t>
            </a:r>
          </a:p>
          <a:p>
            <a:pPr marL="749808" lvl="4" indent="0">
              <a:buNone/>
            </a:pPr>
            <a:r>
              <a:rPr lang="en-US" dirty="0"/>
              <a:t>  float marks;</a:t>
            </a:r>
          </a:p>
          <a:p>
            <a:pPr marL="749808" lvl="4" indent="0">
              <a:buNone/>
            </a:pPr>
            <a:r>
              <a:rPr lang="en-US" dirty="0"/>
              <a:t> </a:t>
            </a:r>
            <a:r>
              <a:rPr lang="en-US" dirty="0" smtClean="0"/>
              <a:t>}</a:t>
            </a:r>
          </a:p>
          <a:p>
            <a:pPr>
              <a:buFont typeface="Wingdings" panose="05000000000000000000" pitchFamily="2" charset="2"/>
              <a:buChar char="Ø"/>
            </a:pPr>
            <a:r>
              <a:rPr lang="en-US" dirty="0"/>
              <a:t>Here, with this structure we can create our own defined data type in following way</a:t>
            </a:r>
            <a:r>
              <a:rPr lang="en-US" dirty="0" smtClean="0"/>
              <a:t>:</a:t>
            </a:r>
          </a:p>
          <a:p>
            <a:pPr lvl="1">
              <a:buFont typeface="Wingdings" panose="05000000000000000000" pitchFamily="2" charset="2"/>
              <a:buChar char="Ø"/>
            </a:pPr>
            <a:r>
              <a:rPr lang="en-US" dirty="0" err="1" smtClean="0"/>
              <a:t>Struct</a:t>
            </a:r>
            <a:r>
              <a:rPr lang="en-US" dirty="0" smtClean="0"/>
              <a:t> student info;</a:t>
            </a:r>
          </a:p>
        </p:txBody>
      </p:sp>
      <p:sp>
        <p:nvSpPr>
          <p:cNvPr id="4" name="Slide Number Placeholder 3"/>
          <p:cNvSpPr>
            <a:spLocks noGrp="1"/>
          </p:cNvSpPr>
          <p:nvPr>
            <p:ph type="sldNum" sz="quarter" idx="12"/>
          </p:nvPr>
        </p:nvSpPr>
        <p:spPr/>
        <p:txBody>
          <a:bodyPr/>
          <a:lstStyle/>
          <a:p>
            <a:fld id="{0A2F5842-B391-4B28-87D5-A70ABDD98DEA}" type="slidenum">
              <a:rPr lang="en-US" smtClean="0"/>
              <a:t>3</a:t>
            </a:fld>
            <a:endParaRPr lang="en-US"/>
          </a:p>
        </p:txBody>
      </p:sp>
    </p:spTree>
    <p:extLst>
      <p:ext uri="{BB962C8B-B14F-4D97-AF65-F5344CB8AC3E}">
        <p14:creationId xmlns:p14="http://schemas.microsoft.com/office/powerpoint/2010/main" val="8844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algorithm</a:t>
            </a:r>
          </a:p>
        </p:txBody>
      </p:sp>
      <p:sp>
        <p:nvSpPr>
          <p:cNvPr id="3" name="Content Placeholder 2"/>
          <p:cNvSpPr>
            <a:spLocks noGrp="1"/>
          </p:cNvSpPr>
          <p:nvPr>
            <p:ph idx="1"/>
          </p:nvPr>
        </p:nvSpPr>
        <p:spPr>
          <a:xfrm>
            <a:off x="1097280" y="1845734"/>
            <a:ext cx="7686112" cy="4023360"/>
          </a:xfrm>
        </p:spPr>
        <p:txBody>
          <a:bodyPr/>
          <a:lstStyle/>
          <a:p>
            <a:pPr>
              <a:buFont typeface="Wingdings" panose="05000000000000000000" pitchFamily="2" charset="2"/>
              <a:buChar char="Ø"/>
            </a:pPr>
            <a:r>
              <a:rPr lang="en-US" dirty="0"/>
              <a:t>In the </a:t>
            </a:r>
            <a:r>
              <a:rPr lang="en-US" dirty="0" smtClean="0"/>
              <a:t>given </a:t>
            </a:r>
            <a:r>
              <a:rPr lang="en-US" dirty="0"/>
              <a:t>code, the array consists of n integer elements. </a:t>
            </a:r>
            <a:endParaRPr lang="en-US" dirty="0" smtClean="0"/>
          </a:p>
          <a:p>
            <a:pPr>
              <a:buFont typeface="Wingdings" panose="05000000000000000000" pitchFamily="2" charset="2"/>
              <a:buChar char="Ø"/>
            </a:pPr>
            <a:r>
              <a:rPr lang="en-US" dirty="0" smtClean="0"/>
              <a:t>So</a:t>
            </a:r>
            <a:r>
              <a:rPr lang="en-US" dirty="0"/>
              <a:t>, the space occupied by the array is 4 * n</a:t>
            </a:r>
            <a:r>
              <a:rPr lang="en-US" dirty="0" smtClean="0"/>
              <a:t>.</a:t>
            </a:r>
          </a:p>
          <a:p>
            <a:pPr>
              <a:buFont typeface="Wingdings" panose="05000000000000000000" pitchFamily="2" charset="2"/>
              <a:buChar char="Ø"/>
            </a:pPr>
            <a:r>
              <a:rPr lang="en-US" dirty="0" smtClean="0"/>
              <a:t> </a:t>
            </a:r>
            <a:r>
              <a:rPr lang="en-US" dirty="0"/>
              <a:t>Also we have integer variables such as n, </a:t>
            </a:r>
            <a:r>
              <a:rPr lang="en-US" dirty="0" err="1"/>
              <a:t>i</a:t>
            </a:r>
            <a:r>
              <a:rPr lang="en-US" dirty="0"/>
              <a:t> and sum</a:t>
            </a:r>
            <a:r>
              <a:rPr lang="en-US" dirty="0" smtClean="0"/>
              <a:t>.</a:t>
            </a:r>
          </a:p>
          <a:p>
            <a:pPr>
              <a:buFont typeface="Wingdings" panose="05000000000000000000" pitchFamily="2" charset="2"/>
              <a:buChar char="Ø"/>
            </a:pPr>
            <a:r>
              <a:rPr lang="en-US" dirty="0" smtClean="0"/>
              <a:t>Assuming </a:t>
            </a:r>
            <a:r>
              <a:rPr lang="en-US" dirty="0"/>
              <a:t>4 bytes for each variable, the total space occupied by the program is 4n + 12 bytes. </a:t>
            </a:r>
            <a:endParaRPr lang="en-US" dirty="0" smtClean="0"/>
          </a:p>
          <a:p>
            <a:pPr>
              <a:buFont typeface="Wingdings" panose="05000000000000000000" pitchFamily="2" charset="2"/>
              <a:buChar char="Ø"/>
            </a:pPr>
            <a:r>
              <a:rPr lang="en-US" dirty="0" smtClean="0"/>
              <a:t>Since </a:t>
            </a:r>
            <a:r>
              <a:rPr lang="en-US" dirty="0"/>
              <a:t>the highest order of n in the equation 4n + 12 is n, so </a:t>
            </a:r>
            <a:r>
              <a:rPr lang="en-US" b="1" dirty="0"/>
              <a:t>the space complexity is O(n) or linear.</a:t>
            </a: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30</a:t>
            </a:fld>
            <a:endParaRPr lang="en-US"/>
          </a:p>
        </p:txBody>
      </p:sp>
      <p:pic>
        <p:nvPicPr>
          <p:cNvPr id="6" name="Picture 5"/>
          <p:cNvPicPr>
            <a:picLocks noChangeAspect="1"/>
          </p:cNvPicPr>
          <p:nvPr/>
        </p:nvPicPr>
        <p:blipFill>
          <a:blip r:embed="rId2"/>
          <a:stretch>
            <a:fillRect/>
          </a:stretch>
        </p:blipFill>
        <p:spPr>
          <a:xfrm>
            <a:off x="8726154" y="1977099"/>
            <a:ext cx="2376155" cy="3560816"/>
          </a:xfrm>
          <a:prstGeom prst="rect">
            <a:avLst/>
          </a:prstGeom>
        </p:spPr>
      </p:pic>
    </p:spTree>
    <p:extLst>
      <p:ext uri="{BB962C8B-B14F-4D97-AF65-F5344CB8AC3E}">
        <p14:creationId xmlns:p14="http://schemas.microsoft.com/office/powerpoint/2010/main" val="2509588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a:t>
            </a:r>
            <a:r>
              <a:rPr lang="en-US" dirty="0"/>
              <a:t>notations</a:t>
            </a:r>
          </a:p>
        </p:txBody>
      </p:sp>
      <p:sp>
        <p:nvSpPr>
          <p:cNvPr id="3" name="Content Placeholder 2"/>
          <p:cNvSpPr>
            <a:spLocks noGrp="1"/>
          </p:cNvSpPr>
          <p:nvPr>
            <p:ph idx="1"/>
          </p:nvPr>
        </p:nvSpPr>
        <p:spPr>
          <a:xfrm>
            <a:off x="1097280" y="1845734"/>
            <a:ext cx="10058400" cy="4413398"/>
          </a:xfrm>
        </p:spPr>
        <p:txBody>
          <a:bodyPr>
            <a:normAutofit/>
          </a:bodyPr>
          <a:lstStyle/>
          <a:p>
            <a:pPr>
              <a:buFont typeface="Wingdings" panose="05000000000000000000" pitchFamily="2" charset="2"/>
              <a:buChar char="Ø"/>
            </a:pPr>
            <a:r>
              <a:rPr lang="en-US" dirty="0"/>
              <a:t>The commonly used asymptotic notations used for calculating the running time complexity of an algorithm is given below</a:t>
            </a:r>
            <a:r>
              <a:rPr lang="en-US" dirty="0" smtClean="0"/>
              <a:t>:</a:t>
            </a:r>
          </a:p>
          <a:p>
            <a:pPr lvl="1">
              <a:buFont typeface="Wingdings" panose="05000000000000000000" pitchFamily="2" charset="2"/>
              <a:buChar char="Ø"/>
            </a:pPr>
            <a:r>
              <a:rPr lang="en-US" b="1" dirty="0" smtClean="0"/>
              <a:t>Big oh Notation (O)</a:t>
            </a:r>
          </a:p>
          <a:p>
            <a:pPr lvl="2">
              <a:buFont typeface="Wingdings" panose="05000000000000000000" pitchFamily="2" charset="2"/>
              <a:buChar char="Ø"/>
            </a:pPr>
            <a:r>
              <a:rPr lang="en-US" dirty="0"/>
              <a:t>asymptotic notation that measures the performance of an algorithm by simply providing the order of growth of the function</a:t>
            </a:r>
            <a:r>
              <a:rPr lang="en-US" dirty="0" smtClean="0"/>
              <a:t>.</a:t>
            </a:r>
          </a:p>
          <a:p>
            <a:pPr lvl="2">
              <a:buFont typeface="Wingdings" panose="05000000000000000000" pitchFamily="2" charset="2"/>
              <a:buChar char="Ø"/>
            </a:pPr>
            <a:r>
              <a:rPr lang="en-US" dirty="0"/>
              <a:t>This notation provides an upper bound on a function which ensures that the function never grows faster than the upper bound. </a:t>
            </a:r>
            <a:endParaRPr lang="en-US" dirty="0" smtClean="0"/>
          </a:p>
          <a:p>
            <a:pPr lvl="2">
              <a:buFont typeface="Wingdings" panose="05000000000000000000" pitchFamily="2" charset="2"/>
              <a:buChar char="Ø"/>
            </a:pPr>
            <a:r>
              <a:rPr lang="en-US" dirty="0"/>
              <a:t>It is the formal way to express the upper boundary of an algorithm running time. </a:t>
            </a:r>
            <a:endParaRPr lang="en-US" dirty="0" smtClean="0"/>
          </a:p>
          <a:p>
            <a:pPr lvl="2">
              <a:buFont typeface="Wingdings" panose="05000000000000000000" pitchFamily="2" charset="2"/>
              <a:buChar char="Ø"/>
            </a:pPr>
            <a:r>
              <a:rPr lang="en-US" dirty="0" smtClean="0"/>
              <a:t>It </a:t>
            </a:r>
            <a:r>
              <a:rPr lang="en-US" dirty="0"/>
              <a:t>measures the worst case of time complexity</a:t>
            </a:r>
            <a:endParaRPr lang="en-US" dirty="0" smtClean="0"/>
          </a:p>
          <a:p>
            <a:pPr lvl="1">
              <a:buFont typeface="Wingdings" panose="05000000000000000000" pitchFamily="2" charset="2"/>
              <a:buChar char="Ø"/>
            </a:pPr>
            <a:r>
              <a:rPr lang="en-US" b="1" dirty="0" smtClean="0"/>
              <a:t>Omega Notation (Ω)</a:t>
            </a:r>
          </a:p>
          <a:p>
            <a:pPr lvl="2">
              <a:buFont typeface="Wingdings" panose="05000000000000000000" pitchFamily="2" charset="2"/>
              <a:buChar char="Ø"/>
            </a:pPr>
            <a:r>
              <a:rPr lang="en-US" dirty="0"/>
              <a:t>It basically describes the best-case scenario which is opposite to the big o notation.</a:t>
            </a:r>
          </a:p>
          <a:p>
            <a:pPr lvl="2">
              <a:buFont typeface="Wingdings" panose="05000000000000000000" pitchFamily="2" charset="2"/>
              <a:buChar char="Ø"/>
            </a:pPr>
            <a:r>
              <a:rPr lang="en-US" dirty="0"/>
              <a:t>It is the formal way to represent the lower bound of an algorithm's running time</a:t>
            </a:r>
            <a:r>
              <a:rPr lang="en-US" dirty="0" smtClean="0"/>
              <a:t>.</a:t>
            </a:r>
          </a:p>
          <a:p>
            <a:pPr lvl="2">
              <a:buFont typeface="Wingdings" panose="05000000000000000000" pitchFamily="2" charset="2"/>
              <a:buChar char="Ø"/>
            </a:pPr>
            <a:r>
              <a:rPr lang="en-US" dirty="0" smtClean="0"/>
              <a:t>It </a:t>
            </a:r>
            <a:r>
              <a:rPr lang="en-US" dirty="0"/>
              <a:t>measures the best amount of time an algorithm can possibly take to complete or the best-case time complexity</a:t>
            </a:r>
            <a:r>
              <a:rPr lang="en-US" dirty="0" smtClean="0"/>
              <a:t>.</a:t>
            </a:r>
            <a:endParaRPr lang="en-US" b="1" dirty="0" smtClean="0"/>
          </a:p>
          <a:p>
            <a:pPr lvl="1">
              <a:buFont typeface="Wingdings" panose="05000000000000000000" pitchFamily="2" charset="2"/>
              <a:buChar char="Ø"/>
            </a:pPr>
            <a:r>
              <a:rPr lang="en-US" b="1" dirty="0" smtClean="0"/>
              <a:t>Theta Notation (θ)</a:t>
            </a:r>
          </a:p>
          <a:p>
            <a:pPr lvl="2">
              <a:buFont typeface="Wingdings" panose="05000000000000000000" pitchFamily="2" charset="2"/>
              <a:buChar char="Ø"/>
            </a:pPr>
            <a:r>
              <a:rPr lang="en-US" dirty="0"/>
              <a:t>The theta notation mainly describes the average case scenarios</a:t>
            </a:r>
            <a:r>
              <a:rPr lang="en-US" dirty="0" smtClean="0"/>
              <a:t>.</a:t>
            </a:r>
          </a:p>
          <a:p>
            <a:pPr lvl="2">
              <a:buFont typeface="Wingdings" panose="05000000000000000000" pitchFamily="2" charset="2"/>
              <a:buChar char="Ø"/>
            </a:pPr>
            <a:r>
              <a:rPr lang="en-US" dirty="0"/>
              <a:t>It represents the realistic time complexity of an algorithm</a:t>
            </a:r>
            <a:r>
              <a:rPr lang="en-US" dirty="0" smtClean="0"/>
              <a:t>.</a:t>
            </a:r>
          </a:p>
          <a:p>
            <a:pPr lvl="2">
              <a:buFont typeface="Wingdings" panose="05000000000000000000" pitchFamily="2" charset="2"/>
              <a:buChar char="Ø"/>
            </a:pPr>
            <a:r>
              <a:rPr lang="en-US" dirty="0"/>
              <a:t>It is the formal way to express both the upper bound and lower bound of an algorithm running time.</a:t>
            </a:r>
          </a:p>
          <a:p>
            <a:pPr lvl="2">
              <a:buFont typeface="Wingdings" panose="05000000000000000000" pitchFamily="2" charset="2"/>
              <a:buChar char="Ø"/>
            </a:pPr>
            <a:endParaRPr lang="en-US" dirty="0"/>
          </a:p>
          <a:p>
            <a:pPr lvl="2">
              <a:buFont typeface="Wingdings" panose="05000000000000000000" pitchFamily="2" charset="2"/>
              <a:buChar char="Ø"/>
            </a:pPr>
            <a:endParaRPr lang="en-US" b="1" dirty="0" smtClean="0"/>
          </a:p>
          <a:p>
            <a:pPr lvl="2">
              <a:buFont typeface="Wingdings" panose="05000000000000000000" pitchFamily="2" charset="2"/>
              <a:buChar char="Ø"/>
            </a:pPr>
            <a:endParaRPr lang="en-US" b="1" dirty="0" smtClean="0"/>
          </a:p>
          <a:p>
            <a:pPr lv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31</a:t>
            </a:fld>
            <a:endParaRPr lang="en-US"/>
          </a:p>
        </p:txBody>
      </p:sp>
    </p:spTree>
    <p:extLst>
      <p:ext uri="{BB962C8B-B14F-4D97-AF65-F5344CB8AC3E}">
        <p14:creationId xmlns:p14="http://schemas.microsoft.com/office/powerpoint/2010/main" val="1482027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Oh Notation</a:t>
            </a:r>
            <a:endParaRPr lang="en-US" dirty="0"/>
          </a:p>
        </p:txBody>
      </p:sp>
      <p:sp>
        <p:nvSpPr>
          <p:cNvPr id="3" name="Content Placeholder 2"/>
          <p:cNvSpPr>
            <a:spLocks noGrp="1"/>
          </p:cNvSpPr>
          <p:nvPr>
            <p:ph idx="1"/>
          </p:nvPr>
        </p:nvSpPr>
        <p:spPr>
          <a:xfrm>
            <a:off x="1097280" y="1845733"/>
            <a:ext cx="6694438" cy="4452035"/>
          </a:xfrm>
        </p:spPr>
        <p:txBody>
          <a:bodyPr/>
          <a:lstStyle/>
          <a:p>
            <a:pPr>
              <a:buFont typeface="Wingdings" panose="05000000000000000000" pitchFamily="2" charset="2"/>
              <a:buChar char="Ø"/>
            </a:pPr>
            <a:r>
              <a:rPr lang="en-US" dirty="0"/>
              <a:t>If </a:t>
            </a:r>
            <a:r>
              <a:rPr lang="en-US" b="1" dirty="0"/>
              <a:t>f(n)</a:t>
            </a:r>
            <a:r>
              <a:rPr lang="en-US" dirty="0"/>
              <a:t> and </a:t>
            </a:r>
            <a:r>
              <a:rPr lang="en-US" b="1" dirty="0"/>
              <a:t>g(n)</a:t>
            </a:r>
            <a:r>
              <a:rPr lang="en-US" dirty="0"/>
              <a:t> are the two functions defined for positive integers</a:t>
            </a:r>
            <a:r>
              <a:rPr lang="en-US" dirty="0" smtClean="0"/>
              <a:t>, </a:t>
            </a:r>
            <a:r>
              <a:rPr lang="en-US" dirty="0"/>
              <a:t>then </a:t>
            </a:r>
            <a:r>
              <a:rPr lang="en-US" b="1" dirty="0"/>
              <a:t>f(n)</a:t>
            </a:r>
            <a:r>
              <a:rPr lang="en-US" dirty="0"/>
              <a:t> = </a:t>
            </a:r>
            <a:r>
              <a:rPr lang="en-US" b="1" dirty="0"/>
              <a:t>O(g(n))</a:t>
            </a:r>
            <a:r>
              <a:rPr lang="en-US" dirty="0"/>
              <a:t> as </a:t>
            </a:r>
            <a:r>
              <a:rPr lang="en-US" b="1" dirty="0"/>
              <a:t>f(n) is big oh of g(n)</a:t>
            </a:r>
            <a:r>
              <a:rPr lang="en-US" dirty="0"/>
              <a:t> or f(n) is on the order of g(n)) if there exists constants c and no such that</a:t>
            </a:r>
            <a:r>
              <a:rPr lang="en-US" dirty="0" smtClean="0"/>
              <a:t>:</a:t>
            </a:r>
          </a:p>
          <a:p>
            <a:pPr lvl="1">
              <a:buFont typeface="Wingdings" panose="05000000000000000000" pitchFamily="2" charset="2"/>
              <a:buChar char="Ø"/>
            </a:pPr>
            <a:r>
              <a:rPr lang="nb-NO" b="1" dirty="0"/>
              <a:t>f(n)≤c.g(n) for all n≥</a:t>
            </a:r>
            <a:r>
              <a:rPr lang="nb-NO" b="1" dirty="0" smtClean="0"/>
              <a:t>no</a:t>
            </a:r>
          </a:p>
          <a:p>
            <a:pPr>
              <a:buFont typeface="Wingdings" panose="05000000000000000000" pitchFamily="2" charset="2"/>
              <a:buChar char="Ø"/>
            </a:pPr>
            <a:r>
              <a:rPr lang="en-US" dirty="0"/>
              <a:t>This implies that f(n) does not grow faster than g(n), or g(n) is an upper bound on the function f(n</a:t>
            </a:r>
            <a:r>
              <a:rPr lang="en-US" dirty="0" smtClean="0"/>
              <a:t>).</a:t>
            </a:r>
          </a:p>
          <a:p>
            <a:pPr>
              <a:buFont typeface="Wingdings" panose="05000000000000000000" pitchFamily="2" charset="2"/>
              <a:buChar char="Ø"/>
            </a:pPr>
            <a:r>
              <a:rPr lang="pt-BR" dirty="0"/>
              <a:t>Example 1: f(n)=2n+3 , g(n)=</a:t>
            </a:r>
            <a:r>
              <a:rPr lang="pt-BR" dirty="0" smtClean="0"/>
              <a:t>n</a:t>
            </a:r>
          </a:p>
          <a:p>
            <a:pPr lvl="1">
              <a:buFont typeface="Wingdings" panose="05000000000000000000" pitchFamily="2" charset="2"/>
              <a:buChar char="Ø"/>
            </a:pPr>
            <a:r>
              <a:rPr lang="en-US" dirty="0"/>
              <a:t>Now, we have to find </a:t>
            </a:r>
            <a:r>
              <a:rPr lang="en-US" b="1" dirty="0"/>
              <a:t>Is f(n)=O(g(n</a:t>
            </a:r>
            <a:r>
              <a:rPr lang="en-US" b="1" dirty="0" smtClean="0"/>
              <a:t>))?</a:t>
            </a:r>
          </a:p>
          <a:p>
            <a:pPr lvl="1">
              <a:buFont typeface="Wingdings" panose="05000000000000000000" pitchFamily="2" charset="2"/>
              <a:buChar char="Ø"/>
            </a:pPr>
            <a:r>
              <a:rPr lang="en-US" dirty="0"/>
              <a:t>To check f(n)=O(g(n)), it must satisfy the </a:t>
            </a:r>
            <a:r>
              <a:rPr lang="en-US" dirty="0" smtClean="0"/>
              <a:t>above </a:t>
            </a:r>
            <a:r>
              <a:rPr lang="en-US" dirty="0"/>
              <a:t>condition</a:t>
            </a:r>
            <a:r>
              <a:rPr lang="en-US" dirty="0" smtClean="0"/>
              <a:t>:</a:t>
            </a:r>
          </a:p>
          <a:p>
            <a:pPr lvl="2">
              <a:buFont typeface="Wingdings" panose="05000000000000000000" pitchFamily="2" charset="2"/>
              <a:buChar char="Ø"/>
            </a:pPr>
            <a:r>
              <a:rPr lang="en-US" dirty="0" smtClean="0"/>
              <a:t>Then, 2n +3 &lt;= </a:t>
            </a:r>
            <a:r>
              <a:rPr lang="en-US" dirty="0" err="1" smtClean="0"/>
              <a:t>c.n</a:t>
            </a:r>
            <a:endParaRPr lang="en-US" dirty="0" smtClean="0"/>
          </a:p>
          <a:p>
            <a:pPr lvl="2">
              <a:buFont typeface="Wingdings" panose="05000000000000000000" pitchFamily="2" charset="2"/>
              <a:buChar char="Ø"/>
            </a:pPr>
            <a:r>
              <a:rPr lang="en-US" dirty="0" smtClean="0"/>
              <a:t>Let’s assume c = 5 and for all n the above condition is true.</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32</a:t>
            </a:fld>
            <a:endParaRPr lang="en-US"/>
          </a:p>
        </p:txBody>
      </p:sp>
      <p:pic>
        <p:nvPicPr>
          <p:cNvPr id="9" name="Picture 8"/>
          <p:cNvPicPr>
            <a:picLocks noChangeAspect="1"/>
          </p:cNvPicPr>
          <p:nvPr/>
        </p:nvPicPr>
        <p:blipFill>
          <a:blip r:embed="rId2"/>
          <a:stretch>
            <a:fillRect/>
          </a:stretch>
        </p:blipFill>
        <p:spPr>
          <a:xfrm>
            <a:off x="7972023" y="1924322"/>
            <a:ext cx="3335628" cy="3962400"/>
          </a:xfrm>
          <a:prstGeom prst="rect">
            <a:avLst/>
          </a:prstGeom>
        </p:spPr>
      </p:pic>
    </p:spTree>
    <p:extLst>
      <p:ext uri="{BB962C8B-B14F-4D97-AF65-F5344CB8AC3E}">
        <p14:creationId xmlns:p14="http://schemas.microsoft.com/office/powerpoint/2010/main" val="1392435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Omega Notation (Ω</a:t>
            </a:r>
            <a:r>
              <a:rPr lang="en-US" dirty="0" smtClean="0"/>
              <a:t>)</a:t>
            </a:r>
            <a:endParaRPr lang="en-US" dirty="0"/>
          </a:p>
        </p:txBody>
      </p:sp>
      <p:sp>
        <p:nvSpPr>
          <p:cNvPr id="3" name="Content Placeholder 2"/>
          <p:cNvSpPr>
            <a:spLocks noGrp="1"/>
          </p:cNvSpPr>
          <p:nvPr>
            <p:ph idx="1"/>
          </p:nvPr>
        </p:nvSpPr>
        <p:spPr>
          <a:xfrm>
            <a:off x="1097280" y="1845734"/>
            <a:ext cx="6848985" cy="4023360"/>
          </a:xfrm>
        </p:spPr>
        <p:txBody>
          <a:bodyPr/>
          <a:lstStyle/>
          <a:p>
            <a:pPr>
              <a:buFont typeface="Wingdings" panose="05000000000000000000" pitchFamily="2" charset="2"/>
              <a:buChar char="Ø"/>
            </a:pPr>
            <a:r>
              <a:rPr lang="en-US" dirty="0"/>
              <a:t>If </a:t>
            </a:r>
            <a:r>
              <a:rPr lang="en-US" b="1" dirty="0"/>
              <a:t>f(n)</a:t>
            </a:r>
            <a:r>
              <a:rPr lang="en-US" dirty="0"/>
              <a:t> and </a:t>
            </a:r>
            <a:r>
              <a:rPr lang="en-US" b="1" dirty="0"/>
              <a:t>g(n)</a:t>
            </a:r>
            <a:r>
              <a:rPr lang="en-US" dirty="0"/>
              <a:t> are the two functions defined for positive integers</a:t>
            </a:r>
            <a:r>
              <a:rPr lang="en-US" dirty="0" smtClean="0"/>
              <a:t>, </a:t>
            </a:r>
            <a:r>
              <a:rPr lang="en-US" dirty="0"/>
              <a:t>then </a:t>
            </a:r>
            <a:r>
              <a:rPr lang="en-US" b="1" dirty="0"/>
              <a:t>f(n) = Ω (g(n))</a:t>
            </a:r>
            <a:r>
              <a:rPr lang="en-US" dirty="0"/>
              <a:t> as </a:t>
            </a:r>
            <a:r>
              <a:rPr lang="en-US" b="1" dirty="0"/>
              <a:t>f(n) is Omega of g(n)</a:t>
            </a:r>
            <a:r>
              <a:rPr lang="en-US" dirty="0"/>
              <a:t> or f(n) is on the order of g(n)) if there exists constants c and no such that</a:t>
            </a:r>
            <a:r>
              <a:rPr lang="en-US" dirty="0" smtClean="0"/>
              <a:t>:</a:t>
            </a:r>
          </a:p>
          <a:p>
            <a:pPr lvl="1">
              <a:buFont typeface="Wingdings" panose="05000000000000000000" pitchFamily="2" charset="2"/>
              <a:buChar char="Ø"/>
            </a:pPr>
            <a:r>
              <a:rPr lang="en-US" b="1" dirty="0"/>
              <a:t>f(n)&gt;=</a:t>
            </a:r>
            <a:r>
              <a:rPr lang="en-US" b="1" dirty="0" err="1"/>
              <a:t>c.g</a:t>
            </a:r>
            <a:r>
              <a:rPr lang="en-US" b="1" dirty="0"/>
              <a:t>(n) for all </a:t>
            </a:r>
            <a:r>
              <a:rPr lang="en-US" b="1" dirty="0" err="1"/>
              <a:t>n≥no</a:t>
            </a:r>
            <a:r>
              <a:rPr lang="en-US" b="1" dirty="0"/>
              <a:t> and </a:t>
            </a:r>
            <a:r>
              <a:rPr lang="en-US" b="1" dirty="0" smtClean="0"/>
              <a:t>c&gt;0</a:t>
            </a:r>
          </a:p>
          <a:p>
            <a:pPr>
              <a:buFont typeface="Wingdings" panose="05000000000000000000" pitchFamily="2" charset="2"/>
              <a:buChar char="Ø"/>
            </a:pPr>
            <a:r>
              <a:rPr lang="en-US" dirty="0" smtClean="0"/>
              <a:t>Example: </a:t>
            </a:r>
            <a:r>
              <a:rPr lang="pt-BR" dirty="0"/>
              <a:t>If f(n) = 2n+3, g(n) = n</a:t>
            </a:r>
            <a:r>
              <a:rPr lang="pt-BR" dirty="0" smtClean="0"/>
              <a:t>,</a:t>
            </a:r>
          </a:p>
          <a:p>
            <a:pPr lvl="1">
              <a:buFont typeface="Wingdings" panose="05000000000000000000" pitchFamily="2" charset="2"/>
              <a:buChar char="Ø"/>
            </a:pPr>
            <a:r>
              <a:rPr lang="en-US" dirty="0"/>
              <a:t>Now, we have to find </a:t>
            </a:r>
            <a:r>
              <a:rPr lang="en-US" dirty="0" smtClean="0"/>
              <a:t>Is </a:t>
            </a:r>
            <a:r>
              <a:rPr lang="en-US" dirty="0"/>
              <a:t>f(n)= </a:t>
            </a:r>
            <a:r>
              <a:rPr lang="en-US" b="1" dirty="0"/>
              <a:t>Ω</a:t>
            </a:r>
            <a:r>
              <a:rPr lang="en-US" dirty="0"/>
              <a:t> (g(n))?</a:t>
            </a:r>
          </a:p>
          <a:p>
            <a:pPr lvl="1">
              <a:buFont typeface="Wingdings" panose="05000000000000000000" pitchFamily="2" charset="2"/>
              <a:buChar char="Ø"/>
            </a:pPr>
            <a:r>
              <a:rPr lang="en-US" dirty="0"/>
              <a:t>To check f(n</a:t>
            </a:r>
            <a:r>
              <a:rPr lang="en-US" dirty="0" smtClean="0"/>
              <a:t>)=</a:t>
            </a:r>
            <a:r>
              <a:rPr lang="en-US" dirty="0"/>
              <a:t> Ω</a:t>
            </a:r>
            <a:r>
              <a:rPr lang="en-US" dirty="0" smtClean="0"/>
              <a:t>(g(n</a:t>
            </a:r>
            <a:r>
              <a:rPr lang="en-US" dirty="0"/>
              <a:t>)), </a:t>
            </a:r>
            <a:r>
              <a:rPr lang="en-US" dirty="0" smtClean="0"/>
              <a:t>It </a:t>
            </a:r>
            <a:r>
              <a:rPr lang="en-US" dirty="0"/>
              <a:t>must satisfy </a:t>
            </a:r>
            <a:r>
              <a:rPr lang="en-US" dirty="0" smtClean="0"/>
              <a:t>the above </a:t>
            </a:r>
            <a:r>
              <a:rPr lang="en-US" dirty="0"/>
              <a:t>condition:</a:t>
            </a:r>
          </a:p>
          <a:p>
            <a:pPr lvl="2">
              <a:buFont typeface="Wingdings" panose="05000000000000000000" pitchFamily="2" charset="2"/>
              <a:buChar char="Ø"/>
            </a:pPr>
            <a:r>
              <a:rPr lang="en-US" dirty="0" smtClean="0"/>
              <a:t>Then, 2n + 3 &gt;= </a:t>
            </a:r>
            <a:r>
              <a:rPr lang="en-US" dirty="0" err="1" smtClean="0"/>
              <a:t>c.n</a:t>
            </a:r>
            <a:endParaRPr lang="en-US" dirty="0" smtClean="0"/>
          </a:p>
          <a:p>
            <a:pPr lvl="2">
              <a:buFont typeface="Wingdings" panose="05000000000000000000" pitchFamily="2" charset="2"/>
              <a:buChar char="Ø"/>
            </a:pPr>
            <a:r>
              <a:rPr lang="en-US" dirty="0"/>
              <a:t>Let’s assume c = </a:t>
            </a:r>
            <a:r>
              <a:rPr lang="en-US" dirty="0" smtClean="0"/>
              <a:t>1 </a:t>
            </a:r>
            <a:r>
              <a:rPr lang="en-US" dirty="0"/>
              <a:t>and for all n the above condition is true.</a:t>
            </a:r>
          </a:p>
          <a:p>
            <a:pPr lvl="2">
              <a:buFont typeface="Wingdings" panose="05000000000000000000" pitchFamily="2" charset="2"/>
              <a:buChar char="Ø"/>
            </a:pPr>
            <a:r>
              <a:rPr lang="en-US" dirty="0"/>
              <a:t>Therefore, it is proved that g(n) is big omega of 2n+3 function.</a:t>
            </a:r>
            <a:br>
              <a:rPr lang="en-US" dirty="0"/>
            </a:br>
            <a:endParaRPr lang="en-US" dirty="0" smtClean="0"/>
          </a:p>
        </p:txBody>
      </p:sp>
      <p:sp>
        <p:nvSpPr>
          <p:cNvPr id="4" name="Slide Number Placeholder 3"/>
          <p:cNvSpPr>
            <a:spLocks noGrp="1"/>
          </p:cNvSpPr>
          <p:nvPr>
            <p:ph type="sldNum" sz="quarter" idx="12"/>
          </p:nvPr>
        </p:nvSpPr>
        <p:spPr/>
        <p:txBody>
          <a:bodyPr/>
          <a:lstStyle/>
          <a:p>
            <a:fld id="{0A2F5842-B391-4B28-87D5-A70ABDD98DEA}" type="slidenum">
              <a:rPr lang="en-US" smtClean="0"/>
              <a:t>33</a:t>
            </a:fld>
            <a:endParaRPr lang="en-US"/>
          </a:p>
        </p:txBody>
      </p:sp>
      <p:pic>
        <p:nvPicPr>
          <p:cNvPr id="5" name="Picture 4"/>
          <p:cNvPicPr>
            <a:picLocks noChangeAspect="1"/>
          </p:cNvPicPr>
          <p:nvPr/>
        </p:nvPicPr>
        <p:blipFill>
          <a:blip r:embed="rId2"/>
          <a:stretch>
            <a:fillRect/>
          </a:stretch>
        </p:blipFill>
        <p:spPr>
          <a:xfrm>
            <a:off x="7274623" y="2833357"/>
            <a:ext cx="3852726" cy="3081069"/>
          </a:xfrm>
          <a:prstGeom prst="rect">
            <a:avLst/>
          </a:prstGeom>
        </p:spPr>
      </p:pic>
    </p:spTree>
    <p:extLst>
      <p:ext uri="{BB962C8B-B14F-4D97-AF65-F5344CB8AC3E}">
        <p14:creationId xmlns:p14="http://schemas.microsoft.com/office/powerpoint/2010/main" val="368916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Theta Notation (θ</a:t>
            </a:r>
            <a:r>
              <a:rPr lang="en-US" dirty="0" smtClean="0"/>
              <a:t>)</a:t>
            </a:r>
            <a:endParaRPr lang="en-US" dirty="0"/>
          </a:p>
        </p:txBody>
      </p:sp>
      <p:sp>
        <p:nvSpPr>
          <p:cNvPr id="3" name="Content Placeholder 2"/>
          <p:cNvSpPr>
            <a:spLocks noGrp="1"/>
          </p:cNvSpPr>
          <p:nvPr>
            <p:ph idx="1"/>
          </p:nvPr>
        </p:nvSpPr>
        <p:spPr>
          <a:xfrm>
            <a:off x="1097280" y="1845734"/>
            <a:ext cx="6269435" cy="4023360"/>
          </a:xfrm>
        </p:spPr>
        <p:txBody>
          <a:bodyPr/>
          <a:lstStyle/>
          <a:p>
            <a:pPr>
              <a:buFont typeface="Wingdings" panose="05000000000000000000" pitchFamily="2" charset="2"/>
              <a:buChar char="Ø"/>
            </a:pPr>
            <a:r>
              <a:rPr lang="en-US" dirty="0"/>
              <a:t>Let f(n) and g(n) be the functions of n where n is the steps required to execute the program then:</a:t>
            </a:r>
          </a:p>
          <a:p>
            <a:pPr lvl="1">
              <a:buFont typeface="Wingdings" panose="05000000000000000000" pitchFamily="2" charset="2"/>
              <a:buChar char="Ø"/>
            </a:pPr>
            <a:r>
              <a:rPr lang="en-US" b="1" dirty="0"/>
              <a:t>f(n)= </a:t>
            </a:r>
            <a:r>
              <a:rPr lang="en-US" b="1" dirty="0" err="1"/>
              <a:t>θg</a:t>
            </a:r>
            <a:r>
              <a:rPr lang="en-US" b="1" dirty="0"/>
              <a:t>(n</a:t>
            </a:r>
            <a:r>
              <a:rPr lang="en-US" b="1" dirty="0" smtClean="0"/>
              <a:t>)</a:t>
            </a:r>
          </a:p>
          <a:p>
            <a:pPr>
              <a:buFont typeface="Wingdings" panose="05000000000000000000" pitchFamily="2" charset="2"/>
              <a:buChar char="Ø"/>
            </a:pPr>
            <a:r>
              <a:rPr lang="en-US" dirty="0"/>
              <a:t>The above condition is satisfied only if when</a:t>
            </a:r>
          </a:p>
          <a:p>
            <a:pPr lvl="1">
              <a:buFont typeface="Wingdings" panose="05000000000000000000" pitchFamily="2" charset="2"/>
              <a:buChar char="Ø"/>
            </a:pPr>
            <a:r>
              <a:rPr lang="en-US" b="1" dirty="0"/>
              <a:t>c1.g(n)&lt;=f(n)&lt;=c2.g(n</a:t>
            </a:r>
            <a:r>
              <a:rPr lang="en-US" b="1" dirty="0" smtClean="0"/>
              <a:t>)</a:t>
            </a:r>
          </a:p>
          <a:p>
            <a:pPr>
              <a:buFont typeface="Wingdings" panose="05000000000000000000" pitchFamily="2" charset="2"/>
              <a:buChar char="Ø"/>
            </a:pPr>
            <a:r>
              <a:rPr lang="en-US" dirty="0"/>
              <a:t>Example: </a:t>
            </a:r>
            <a:r>
              <a:rPr lang="pt-BR" dirty="0"/>
              <a:t>If f(n) = 2n+3, g(n) = n,</a:t>
            </a:r>
          </a:p>
          <a:p>
            <a:pPr lvl="1">
              <a:buFont typeface="Wingdings" panose="05000000000000000000" pitchFamily="2" charset="2"/>
              <a:buChar char="Ø"/>
            </a:pPr>
            <a:r>
              <a:rPr lang="en-US" dirty="0"/>
              <a:t>Now, we have to find Is f(n)=  θ </a:t>
            </a:r>
            <a:r>
              <a:rPr lang="en-US" dirty="0" smtClean="0"/>
              <a:t>(</a:t>
            </a:r>
            <a:r>
              <a:rPr lang="en-US" dirty="0"/>
              <a:t>g(n))?</a:t>
            </a:r>
          </a:p>
          <a:p>
            <a:pPr lvl="1">
              <a:buFont typeface="Wingdings" panose="05000000000000000000" pitchFamily="2" charset="2"/>
              <a:buChar char="Ø"/>
            </a:pPr>
            <a:r>
              <a:rPr lang="en-US" dirty="0"/>
              <a:t>To check f(n</a:t>
            </a:r>
            <a:r>
              <a:rPr lang="en-US" dirty="0" smtClean="0"/>
              <a:t>)=</a:t>
            </a:r>
            <a:r>
              <a:rPr lang="en-US" dirty="0"/>
              <a:t> θ</a:t>
            </a:r>
            <a:r>
              <a:rPr lang="en-US" dirty="0" smtClean="0"/>
              <a:t>(g(n</a:t>
            </a:r>
            <a:r>
              <a:rPr lang="en-US" dirty="0"/>
              <a:t>)), It must satisfy the above condition:</a:t>
            </a:r>
          </a:p>
          <a:p>
            <a:pPr lvl="2">
              <a:buFont typeface="Wingdings" panose="05000000000000000000" pitchFamily="2" charset="2"/>
              <a:buChar char="Ø"/>
            </a:pPr>
            <a:r>
              <a:rPr lang="en-US" dirty="0"/>
              <a:t>Then, </a:t>
            </a:r>
            <a:r>
              <a:rPr lang="en-US" dirty="0" smtClean="0"/>
              <a:t>c1.n &lt;= 2n </a:t>
            </a:r>
            <a:r>
              <a:rPr lang="en-US" dirty="0"/>
              <a:t>+ 3 </a:t>
            </a:r>
            <a:r>
              <a:rPr lang="en-US" dirty="0" smtClean="0"/>
              <a:t>&lt;= c2.n</a:t>
            </a:r>
            <a:endParaRPr lang="en-US" dirty="0"/>
          </a:p>
          <a:p>
            <a:pPr lvl="2">
              <a:buFont typeface="Wingdings" panose="05000000000000000000" pitchFamily="2" charset="2"/>
              <a:buChar char="Ø"/>
            </a:pPr>
            <a:r>
              <a:rPr lang="en-US" dirty="0"/>
              <a:t>Let’s assume </a:t>
            </a:r>
            <a:r>
              <a:rPr lang="en-US" dirty="0" smtClean="0"/>
              <a:t>c1 </a:t>
            </a:r>
            <a:r>
              <a:rPr lang="en-US" dirty="0"/>
              <a:t>= </a:t>
            </a:r>
            <a:r>
              <a:rPr lang="en-US" dirty="0" smtClean="0"/>
              <a:t>1, c2  = 2 and </a:t>
            </a:r>
            <a:r>
              <a:rPr lang="en-US" dirty="0"/>
              <a:t>for all n the above condition is true</a:t>
            </a:r>
            <a:r>
              <a:rPr lang="en-US" dirty="0" smtClean="0"/>
              <a:t>.</a:t>
            </a:r>
          </a:p>
          <a:p>
            <a:pPr lvl="2">
              <a:buFont typeface="Wingdings" panose="05000000000000000000" pitchFamily="2" charset="2"/>
              <a:buChar char="Ø"/>
            </a:pPr>
            <a:r>
              <a:rPr lang="en-US" dirty="0"/>
              <a:t>Hence, it is proved that f(n) is big theta of g(n). </a:t>
            </a:r>
          </a:p>
          <a:p>
            <a:pPr lvl="1">
              <a:buFont typeface="Wingdings" panose="05000000000000000000" pitchFamily="2" charset="2"/>
              <a:buChar char="Ø"/>
            </a:pPr>
            <a:endParaRPr lang="en-US" b="1"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34</a:t>
            </a:fld>
            <a:endParaRPr lang="en-US"/>
          </a:p>
        </p:txBody>
      </p:sp>
      <p:pic>
        <p:nvPicPr>
          <p:cNvPr id="5" name="Picture 4"/>
          <p:cNvPicPr>
            <a:picLocks noChangeAspect="1"/>
          </p:cNvPicPr>
          <p:nvPr/>
        </p:nvPicPr>
        <p:blipFill>
          <a:blip r:embed="rId2"/>
          <a:stretch>
            <a:fillRect/>
          </a:stretch>
        </p:blipFill>
        <p:spPr>
          <a:xfrm>
            <a:off x="7396502" y="1996825"/>
            <a:ext cx="4065695" cy="3669876"/>
          </a:xfrm>
          <a:prstGeom prst="rect">
            <a:avLst/>
          </a:prstGeom>
        </p:spPr>
      </p:pic>
    </p:spTree>
    <p:extLst>
      <p:ext uri="{BB962C8B-B14F-4D97-AF65-F5344CB8AC3E}">
        <p14:creationId xmlns:p14="http://schemas.microsoft.com/office/powerpoint/2010/main" val="3831203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Assignment-1</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do you understand by data structure and algorithm? Explain.</a:t>
            </a:r>
          </a:p>
          <a:p>
            <a:pPr>
              <a:buFont typeface="Wingdings" panose="05000000000000000000" pitchFamily="2" charset="2"/>
              <a:buChar char="Ø"/>
            </a:pPr>
            <a:r>
              <a:rPr lang="en-US" dirty="0" smtClean="0"/>
              <a:t>What kind of algorithms are considered to be the good algorithm?</a:t>
            </a:r>
          </a:p>
          <a:p>
            <a:pPr>
              <a:buFont typeface="Wingdings" panose="05000000000000000000" pitchFamily="2" charset="2"/>
              <a:buChar char="Ø"/>
            </a:pPr>
            <a:r>
              <a:rPr lang="en-US" dirty="0" smtClean="0"/>
              <a:t>What are the different types of datatypes available in C?</a:t>
            </a:r>
          </a:p>
          <a:p>
            <a:pPr>
              <a:buFont typeface="Wingdings" panose="05000000000000000000" pitchFamily="2" charset="2"/>
              <a:buChar char="Ø"/>
            </a:pPr>
            <a:r>
              <a:rPr lang="en-US" dirty="0" smtClean="0"/>
              <a:t>Explain different types of data structure in algorithm.</a:t>
            </a:r>
          </a:p>
          <a:p>
            <a:pPr>
              <a:buFont typeface="Wingdings" panose="05000000000000000000" pitchFamily="2" charset="2"/>
              <a:buChar char="Ø"/>
            </a:pPr>
            <a:r>
              <a:rPr lang="en-US" dirty="0" smtClean="0"/>
              <a:t>Explain the concept of dynamic memory allocation.</a:t>
            </a:r>
          </a:p>
          <a:p>
            <a:pPr>
              <a:buFont typeface="Wingdings" panose="05000000000000000000" pitchFamily="2" charset="2"/>
              <a:buChar char="Ø"/>
            </a:pPr>
            <a:r>
              <a:rPr lang="en-US" dirty="0" smtClean="0"/>
              <a:t>What is Abstract Data Type(ADT)? Explain.</a:t>
            </a:r>
          </a:p>
          <a:p>
            <a:pPr>
              <a:buFont typeface="Wingdings" panose="05000000000000000000" pitchFamily="2" charset="2"/>
              <a:buChar char="Ø"/>
            </a:pPr>
            <a:r>
              <a:rPr lang="en-US" dirty="0" smtClean="0"/>
              <a:t>Explain time and space complexity in an algorithm with example.</a:t>
            </a:r>
          </a:p>
          <a:p>
            <a:pPr>
              <a:buFont typeface="Wingdings" panose="05000000000000000000" pitchFamily="2" charset="2"/>
              <a:buChar char="Ø"/>
            </a:pPr>
            <a:r>
              <a:rPr lang="en-US" dirty="0" smtClean="0"/>
              <a:t>Explain </a:t>
            </a:r>
            <a:r>
              <a:rPr lang="en-US" dirty="0"/>
              <a:t>Asymptotic </a:t>
            </a:r>
            <a:r>
              <a:rPr lang="en-US" dirty="0" smtClean="0"/>
              <a:t>notations of an algorithm.</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35</a:t>
            </a:fld>
            <a:endParaRPr lang="en-US"/>
          </a:p>
        </p:txBody>
      </p:sp>
    </p:spTree>
    <p:extLst>
      <p:ext uri="{BB962C8B-B14F-4D97-AF65-F5344CB8AC3E}">
        <p14:creationId xmlns:p14="http://schemas.microsoft.com/office/powerpoint/2010/main" val="48664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DataTypes</a:t>
            </a:r>
            <a:r>
              <a:rPr lang="en-US" dirty="0" smtClean="0"/>
              <a:t> in C/C++</a:t>
            </a:r>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4</a:t>
            </a:fld>
            <a:endParaRPr lang="en-US"/>
          </a:p>
        </p:txBody>
      </p:sp>
      <p:pic>
        <p:nvPicPr>
          <p:cNvPr id="4098" name="Picture 2" descr="https://media.geeksforgeeks.org/wp-content/cdn-uploads/20191113115600/DatatypesIn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947" y="1918952"/>
            <a:ext cx="9775065" cy="413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1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particular way of organizing data in a computer so that it can be used effectively</a:t>
            </a:r>
            <a:r>
              <a:rPr lang="en-US" dirty="0" smtClean="0"/>
              <a:t>.</a:t>
            </a:r>
          </a:p>
          <a:p>
            <a:pPr>
              <a:buFont typeface="Wingdings" panose="05000000000000000000" pitchFamily="2" charset="2"/>
              <a:buChar char="Ø"/>
            </a:pPr>
            <a:r>
              <a:rPr lang="en-US" dirty="0"/>
              <a:t>The idea is to reduce the space and time complexities of different tasks</a:t>
            </a:r>
            <a:endParaRPr lang="en-US" b="1" dirty="0" smtClean="0"/>
          </a:p>
          <a:p>
            <a:pPr>
              <a:buFont typeface="Wingdings" panose="05000000000000000000" pitchFamily="2" charset="2"/>
              <a:buChar char="Ø"/>
            </a:pPr>
            <a:r>
              <a:rPr lang="en-US" b="1" dirty="0" smtClean="0"/>
              <a:t>Example: </a:t>
            </a:r>
            <a:r>
              <a:rPr lang="en-US" dirty="0" smtClean="0"/>
              <a:t>we </a:t>
            </a:r>
            <a:r>
              <a:rPr lang="en-US" dirty="0"/>
              <a:t>can store a list of items having the same data-type using the </a:t>
            </a:r>
            <a:r>
              <a:rPr lang="en-US" i="1" dirty="0"/>
              <a:t>array</a:t>
            </a:r>
            <a:r>
              <a:rPr lang="en-US" dirty="0"/>
              <a:t> data structure.</a:t>
            </a:r>
            <a:endParaRPr lang="en-US" dirty="0" smtClean="0"/>
          </a:p>
          <a:p>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5</a:t>
            </a:fld>
            <a:endParaRPr lang="en-US"/>
          </a:p>
        </p:txBody>
      </p:sp>
      <p:pic>
        <p:nvPicPr>
          <p:cNvPr id="5" name="Picture 4"/>
          <p:cNvPicPr>
            <a:picLocks noChangeAspect="1"/>
          </p:cNvPicPr>
          <p:nvPr/>
        </p:nvPicPr>
        <p:blipFill>
          <a:blip r:embed="rId2"/>
          <a:stretch>
            <a:fillRect/>
          </a:stretch>
        </p:blipFill>
        <p:spPr>
          <a:xfrm>
            <a:off x="2485621" y="3293511"/>
            <a:ext cx="6168979" cy="1790700"/>
          </a:xfrm>
          <a:prstGeom prst="rect">
            <a:avLst/>
          </a:prstGeom>
        </p:spPr>
      </p:pic>
    </p:spTree>
    <p:extLst>
      <p:ext uri="{BB962C8B-B14F-4D97-AF65-F5344CB8AC3E}">
        <p14:creationId xmlns:p14="http://schemas.microsoft.com/office/powerpoint/2010/main" val="361402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Data Structures</a:t>
            </a:r>
          </a:p>
        </p:txBody>
      </p:sp>
      <p:sp>
        <p:nvSpPr>
          <p:cNvPr id="3" name="Content Placeholder 2"/>
          <p:cNvSpPr>
            <a:spLocks noGrp="1"/>
          </p:cNvSpPr>
          <p:nvPr>
            <p:ph idx="1"/>
          </p:nvPr>
        </p:nvSpPr>
        <p:spPr>
          <a:xfrm>
            <a:off x="1097280" y="1845734"/>
            <a:ext cx="10058400" cy="4323246"/>
          </a:xfrm>
        </p:spPr>
        <p:txBody>
          <a:bodyPr>
            <a:normAutofit/>
          </a:bodyPr>
          <a:lstStyle/>
          <a:p>
            <a:pPr>
              <a:buFont typeface="Wingdings" panose="05000000000000000000" pitchFamily="2" charset="2"/>
              <a:buChar char="Ø"/>
            </a:pPr>
            <a:r>
              <a:rPr lang="it-IT" dirty="0"/>
              <a:t>Primitive data </a:t>
            </a:r>
            <a:r>
              <a:rPr lang="it-IT" dirty="0" smtClean="0"/>
              <a:t>structure</a:t>
            </a:r>
          </a:p>
          <a:p>
            <a:pPr lvl="1">
              <a:buFont typeface="Wingdings" panose="05000000000000000000" pitchFamily="2" charset="2"/>
              <a:buChar char="v"/>
            </a:pPr>
            <a:r>
              <a:rPr lang="en-US" dirty="0"/>
              <a:t>The primitive data structures are primitive data types. </a:t>
            </a:r>
            <a:endParaRPr lang="en-US" dirty="0" smtClean="0"/>
          </a:p>
          <a:p>
            <a:pPr lvl="1">
              <a:buFont typeface="Wingdings" panose="05000000000000000000" pitchFamily="2" charset="2"/>
              <a:buChar char="v"/>
            </a:pPr>
            <a:r>
              <a:rPr lang="en-US" dirty="0" smtClean="0"/>
              <a:t>The </a:t>
            </a:r>
            <a:r>
              <a:rPr lang="en-US" dirty="0" err="1"/>
              <a:t>int</a:t>
            </a:r>
            <a:r>
              <a:rPr lang="en-US" dirty="0"/>
              <a:t>, char, float, double, and pointer are the primitive data structures that can hold a single value.</a:t>
            </a:r>
            <a:endParaRPr lang="it-IT" dirty="0"/>
          </a:p>
          <a:p>
            <a:pPr>
              <a:buFont typeface="Wingdings" panose="05000000000000000000" pitchFamily="2" charset="2"/>
              <a:buChar char="Ø"/>
            </a:pPr>
            <a:r>
              <a:rPr lang="it-IT" dirty="0"/>
              <a:t>Non-primitive data </a:t>
            </a:r>
            <a:r>
              <a:rPr lang="it-IT" dirty="0" smtClean="0"/>
              <a:t>structure</a:t>
            </a:r>
          </a:p>
          <a:p>
            <a:pPr lvl="1">
              <a:buFont typeface="Wingdings" panose="05000000000000000000" pitchFamily="2" charset="2"/>
              <a:buChar char="v"/>
            </a:pPr>
            <a:r>
              <a:rPr lang="en-US" dirty="0" smtClean="0"/>
              <a:t>The non-primitive data structure is divided into two types:</a:t>
            </a:r>
          </a:p>
          <a:p>
            <a:pPr lvl="1"/>
            <a:r>
              <a:rPr lang="en-US" b="1" dirty="0" smtClean="0"/>
              <a:t>Linear data structure</a:t>
            </a:r>
          </a:p>
          <a:p>
            <a:pPr lvl="2"/>
            <a:r>
              <a:rPr lang="en-US" dirty="0"/>
              <a:t>The arrangement of data in a sequential manner is known as a linear data structure. </a:t>
            </a:r>
            <a:endParaRPr lang="en-US" dirty="0" smtClean="0"/>
          </a:p>
          <a:p>
            <a:pPr lvl="2"/>
            <a:r>
              <a:rPr lang="en-US" dirty="0" smtClean="0"/>
              <a:t>The </a:t>
            </a:r>
            <a:r>
              <a:rPr lang="en-US" dirty="0"/>
              <a:t>data structures used for this purpose are Arrays, Linked list, Stacks, and Queues</a:t>
            </a:r>
            <a:r>
              <a:rPr lang="en-US" dirty="0" smtClean="0"/>
              <a:t>.</a:t>
            </a:r>
          </a:p>
          <a:p>
            <a:pPr lvl="2"/>
            <a:r>
              <a:rPr lang="en-US" dirty="0" smtClean="0"/>
              <a:t> </a:t>
            </a:r>
            <a:r>
              <a:rPr lang="en-US" dirty="0"/>
              <a:t>In these data structures, one element is connected to only one another element in a linear form.</a:t>
            </a:r>
            <a:endParaRPr lang="en-US" b="1" dirty="0" smtClean="0"/>
          </a:p>
          <a:p>
            <a:pPr lvl="1"/>
            <a:r>
              <a:rPr lang="en-US" b="1" dirty="0" smtClean="0"/>
              <a:t>Non-linear data structure</a:t>
            </a:r>
          </a:p>
          <a:p>
            <a:pPr lvl="2"/>
            <a:r>
              <a:rPr lang="en-US" dirty="0"/>
              <a:t>When one element is connected to the 'n' number of elements known as a non-linear data structure. </a:t>
            </a:r>
            <a:endParaRPr lang="en-US" dirty="0" smtClean="0"/>
          </a:p>
          <a:p>
            <a:pPr lvl="2"/>
            <a:r>
              <a:rPr lang="en-US" dirty="0" smtClean="0"/>
              <a:t>The </a:t>
            </a:r>
            <a:r>
              <a:rPr lang="en-US" dirty="0"/>
              <a:t>best example is trees and graphs. In this case, the elements are arranged in a random manner.</a:t>
            </a:r>
            <a:endParaRPr lang="en-US" dirty="0" smtClean="0"/>
          </a:p>
          <a:p>
            <a:pPr lvl="2">
              <a:buFont typeface="Wingdings" panose="05000000000000000000" pitchFamily="2" charset="2"/>
              <a:buChar char="v"/>
            </a:pPr>
            <a:endParaRPr lang="it-IT" dirty="0"/>
          </a:p>
          <a:p>
            <a:endParaRPr lang="en-US" dirty="0"/>
          </a:p>
        </p:txBody>
      </p:sp>
      <p:sp>
        <p:nvSpPr>
          <p:cNvPr id="4" name="Slide Number Placeholder 3"/>
          <p:cNvSpPr>
            <a:spLocks noGrp="1"/>
          </p:cNvSpPr>
          <p:nvPr>
            <p:ph type="sldNum" sz="quarter" idx="12"/>
          </p:nvPr>
        </p:nvSpPr>
        <p:spPr/>
        <p:txBody>
          <a:bodyPr/>
          <a:lstStyle/>
          <a:p>
            <a:fld id="{0A2F5842-B391-4B28-87D5-A70ABDD98DEA}" type="slidenum">
              <a:rPr lang="en-US" smtClean="0"/>
              <a:t>6</a:t>
            </a:fld>
            <a:endParaRPr lang="en-US"/>
          </a:p>
        </p:txBody>
      </p:sp>
    </p:spTree>
    <p:extLst>
      <p:ext uri="{BB962C8B-B14F-4D97-AF65-F5344CB8AC3E}">
        <p14:creationId xmlns:p14="http://schemas.microsoft.com/office/powerpoint/2010/main" val="13627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Structures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Can also be classified as:</a:t>
            </a:r>
          </a:p>
          <a:p>
            <a:pPr>
              <a:buFont typeface="Wingdings" panose="05000000000000000000" pitchFamily="2" charset="2"/>
              <a:buChar char="Ø"/>
            </a:pPr>
            <a:r>
              <a:rPr lang="en-US" b="1" dirty="0"/>
              <a:t>Static data structure:</a:t>
            </a:r>
            <a:r>
              <a:rPr lang="en-US" dirty="0"/>
              <a:t> </a:t>
            </a:r>
            <a:endParaRPr lang="en-US" dirty="0" smtClean="0"/>
          </a:p>
          <a:p>
            <a:pPr lvl="1">
              <a:buFont typeface="Wingdings" panose="05000000000000000000" pitchFamily="2" charset="2"/>
              <a:buChar char="Ø"/>
            </a:pPr>
            <a:r>
              <a:rPr lang="en-US" dirty="0" smtClean="0"/>
              <a:t>It </a:t>
            </a:r>
            <a:r>
              <a:rPr lang="en-US" dirty="0"/>
              <a:t>is a type of data structure where the size is allocated at the compile time. Therefore, the maximum size is fixed.</a:t>
            </a:r>
          </a:p>
          <a:p>
            <a:pPr>
              <a:buFont typeface="Wingdings" panose="05000000000000000000" pitchFamily="2" charset="2"/>
              <a:buChar char="Ø"/>
            </a:pPr>
            <a:r>
              <a:rPr lang="en-US" b="1" dirty="0"/>
              <a:t>Dynamic data structure:</a:t>
            </a:r>
            <a:r>
              <a:rPr lang="en-US" dirty="0"/>
              <a:t> </a:t>
            </a:r>
            <a:endParaRPr lang="en-US" dirty="0" smtClean="0"/>
          </a:p>
          <a:p>
            <a:pPr lvl="1">
              <a:buFont typeface="Wingdings" panose="05000000000000000000" pitchFamily="2" charset="2"/>
              <a:buChar char="Ø"/>
            </a:pPr>
            <a:r>
              <a:rPr lang="en-US" dirty="0" smtClean="0"/>
              <a:t>It </a:t>
            </a:r>
            <a:r>
              <a:rPr lang="en-US" dirty="0"/>
              <a:t>is a type of data structure where the size is allocated at the run time. Therefore, the maximum size is flexible.</a:t>
            </a:r>
          </a:p>
          <a:p>
            <a:pPr>
              <a:buFont typeface="Wingdings" panose="05000000000000000000" pitchFamily="2" charset="2"/>
              <a:buChar char="Ø"/>
            </a:pPr>
            <a:endParaRPr lang="en-US" dirty="0" smtClean="0"/>
          </a:p>
        </p:txBody>
      </p:sp>
      <p:sp>
        <p:nvSpPr>
          <p:cNvPr id="4" name="Slide Number Placeholder 3"/>
          <p:cNvSpPr>
            <a:spLocks noGrp="1"/>
          </p:cNvSpPr>
          <p:nvPr>
            <p:ph type="sldNum" sz="quarter" idx="12"/>
          </p:nvPr>
        </p:nvSpPr>
        <p:spPr/>
        <p:txBody>
          <a:bodyPr/>
          <a:lstStyle/>
          <a:p>
            <a:fld id="{0A2F5842-B391-4B28-87D5-A70ABDD98DEA}" type="slidenum">
              <a:rPr lang="en-US" smtClean="0"/>
              <a:t>7</a:t>
            </a:fld>
            <a:endParaRPr lang="en-US"/>
          </a:p>
        </p:txBody>
      </p:sp>
    </p:spTree>
    <p:extLst>
      <p:ext uri="{BB962C8B-B14F-4D97-AF65-F5344CB8AC3E}">
        <p14:creationId xmlns:p14="http://schemas.microsoft.com/office/powerpoint/2010/main" val="3617142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01284"/>
          </a:xfrm>
        </p:spPr>
        <p:txBody>
          <a:bodyPr/>
          <a:lstStyle/>
          <a:p>
            <a:r>
              <a:rPr lang="en-US" dirty="0" smtClean="0"/>
              <a:t>Linear vs Non linear Data Structure</a:t>
            </a:r>
            <a:endParaRPr lang="en-US" dirty="0"/>
          </a:p>
        </p:txBody>
      </p:sp>
      <p:pic>
        <p:nvPicPr>
          <p:cNvPr id="5" name="Content Placeholder 4"/>
          <p:cNvPicPr>
            <a:picLocks noGrp="1" noChangeAspect="1"/>
          </p:cNvPicPr>
          <p:nvPr>
            <p:ph idx="1"/>
          </p:nvPr>
        </p:nvPicPr>
        <p:blipFill>
          <a:blip r:embed="rId2"/>
          <a:stretch>
            <a:fillRect/>
          </a:stretch>
        </p:blipFill>
        <p:spPr>
          <a:xfrm>
            <a:off x="1365162" y="1846263"/>
            <a:ext cx="9790518" cy="4399991"/>
          </a:xfrm>
          <a:prstGeom prst="rect">
            <a:avLst/>
          </a:prstGeom>
        </p:spPr>
      </p:pic>
      <p:sp>
        <p:nvSpPr>
          <p:cNvPr id="4" name="Slide Number Placeholder 3"/>
          <p:cNvSpPr>
            <a:spLocks noGrp="1"/>
          </p:cNvSpPr>
          <p:nvPr>
            <p:ph type="sldNum" sz="quarter" idx="12"/>
          </p:nvPr>
        </p:nvSpPr>
        <p:spPr/>
        <p:txBody>
          <a:bodyPr/>
          <a:lstStyle/>
          <a:p>
            <a:fld id="{0A2F5842-B391-4B28-87D5-A70ABDD98DEA}" type="slidenum">
              <a:rPr lang="en-US" smtClean="0"/>
              <a:t>8</a:t>
            </a:fld>
            <a:endParaRPr lang="en-US"/>
          </a:p>
        </p:txBody>
      </p:sp>
    </p:spTree>
    <p:extLst>
      <p:ext uri="{BB962C8B-B14F-4D97-AF65-F5344CB8AC3E}">
        <p14:creationId xmlns:p14="http://schemas.microsoft.com/office/powerpoint/2010/main" val="3418213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Classifications</a:t>
            </a:r>
            <a:endParaRPr lang="en-US" dirty="0"/>
          </a:p>
        </p:txBody>
      </p:sp>
      <p:pic>
        <p:nvPicPr>
          <p:cNvPr id="5" name="Content Placeholder 4"/>
          <p:cNvPicPr>
            <a:picLocks noGrp="1" noChangeAspect="1"/>
          </p:cNvPicPr>
          <p:nvPr>
            <p:ph idx="1"/>
          </p:nvPr>
        </p:nvPicPr>
        <p:blipFill>
          <a:blip r:embed="rId2"/>
          <a:stretch>
            <a:fillRect/>
          </a:stretch>
        </p:blipFill>
        <p:spPr>
          <a:xfrm>
            <a:off x="1571222" y="1846263"/>
            <a:ext cx="8963695" cy="4022725"/>
          </a:xfrm>
          <a:prstGeom prst="rect">
            <a:avLst/>
          </a:prstGeom>
        </p:spPr>
      </p:pic>
      <p:sp>
        <p:nvSpPr>
          <p:cNvPr id="4" name="Slide Number Placeholder 3"/>
          <p:cNvSpPr>
            <a:spLocks noGrp="1"/>
          </p:cNvSpPr>
          <p:nvPr>
            <p:ph type="sldNum" sz="quarter" idx="12"/>
          </p:nvPr>
        </p:nvSpPr>
        <p:spPr/>
        <p:txBody>
          <a:bodyPr/>
          <a:lstStyle/>
          <a:p>
            <a:fld id="{0A2F5842-B391-4B28-87D5-A70ABDD98DEA}" type="slidenum">
              <a:rPr lang="en-US" smtClean="0"/>
              <a:t>9</a:t>
            </a:fld>
            <a:endParaRPr lang="en-US"/>
          </a:p>
        </p:txBody>
      </p:sp>
    </p:spTree>
    <p:extLst>
      <p:ext uri="{BB962C8B-B14F-4D97-AF65-F5344CB8AC3E}">
        <p14:creationId xmlns:p14="http://schemas.microsoft.com/office/powerpoint/2010/main" val="21317836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657</TotalTime>
  <Words>1511</Words>
  <Application>Microsoft Office PowerPoint</Application>
  <PresentationFormat>Widescreen</PresentationFormat>
  <Paragraphs>282</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Calibri Light</vt:lpstr>
      <vt:lpstr>Wingdings</vt:lpstr>
      <vt:lpstr>Retrospect</vt:lpstr>
      <vt:lpstr>Unit 1  Introduction to data Structure</vt:lpstr>
      <vt:lpstr>DataTypes</vt:lpstr>
      <vt:lpstr>User Defined DataTypes</vt:lpstr>
      <vt:lpstr>DataTypes in C/C++</vt:lpstr>
      <vt:lpstr>Data Structure</vt:lpstr>
      <vt:lpstr>Types of Data Structures</vt:lpstr>
      <vt:lpstr>Types of Data Structures</vt:lpstr>
      <vt:lpstr>Linear vs Non linear Data Structure</vt:lpstr>
      <vt:lpstr>Data Structure Classifications</vt:lpstr>
      <vt:lpstr>Data Structure operations</vt:lpstr>
      <vt:lpstr>Abstract Data Type</vt:lpstr>
      <vt:lpstr>Abstract Data Type</vt:lpstr>
      <vt:lpstr>Importance of data structures</vt:lpstr>
      <vt:lpstr>Advantages of data structures</vt:lpstr>
      <vt:lpstr>Algorithms</vt:lpstr>
      <vt:lpstr>Good Algorithm</vt:lpstr>
      <vt:lpstr>Commonly used data structures in algorithms</vt:lpstr>
      <vt:lpstr>Commonly used data structures in algorithms</vt:lpstr>
      <vt:lpstr>Dynamic Memory allocation in C</vt:lpstr>
      <vt:lpstr>Dynamic Memory allocation in C</vt:lpstr>
      <vt:lpstr>Dynamic Memory allocation in C</vt:lpstr>
      <vt:lpstr>Dynamic Memory allocation in C</vt:lpstr>
      <vt:lpstr>Dynamic Memory allocation in C</vt:lpstr>
      <vt:lpstr>Dynamic Memory allocation in C</vt:lpstr>
      <vt:lpstr>Dynamic Memory allocation in C</vt:lpstr>
      <vt:lpstr>Dynamic Memory allocation in C</vt:lpstr>
      <vt:lpstr>Dynamic Memory allocation in C</vt:lpstr>
      <vt:lpstr>Time complexity of algorithm</vt:lpstr>
      <vt:lpstr>Space complexity of algorithm</vt:lpstr>
      <vt:lpstr>Space complexity of algorithm</vt:lpstr>
      <vt:lpstr>Asymptotic notations</vt:lpstr>
      <vt:lpstr>Big Oh Notation</vt:lpstr>
      <vt:lpstr>Omega Notation (Ω)</vt:lpstr>
      <vt:lpstr>Theta Notation (θ)</vt:lpstr>
      <vt:lpstr>Assignment-1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data Structure</dc:title>
  <dc:creator>gs</dc:creator>
  <cp:lastModifiedBy>gs</cp:lastModifiedBy>
  <cp:revision>57</cp:revision>
  <dcterms:created xsi:type="dcterms:W3CDTF">2022-07-30T15:01:09Z</dcterms:created>
  <dcterms:modified xsi:type="dcterms:W3CDTF">2023-05-08T08:20:23Z</dcterms:modified>
</cp:coreProperties>
</file>