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4275F-2AF4-4760-B960-71FDBD32E9E1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7C937-CF85-4C01-BBFD-FDAEDBCAF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1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7C937-CF85-4C01-BBFD-FDAEDBCAFD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89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7E13-5F6F-49D0-A3E0-0089FD2DE29C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8C9D-02C5-44C3-B716-52AC34CDDEE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94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9CB1-014C-4978-86E1-70FAF61FF451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8C9D-02C5-44C3-B716-52AC34CDD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7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4811-03D9-407F-B11A-22707A1FDC55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8C9D-02C5-44C3-B716-52AC34CDD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8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B4AC-24CB-4FF6-B6AA-192CCF84D579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8C9D-02C5-44C3-B716-52AC34CDD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8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871E3-8388-4548-968C-B81839BFD099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8C9D-02C5-44C3-B716-52AC34CDDEE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75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5370-69D1-4013-ACFF-5E116FF381A7}" type="datetime1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8C9D-02C5-44C3-B716-52AC34CDD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3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5BE7-648E-4C0B-98D4-FC184AAE3AD4}" type="datetime1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8C9D-02C5-44C3-B716-52AC34CDD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7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E205-9738-45FF-8431-333D2110ED49}" type="datetime1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8C9D-02C5-44C3-B716-52AC34CDD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4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4C02-A288-4898-B838-34032E45783B}" type="datetime1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8C9D-02C5-44C3-B716-52AC34CDD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8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CB8CD34-F913-482D-9ABC-56AE3C187F72}" type="datetime1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818C9D-02C5-44C3-B716-52AC34CDD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3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FD1DE-30FA-430A-A118-C6B6D888D11B}" type="datetime1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8C9D-02C5-44C3-B716-52AC34CDD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8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E385B7-3300-4A10-9B29-571D33D38095}" type="datetime1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1818C9D-02C5-44C3-B716-52AC34CDDEE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90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104710"/>
          </a:xfrm>
        </p:spPr>
        <p:txBody>
          <a:bodyPr/>
          <a:lstStyle/>
          <a:p>
            <a:pPr algn="ctr"/>
            <a:r>
              <a:rPr lang="en-US" dirty="0" smtClean="0"/>
              <a:t>Unit-11</a:t>
            </a:r>
            <a:br>
              <a:rPr lang="en-US" dirty="0" smtClean="0"/>
            </a:b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36417" y="4455620"/>
            <a:ext cx="3122034" cy="1143000"/>
          </a:xfrm>
        </p:spPr>
        <p:txBody>
          <a:bodyPr/>
          <a:lstStyle/>
          <a:p>
            <a:r>
              <a:rPr lang="en-US" dirty="0" smtClean="0"/>
              <a:t>Compiled by:</a:t>
            </a:r>
          </a:p>
          <a:p>
            <a:r>
              <a:rPr lang="en-US" dirty="0" err="1" smtClean="0"/>
              <a:t>Ghanashyam</a:t>
            </a:r>
            <a:r>
              <a:rPr lang="en-US" dirty="0" smtClean="0"/>
              <a:t> BK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8C9D-02C5-44C3-B716-52AC34CDDE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1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Deterministic </a:t>
            </a:r>
            <a:r>
              <a:rPr lang="en-US" dirty="0"/>
              <a:t>Algorithm &amp; Non-Deterministic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8164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a </a:t>
            </a:r>
            <a:r>
              <a:rPr lang="en-US" b="1" dirty="0"/>
              <a:t>deterministic algorithm</a:t>
            </a:r>
            <a:r>
              <a:rPr lang="en-US" dirty="0"/>
              <a:t>, for a given particular input, the computer will always produce the same output going through the same states </a:t>
            </a:r>
            <a:r>
              <a:rPr lang="en-US" dirty="0" smtClean="0"/>
              <a:t>but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Non-deterministic </a:t>
            </a:r>
            <a:r>
              <a:rPr lang="en-US" b="1" dirty="0"/>
              <a:t>algorithm</a:t>
            </a:r>
            <a:r>
              <a:rPr lang="en-US" dirty="0"/>
              <a:t>, for the same input, the compiler may produce different output in different runs. In fact, non-deterministic algorithms can’t solve the problem in polynomial time and can’t determine what is the next step. The non-deterministic algorithms can show different behaviors for the same input on different </a:t>
            </a:r>
            <a:r>
              <a:rPr lang="en-US" dirty="0" smtClean="0"/>
              <a:t>execution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a situation where finding an exact solution is expensive and difficult using deterministic algorithms, non-deterministic algorithms are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8C9D-02C5-44C3-B716-52AC34CDDEE8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758" y="4216735"/>
            <a:ext cx="5800725" cy="200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6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Algorithm &amp; Non-Deterministic Algorithm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801788"/>
              </p:ext>
            </p:extLst>
          </p:nvPr>
        </p:nvGraphicFramePr>
        <p:xfrm>
          <a:off x="1096963" y="1846262"/>
          <a:ext cx="10058400" cy="39878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9200"/>
                <a:gridCol w="5029200"/>
              </a:tblGrid>
              <a:tr h="42313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Deterministic</a:t>
                      </a:r>
                      <a:r>
                        <a:rPr lang="en-US" b="1" baseline="0" dirty="0" smtClean="0"/>
                        <a:t> Algorithm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Non-Deterministic</a:t>
                      </a:r>
                      <a:r>
                        <a:rPr lang="en-US" b="1" baseline="0" dirty="0" smtClean="0"/>
                        <a:t> Algorithm</a:t>
                      </a:r>
                      <a:endParaRPr lang="en-US" b="1" dirty="0"/>
                    </a:p>
                  </a:txBody>
                  <a:tcPr/>
                </a:tc>
              </a:tr>
              <a:tr h="1047685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In a deterministic algorithm, the computer produces the same output while going through different steps. 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In a non-deterministic algorithm, the computer may produce different outputs for the same input while going through different runs. 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 anchor="ctr"/>
                </a:tc>
              </a:tr>
              <a:tr h="1047685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The deterministic algorithm can determine the next step. 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The non-deterministic algorithm cannot solve problems in polynomial time, and cannot determine the next step. 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 anchor="ctr"/>
                </a:tc>
              </a:tr>
              <a:tr h="734683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The output is not random.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The output has a certain degree of randomness to it. 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 anchor="ctr"/>
                </a:tc>
              </a:tr>
              <a:tr h="734683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In a deterministic algorithm, the next step can be determined. 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In a non-deterministic algorithm, the next step cannot be determined. 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8C9D-02C5-44C3-B716-52AC34CDDE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02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Discussed on Merge Sort (Chapter-Sorting)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8C9D-02C5-44C3-B716-52AC34CDDE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8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Series/Sequential </a:t>
            </a:r>
            <a:r>
              <a:rPr lang="en-US" dirty="0"/>
              <a:t>and Parallel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Depending on the architecture of computers, we have two types of algorithms </a:t>
            </a:r>
            <a:r>
              <a:rPr lang="en-US" dirty="0" smtClean="0"/>
              <a:t>−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Sequential Algorithm</a:t>
            </a:r>
            <a:r>
              <a:rPr lang="en-US" dirty="0"/>
              <a:t> − An algorithm in which some consecutive steps of instructions are executed in a chronological order to solve a problem.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Parallel Algorithm</a:t>
            </a:r>
            <a:r>
              <a:rPr lang="en-US" dirty="0"/>
              <a:t> − The problem is divided into sub-problems and are executed in parallel to get individual outputs. Later on, these individual outputs are combined together to get the final desired output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not easy to divide a large problem into </a:t>
            </a:r>
            <a:r>
              <a:rPr lang="en-US" b="1" dirty="0"/>
              <a:t>sub-problems</a:t>
            </a:r>
            <a:r>
              <a:rPr lang="en-US" dirty="0"/>
              <a:t>. Sub-problems may have data dependency among them. Therefore, the processors have to communicate with each other to solve the problem.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has been found that the time needed by the processors in communicating with each other is more than the actual processing time. So, while designing a parallel algorithm, proper CPU utilization should be considered to get an efficient algorithm.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8C9D-02C5-44C3-B716-52AC34CDDE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5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and Approximate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 Approximate Algorithm is a way of approach </a:t>
            </a:r>
            <a:r>
              <a:rPr lang="en-US" b="1" dirty="0"/>
              <a:t>NP-COMPLETENESS</a:t>
            </a:r>
            <a:r>
              <a:rPr lang="en-US" dirty="0"/>
              <a:t> for the optimization problem.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</a:t>
            </a:r>
            <a:r>
              <a:rPr lang="en-US" dirty="0"/>
              <a:t>technique does not guarantee the best solution.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goal of an approximation algorithm is to come as close as possible to the optimum value in a reasonable amount of time which is at the most polynomial time.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Such </a:t>
            </a:r>
            <a:r>
              <a:rPr lang="en-US" dirty="0"/>
              <a:t>algorithms are called </a:t>
            </a:r>
            <a:r>
              <a:rPr lang="en-US" b="1" dirty="0"/>
              <a:t>approximation</a:t>
            </a:r>
            <a:r>
              <a:rPr lang="en-US" dirty="0"/>
              <a:t> </a:t>
            </a:r>
            <a:r>
              <a:rPr lang="en-US" b="1" dirty="0"/>
              <a:t>algorithm</a:t>
            </a:r>
            <a:r>
              <a:rPr lang="en-US" dirty="0"/>
              <a:t> or </a:t>
            </a:r>
            <a:r>
              <a:rPr lang="en-US" b="1" dirty="0"/>
              <a:t>heuristic</a:t>
            </a:r>
            <a:r>
              <a:rPr lang="en-US" dirty="0"/>
              <a:t> </a:t>
            </a:r>
            <a:r>
              <a:rPr lang="en-US" b="1" dirty="0"/>
              <a:t>algorithm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heuristic algorithm is </a:t>
            </a:r>
            <a:r>
              <a:rPr lang="en-US" b="1" i="1" dirty="0"/>
              <a:t>one that is designed to solve a problem in a faster and more efficient fashion than traditional methods by sacrificing optimality, accuracy, precision, or completeness for speed</a:t>
            </a:r>
            <a:r>
              <a:rPr lang="en-US" i="1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8C9D-02C5-44C3-B716-52AC34CDDE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3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and Approximate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Features of</a:t>
            </a:r>
            <a:r>
              <a:rPr lang="en-US" b="1" u="sng" dirty="0"/>
              <a:t> </a:t>
            </a:r>
            <a:r>
              <a:rPr lang="en-US" b="1" dirty="0"/>
              <a:t>Approximation</a:t>
            </a:r>
            <a:r>
              <a:rPr lang="en-US" b="1" u="sng" dirty="0"/>
              <a:t> </a:t>
            </a:r>
            <a:r>
              <a:rPr lang="en-US" b="1" u="sng" dirty="0" smtClean="0"/>
              <a:t>Algorithm: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/>
              <a:t>An approximation algorithm guarantees to run in polynomial time though it does not guarantee the most effective solution.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/>
              <a:t>An approximation algorithm guarantees to seek out high accuracy and top quality solution(say within 1% of optimum)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/>
              <a:t>Approximation algorithms are used to get an answer near the (optimal) solution of an optimization problem in polynomial time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8C9D-02C5-44C3-B716-52AC34CDDE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77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and Approximate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 </a:t>
            </a:r>
            <a:r>
              <a:rPr lang="en-US" b="1" dirty="0" smtClean="0"/>
              <a:t>Examples </a:t>
            </a:r>
            <a:r>
              <a:rPr lang="en-US" b="1" dirty="0"/>
              <a:t>of the Approximation </a:t>
            </a:r>
            <a:r>
              <a:rPr lang="en-US" b="1" dirty="0" smtClean="0"/>
              <a:t>algorithm: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b="1" u="sng" dirty="0"/>
              <a:t>The Vertex Cover Problem</a:t>
            </a:r>
            <a:r>
              <a:rPr lang="en-US" b="1" dirty="0"/>
              <a:t> –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In the vertex cover problem, the optimization problem is to find the vertex cover with the </a:t>
            </a:r>
            <a:r>
              <a:rPr lang="en-US" b="1" dirty="0"/>
              <a:t>fewest</a:t>
            </a:r>
            <a:r>
              <a:rPr lang="en-US" dirty="0"/>
              <a:t> </a:t>
            </a:r>
            <a:r>
              <a:rPr lang="en-US" b="1" dirty="0"/>
              <a:t>vertices</a:t>
            </a:r>
            <a:r>
              <a:rPr lang="en-US" dirty="0"/>
              <a:t>, and the approximation problem is to find the vertex cover with </a:t>
            </a:r>
            <a:r>
              <a:rPr lang="en-US" b="1" dirty="0"/>
              <a:t>few</a:t>
            </a:r>
            <a:r>
              <a:rPr lang="en-US" dirty="0"/>
              <a:t> </a:t>
            </a:r>
            <a:r>
              <a:rPr lang="en-US" b="1" dirty="0"/>
              <a:t>vertices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 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b="1" u="sng" dirty="0"/>
              <a:t>Travelling Salesman Problem</a:t>
            </a:r>
            <a:r>
              <a:rPr lang="en-US" b="1" dirty="0"/>
              <a:t> –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 the traveling salesperson problem, the optimization problem is to find the </a:t>
            </a:r>
            <a:r>
              <a:rPr lang="en-US" b="1" dirty="0"/>
              <a:t>shortest cycle</a:t>
            </a:r>
            <a:r>
              <a:rPr lang="en-US" dirty="0"/>
              <a:t>, and the approximation problem is to find a </a:t>
            </a:r>
            <a:r>
              <a:rPr lang="en-US" b="1" dirty="0"/>
              <a:t>short cycle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8C9D-02C5-44C3-B716-52AC34CDDE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97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Vs. Heuristic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18C9D-02C5-44C3-B716-52AC34CDDEE8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293647"/>
              </p:ext>
            </p:extLst>
          </p:nvPr>
        </p:nvGraphicFramePr>
        <p:xfrm>
          <a:off x="1096963" y="1846263"/>
          <a:ext cx="10058400" cy="4065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9200"/>
                <a:gridCol w="5029200"/>
              </a:tblGrid>
              <a:tr h="470294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Greedy Algorithm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Heuristic Algorithm</a:t>
                      </a:r>
                      <a:endParaRPr lang="en-US" b="1" dirty="0"/>
                    </a:p>
                  </a:txBody>
                  <a:tcPr/>
                </a:tc>
              </a:tr>
              <a:tr h="8117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 available data at each stage and chooses the optimal path at each stage.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Calculates the heuristic value for each node using the available data and chooses the best path.</a:t>
                      </a:r>
                      <a:endParaRPr lang="en-US" dirty="0"/>
                    </a:p>
                  </a:txBody>
                  <a:tcPr/>
                </a:tc>
              </a:tr>
              <a:tr h="8117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the worst case condition, time complexity and space complexity will be very high.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It's used to reduce the time, complexity and space complexity to a reasonable bounded value.</a:t>
                      </a:r>
                      <a:endParaRPr lang="en-US" dirty="0"/>
                    </a:p>
                  </a:txBody>
                  <a:tcPr/>
                </a:tc>
              </a:tr>
              <a:tr h="8117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Produces locally optimal solution that may lead to globally optimal solution.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Collects all the available data and select the path which will be a globally good path.</a:t>
                      </a:r>
                      <a:endParaRPr lang="en-US" dirty="0"/>
                    </a:p>
                  </a:txBody>
                  <a:tcPr/>
                </a:tc>
              </a:tr>
              <a:tr h="11596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is no rules of thumb here, it will choose only the path which is the best fit at that moment.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There are thumb rules. Using those rules, it mostly leads to a globally optimal path but if not, then also it will lead to a sufficient good path.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7044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151</TotalTime>
  <Words>348</Words>
  <Application>Microsoft Office PowerPoint</Application>
  <PresentationFormat>Widescreen</PresentationFormat>
  <Paragraphs>62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Unit-11 Algorithms</vt:lpstr>
      <vt:lpstr>Deterministic Algorithm &amp; Non-Deterministic Algorithm</vt:lpstr>
      <vt:lpstr>Deterministic Algorithm &amp; Non-Deterministic Algorithm</vt:lpstr>
      <vt:lpstr>Divide and Conquer Algorithm</vt:lpstr>
      <vt:lpstr>Series/Sequential and Parallel Algorithm</vt:lpstr>
      <vt:lpstr>Heuristic and Approximate Algorithms</vt:lpstr>
      <vt:lpstr>Heuristic and Approximate Algorithms</vt:lpstr>
      <vt:lpstr>Heuristic and Approximate Algorithms</vt:lpstr>
      <vt:lpstr>Greedy Vs. Heuristic Algorithm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Unit-11 Algorithms</dc:title>
  <dc:creator>gs</dc:creator>
  <cp:lastModifiedBy>gs</cp:lastModifiedBy>
  <cp:revision>32</cp:revision>
  <dcterms:created xsi:type="dcterms:W3CDTF">2022-11-18T19:22:04Z</dcterms:created>
  <dcterms:modified xsi:type="dcterms:W3CDTF">2022-12-07T15:42:13Z</dcterms:modified>
</cp:coreProperties>
</file>