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7" r:id="rId3"/>
    <p:sldId id="263" r:id="rId4"/>
    <p:sldId id="264" r:id="rId5"/>
    <p:sldId id="265" r:id="rId6"/>
    <p:sldId id="259" r:id="rId7"/>
    <p:sldId id="266" r:id="rId8"/>
    <p:sldId id="267" r:id="rId9"/>
    <p:sldId id="260" r:id="rId10"/>
    <p:sldId id="261" r:id="rId11"/>
    <p:sldId id="270" r:id="rId12"/>
    <p:sldId id="286" r:id="rId13"/>
    <p:sldId id="271" r:id="rId14"/>
    <p:sldId id="272" r:id="rId15"/>
    <p:sldId id="268" r:id="rId16"/>
    <p:sldId id="273" r:id="rId17"/>
    <p:sldId id="274" r:id="rId18"/>
    <p:sldId id="275" r:id="rId19"/>
    <p:sldId id="269" r:id="rId20"/>
    <p:sldId id="276" r:id="rId21"/>
    <p:sldId id="277" r:id="rId22"/>
    <p:sldId id="278" r:id="rId23"/>
    <p:sldId id="280" r:id="rId24"/>
    <p:sldId id="281" r:id="rId25"/>
    <p:sldId id="282" r:id="rId26"/>
    <p:sldId id="283" r:id="rId27"/>
    <p:sldId id="284" r:id="rId28"/>
    <p:sldId id="285" r:id="rId29"/>
    <p:sldId id="287" r:id="rId30"/>
    <p:sldId id="288" r:id="rId31"/>
    <p:sldId id="289" r:id="rId32"/>
    <p:sldId id="290" r:id="rId33"/>
    <p:sldId id="291" r:id="rId34"/>
    <p:sldId id="292" r:id="rId35"/>
    <p:sldId id="29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C90EA6-DD92-4FE1-9CCF-37A46AB7A7D6}" type="datetimeFigureOut">
              <a:rPr lang="en-US" smtClean="0"/>
              <a:t>5/8/2023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2798E8-4544-4765-A6A0-6E9CE0F4FD97}" type="slidenum">
              <a:rPr lang="en-US" smtClean="0"/>
              <a:t>‹#›</a:t>
            </a:fld>
            <a:endParaRPr lang="en-US"/>
          </a:p>
        </p:txBody>
      </p:sp>
    </p:spTree>
    <p:extLst>
      <p:ext uri="{BB962C8B-B14F-4D97-AF65-F5344CB8AC3E}">
        <p14:creationId xmlns:p14="http://schemas.microsoft.com/office/powerpoint/2010/main" val="2771303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2798E8-4544-4765-A6A0-6E9CE0F4FD97}" type="slidenum">
              <a:rPr lang="en-US" smtClean="0"/>
              <a:t>1</a:t>
            </a:fld>
            <a:endParaRPr lang="en-US"/>
          </a:p>
        </p:txBody>
      </p:sp>
    </p:spTree>
    <p:extLst>
      <p:ext uri="{BB962C8B-B14F-4D97-AF65-F5344CB8AC3E}">
        <p14:creationId xmlns:p14="http://schemas.microsoft.com/office/powerpoint/2010/main" val="2549864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FA51459-ECFA-42C1-B064-ADD76DF9F78F}" type="datetime1">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6814CF-CC1D-4568-BD21-DFD01F02D5E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489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47A201-B780-499B-9BF1-8A076BF6E4C0}" type="datetime1">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6814CF-CC1D-4568-BD21-DFD01F02D5E5}" type="slidenum">
              <a:rPr lang="en-US" smtClean="0"/>
              <a:t>‹#›</a:t>
            </a:fld>
            <a:endParaRPr lang="en-US"/>
          </a:p>
        </p:txBody>
      </p:sp>
    </p:spTree>
    <p:extLst>
      <p:ext uri="{BB962C8B-B14F-4D97-AF65-F5344CB8AC3E}">
        <p14:creationId xmlns:p14="http://schemas.microsoft.com/office/powerpoint/2010/main" val="3944010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CD8E7-9482-456A-8CF8-01F0EBB7ADB0}" type="datetime1">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6814CF-CC1D-4568-BD21-DFD01F02D5E5}" type="slidenum">
              <a:rPr lang="en-US" smtClean="0"/>
              <a:t>‹#›</a:t>
            </a:fld>
            <a:endParaRPr lang="en-US"/>
          </a:p>
        </p:txBody>
      </p:sp>
    </p:spTree>
    <p:extLst>
      <p:ext uri="{BB962C8B-B14F-4D97-AF65-F5344CB8AC3E}">
        <p14:creationId xmlns:p14="http://schemas.microsoft.com/office/powerpoint/2010/main" val="1471198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54AC91-D018-4C14-933D-BFE60A2CB796}" type="datetime1">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6814CF-CC1D-4568-BD21-DFD01F02D5E5}" type="slidenum">
              <a:rPr lang="en-US" smtClean="0"/>
              <a:t>‹#›</a:t>
            </a:fld>
            <a:endParaRPr lang="en-US"/>
          </a:p>
        </p:txBody>
      </p:sp>
    </p:spTree>
    <p:extLst>
      <p:ext uri="{BB962C8B-B14F-4D97-AF65-F5344CB8AC3E}">
        <p14:creationId xmlns:p14="http://schemas.microsoft.com/office/powerpoint/2010/main" val="3741586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80F6CB-7EFB-4DCA-912B-53CE443EB3CC}" type="datetime1">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6814CF-CC1D-4568-BD21-DFD01F02D5E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2089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76DD901-B61B-4BE3-A1B7-9546B86FB559}" type="datetime1">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6814CF-CC1D-4568-BD21-DFD01F02D5E5}" type="slidenum">
              <a:rPr lang="en-US" smtClean="0"/>
              <a:t>‹#›</a:t>
            </a:fld>
            <a:endParaRPr lang="en-US"/>
          </a:p>
        </p:txBody>
      </p:sp>
    </p:spTree>
    <p:extLst>
      <p:ext uri="{BB962C8B-B14F-4D97-AF65-F5344CB8AC3E}">
        <p14:creationId xmlns:p14="http://schemas.microsoft.com/office/powerpoint/2010/main" val="4174114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C5E3ECB-B81F-4C01-AEFB-7286C26C77D1}" type="datetime1">
              <a:rPr lang="en-US" smtClean="0"/>
              <a:t>5/8/2023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6814CF-CC1D-4568-BD21-DFD01F02D5E5}" type="slidenum">
              <a:rPr lang="en-US" smtClean="0"/>
              <a:t>‹#›</a:t>
            </a:fld>
            <a:endParaRPr lang="en-US"/>
          </a:p>
        </p:txBody>
      </p:sp>
    </p:spTree>
    <p:extLst>
      <p:ext uri="{BB962C8B-B14F-4D97-AF65-F5344CB8AC3E}">
        <p14:creationId xmlns:p14="http://schemas.microsoft.com/office/powerpoint/2010/main" val="2122091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C8C356E-7C0D-43B6-A077-7973073B351A}" type="datetime1">
              <a:rPr lang="en-US" smtClean="0"/>
              <a:t>5/8/2023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6814CF-CC1D-4568-BD21-DFD01F02D5E5}" type="slidenum">
              <a:rPr lang="en-US" smtClean="0"/>
              <a:t>‹#›</a:t>
            </a:fld>
            <a:endParaRPr lang="en-US"/>
          </a:p>
        </p:txBody>
      </p:sp>
    </p:spTree>
    <p:extLst>
      <p:ext uri="{BB962C8B-B14F-4D97-AF65-F5344CB8AC3E}">
        <p14:creationId xmlns:p14="http://schemas.microsoft.com/office/powerpoint/2010/main" val="4080850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3AC2CB1-9932-466F-8E78-0753BF52FC2D}" type="datetime1">
              <a:rPr lang="en-US" smtClean="0"/>
              <a:t>5/8/2023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36814CF-CC1D-4568-BD21-DFD01F02D5E5}" type="slidenum">
              <a:rPr lang="en-US" smtClean="0"/>
              <a:t>‹#›</a:t>
            </a:fld>
            <a:endParaRPr lang="en-US"/>
          </a:p>
        </p:txBody>
      </p:sp>
    </p:spTree>
    <p:extLst>
      <p:ext uri="{BB962C8B-B14F-4D97-AF65-F5344CB8AC3E}">
        <p14:creationId xmlns:p14="http://schemas.microsoft.com/office/powerpoint/2010/main" val="700604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9370090-CD68-49FF-A93F-B3FC44731708}" type="datetime1">
              <a:rPr lang="en-US" smtClean="0"/>
              <a:t>5/8/2023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36814CF-CC1D-4568-BD21-DFD01F02D5E5}" type="slidenum">
              <a:rPr lang="en-US" smtClean="0"/>
              <a:t>‹#›</a:t>
            </a:fld>
            <a:endParaRPr lang="en-US"/>
          </a:p>
        </p:txBody>
      </p:sp>
    </p:spTree>
    <p:extLst>
      <p:ext uri="{BB962C8B-B14F-4D97-AF65-F5344CB8AC3E}">
        <p14:creationId xmlns:p14="http://schemas.microsoft.com/office/powerpoint/2010/main" val="2954829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21311B-10B0-41C8-B1E0-7005EC053FBF}" type="datetime1">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6814CF-CC1D-4568-BD21-DFD01F02D5E5}" type="slidenum">
              <a:rPr lang="en-US" smtClean="0"/>
              <a:t>‹#›</a:t>
            </a:fld>
            <a:endParaRPr lang="en-US"/>
          </a:p>
        </p:txBody>
      </p:sp>
    </p:spTree>
    <p:extLst>
      <p:ext uri="{BB962C8B-B14F-4D97-AF65-F5344CB8AC3E}">
        <p14:creationId xmlns:p14="http://schemas.microsoft.com/office/powerpoint/2010/main" val="3071538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9F6C78B-787F-44F1-8B5A-6857F4D964B1}" type="datetime1">
              <a:rPr lang="en-US" smtClean="0"/>
              <a:t>5/8/2023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36814CF-CC1D-4568-BD21-DFD01F02D5E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89608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1776383"/>
            <a:ext cx="10058400" cy="2048642"/>
          </a:xfrm>
        </p:spPr>
        <p:txBody>
          <a:bodyPr>
            <a:normAutofit fontScale="90000"/>
          </a:bodyPr>
          <a:lstStyle/>
          <a:p>
            <a:pPr algn="ctr"/>
            <a:r>
              <a:rPr lang="en-US" dirty="0"/>
              <a:t>Unit </a:t>
            </a:r>
            <a:r>
              <a:rPr lang="en-US" dirty="0" smtClean="0"/>
              <a:t>2</a:t>
            </a:r>
            <a:br>
              <a:rPr lang="en-US" dirty="0" smtClean="0"/>
            </a:br>
            <a:r>
              <a:rPr lang="en-US" dirty="0" smtClean="0"/>
              <a:t>The </a:t>
            </a:r>
            <a:r>
              <a:rPr lang="en-US" dirty="0"/>
              <a:t>Stack</a:t>
            </a:r>
          </a:p>
        </p:txBody>
      </p:sp>
      <p:sp>
        <p:nvSpPr>
          <p:cNvPr id="3" name="Subtitle 2"/>
          <p:cNvSpPr>
            <a:spLocks noGrp="1"/>
          </p:cNvSpPr>
          <p:nvPr>
            <p:ph type="subTitle" idx="1"/>
          </p:nvPr>
        </p:nvSpPr>
        <p:spPr>
          <a:xfrm>
            <a:off x="8126569" y="4455620"/>
            <a:ext cx="3031882" cy="1143000"/>
          </a:xfrm>
        </p:spPr>
        <p:txBody>
          <a:bodyPr/>
          <a:lstStyle/>
          <a:p>
            <a:r>
              <a:rPr lang="en-US" dirty="0" smtClean="0"/>
              <a:t>Compiled BY:</a:t>
            </a:r>
          </a:p>
          <a:p>
            <a:r>
              <a:rPr lang="en-US" dirty="0" err="1" smtClean="0"/>
              <a:t>Ghanashyam</a:t>
            </a:r>
            <a:r>
              <a:rPr lang="en-US" dirty="0" smtClean="0"/>
              <a:t> BK</a:t>
            </a:r>
            <a:endParaRPr lang="en-US" dirty="0"/>
          </a:p>
        </p:txBody>
      </p:sp>
      <p:sp>
        <p:nvSpPr>
          <p:cNvPr id="4" name="Slide Number Placeholder 3"/>
          <p:cNvSpPr>
            <a:spLocks noGrp="1"/>
          </p:cNvSpPr>
          <p:nvPr>
            <p:ph type="sldNum" sz="quarter" idx="12"/>
          </p:nvPr>
        </p:nvSpPr>
        <p:spPr/>
        <p:txBody>
          <a:bodyPr/>
          <a:lstStyle/>
          <a:p>
            <a:fld id="{B36814CF-CC1D-4568-BD21-DFD01F02D5E5}" type="slidenum">
              <a:rPr lang="en-US" smtClean="0"/>
              <a:t>1</a:t>
            </a:fld>
            <a:endParaRPr lang="en-US"/>
          </a:p>
        </p:txBody>
      </p:sp>
    </p:spTree>
    <p:extLst>
      <p:ext uri="{BB962C8B-B14F-4D97-AF65-F5344CB8AC3E}">
        <p14:creationId xmlns:p14="http://schemas.microsoft.com/office/powerpoint/2010/main" val="3067745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of </a:t>
            </a:r>
            <a:r>
              <a:rPr lang="en-US" dirty="0" smtClean="0"/>
              <a:t>Infix Expressions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Infix notation is commonly used in arithmetic formula or statements, the operators are written in-between their operands</a:t>
            </a:r>
            <a:r>
              <a:rPr lang="en-US" dirty="0" smtClean="0"/>
              <a:t>.</a:t>
            </a:r>
          </a:p>
          <a:p>
            <a:pPr>
              <a:buFont typeface="Wingdings" panose="05000000000000000000" pitchFamily="2" charset="2"/>
              <a:buChar char="Ø"/>
            </a:pPr>
            <a:r>
              <a:rPr lang="en-US" dirty="0"/>
              <a:t>Let’s assume the below</a:t>
            </a:r>
          </a:p>
          <a:p>
            <a:pPr lvl="1">
              <a:buFont typeface="Wingdings" panose="05000000000000000000" pitchFamily="2" charset="2"/>
              <a:buChar char="Ø"/>
            </a:pPr>
            <a:r>
              <a:rPr lang="en-US" dirty="0"/>
              <a:t>Operands are real numbers.</a:t>
            </a:r>
          </a:p>
          <a:p>
            <a:pPr lvl="1">
              <a:buFont typeface="Wingdings" panose="05000000000000000000" pitchFamily="2" charset="2"/>
              <a:buChar char="Ø"/>
            </a:pPr>
            <a:r>
              <a:rPr lang="en-US" dirty="0"/>
              <a:t>Permitted operators: +,-, *, /, ^(exponentiation)</a:t>
            </a:r>
          </a:p>
          <a:p>
            <a:pPr lvl="1">
              <a:buFont typeface="Wingdings" panose="05000000000000000000" pitchFamily="2" charset="2"/>
              <a:buChar char="Ø"/>
            </a:pPr>
            <a:r>
              <a:rPr lang="en-US" dirty="0"/>
              <a:t>Blanks are permitted in expression.</a:t>
            </a:r>
          </a:p>
          <a:p>
            <a:pPr lvl="1">
              <a:buFont typeface="Wingdings" panose="05000000000000000000" pitchFamily="2" charset="2"/>
              <a:buChar char="Ø"/>
            </a:pPr>
            <a:r>
              <a:rPr lang="en-US" dirty="0"/>
              <a:t>Parenthesis are </a:t>
            </a:r>
            <a:r>
              <a:rPr lang="en-US" dirty="0" smtClean="0"/>
              <a:t>permitted</a:t>
            </a:r>
          </a:p>
          <a:p>
            <a:r>
              <a:rPr lang="en-US" b="1" dirty="0"/>
              <a:t>Example:</a:t>
            </a:r>
            <a:endParaRPr lang="en-US" dirty="0"/>
          </a:p>
          <a:p>
            <a:pPr lvl="1"/>
            <a:r>
              <a:rPr lang="en-US" dirty="0"/>
              <a:t>A * ( B + C ) / D</a:t>
            </a:r>
          </a:p>
          <a:p>
            <a:pPr lvl="1"/>
            <a:r>
              <a:rPr lang="en-US" dirty="0"/>
              <a:t>2 * (5 + 3) / 4</a:t>
            </a:r>
          </a:p>
          <a:p>
            <a:pPr lvl="1"/>
            <a:r>
              <a:rPr lang="en-US" dirty="0"/>
              <a:t>Output: 4</a:t>
            </a:r>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
        <p:nvSpPr>
          <p:cNvPr id="4" name="Slide Number Placeholder 3"/>
          <p:cNvSpPr>
            <a:spLocks noGrp="1"/>
          </p:cNvSpPr>
          <p:nvPr>
            <p:ph type="sldNum" sz="quarter" idx="12"/>
          </p:nvPr>
        </p:nvSpPr>
        <p:spPr/>
        <p:txBody>
          <a:bodyPr/>
          <a:lstStyle/>
          <a:p>
            <a:fld id="{B36814CF-CC1D-4568-BD21-DFD01F02D5E5}" type="slidenum">
              <a:rPr lang="en-US" smtClean="0"/>
              <a:t>10</a:t>
            </a:fld>
            <a:endParaRPr lang="en-US"/>
          </a:p>
        </p:txBody>
      </p:sp>
    </p:spTree>
    <p:extLst>
      <p:ext uri="{BB962C8B-B14F-4D97-AF65-F5344CB8AC3E}">
        <p14:creationId xmlns:p14="http://schemas.microsoft.com/office/powerpoint/2010/main" val="752713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of Infix Expressions</a:t>
            </a:r>
          </a:p>
        </p:txBody>
      </p:sp>
      <p:sp>
        <p:nvSpPr>
          <p:cNvPr id="3" name="Content Placeholder 2"/>
          <p:cNvSpPr>
            <a:spLocks noGrp="1"/>
          </p:cNvSpPr>
          <p:nvPr>
            <p:ph idx="1"/>
          </p:nvPr>
        </p:nvSpPr>
        <p:spPr/>
        <p:txBody>
          <a:bodyPr/>
          <a:lstStyle/>
          <a:p>
            <a:r>
              <a:rPr lang="en-US" b="1" dirty="0"/>
              <a:t>Approach</a:t>
            </a:r>
            <a:r>
              <a:rPr lang="en-US" dirty="0"/>
              <a:t>: Use </a:t>
            </a:r>
            <a:r>
              <a:rPr lang="en-US" dirty="0" smtClean="0"/>
              <a:t>Stacks</a:t>
            </a:r>
          </a:p>
          <a:p>
            <a:r>
              <a:rPr lang="en-US" dirty="0"/>
              <a:t>We will use two </a:t>
            </a:r>
            <a:r>
              <a:rPr lang="en-US" dirty="0" smtClean="0"/>
              <a:t>stacks</a:t>
            </a:r>
          </a:p>
          <a:p>
            <a:pPr lvl="1"/>
            <a:r>
              <a:rPr lang="en-US" b="1" dirty="0"/>
              <a:t>Operand stack: </a:t>
            </a:r>
            <a:r>
              <a:rPr lang="en-US" dirty="0"/>
              <a:t>This stack will be used to keep track of numbers.</a:t>
            </a:r>
          </a:p>
          <a:p>
            <a:pPr lvl="1"/>
            <a:r>
              <a:rPr lang="en-US" b="1" dirty="0"/>
              <a:t>Operator stack: </a:t>
            </a:r>
            <a:r>
              <a:rPr lang="en-US" dirty="0"/>
              <a:t>This stack will be used to keep operations (+, -, *, /, </a:t>
            </a:r>
            <a:r>
              <a:rPr lang="en-US" dirty="0" smtClean="0"/>
              <a:t>^)</a:t>
            </a:r>
          </a:p>
          <a:p>
            <a:r>
              <a:rPr lang="en-US" b="1" dirty="0"/>
              <a:t>Order of precedence of operations</a:t>
            </a:r>
            <a:r>
              <a:rPr lang="en-US" dirty="0"/>
              <a:t>–</a:t>
            </a:r>
          </a:p>
          <a:p>
            <a:pPr lvl="1"/>
            <a:r>
              <a:rPr lang="en-US" dirty="0"/>
              <a:t>^ (Exponential)</a:t>
            </a:r>
          </a:p>
          <a:p>
            <a:pPr lvl="1"/>
            <a:r>
              <a:rPr lang="en-US" dirty="0"/>
              <a:t>/ *</a:t>
            </a:r>
          </a:p>
          <a:p>
            <a:pPr lvl="1"/>
            <a:r>
              <a:rPr lang="en-US" dirty="0"/>
              <a:t>+ </a:t>
            </a:r>
            <a:r>
              <a:rPr lang="en-US" dirty="0" smtClean="0"/>
              <a:t>–</a:t>
            </a:r>
          </a:p>
          <a:p>
            <a:r>
              <a:rPr lang="en-US" b="1" dirty="0"/>
              <a:t>Note</a:t>
            </a:r>
            <a:r>
              <a:rPr lang="en-US" dirty="0"/>
              <a:t>: brackets ( ) are used to override these rules.</a:t>
            </a:r>
          </a:p>
          <a:p>
            <a:endParaRPr lang="en-US" dirty="0"/>
          </a:p>
          <a:p>
            <a:pPr lvl="1"/>
            <a:endParaRPr lang="en-US" dirty="0"/>
          </a:p>
        </p:txBody>
      </p:sp>
      <p:sp>
        <p:nvSpPr>
          <p:cNvPr id="4" name="Slide Number Placeholder 3"/>
          <p:cNvSpPr>
            <a:spLocks noGrp="1"/>
          </p:cNvSpPr>
          <p:nvPr>
            <p:ph type="sldNum" sz="quarter" idx="12"/>
          </p:nvPr>
        </p:nvSpPr>
        <p:spPr/>
        <p:txBody>
          <a:bodyPr/>
          <a:lstStyle/>
          <a:p>
            <a:fld id="{B36814CF-CC1D-4568-BD21-DFD01F02D5E5}" type="slidenum">
              <a:rPr lang="en-US" smtClean="0"/>
              <a:t>11</a:t>
            </a:fld>
            <a:endParaRPr lang="en-US"/>
          </a:p>
        </p:txBody>
      </p:sp>
    </p:spTree>
    <p:extLst>
      <p:ext uri="{BB962C8B-B14F-4D97-AF65-F5344CB8AC3E}">
        <p14:creationId xmlns:p14="http://schemas.microsoft.com/office/powerpoint/2010/main" val="2145702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of Infix Expressions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i="1" dirty="0"/>
              <a:t>Process</a:t>
            </a:r>
            <a:r>
              <a:rPr lang="en-US" dirty="0"/>
              <a:t>: (will be used for the main algorithm</a:t>
            </a:r>
            <a:r>
              <a:rPr lang="en-US" dirty="0" smtClean="0"/>
              <a:t>)</a:t>
            </a:r>
          </a:p>
          <a:p>
            <a:pPr lvl="1">
              <a:buFont typeface="Wingdings" panose="05000000000000000000" pitchFamily="2" charset="2"/>
              <a:buChar char="Ø"/>
            </a:pPr>
            <a:r>
              <a:rPr lang="en-US" dirty="0"/>
              <a:t>Pop-out two values from the operand stack, let’s say it is A and B.</a:t>
            </a:r>
          </a:p>
          <a:p>
            <a:pPr lvl="1">
              <a:buFont typeface="Wingdings" panose="05000000000000000000" pitchFamily="2" charset="2"/>
              <a:buChar char="Ø"/>
            </a:pPr>
            <a:r>
              <a:rPr lang="en-US" dirty="0"/>
              <a:t>Pop-out operation from operator stack. let’s say it is ‘+’.</a:t>
            </a:r>
          </a:p>
          <a:p>
            <a:pPr lvl="1">
              <a:buFont typeface="Wingdings" panose="05000000000000000000" pitchFamily="2" charset="2"/>
              <a:buChar char="Ø"/>
            </a:pPr>
            <a:r>
              <a:rPr lang="en-US" dirty="0"/>
              <a:t>Do  A + B and push the result to the operand stack.</a:t>
            </a:r>
          </a:p>
          <a:p>
            <a:pPr lvl="1">
              <a:buFont typeface="Wingdings" panose="05000000000000000000" pitchFamily="2" charset="2"/>
              <a:buChar char="Ø"/>
            </a:pPr>
            <a:endParaRPr lang="en-US" dirty="0"/>
          </a:p>
        </p:txBody>
      </p:sp>
      <p:sp>
        <p:nvSpPr>
          <p:cNvPr id="4" name="Slide Number Placeholder 3"/>
          <p:cNvSpPr>
            <a:spLocks noGrp="1"/>
          </p:cNvSpPr>
          <p:nvPr>
            <p:ph type="sldNum" sz="quarter" idx="12"/>
          </p:nvPr>
        </p:nvSpPr>
        <p:spPr/>
        <p:txBody>
          <a:bodyPr/>
          <a:lstStyle/>
          <a:p>
            <a:fld id="{B36814CF-CC1D-4568-BD21-DFD01F02D5E5}" type="slidenum">
              <a:rPr lang="en-US" smtClean="0"/>
              <a:t>12</a:t>
            </a:fld>
            <a:endParaRPr lang="en-US"/>
          </a:p>
        </p:txBody>
      </p:sp>
    </p:spTree>
    <p:extLst>
      <p:ext uri="{BB962C8B-B14F-4D97-AF65-F5344CB8AC3E}">
        <p14:creationId xmlns:p14="http://schemas.microsoft.com/office/powerpoint/2010/main" val="4450958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of Infix Expressions</a:t>
            </a:r>
          </a:p>
        </p:txBody>
      </p:sp>
      <p:sp>
        <p:nvSpPr>
          <p:cNvPr id="3" name="Content Placeholder 2"/>
          <p:cNvSpPr>
            <a:spLocks noGrp="1"/>
          </p:cNvSpPr>
          <p:nvPr>
            <p:ph idx="1"/>
          </p:nvPr>
        </p:nvSpPr>
        <p:spPr>
          <a:xfrm>
            <a:off x="1097280" y="1845733"/>
            <a:ext cx="10058400" cy="4503551"/>
          </a:xfrm>
        </p:spPr>
        <p:txBody>
          <a:bodyPr>
            <a:normAutofit fontScale="92500" lnSpcReduction="20000"/>
          </a:bodyPr>
          <a:lstStyle/>
          <a:p>
            <a:r>
              <a:rPr lang="en-US" b="1" dirty="0"/>
              <a:t>Algorithm</a:t>
            </a:r>
            <a:r>
              <a:rPr lang="en-US" b="1" dirty="0" smtClean="0"/>
              <a:t>:</a:t>
            </a:r>
          </a:p>
          <a:p>
            <a:r>
              <a:rPr lang="en-US" dirty="0"/>
              <a:t>Iterate through given expression, one character at a </a:t>
            </a:r>
            <a:r>
              <a:rPr lang="en-US" dirty="0" smtClean="0"/>
              <a:t>time</a:t>
            </a:r>
          </a:p>
          <a:p>
            <a:pPr>
              <a:buFont typeface="Wingdings" panose="05000000000000000000" pitchFamily="2" charset="2"/>
              <a:buChar char="Ø"/>
            </a:pPr>
            <a:r>
              <a:rPr lang="en-US" dirty="0"/>
              <a:t>If the character is an operand, push it to the operand stack.</a:t>
            </a:r>
          </a:p>
          <a:p>
            <a:pPr>
              <a:buFont typeface="Wingdings" panose="05000000000000000000" pitchFamily="2" charset="2"/>
              <a:buChar char="Ø"/>
            </a:pPr>
            <a:r>
              <a:rPr lang="en-US" dirty="0"/>
              <a:t>If the character is an operator,</a:t>
            </a:r>
          </a:p>
          <a:p>
            <a:pPr lvl="1">
              <a:buFont typeface="Wingdings" panose="05000000000000000000" pitchFamily="2" charset="2"/>
              <a:buChar char="Ø"/>
            </a:pPr>
            <a:r>
              <a:rPr lang="en-US" dirty="0"/>
              <a:t>If the operator stack is empty then push it to the operator stack.</a:t>
            </a:r>
          </a:p>
          <a:p>
            <a:pPr lvl="1">
              <a:buFont typeface="Wingdings" panose="05000000000000000000" pitchFamily="2" charset="2"/>
              <a:buChar char="Ø"/>
            </a:pPr>
            <a:r>
              <a:rPr lang="en-US" dirty="0"/>
              <a:t>Else If the operator stack is not empty,</a:t>
            </a:r>
          </a:p>
          <a:p>
            <a:pPr lvl="2">
              <a:buFont typeface="Wingdings" panose="05000000000000000000" pitchFamily="2" charset="2"/>
              <a:buChar char="Ø"/>
            </a:pPr>
            <a:r>
              <a:rPr lang="en-US" sz="1900" dirty="0"/>
              <a:t>If the character’s precedence is greater than or equal to the precedence of the stack top of the operator stack, then push the character to the operator stack.</a:t>
            </a:r>
          </a:p>
          <a:p>
            <a:pPr lvl="2">
              <a:buFont typeface="Wingdings" panose="05000000000000000000" pitchFamily="2" charset="2"/>
              <a:buChar char="Ø"/>
            </a:pPr>
            <a:r>
              <a:rPr lang="en-US" sz="1900" dirty="0"/>
              <a:t>If the character’s precedence is less than the precedence of the stack top of the operator stack then do Process (as explained </a:t>
            </a:r>
            <a:r>
              <a:rPr lang="en-US" sz="1900" dirty="0" smtClean="0"/>
              <a:t>in previous slide) </a:t>
            </a:r>
            <a:r>
              <a:rPr lang="en-US" sz="1900" dirty="0"/>
              <a:t>until character’s precedence is less or stack is not empty.</a:t>
            </a:r>
          </a:p>
          <a:p>
            <a:pPr>
              <a:buFont typeface="Wingdings" panose="05000000000000000000" pitchFamily="2" charset="2"/>
              <a:buChar char="Ø"/>
            </a:pPr>
            <a:r>
              <a:rPr lang="en-US" dirty="0"/>
              <a:t>If the character is “(“, then push it onto the operator stack.</a:t>
            </a:r>
          </a:p>
          <a:p>
            <a:pPr>
              <a:buFont typeface="Wingdings" panose="05000000000000000000" pitchFamily="2" charset="2"/>
              <a:buChar char="Ø"/>
            </a:pPr>
            <a:r>
              <a:rPr lang="en-US" dirty="0"/>
              <a:t>If the character is “)”, then do </a:t>
            </a:r>
            <a:r>
              <a:rPr lang="en-US" b="1" i="1" dirty="0"/>
              <a:t>Process</a:t>
            </a:r>
            <a:r>
              <a:rPr lang="en-US" dirty="0"/>
              <a:t> (as </a:t>
            </a:r>
            <a:r>
              <a:rPr lang="en-US" dirty="0" smtClean="0"/>
              <a:t>explained in previous slide) </a:t>
            </a:r>
            <a:r>
              <a:rPr lang="en-US" dirty="0"/>
              <a:t>until the corresponding “(” is encountered in operator stack. Now just pop out the </a:t>
            </a:r>
            <a:r>
              <a:rPr lang="en-US" dirty="0" smtClean="0"/>
              <a:t>“(“</a:t>
            </a:r>
          </a:p>
          <a:p>
            <a:pPr>
              <a:buFont typeface="Wingdings" panose="05000000000000000000" pitchFamily="2" charset="2"/>
              <a:buChar char="Ø"/>
            </a:pPr>
            <a:r>
              <a:rPr lang="en-US" dirty="0"/>
              <a:t>Once the expression iteration is completed and the operator stack is not empty, do </a:t>
            </a:r>
            <a:r>
              <a:rPr lang="en-US" b="1" i="1" dirty="0"/>
              <a:t>Process</a:t>
            </a:r>
            <a:r>
              <a:rPr lang="en-US" dirty="0"/>
              <a:t> until the operator stack is empty.  The values left in the operand stack is our final result.</a:t>
            </a:r>
          </a:p>
          <a:p>
            <a:endParaRPr lang="en-US" dirty="0"/>
          </a:p>
        </p:txBody>
      </p:sp>
      <p:sp>
        <p:nvSpPr>
          <p:cNvPr id="4" name="Slide Number Placeholder 3"/>
          <p:cNvSpPr>
            <a:spLocks noGrp="1"/>
          </p:cNvSpPr>
          <p:nvPr>
            <p:ph type="sldNum" sz="quarter" idx="12"/>
          </p:nvPr>
        </p:nvSpPr>
        <p:spPr/>
        <p:txBody>
          <a:bodyPr/>
          <a:lstStyle/>
          <a:p>
            <a:fld id="{B36814CF-CC1D-4568-BD21-DFD01F02D5E5}" type="slidenum">
              <a:rPr lang="en-US" smtClean="0"/>
              <a:t>13</a:t>
            </a:fld>
            <a:endParaRPr lang="en-US"/>
          </a:p>
        </p:txBody>
      </p:sp>
    </p:spTree>
    <p:extLst>
      <p:ext uri="{BB962C8B-B14F-4D97-AF65-F5344CB8AC3E}">
        <p14:creationId xmlns:p14="http://schemas.microsoft.com/office/powerpoint/2010/main" val="42740301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36814CF-CC1D-4568-BD21-DFD01F02D5E5}" type="slidenum">
              <a:rPr lang="en-US" smtClean="0"/>
              <a:t>14</a:t>
            </a:fld>
            <a:endParaRPr lang="en-US"/>
          </a:p>
        </p:txBody>
      </p:sp>
      <p:pic>
        <p:nvPicPr>
          <p:cNvPr id="2050" name="Picture 2" descr="https://i2.wp.com/algorithms.tutorialhorizon.com/files/2019/04/Infix-Evaluation.png?fit=720%2C748&amp;ssl=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3792" y="90152"/>
            <a:ext cx="10882648" cy="5962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11704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of </a:t>
            </a:r>
            <a:r>
              <a:rPr lang="en-US" dirty="0" smtClean="0"/>
              <a:t>Postfix Expressions</a:t>
            </a:r>
            <a:endParaRPr lang="en-US" dirty="0"/>
          </a:p>
        </p:txBody>
      </p:sp>
      <p:sp>
        <p:nvSpPr>
          <p:cNvPr id="3" name="Content Placeholder 2"/>
          <p:cNvSpPr>
            <a:spLocks noGrp="1"/>
          </p:cNvSpPr>
          <p:nvPr>
            <p:ph idx="1"/>
          </p:nvPr>
        </p:nvSpPr>
        <p:spPr/>
        <p:txBody>
          <a:bodyPr/>
          <a:lstStyle/>
          <a:p>
            <a:r>
              <a:rPr lang="en-US" b="1" dirty="0"/>
              <a:t>Postfix notation</a:t>
            </a:r>
            <a:r>
              <a:rPr lang="en-US" dirty="0"/>
              <a:t> is a notation for writing arithmetic expressions in which the operands appear before their operators</a:t>
            </a:r>
            <a:r>
              <a:rPr lang="en-US" dirty="0" smtClean="0"/>
              <a:t>.</a:t>
            </a:r>
          </a:p>
          <a:p>
            <a:r>
              <a:rPr lang="en-US" dirty="0"/>
              <a:t>There are no precedence rules to learn, and parentheses are never needed. Because of this simplicity</a:t>
            </a:r>
            <a:r>
              <a:rPr lang="en-US" dirty="0" smtClean="0"/>
              <a:t>.</a:t>
            </a:r>
          </a:p>
          <a:p>
            <a:r>
              <a:rPr lang="en-US" dirty="0"/>
              <a:t>Let’s assume the below</a:t>
            </a:r>
          </a:p>
          <a:p>
            <a:pPr lvl="1"/>
            <a:r>
              <a:rPr lang="en-US" dirty="0"/>
              <a:t>Operands are real numbers in single digits. </a:t>
            </a:r>
          </a:p>
          <a:p>
            <a:pPr lvl="1"/>
            <a:r>
              <a:rPr lang="en-US" dirty="0"/>
              <a:t>Permitted operators: +,-, *, /, ^(exponentiation)</a:t>
            </a:r>
          </a:p>
          <a:p>
            <a:pPr lvl="1"/>
            <a:r>
              <a:rPr lang="en-US" dirty="0"/>
              <a:t>Blanks are NOT permitted in expression.</a:t>
            </a:r>
          </a:p>
          <a:p>
            <a:pPr lvl="1"/>
            <a:r>
              <a:rPr lang="en-US" dirty="0"/>
              <a:t>Parenthesis are permitted</a:t>
            </a:r>
          </a:p>
          <a:p>
            <a:endParaRPr lang="en-US" dirty="0" smtClean="0"/>
          </a:p>
        </p:txBody>
      </p:sp>
      <p:sp>
        <p:nvSpPr>
          <p:cNvPr id="4" name="Slide Number Placeholder 3"/>
          <p:cNvSpPr>
            <a:spLocks noGrp="1"/>
          </p:cNvSpPr>
          <p:nvPr>
            <p:ph type="sldNum" sz="quarter" idx="12"/>
          </p:nvPr>
        </p:nvSpPr>
        <p:spPr/>
        <p:txBody>
          <a:bodyPr/>
          <a:lstStyle/>
          <a:p>
            <a:fld id="{B36814CF-CC1D-4568-BD21-DFD01F02D5E5}" type="slidenum">
              <a:rPr lang="en-US" smtClean="0"/>
              <a:t>15</a:t>
            </a:fld>
            <a:endParaRPr lang="en-US"/>
          </a:p>
        </p:txBody>
      </p:sp>
    </p:spTree>
    <p:extLst>
      <p:ext uri="{BB962C8B-B14F-4D97-AF65-F5344CB8AC3E}">
        <p14:creationId xmlns:p14="http://schemas.microsoft.com/office/powerpoint/2010/main" val="35375871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of Postfix Expressions</a:t>
            </a:r>
          </a:p>
        </p:txBody>
      </p:sp>
      <p:sp>
        <p:nvSpPr>
          <p:cNvPr id="3" name="Content Placeholder 2"/>
          <p:cNvSpPr>
            <a:spLocks noGrp="1"/>
          </p:cNvSpPr>
          <p:nvPr>
            <p:ph idx="1"/>
          </p:nvPr>
        </p:nvSpPr>
        <p:spPr/>
        <p:txBody>
          <a:bodyPr/>
          <a:lstStyle/>
          <a:p>
            <a:r>
              <a:rPr lang="en-US" b="1" dirty="0" smtClean="0"/>
              <a:t>Example</a:t>
            </a:r>
          </a:p>
          <a:p>
            <a:r>
              <a:rPr lang="en-US" altLang="en-US" dirty="0">
                <a:solidFill>
                  <a:srgbClr val="3A3A3A"/>
                </a:solidFill>
              </a:rPr>
              <a:t>Postfix: 54</a:t>
            </a:r>
            <a:r>
              <a:rPr lang="en-US" altLang="en-US" dirty="0" smtClean="0">
                <a:solidFill>
                  <a:srgbClr val="3A3A3A"/>
                </a:solidFill>
              </a:rPr>
              <a:t>+</a:t>
            </a:r>
          </a:p>
          <a:p>
            <a:r>
              <a:rPr lang="en-US" altLang="en-US" dirty="0" smtClean="0">
                <a:solidFill>
                  <a:srgbClr val="3A3A3A"/>
                </a:solidFill>
              </a:rPr>
              <a:t>Output</a:t>
            </a:r>
            <a:r>
              <a:rPr lang="en-US" altLang="en-US" dirty="0">
                <a:solidFill>
                  <a:srgbClr val="3A3A3A"/>
                </a:solidFill>
              </a:rPr>
              <a:t>: 9 </a:t>
            </a:r>
            <a:endParaRPr lang="en-US" altLang="en-US" dirty="0" smtClean="0">
              <a:solidFill>
                <a:srgbClr val="3A3A3A"/>
              </a:solidFill>
            </a:endParaRPr>
          </a:p>
          <a:p>
            <a:r>
              <a:rPr lang="en-US" altLang="en-US" dirty="0" smtClean="0">
                <a:solidFill>
                  <a:srgbClr val="3A3A3A"/>
                </a:solidFill>
              </a:rPr>
              <a:t>Explanation</a:t>
            </a:r>
            <a:r>
              <a:rPr lang="en-US" altLang="en-US" dirty="0">
                <a:solidFill>
                  <a:srgbClr val="3A3A3A"/>
                </a:solidFill>
              </a:rPr>
              <a:t>: Infix expression of above postfix is:  5+ 4 which resolves to 9</a:t>
            </a:r>
            <a:r>
              <a:rPr lang="en-US" altLang="en-US" sz="1800" dirty="0">
                <a:solidFill>
                  <a:schemeClr val="tx1"/>
                </a:solidFill>
              </a:rPr>
              <a:t> </a:t>
            </a:r>
            <a:endParaRPr lang="en-US" altLang="en-US" sz="1800" dirty="0" smtClean="0">
              <a:solidFill>
                <a:schemeClr val="tx1"/>
              </a:solidFill>
            </a:endParaRPr>
          </a:p>
          <a:p>
            <a:endParaRPr lang="en-US" altLang="en-US" sz="1800" dirty="0">
              <a:solidFill>
                <a:schemeClr val="tx1"/>
              </a:solidFill>
            </a:endParaRPr>
          </a:p>
          <a:p>
            <a:r>
              <a:rPr lang="en-US" altLang="en-US" dirty="0">
                <a:solidFill>
                  <a:srgbClr val="3A3A3A"/>
                </a:solidFill>
              </a:rPr>
              <a:t>Postfix: 2536+**5/2- </a:t>
            </a:r>
            <a:endParaRPr lang="en-US" altLang="en-US" dirty="0" smtClean="0">
              <a:solidFill>
                <a:srgbClr val="3A3A3A"/>
              </a:solidFill>
            </a:endParaRPr>
          </a:p>
          <a:p>
            <a:r>
              <a:rPr lang="en-US" altLang="en-US" dirty="0" smtClean="0">
                <a:solidFill>
                  <a:srgbClr val="3A3A3A"/>
                </a:solidFill>
              </a:rPr>
              <a:t>Output</a:t>
            </a:r>
            <a:r>
              <a:rPr lang="en-US" altLang="en-US" dirty="0">
                <a:solidFill>
                  <a:srgbClr val="3A3A3A"/>
                </a:solidFill>
              </a:rPr>
              <a:t>: 16 </a:t>
            </a:r>
            <a:endParaRPr lang="en-US" altLang="en-US" dirty="0" smtClean="0">
              <a:solidFill>
                <a:srgbClr val="3A3A3A"/>
              </a:solidFill>
            </a:endParaRPr>
          </a:p>
          <a:p>
            <a:r>
              <a:rPr lang="en-US" altLang="en-US" dirty="0" smtClean="0">
                <a:solidFill>
                  <a:srgbClr val="3A3A3A"/>
                </a:solidFill>
              </a:rPr>
              <a:t>Explanation</a:t>
            </a:r>
            <a:r>
              <a:rPr lang="en-US" altLang="en-US" dirty="0">
                <a:solidFill>
                  <a:srgbClr val="3A3A3A"/>
                </a:solidFill>
              </a:rPr>
              <a:t>: Infix expression of above postfix is:  2 * (5 *(3+6))/5-2 which resolves to 16</a:t>
            </a:r>
            <a:r>
              <a:rPr lang="en-US" altLang="en-US" dirty="0">
                <a:solidFill>
                  <a:schemeClr val="tx1"/>
                </a:solidFill>
              </a:rPr>
              <a:t> </a:t>
            </a:r>
          </a:p>
          <a:p>
            <a:endParaRPr lang="en-US" altLang="en-US" sz="3200" b="1" dirty="0">
              <a:solidFill>
                <a:schemeClr val="tx1"/>
              </a:solidFill>
            </a:endParaRPr>
          </a:p>
          <a:p>
            <a:endParaRPr lang="en-US" b="1" dirty="0"/>
          </a:p>
        </p:txBody>
      </p:sp>
      <p:sp>
        <p:nvSpPr>
          <p:cNvPr id="4" name="Slide Number Placeholder 3"/>
          <p:cNvSpPr>
            <a:spLocks noGrp="1"/>
          </p:cNvSpPr>
          <p:nvPr>
            <p:ph type="sldNum" sz="quarter" idx="12"/>
          </p:nvPr>
        </p:nvSpPr>
        <p:spPr/>
        <p:txBody>
          <a:bodyPr/>
          <a:lstStyle/>
          <a:p>
            <a:fld id="{B36814CF-CC1D-4568-BD21-DFD01F02D5E5}" type="slidenum">
              <a:rPr lang="en-US" smtClean="0"/>
              <a:t>16</a:t>
            </a:fld>
            <a:endParaRPr lang="en-US"/>
          </a:p>
        </p:txBody>
      </p:sp>
    </p:spTree>
    <p:extLst>
      <p:ext uri="{BB962C8B-B14F-4D97-AF65-F5344CB8AC3E}">
        <p14:creationId xmlns:p14="http://schemas.microsoft.com/office/powerpoint/2010/main" val="29341206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of Postfix Expressions</a:t>
            </a:r>
          </a:p>
        </p:txBody>
      </p:sp>
      <p:sp>
        <p:nvSpPr>
          <p:cNvPr id="3" name="Content Placeholder 2"/>
          <p:cNvSpPr>
            <a:spLocks noGrp="1"/>
          </p:cNvSpPr>
          <p:nvPr>
            <p:ph idx="1"/>
          </p:nvPr>
        </p:nvSpPr>
        <p:spPr/>
        <p:txBody>
          <a:bodyPr/>
          <a:lstStyle/>
          <a:p>
            <a:r>
              <a:rPr lang="en-US" b="1" dirty="0"/>
              <a:t>Algorithm</a:t>
            </a:r>
            <a:r>
              <a:rPr lang="en-US" b="1" dirty="0" smtClean="0"/>
              <a:t>:</a:t>
            </a:r>
          </a:p>
          <a:p>
            <a:r>
              <a:rPr lang="en-US" dirty="0"/>
              <a:t>Iterate through given expression, one character at a </a:t>
            </a:r>
            <a:r>
              <a:rPr lang="en-US" dirty="0" smtClean="0"/>
              <a:t>time</a:t>
            </a:r>
          </a:p>
          <a:p>
            <a:pPr>
              <a:buFont typeface="Wingdings" panose="05000000000000000000" pitchFamily="2" charset="2"/>
              <a:buChar char="Ø"/>
            </a:pPr>
            <a:r>
              <a:rPr lang="en-US" dirty="0"/>
              <a:t>If the character is an operand, push it to the operand stack.</a:t>
            </a:r>
          </a:p>
          <a:p>
            <a:pPr>
              <a:buFont typeface="Wingdings" panose="05000000000000000000" pitchFamily="2" charset="2"/>
              <a:buChar char="Ø"/>
            </a:pPr>
            <a:r>
              <a:rPr lang="en-US" dirty="0"/>
              <a:t>If the character is an operator, </a:t>
            </a:r>
          </a:p>
          <a:p>
            <a:pPr lvl="1">
              <a:buFont typeface="Wingdings" panose="05000000000000000000" pitchFamily="2" charset="2"/>
              <a:buChar char="Ø"/>
            </a:pPr>
            <a:r>
              <a:rPr lang="en-US" dirty="0"/>
              <a:t>pop an operand from the stack, say it’s s1.</a:t>
            </a:r>
          </a:p>
          <a:p>
            <a:pPr lvl="1">
              <a:buFont typeface="Wingdings" panose="05000000000000000000" pitchFamily="2" charset="2"/>
              <a:buChar char="Ø"/>
            </a:pPr>
            <a:r>
              <a:rPr lang="en-US" dirty="0"/>
              <a:t>pop an operand from the stack, say it’s s2.</a:t>
            </a:r>
          </a:p>
          <a:p>
            <a:pPr lvl="1">
              <a:buFont typeface="Wingdings" panose="05000000000000000000" pitchFamily="2" charset="2"/>
              <a:buChar char="Ø"/>
            </a:pPr>
            <a:r>
              <a:rPr lang="en-US" dirty="0"/>
              <a:t>perform </a:t>
            </a:r>
            <a:r>
              <a:rPr lang="en-US" b="1" dirty="0"/>
              <a:t>(s2 operator s1)</a:t>
            </a:r>
            <a:r>
              <a:rPr lang="en-US" dirty="0"/>
              <a:t> and push it to stack.</a:t>
            </a:r>
          </a:p>
          <a:p>
            <a:pPr>
              <a:buFont typeface="Wingdings" panose="05000000000000000000" pitchFamily="2" charset="2"/>
              <a:buChar char="Ø"/>
            </a:pPr>
            <a:r>
              <a:rPr lang="en-US" dirty="0"/>
              <a:t>Once the expression iteration is completed, The stack will have the final result. Pop from the stack and return the result.</a:t>
            </a:r>
          </a:p>
          <a:p>
            <a:endParaRPr lang="en-US" dirty="0"/>
          </a:p>
        </p:txBody>
      </p:sp>
      <p:sp>
        <p:nvSpPr>
          <p:cNvPr id="4" name="Slide Number Placeholder 3"/>
          <p:cNvSpPr>
            <a:spLocks noGrp="1"/>
          </p:cNvSpPr>
          <p:nvPr>
            <p:ph type="sldNum" sz="quarter" idx="12"/>
          </p:nvPr>
        </p:nvSpPr>
        <p:spPr/>
        <p:txBody>
          <a:bodyPr/>
          <a:lstStyle/>
          <a:p>
            <a:fld id="{B36814CF-CC1D-4568-BD21-DFD01F02D5E5}" type="slidenum">
              <a:rPr lang="en-US" smtClean="0"/>
              <a:t>17</a:t>
            </a:fld>
            <a:endParaRPr lang="en-US"/>
          </a:p>
        </p:txBody>
      </p:sp>
    </p:spTree>
    <p:extLst>
      <p:ext uri="{BB962C8B-B14F-4D97-AF65-F5344CB8AC3E}">
        <p14:creationId xmlns:p14="http://schemas.microsoft.com/office/powerpoint/2010/main" val="24874297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36814CF-CC1D-4568-BD21-DFD01F02D5E5}" type="slidenum">
              <a:rPr lang="en-US" smtClean="0"/>
              <a:t>18</a:t>
            </a:fld>
            <a:endParaRPr lang="en-US"/>
          </a:p>
        </p:txBody>
      </p:sp>
      <p:pic>
        <p:nvPicPr>
          <p:cNvPr id="4098" name="Picture 2" descr="https://i2.wp.com/algorithms.tutorialhorizon.com/files/2019/10/Postfix-Evaluation.png?fit=1024%2C951&amp;ssl=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7279" y="128789"/>
            <a:ext cx="10285203" cy="6027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53665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of </a:t>
            </a:r>
            <a:r>
              <a:rPr lang="en-US" dirty="0" smtClean="0"/>
              <a:t>Prefix </a:t>
            </a:r>
            <a:r>
              <a:rPr lang="en-US" dirty="0"/>
              <a:t>Expressions</a:t>
            </a:r>
          </a:p>
        </p:txBody>
      </p:sp>
      <p:sp>
        <p:nvSpPr>
          <p:cNvPr id="3" name="Content Placeholder 2"/>
          <p:cNvSpPr>
            <a:spLocks noGrp="1"/>
          </p:cNvSpPr>
          <p:nvPr>
            <p:ph idx="1"/>
          </p:nvPr>
        </p:nvSpPr>
        <p:spPr/>
        <p:txBody>
          <a:bodyPr/>
          <a:lstStyle/>
          <a:p>
            <a:r>
              <a:rPr lang="en-US" b="1" dirty="0"/>
              <a:t>Prefix notation</a:t>
            </a:r>
            <a:r>
              <a:rPr lang="en-US" dirty="0"/>
              <a:t> is a notation for writing arithmetic expressions in which the operands appear after their operators. </a:t>
            </a:r>
            <a:endParaRPr lang="en-US" dirty="0" smtClean="0"/>
          </a:p>
          <a:p>
            <a:r>
              <a:rPr lang="en-US" dirty="0" smtClean="0"/>
              <a:t>There </a:t>
            </a:r>
            <a:r>
              <a:rPr lang="en-US" dirty="0"/>
              <a:t>are no precedence rules to learn</a:t>
            </a:r>
            <a:r>
              <a:rPr lang="en-US" dirty="0" smtClean="0"/>
              <a:t>.</a:t>
            </a:r>
          </a:p>
          <a:p>
            <a:r>
              <a:rPr lang="en-US" dirty="0"/>
              <a:t>Let’s assume the below</a:t>
            </a:r>
          </a:p>
          <a:p>
            <a:pPr lvl="1"/>
            <a:r>
              <a:rPr lang="en-US" dirty="0"/>
              <a:t>Operands are real numbers in real digits. </a:t>
            </a:r>
            <a:endParaRPr lang="en-US" dirty="0" smtClean="0"/>
          </a:p>
          <a:p>
            <a:pPr lvl="1"/>
            <a:r>
              <a:rPr lang="en-US" dirty="0" smtClean="0"/>
              <a:t>Permitted </a:t>
            </a:r>
            <a:r>
              <a:rPr lang="en-US" dirty="0"/>
              <a:t>operators: +,-, *, /, ^(exponentiation)</a:t>
            </a:r>
          </a:p>
          <a:p>
            <a:pPr lvl="1"/>
            <a:r>
              <a:rPr lang="en-US" dirty="0"/>
              <a:t>Blanks are NOT permitted in expression.</a:t>
            </a:r>
          </a:p>
          <a:p>
            <a:pPr lvl="1"/>
            <a:r>
              <a:rPr lang="en-US" dirty="0"/>
              <a:t>Parenthesis are permitted</a:t>
            </a:r>
          </a:p>
          <a:p>
            <a:endParaRPr lang="en-US" dirty="0"/>
          </a:p>
        </p:txBody>
      </p:sp>
      <p:sp>
        <p:nvSpPr>
          <p:cNvPr id="4" name="Slide Number Placeholder 3"/>
          <p:cNvSpPr>
            <a:spLocks noGrp="1"/>
          </p:cNvSpPr>
          <p:nvPr>
            <p:ph type="sldNum" sz="quarter" idx="12"/>
          </p:nvPr>
        </p:nvSpPr>
        <p:spPr/>
        <p:txBody>
          <a:bodyPr/>
          <a:lstStyle/>
          <a:p>
            <a:fld id="{B36814CF-CC1D-4568-BD21-DFD01F02D5E5}" type="slidenum">
              <a:rPr lang="en-US" smtClean="0"/>
              <a:t>19</a:t>
            </a:fld>
            <a:endParaRPr lang="en-US"/>
          </a:p>
        </p:txBody>
      </p:sp>
    </p:spTree>
    <p:extLst>
      <p:ext uri="{BB962C8B-B14F-4D97-AF65-F5344CB8AC3E}">
        <p14:creationId xmlns:p14="http://schemas.microsoft.com/office/powerpoint/2010/main" val="38622036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a:t>
            </a:r>
            <a:r>
              <a:rPr lang="en-US" dirty="0"/>
              <a:t>Data Structure</a:t>
            </a:r>
          </a:p>
        </p:txBody>
      </p:sp>
      <p:sp>
        <p:nvSpPr>
          <p:cNvPr id="3" name="Content Placeholder 2"/>
          <p:cNvSpPr>
            <a:spLocks noGrp="1"/>
          </p:cNvSpPr>
          <p:nvPr>
            <p:ph idx="1"/>
          </p:nvPr>
        </p:nvSpPr>
        <p:spPr>
          <a:xfrm>
            <a:off x="1097280" y="1845734"/>
            <a:ext cx="5908827" cy="4023360"/>
          </a:xfrm>
        </p:spPr>
        <p:txBody>
          <a:bodyPr/>
          <a:lstStyle/>
          <a:p>
            <a:pPr>
              <a:buFont typeface="Wingdings" panose="05000000000000000000" pitchFamily="2" charset="2"/>
              <a:buChar char="Ø"/>
            </a:pPr>
            <a:r>
              <a:rPr lang="en-US" dirty="0"/>
              <a:t>a linear data structure that follows the principle of </a:t>
            </a:r>
            <a:r>
              <a:rPr lang="en-US" b="1" dirty="0"/>
              <a:t>Last In First Out (LIFO)</a:t>
            </a:r>
            <a:r>
              <a:rPr lang="en-US" dirty="0"/>
              <a:t>. </a:t>
            </a:r>
            <a:endParaRPr lang="en-US" dirty="0" smtClean="0"/>
          </a:p>
          <a:p>
            <a:pPr>
              <a:buFont typeface="Wingdings" panose="05000000000000000000" pitchFamily="2" charset="2"/>
              <a:buChar char="Ø"/>
            </a:pPr>
            <a:r>
              <a:rPr lang="en-US" dirty="0" smtClean="0"/>
              <a:t>This </a:t>
            </a:r>
            <a:r>
              <a:rPr lang="en-US" dirty="0"/>
              <a:t>means the last element inserted inside the stack is removed first</a:t>
            </a:r>
            <a:r>
              <a:rPr lang="en-US" dirty="0" smtClean="0"/>
              <a:t>.</a:t>
            </a:r>
          </a:p>
          <a:p>
            <a:pPr>
              <a:buFont typeface="Wingdings" panose="05000000000000000000" pitchFamily="2" charset="2"/>
              <a:buChar char="Ø"/>
            </a:pPr>
            <a:r>
              <a:rPr lang="en-US" dirty="0"/>
              <a:t>You can think of the stack data structure as the pile of plates on top of another</a:t>
            </a:r>
            <a:r>
              <a:rPr lang="en-US" dirty="0" smtClean="0"/>
              <a:t>.</a:t>
            </a:r>
          </a:p>
          <a:p>
            <a:pPr lvl="1">
              <a:buFont typeface="Wingdings" panose="05000000000000000000" pitchFamily="2" charset="2"/>
              <a:buChar char="Ø"/>
            </a:pPr>
            <a:r>
              <a:rPr lang="en-US" dirty="0"/>
              <a:t>Put a new plate on top</a:t>
            </a:r>
          </a:p>
          <a:p>
            <a:pPr lvl="1">
              <a:buFont typeface="Wingdings" panose="05000000000000000000" pitchFamily="2" charset="2"/>
              <a:buChar char="Ø"/>
            </a:pPr>
            <a:r>
              <a:rPr lang="en-US" dirty="0"/>
              <a:t>Remove the top </a:t>
            </a:r>
            <a:r>
              <a:rPr lang="en-US" dirty="0" smtClean="0"/>
              <a:t>plate</a:t>
            </a:r>
          </a:p>
          <a:p>
            <a:pPr>
              <a:buFont typeface="Wingdings" panose="05000000000000000000" pitchFamily="2" charset="2"/>
              <a:buChar char="Ø"/>
            </a:pPr>
            <a:r>
              <a:rPr lang="en-US" dirty="0"/>
              <a:t>And, if you want the plate at the bottom, you must first remove all the plates on top. This is exactly how the stack data structure works.</a:t>
            </a:r>
          </a:p>
          <a:p>
            <a:pPr lvl="1">
              <a:buFont typeface="Wingdings" panose="05000000000000000000" pitchFamily="2" charset="2"/>
              <a:buChar char="Ø"/>
            </a:pPr>
            <a:endParaRPr lang="en-US" dirty="0"/>
          </a:p>
        </p:txBody>
      </p:sp>
      <p:sp>
        <p:nvSpPr>
          <p:cNvPr id="4" name="Slide Number Placeholder 3"/>
          <p:cNvSpPr>
            <a:spLocks noGrp="1"/>
          </p:cNvSpPr>
          <p:nvPr>
            <p:ph type="sldNum" sz="quarter" idx="12"/>
          </p:nvPr>
        </p:nvSpPr>
        <p:spPr/>
        <p:txBody>
          <a:bodyPr/>
          <a:lstStyle/>
          <a:p>
            <a:fld id="{B36814CF-CC1D-4568-BD21-DFD01F02D5E5}" type="slidenum">
              <a:rPr lang="en-US" smtClean="0"/>
              <a:t>2</a:t>
            </a:fld>
            <a:endParaRPr lang="en-US"/>
          </a:p>
        </p:txBody>
      </p:sp>
      <p:pic>
        <p:nvPicPr>
          <p:cNvPr id="5" name="Picture 4"/>
          <p:cNvPicPr>
            <a:picLocks noChangeAspect="1"/>
          </p:cNvPicPr>
          <p:nvPr/>
        </p:nvPicPr>
        <p:blipFill>
          <a:blip r:embed="rId2"/>
          <a:stretch>
            <a:fillRect/>
          </a:stretch>
        </p:blipFill>
        <p:spPr>
          <a:xfrm>
            <a:off x="7250540" y="1919287"/>
            <a:ext cx="3924300" cy="3193626"/>
          </a:xfrm>
          <a:prstGeom prst="rect">
            <a:avLst/>
          </a:prstGeom>
        </p:spPr>
      </p:pic>
      <p:sp>
        <p:nvSpPr>
          <p:cNvPr id="6" name="TextBox 5"/>
          <p:cNvSpPr txBox="1"/>
          <p:nvPr/>
        </p:nvSpPr>
        <p:spPr>
          <a:xfrm>
            <a:off x="6980351" y="5499279"/>
            <a:ext cx="4757713" cy="369332"/>
          </a:xfrm>
          <a:prstGeom prst="rect">
            <a:avLst/>
          </a:prstGeom>
          <a:noFill/>
        </p:spPr>
        <p:txBody>
          <a:bodyPr wrap="none" rtlCol="0">
            <a:spAutoFit/>
          </a:bodyPr>
          <a:lstStyle/>
          <a:p>
            <a:r>
              <a:rPr lang="en-US" dirty="0" smtClean="0"/>
              <a:t>Fig: </a:t>
            </a:r>
            <a:r>
              <a:rPr lang="en-US" dirty="0"/>
              <a:t>Stack representation similar to a pile of plate</a:t>
            </a:r>
          </a:p>
        </p:txBody>
      </p:sp>
    </p:spTree>
    <p:extLst>
      <p:ext uri="{BB962C8B-B14F-4D97-AF65-F5344CB8AC3E}">
        <p14:creationId xmlns:p14="http://schemas.microsoft.com/office/powerpoint/2010/main" val="4023097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of Prefix Expressions</a:t>
            </a:r>
          </a:p>
        </p:txBody>
      </p:sp>
      <p:sp>
        <p:nvSpPr>
          <p:cNvPr id="3" name="Content Placeholder 2"/>
          <p:cNvSpPr>
            <a:spLocks noGrp="1"/>
          </p:cNvSpPr>
          <p:nvPr>
            <p:ph idx="1"/>
          </p:nvPr>
        </p:nvSpPr>
        <p:spPr/>
        <p:txBody>
          <a:bodyPr/>
          <a:lstStyle/>
          <a:p>
            <a:r>
              <a:rPr lang="en-US" altLang="en-US" b="1" dirty="0" smtClean="0">
                <a:solidFill>
                  <a:srgbClr val="3A3A3A"/>
                </a:solidFill>
              </a:rPr>
              <a:t>Example</a:t>
            </a:r>
          </a:p>
          <a:p>
            <a:r>
              <a:rPr lang="en-US" altLang="en-US" dirty="0" smtClean="0">
                <a:solidFill>
                  <a:srgbClr val="3A3A3A"/>
                </a:solidFill>
              </a:rPr>
              <a:t>Postfix</a:t>
            </a:r>
            <a:r>
              <a:rPr lang="en-US" altLang="en-US" dirty="0">
                <a:solidFill>
                  <a:srgbClr val="3A3A3A"/>
                </a:solidFill>
              </a:rPr>
              <a:t>: +54 </a:t>
            </a:r>
            <a:endParaRPr lang="en-US" altLang="en-US" dirty="0" smtClean="0">
              <a:solidFill>
                <a:srgbClr val="3A3A3A"/>
              </a:solidFill>
            </a:endParaRPr>
          </a:p>
          <a:p>
            <a:r>
              <a:rPr lang="en-US" altLang="en-US" dirty="0" smtClean="0">
                <a:solidFill>
                  <a:srgbClr val="3A3A3A"/>
                </a:solidFill>
              </a:rPr>
              <a:t>Output</a:t>
            </a:r>
            <a:r>
              <a:rPr lang="en-US" altLang="en-US" dirty="0">
                <a:solidFill>
                  <a:srgbClr val="3A3A3A"/>
                </a:solidFill>
              </a:rPr>
              <a:t>: 9 </a:t>
            </a:r>
            <a:endParaRPr lang="en-US" altLang="en-US" dirty="0" smtClean="0">
              <a:solidFill>
                <a:srgbClr val="3A3A3A"/>
              </a:solidFill>
            </a:endParaRPr>
          </a:p>
          <a:p>
            <a:r>
              <a:rPr lang="en-US" altLang="en-US" dirty="0" smtClean="0">
                <a:solidFill>
                  <a:srgbClr val="3A3A3A"/>
                </a:solidFill>
              </a:rPr>
              <a:t>Explanation</a:t>
            </a:r>
            <a:r>
              <a:rPr lang="en-US" altLang="en-US" dirty="0">
                <a:solidFill>
                  <a:srgbClr val="3A3A3A"/>
                </a:solidFill>
              </a:rPr>
              <a:t>: Infix expression of the above prefix is:  5+ 4 which resolves to 9 </a:t>
            </a:r>
            <a:endParaRPr lang="en-US" altLang="en-US" dirty="0" smtClean="0">
              <a:solidFill>
                <a:srgbClr val="3A3A3A"/>
              </a:solidFill>
            </a:endParaRPr>
          </a:p>
          <a:p>
            <a:endParaRPr lang="en-US" altLang="en-US" dirty="0">
              <a:solidFill>
                <a:srgbClr val="3A3A3A"/>
              </a:solidFill>
            </a:endParaRPr>
          </a:p>
          <a:p>
            <a:r>
              <a:rPr lang="en-US" altLang="en-US" dirty="0" smtClean="0">
                <a:solidFill>
                  <a:srgbClr val="3A3A3A"/>
                </a:solidFill>
              </a:rPr>
              <a:t>Postfix</a:t>
            </a:r>
            <a:r>
              <a:rPr lang="en-US" altLang="en-US" dirty="0">
                <a:solidFill>
                  <a:srgbClr val="3A3A3A"/>
                </a:solidFill>
              </a:rPr>
              <a:t>: -/*2*5+3652 </a:t>
            </a:r>
            <a:endParaRPr lang="en-US" altLang="en-US" dirty="0" smtClean="0">
              <a:solidFill>
                <a:srgbClr val="3A3A3A"/>
              </a:solidFill>
            </a:endParaRPr>
          </a:p>
          <a:p>
            <a:r>
              <a:rPr lang="en-US" altLang="en-US" dirty="0" smtClean="0">
                <a:solidFill>
                  <a:srgbClr val="3A3A3A"/>
                </a:solidFill>
              </a:rPr>
              <a:t>Output</a:t>
            </a:r>
            <a:r>
              <a:rPr lang="en-US" altLang="en-US" dirty="0">
                <a:solidFill>
                  <a:srgbClr val="3A3A3A"/>
                </a:solidFill>
              </a:rPr>
              <a:t>: 16 </a:t>
            </a:r>
            <a:endParaRPr lang="en-US" altLang="en-US" dirty="0" smtClean="0">
              <a:solidFill>
                <a:srgbClr val="3A3A3A"/>
              </a:solidFill>
            </a:endParaRPr>
          </a:p>
          <a:p>
            <a:r>
              <a:rPr lang="en-US" altLang="en-US" dirty="0" smtClean="0">
                <a:solidFill>
                  <a:srgbClr val="3A3A3A"/>
                </a:solidFill>
              </a:rPr>
              <a:t>Explanation</a:t>
            </a:r>
            <a:r>
              <a:rPr lang="en-US" altLang="en-US" dirty="0">
                <a:solidFill>
                  <a:srgbClr val="3A3A3A"/>
                </a:solidFill>
              </a:rPr>
              <a:t>: Infix expression of above prefix is:  2 * (5 *(3+6))/5-2 which resolves to 16</a:t>
            </a:r>
            <a:r>
              <a:rPr lang="en-US" altLang="en-US" sz="1800" dirty="0">
                <a:solidFill>
                  <a:schemeClr val="tx1"/>
                </a:solidFill>
              </a:rPr>
              <a:t> </a:t>
            </a:r>
            <a:endParaRPr lang="en-US" altLang="en-US" sz="3200" dirty="0">
              <a:solidFill>
                <a:schemeClr val="tx1"/>
              </a:solidFill>
            </a:endParaRPr>
          </a:p>
          <a:p>
            <a:endParaRPr lang="en-US" dirty="0"/>
          </a:p>
        </p:txBody>
      </p:sp>
      <p:sp>
        <p:nvSpPr>
          <p:cNvPr id="4" name="Slide Number Placeholder 3"/>
          <p:cNvSpPr>
            <a:spLocks noGrp="1"/>
          </p:cNvSpPr>
          <p:nvPr>
            <p:ph type="sldNum" sz="quarter" idx="12"/>
          </p:nvPr>
        </p:nvSpPr>
        <p:spPr/>
        <p:txBody>
          <a:bodyPr/>
          <a:lstStyle/>
          <a:p>
            <a:fld id="{B36814CF-CC1D-4568-BD21-DFD01F02D5E5}" type="slidenum">
              <a:rPr lang="en-US" smtClean="0"/>
              <a:t>20</a:t>
            </a:fld>
            <a:endParaRPr lang="en-US"/>
          </a:p>
        </p:txBody>
      </p:sp>
    </p:spTree>
    <p:extLst>
      <p:ext uri="{BB962C8B-B14F-4D97-AF65-F5344CB8AC3E}">
        <p14:creationId xmlns:p14="http://schemas.microsoft.com/office/powerpoint/2010/main" val="40116862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of Prefix Expressions</a:t>
            </a:r>
          </a:p>
        </p:txBody>
      </p:sp>
      <p:sp>
        <p:nvSpPr>
          <p:cNvPr id="3" name="Content Placeholder 2"/>
          <p:cNvSpPr>
            <a:spLocks noGrp="1"/>
          </p:cNvSpPr>
          <p:nvPr>
            <p:ph idx="1"/>
          </p:nvPr>
        </p:nvSpPr>
        <p:spPr/>
        <p:txBody>
          <a:bodyPr/>
          <a:lstStyle/>
          <a:p>
            <a:r>
              <a:rPr lang="en-US" b="1" dirty="0"/>
              <a:t>Algorithm</a:t>
            </a:r>
            <a:r>
              <a:rPr lang="en-US" b="1" dirty="0" smtClean="0"/>
              <a:t>:</a:t>
            </a:r>
          </a:p>
          <a:p>
            <a:r>
              <a:rPr lang="en-US" dirty="0"/>
              <a:t>Reverse the given expression and Iterate through it, one character at a time</a:t>
            </a:r>
          </a:p>
          <a:p>
            <a:pPr>
              <a:buFont typeface="Wingdings" panose="05000000000000000000" pitchFamily="2" charset="2"/>
              <a:buChar char="Ø"/>
            </a:pPr>
            <a:r>
              <a:rPr lang="en-US" dirty="0"/>
              <a:t>If the character is an operand, push it to the operand stack.</a:t>
            </a:r>
          </a:p>
          <a:p>
            <a:pPr>
              <a:buFont typeface="Wingdings" panose="05000000000000000000" pitchFamily="2" charset="2"/>
              <a:buChar char="Ø"/>
            </a:pPr>
            <a:r>
              <a:rPr lang="en-US" dirty="0"/>
              <a:t>If the character is an operator, </a:t>
            </a:r>
          </a:p>
          <a:p>
            <a:pPr lvl="1">
              <a:buFont typeface="Wingdings" panose="05000000000000000000" pitchFamily="2" charset="2"/>
              <a:buChar char="Ø"/>
            </a:pPr>
            <a:r>
              <a:rPr lang="en-US" dirty="0"/>
              <a:t>pop the operand from the stack, say it’s s1.</a:t>
            </a:r>
          </a:p>
          <a:p>
            <a:pPr lvl="1">
              <a:buFont typeface="Wingdings" panose="05000000000000000000" pitchFamily="2" charset="2"/>
              <a:buChar char="Ø"/>
            </a:pPr>
            <a:r>
              <a:rPr lang="en-US" dirty="0"/>
              <a:t>pop another operand from the stack, say it’s s2.</a:t>
            </a:r>
          </a:p>
          <a:p>
            <a:pPr lvl="1">
              <a:buFont typeface="Wingdings" panose="05000000000000000000" pitchFamily="2" charset="2"/>
              <a:buChar char="Ø"/>
            </a:pPr>
            <a:r>
              <a:rPr lang="en-US" dirty="0"/>
              <a:t>perform </a:t>
            </a:r>
            <a:r>
              <a:rPr lang="en-US" b="1" dirty="0"/>
              <a:t>(s1 operator s2)</a:t>
            </a:r>
            <a:r>
              <a:rPr lang="en-US" dirty="0"/>
              <a:t> and push it to stack.</a:t>
            </a:r>
          </a:p>
          <a:p>
            <a:pPr>
              <a:buFont typeface="Wingdings" panose="05000000000000000000" pitchFamily="2" charset="2"/>
              <a:buChar char="Ø"/>
            </a:pPr>
            <a:r>
              <a:rPr lang="en-US" dirty="0"/>
              <a:t>Once the expression iteration is completed, The stack will have the final result. pop from the stack and return the result.</a:t>
            </a:r>
          </a:p>
          <a:p>
            <a:endParaRPr lang="en-US" dirty="0"/>
          </a:p>
        </p:txBody>
      </p:sp>
      <p:sp>
        <p:nvSpPr>
          <p:cNvPr id="4" name="Slide Number Placeholder 3"/>
          <p:cNvSpPr>
            <a:spLocks noGrp="1"/>
          </p:cNvSpPr>
          <p:nvPr>
            <p:ph type="sldNum" sz="quarter" idx="12"/>
          </p:nvPr>
        </p:nvSpPr>
        <p:spPr/>
        <p:txBody>
          <a:bodyPr/>
          <a:lstStyle/>
          <a:p>
            <a:fld id="{B36814CF-CC1D-4568-BD21-DFD01F02D5E5}" type="slidenum">
              <a:rPr lang="en-US" smtClean="0"/>
              <a:t>21</a:t>
            </a:fld>
            <a:endParaRPr lang="en-US"/>
          </a:p>
        </p:txBody>
      </p:sp>
    </p:spTree>
    <p:extLst>
      <p:ext uri="{BB962C8B-B14F-4D97-AF65-F5344CB8AC3E}">
        <p14:creationId xmlns:p14="http://schemas.microsoft.com/office/powerpoint/2010/main" val="25413515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36814CF-CC1D-4568-BD21-DFD01F02D5E5}" type="slidenum">
              <a:rPr lang="en-US" smtClean="0"/>
              <a:t>22</a:t>
            </a:fld>
            <a:endParaRPr lang="en-US"/>
          </a:p>
        </p:txBody>
      </p:sp>
      <p:pic>
        <p:nvPicPr>
          <p:cNvPr id="6146" name="Picture 2" descr="https://i1.wp.com/algorithms.tutorialhorizon.com/files/2019/10/Prefix-Evaluation.png?fit=1024%2C991&amp;ssl=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0310" y="193183"/>
            <a:ext cx="10182173" cy="5937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9962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Conversion of Expression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While we use infix expressions in our day to day lives. </a:t>
            </a:r>
            <a:endParaRPr lang="en-US" dirty="0" smtClean="0"/>
          </a:p>
          <a:p>
            <a:pPr>
              <a:buFont typeface="Wingdings" panose="05000000000000000000" pitchFamily="2" charset="2"/>
              <a:buChar char="Ø"/>
            </a:pPr>
            <a:r>
              <a:rPr lang="en-US" dirty="0" smtClean="0"/>
              <a:t>Computers </a:t>
            </a:r>
            <a:r>
              <a:rPr lang="en-US" dirty="0"/>
              <a:t>have trouble understanding this format because they need to keep in mind rules of operator precedence and also brackets. </a:t>
            </a:r>
            <a:endParaRPr lang="en-US" dirty="0" smtClean="0"/>
          </a:p>
          <a:p>
            <a:pPr>
              <a:buFont typeface="Wingdings" panose="05000000000000000000" pitchFamily="2" charset="2"/>
              <a:buChar char="Ø"/>
            </a:pPr>
            <a:r>
              <a:rPr lang="en-US" dirty="0" smtClean="0"/>
              <a:t>Prefix </a:t>
            </a:r>
            <a:r>
              <a:rPr lang="en-US" dirty="0"/>
              <a:t>and Postfix expressions are easier for a computer to understand and evaluate. </a:t>
            </a:r>
            <a:endParaRPr lang="en-US" dirty="0" smtClean="0"/>
          </a:p>
          <a:p>
            <a:pPr>
              <a:buFont typeface="Wingdings" panose="05000000000000000000" pitchFamily="2" charset="2"/>
              <a:buChar char="Ø"/>
            </a:pPr>
            <a:r>
              <a:rPr lang="en-US" dirty="0" smtClean="0"/>
              <a:t>Given two operands A and B an operator O, the infix notation implies that O will be applied in between A and B </a:t>
            </a:r>
            <a:r>
              <a:rPr lang="en-US" dirty="0" err="1" smtClean="0"/>
              <a:t>ie</a:t>
            </a:r>
            <a:r>
              <a:rPr lang="en-US" dirty="0" smtClean="0"/>
              <a:t>. A O B.</a:t>
            </a:r>
          </a:p>
          <a:p>
            <a:pPr>
              <a:buFont typeface="Wingdings" panose="05000000000000000000" pitchFamily="2" charset="2"/>
              <a:buChar char="Ø"/>
            </a:pPr>
            <a:r>
              <a:rPr lang="en-US" dirty="0" smtClean="0"/>
              <a:t>When the operator is placed after both operands </a:t>
            </a:r>
            <a:r>
              <a:rPr lang="en-US" dirty="0" err="1" smtClean="0"/>
              <a:t>ie</a:t>
            </a:r>
            <a:r>
              <a:rPr lang="en-US" dirty="0" smtClean="0"/>
              <a:t>. ABO, it is called </a:t>
            </a:r>
            <a:r>
              <a:rPr lang="en-US" b="1" dirty="0" smtClean="0"/>
              <a:t>postfix notation</a:t>
            </a:r>
            <a:r>
              <a:rPr lang="en-US" dirty="0" smtClean="0"/>
              <a:t>.</a:t>
            </a:r>
          </a:p>
          <a:p>
            <a:pPr>
              <a:buFont typeface="Wingdings" panose="05000000000000000000" pitchFamily="2" charset="2"/>
              <a:buChar char="Ø"/>
            </a:pPr>
            <a:r>
              <a:rPr lang="en-US" dirty="0" smtClean="0"/>
              <a:t>And when the operator is placed before the operands </a:t>
            </a:r>
            <a:r>
              <a:rPr lang="en-US" dirty="0" err="1" smtClean="0"/>
              <a:t>ie</a:t>
            </a:r>
            <a:r>
              <a:rPr lang="en-US" dirty="0" smtClean="0"/>
              <a:t>. OAB, the expression is </a:t>
            </a:r>
            <a:r>
              <a:rPr lang="en-US" b="1" dirty="0" smtClean="0"/>
              <a:t>prefix notation</a:t>
            </a:r>
            <a:r>
              <a:rPr lang="en-US" dirty="0" smtClean="0"/>
              <a:t>.</a:t>
            </a:r>
            <a:endParaRPr lang="en-US" dirty="0"/>
          </a:p>
        </p:txBody>
      </p:sp>
      <p:sp>
        <p:nvSpPr>
          <p:cNvPr id="4" name="Slide Number Placeholder 3"/>
          <p:cNvSpPr>
            <a:spLocks noGrp="1"/>
          </p:cNvSpPr>
          <p:nvPr>
            <p:ph type="sldNum" sz="quarter" idx="12"/>
          </p:nvPr>
        </p:nvSpPr>
        <p:spPr/>
        <p:txBody>
          <a:bodyPr/>
          <a:lstStyle/>
          <a:p>
            <a:fld id="{B36814CF-CC1D-4568-BD21-DFD01F02D5E5}" type="slidenum">
              <a:rPr lang="en-US" smtClean="0"/>
              <a:t>23</a:t>
            </a:fld>
            <a:endParaRPr lang="en-US"/>
          </a:p>
        </p:txBody>
      </p:sp>
    </p:spTree>
    <p:extLst>
      <p:ext uri="{BB962C8B-B14F-4D97-AF65-F5344CB8AC3E}">
        <p14:creationId xmlns:p14="http://schemas.microsoft.com/office/powerpoint/2010/main" val="26267857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Conversion of Expression</a:t>
            </a:r>
          </a:p>
        </p:txBody>
      </p:sp>
      <p:sp>
        <p:nvSpPr>
          <p:cNvPr id="3" name="Content Placeholder 2"/>
          <p:cNvSpPr>
            <a:spLocks noGrp="1"/>
          </p:cNvSpPr>
          <p:nvPr>
            <p:ph idx="1"/>
          </p:nvPr>
        </p:nvSpPr>
        <p:spPr>
          <a:xfrm>
            <a:off x="1097280" y="1845734"/>
            <a:ext cx="3448962" cy="2550923"/>
          </a:xfrm>
        </p:spPr>
        <p:txBody>
          <a:bodyPr/>
          <a:lstStyle/>
          <a:p>
            <a:r>
              <a:rPr lang="en-US" b="1" dirty="0" smtClean="0"/>
              <a:t>Examples(Prefix)</a:t>
            </a:r>
          </a:p>
          <a:p>
            <a:r>
              <a:rPr lang="en-US" altLang="en-US" dirty="0">
                <a:solidFill>
                  <a:srgbClr val="273239"/>
                </a:solidFill>
              </a:rPr>
              <a:t>Input : A * B + C / D </a:t>
            </a:r>
            <a:endParaRPr lang="en-US" altLang="en-US" dirty="0" smtClean="0">
              <a:solidFill>
                <a:srgbClr val="273239"/>
              </a:solidFill>
            </a:endParaRPr>
          </a:p>
          <a:p>
            <a:r>
              <a:rPr lang="en-US" altLang="en-US" dirty="0" smtClean="0">
                <a:solidFill>
                  <a:srgbClr val="273239"/>
                </a:solidFill>
              </a:rPr>
              <a:t>Output </a:t>
            </a:r>
            <a:r>
              <a:rPr lang="en-US" altLang="en-US" dirty="0">
                <a:solidFill>
                  <a:srgbClr val="273239"/>
                </a:solidFill>
              </a:rPr>
              <a:t>: + * A B/ C D </a:t>
            </a:r>
            <a:endParaRPr lang="en-US" altLang="en-US" dirty="0" smtClean="0">
              <a:solidFill>
                <a:srgbClr val="273239"/>
              </a:solidFill>
            </a:endParaRPr>
          </a:p>
          <a:p>
            <a:r>
              <a:rPr lang="en-US" altLang="en-US" dirty="0" smtClean="0">
                <a:solidFill>
                  <a:srgbClr val="273239"/>
                </a:solidFill>
              </a:rPr>
              <a:t>Input </a:t>
            </a:r>
            <a:r>
              <a:rPr lang="en-US" altLang="en-US" dirty="0">
                <a:solidFill>
                  <a:srgbClr val="273239"/>
                </a:solidFill>
              </a:rPr>
              <a:t>: (A - B/C) * (A/K-L) </a:t>
            </a:r>
            <a:endParaRPr lang="en-US" altLang="en-US" dirty="0" smtClean="0">
              <a:solidFill>
                <a:srgbClr val="273239"/>
              </a:solidFill>
            </a:endParaRPr>
          </a:p>
          <a:p>
            <a:r>
              <a:rPr lang="en-US" altLang="en-US" dirty="0" smtClean="0">
                <a:solidFill>
                  <a:srgbClr val="273239"/>
                </a:solidFill>
              </a:rPr>
              <a:t>Output </a:t>
            </a:r>
            <a:r>
              <a:rPr lang="en-US" altLang="en-US" dirty="0">
                <a:solidFill>
                  <a:srgbClr val="273239"/>
                </a:solidFill>
              </a:rPr>
              <a:t>: *-A/BC-/AKL</a:t>
            </a:r>
            <a:r>
              <a:rPr lang="en-US" altLang="en-US" sz="1800" dirty="0">
                <a:solidFill>
                  <a:schemeClr val="tx1"/>
                </a:solidFill>
              </a:rPr>
              <a:t> </a:t>
            </a:r>
            <a:endParaRPr lang="en-US" altLang="en-US" sz="3200" dirty="0">
              <a:solidFill>
                <a:schemeClr val="tx1"/>
              </a:solidFill>
            </a:endParaRPr>
          </a:p>
          <a:p>
            <a:endParaRPr lang="en-US" b="1" dirty="0"/>
          </a:p>
        </p:txBody>
      </p:sp>
      <p:sp>
        <p:nvSpPr>
          <p:cNvPr id="4" name="Slide Number Placeholder 3"/>
          <p:cNvSpPr>
            <a:spLocks noGrp="1"/>
          </p:cNvSpPr>
          <p:nvPr>
            <p:ph type="sldNum" sz="quarter" idx="12"/>
          </p:nvPr>
        </p:nvSpPr>
        <p:spPr/>
        <p:txBody>
          <a:bodyPr/>
          <a:lstStyle/>
          <a:p>
            <a:fld id="{B36814CF-CC1D-4568-BD21-DFD01F02D5E5}" type="slidenum">
              <a:rPr lang="en-US" smtClean="0"/>
              <a:t>24</a:t>
            </a:fld>
            <a:endParaRPr lang="en-US"/>
          </a:p>
        </p:txBody>
      </p:sp>
      <p:sp>
        <p:nvSpPr>
          <p:cNvPr id="6" name="Content Placeholder 2"/>
          <p:cNvSpPr txBox="1">
            <a:spLocks/>
          </p:cNvSpPr>
          <p:nvPr/>
        </p:nvSpPr>
        <p:spPr>
          <a:xfrm>
            <a:off x="6169412" y="1856465"/>
            <a:ext cx="3448962" cy="254019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smtClean="0"/>
              <a:t>Examples(Postfix)</a:t>
            </a:r>
          </a:p>
          <a:p>
            <a:r>
              <a:rPr lang="en-US" altLang="en-US" dirty="0" smtClean="0">
                <a:solidFill>
                  <a:srgbClr val="273239"/>
                </a:solidFill>
              </a:rPr>
              <a:t>Input : A * B + C / D </a:t>
            </a:r>
          </a:p>
          <a:p>
            <a:r>
              <a:rPr lang="en-US" altLang="en-US" dirty="0" smtClean="0">
                <a:solidFill>
                  <a:srgbClr val="273239"/>
                </a:solidFill>
              </a:rPr>
              <a:t>Output :  AB*CD/+</a:t>
            </a:r>
          </a:p>
          <a:p>
            <a:r>
              <a:rPr lang="en-US" altLang="en-US" dirty="0" smtClean="0">
                <a:solidFill>
                  <a:srgbClr val="273239"/>
                </a:solidFill>
              </a:rPr>
              <a:t>Input : (A - B/C) * (A/K-L) </a:t>
            </a:r>
          </a:p>
          <a:p>
            <a:r>
              <a:rPr lang="en-US" altLang="en-US" dirty="0" smtClean="0">
                <a:solidFill>
                  <a:srgbClr val="273239"/>
                </a:solidFill>
              </a:rPr>
              <a:t>Output : ABC/-AK/L-*</a:t>
            </a:r>
            <a:endParaRPr lang="en-US" altLang="en-US" sz="3200" dirty="0" smtClean="0">
              <a:solidFill>
                <a:schemeClr val="tx1"/>
              </a:solidFill>
            </a:endParaRPr>
          </a:p>
          <a:p>
            <a:endParaRPr lang="en-US" b="1" dirty="0"/>
          </a:p>
        </p:txBody>
      </p:sp>
      <p:pic>
        <p:nvPicPr>
          <p:cNvPr id="8" name="Picture 7"/>
          <p:cNvPicPr>
            <a:picLocks noChangeAspect="1"/>
          </p:cNvPicPr>
          <p:nvPr/>
        </p:nvPicPr>
        <p:blipFill>
          <a:blip r:embed="rId2"/>
          <a:stretch>
            <a:fillRect/>
          </a:stretch>
        </p:blipFill>
        <p:spPr>
          <a:xfrm>
            <a:off x="1147562" y="4396657"/>
            <a:ext cx="8241137" cy="1619250"/>
          </a:xfrm>
          <a:prstGeom prst="rect">
            <a:avLst/>
          </a:prstGeom>
        </p:spPr>
      </p:pic>
    </p:spTree>
    <p:extLst>
      <p:ext uri="{BB962C8B-B14F-4D97-AF65-F5344CB8AC3E}">
        <p14:creationId xmlns:p14="http://schemas.microsoft.com/office/powerpoint/2010/main" val="24827268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Conversion of Infix to Prefix using </a:t>
            </a:r>
            <a:r>
              <a:rPr lang="en-US" dirty="0" smtClean="0"/>
              <a:t>Stack</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t>First, reverse the given infix expression.</a:t>
            </a:r>
          </a:p>
          <a:p>
            <a:pPr>
              <a:buFont typeface="Wingdings" panose="05000000000000000000" pitchFamily="2" charset="2"/>
              <a:buChar char="Ø"/>
            </a:pPr>
            <a:r>
              <a:rPr lang="en-US" dirty="0"/>
              <a:t>Scan the characters one by one.</a:t>
            </a:r>
          </a:p>
          <a:p>
            <a:pPr>
              <a:buFont typeface="Wingdings" panose="05000000000000000000" pitchFamily="2" charset="2"/>
              <a:buChar char="Ø"/>
            </a:pPr>
            <a:r>
              <a:rPr lang="en-US" dirty="0"/>
              <a:t>If the character is an operand, copy it to the prefix notation output.</a:t>
            </a:r>
          </a:p>
          <a:p>
            <a:pPr>
              <a:buFont typeface="Wingdings" panose="05000000000000000000" pitchFamily="2" charset="2"/>
              <a:buChar char="Ø"/>
            </a:pPr>
            <a:r>
              <a:rPr lang="en-US" dirty="0"/>
              <a:t>If the character is a closing parenthesis, then push it to the stack.</a:t>
            </a:r>
          </a:p>
          <a:p>
            <a:pPr>
              <a:buFont typeface="Wingdings" panose="05000000000000000000" pitchFamily="2" charset="2"/>
              <a:buChar char="Ø"/>
            </a:pPr>
            <a:r>
              <a:rPr lang="en-US" dirty="0"/>
              <a:t>If the character is an opening parenthesis, pop the elements in the stack until we find the corresponding closing parenthesis.</a:t>
            </a:r>
          </a:p>
          <a:p>
            <a:pPr>
              <a:buFont typeface="Wingdings" panose="05000000000000000000" pitchFamily="2" charset="2"/>
              <a:buChar char="Ø"/>
            </a:pPr>
            <a:r>
              <a:rPr lang="en-US" dirty="0"/>
              <a:t>If the character scanned is an operator</a:t>
            </a:r>
          </a:p>
          <a:p>
            <a:pPr lvl="1"/>
            <a:r>
              <a:rPr lang="en-US" dirty="0"/>
              <a:t>If the operator has precedence greater than or equal to the top of the stack, push the operator to the stack.</a:t>
            </a:r>
          </a:p>
          <a:p>
            <a:pPr lvl="1"/>
            <a:r>
              <a:rPr lang="en-US" dirty="0"/>
              <a:t>If the operator has precedence lesser than the top of the stack, pop the operator and output it to the prefix notation output and then check the above condition again with the new top of the stack</a:t>
            </a:r>
            <a:r>
              <a:rPr lang="en-US" dirty="0" smtClean="0"/>
              <a:t>.</a:t>
            </a:r>
          </a:p>
          <a:p>
            <a:pPr>
              <a:buFont typeface="Wingdings" panose="05000000000000000000" pitchFamily="2" charset="2"/>
              <a:buChar char="Ø"/>
            </a:pPr>
            <a:r>
              <a:rPr lang="en-US" dirty="0"/>
              <a:t>After all the characters are scanned, reverse the prefix notation output.</a:t>
            </a:r>
          </a:p>
          <a:p>
            <a:endParaRPr lang="en-US" dirty="0"/>
          </a:p>
        </p:txBody>
      </p:sp>
      <p:sp>
        <p:nvSpPr>
          <p:cNvPr id="4" name="Slide Number Placeholder 3"/>
          <p:cNvSpPr>
            <a:spLocks noGrp="1"/>
          </p:cNvSpPr>
          <p:nvPr>
            <p:ph type="sldNum" sz="quarter" idx="12"/>
          </p:nvPr>
        </p:nvSpPr>
        <p:spPr/>
        <p:txBody>
          <a:bodyPr/>
          <a:lstStyle/>
          <a:p>
            <a:fld id="{B36814CF-CC1D-4568-BD21-DFD01F02D5E5}" type="slidenum">
              <a:rPr lang="en-US" smtClean="0"/>
              <a:t>25</a:t>
            </a:fld>
            <a:endParaRPr lang="en-US"/>
          </a:p>
        </p:txBody>
      </p:sp>
    </p:spTree>
    <p:extLst>
      <p:ext uri="{BB962C8B-B14F-4D97-AF65-F5344CB8AC3E}">
        <p14:creationId xmlns:p14="http://schemas.microsoft.com/office/powerpoint/2010/main" val="15742700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3"/>
            <a:ext cx="10115203" cy="1450757"/>
          </a:xfrm>
        </p:spPr>
        <p:txBody>
          <a:bodyPr/>
          <a:lstStyle/>
          <a:p>
            <a:r>
              <a:rPr lang="en-US" dirty="0"/>
              <a:t>Conversion of Infix to Prefix using Stack</a:t>
            </a:r>
          </a:p>
        </p:txBody>
      </p:sp>
      <p:sp>
        <p:nvSpPr>
          <p:cNvPr id="3" name="Content Placeholder 2"/>
          <p:cNvSpPr>
            <a:spLocks noGrp="1"/>
          </p:cNvSpPr>
          <p:nvPr>
            <p:ph idx="1"/>
          </p:nvPr>
        </p:nvSpPr>
        <p:spPr>
          <a:xfrm>
            <a:off x="1097280" y="1845734"/>
            <a:ext cx="5609762" cy="4023360"/>
          </a:xfrm>
        </p:spPr>
        <p:txBody>
          <a:bodyPr/>
          <a:lstStyle/>
          <a:p>
            <a:r>
              <a:rPr lang="en-US" b="1" dirty="0" smtClean="0"/>
              <a:t>Example: a/b-(</a:t>
            </a:r>
            <a:r>
              <a:rPr lang="en-US" b="1" dirty="0" err="1" smtClean="0"/>
              <a:t>c+d</a:t>
            </a:r>
            <a:r>
              <a:rPr lang="en-US" b="1" dirty="0" smtClean="0"/>
              <a:t>)-e</a:t>
            </a:r>
          </a:p>
          <a:p>
            <a:pPr>
              <a:buFont typeface="Wingdings" panose="05000000000000000000" pitchFamily="2" charset="2"/>
              <a:buChar char="Ø"/>
            </a:pPr>
            <a:r>
              <a:rPr lang="en-US" dirty="0"/>
              <a:t>After reversing, the notation becomes,</a:t>
            </a:r>
            <a:r>
              <a:rPr lang="en-US" b="1" dirty="0"/>
              <a:t> </a:t>
            </a:r>
            <a:r>
              <a:rPr lang="en-US" b="1" dirty="0" smtClean="0"/>
              <a:t>e-)</a:t>
            </a:r>
            <a:r>
              <a:rPr lang="en-US" b="1" dirty="0" err="1" smtClean="0"/>
              <a:t>d+c</a:t>
            </a:r>
            <a:r>
              <a:rPr lang="en-US" b="1" dirty="0"/>
              <a:t>(</a:t>
            </a:r>
            <a:r>
              <a:rPr lang="en-US" b="1" dirty="0" smtClean="0"/>
              <a:t>-b/a</a:t>
            </a:r>
          </a:p>
          <a:p>
            <a:pPr>
              <a:buFont typeface="Wingdings" panose="05000000000000000000" pitchFamily="2" charset="2"/>
              <a:buChar char="Ø"/>
            </a:pPr>
            <a:r>
              <a:rPr lang="en-US" dirty="0" smtClean="0"/>
              <a:t>Compute operation on table as per algorithm .</a:t>
            </a:r>
          </a:p>
          <a:p>
            <a:pPr>
              <a:buFont typeface="Wingdings" panose="05000000000000000000" pitchFamily="2" charset="2"/>
              <a:buChar char="Ø"/>
            </a:pPr>
            <a:r>
              <a:rPr lang="en-US" dirty="0" smtClean="0"/>
              <a:t>Now inverse prefix expression from the table</a:t>
            </a:r>
          </a:p>
          <a:p>
            <a:pPr>
              <a:buFont typeface="Wingdings" panose="05000000000000000000" pitchFamily="2" charset="2"/>
              <a:buChar char="Ø"/>
            </a:pPr>
            <a:r>
              <a:rPr lang="en-US" dirty="0" smtClean="0"/>
              <a:t>So, final prefix will be </a:t>
            </a:r>
            <a:r>
              <a:rPr lang="en-US" b="1" dirty="0" smtClean="0"/>
              <a:t>--/</a:t>
            </a:r>
            <a:r>
              <a:rPr lang="en-US" b="1" dirty="0" err="1" smtClean="0"/>
              <a:t>ab+cde</a:t>
            </a:r>
            <a:endParaRPr lang="en-US" dirty="0" smtClean="0"/>
          </a:p>
          <a:p>
            <a:endParaRPr lang="en-US" dirty="0" smtClean="0"/>
          </a:p>
          <a:p>
            <a:endParaRPr lang="en-US" b="1"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B36814CF-CC1D-4568-BD21-DFD01F02D5E5}" type="slidenum">
              <a:rPr lang="en-US" smtClean="0"/>
              <a:t>26</a:t>
            </a:fld>
            <a:endParaRPr lang="en-US"/>
          </a:p>
        </p:txBody>
      </p:sp>
      <p:pic>
        <p:nvPicPr>
          <p:cNvPr id="6" name="Picture 5"/>
          <p:cNvPicPr>
            <a:picLocks noChangeAspect="1"/>
          </p:cNvPicPr>
          <p:nvPr/>
        </p:nvPicPr>
        <p:blipFill>
          <a:blip r:embed="rId2"/>
          <a:stretch>
            <a:fillRect/>
          </a:stretch>
        </p:blipFill>
        <p:spPr>
          <a:xfrm>
            <a:off x="6791194" y="1845735"/>
            <a:ext cx="4001304" cy="4233094"/>
          </a:xfrm>
          <a:prstGeom prst="rect">
            <a:avLst/>
          </a:prstGeom>
        </p:spPr>
      </p:pic>
    </p:spTree>
    <p:extLst>
      <p:ext uri="{BB962C8B-B14F-4D97-AF65-F5344CB8AC3E}">
        <p14:creationId xmlns:p14="http://schemas.microsoft.com/office/powerpoint/2010/main" val="35584519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34851"/>
            <a:ext cx="10058400" cy="1284152"/>
          </a:xfrm>
        </p:spPr>
        <p:txBody>
          <a:bodyPr/>
          <a:lstStyle/>
          <a:p>
            <a:r>
              <a:rPr lang="en-US" dirty="0"/>
              <a:t>Conversion of Infix to </a:t>
            </a:r>
            <a:r>
              <a:rPr lang="en-US" dirty="0" smtClean="0"/>
              <a:t>Postfix </a:t>
            </a:r>
            <a:r>
              <a:rPr lang="en-US" dirty="0"/>
              <a:t>using Stack</a:t>
            </a:r>
          </a:p>
        </p:txBody>
      </p:sp>
      <p:sp>
        <p:nvSpPr>
          <p:cNvPr id="3" name="Content Placeholder 2"/>
          <p:cNvSpPr>
            <a:spLocks noGrp="1"/>
          </p:cNvSpPr>
          <p:nvPr>
            <p:ph idx="1"/>
          </p:nvPr>
        </p:nvSpPr>
        <p:spPr>
          <a:xfrm>
            <a:off x="1123038" y="1828800"/>
            <a:ext cx="10058400" cy="4421188"/>
          </a:xfrm>
        </p:spPr>
        <p:txBody>
          <a:bodyPr>
            <a:normAutofit lnSpcReduction="10000"/>
          </a:bodyPr>
          <a:lstStyle/>
          <a:p>
            <a:pPr>
              <a:buFont typeface="Wingdings" panose="05000000000000000000" pitchFamily="2" charset="2"/>
              <a:buChar char="Ø"/>
            </a:pPr>
            <a:r>
              <a:rPr lang="en-US" dirty="0"/>
              <a:t>Let, X is an arithmetic expression written in infix notation. This algorithm finds the equivalent postfix expression Y.</a:t>
            </a:r>
            <a:endParaRPr lang="en-US" dirty="0" smtClean="0"/>
          </a:p>
          <a:p>
            <a:pPr>
              <a:buFont typeface="Wingdings" panose="05000000000000000000" pitchFamily="2" charset="2"/>
              <a:buChar char="Ø"/>
            </a:pPr>
            <a:r>
              <a:rPr lang="en-US" dirty="0" smtClean="0"/>
              <a:t>Scan </a:t>
            </a:r>
            <a:r>
              <a:rPr lang="en-US" dirty="0"/>
              <a:t>X from left to right and repeat Step 3 to 6 for each element of X until the Stack is empty.</a:t>
            </a:r>
          </a:p>
          <a:p>
            <a:pPr>
              <a:buFont typeface="Wingdings" panose="05000000000000000000" pitchFamily="2" charset="2"/>
              <a:buChar char="Ø"/>
            </a:pPr>
            <a:r>
              <a:rPr lang="en-US" dirty="0"/>
              <a:t>If an operand is encountered, add it to Y.</a:t>
            </a:r>
          </a:p>
          <a:p>
            <a:pPr>
              <a:buFont typeface="Wingdings" panose="05000000000000000000" pitchFamily="2" charset="2"/>
              <a:buChar char="Ø"/>
            </a:pPr>
            <a:r>
              <a:rPr lang="en-US" dirty="0"/>
              <a:t>If a left parenthesis is encountered, push it onto Stack.</a:t>
            </a:r>
          </a:p>
          <a:p>
            <a:pPr>
              <a:buFont typeface="Wingdings" panose="05000000000000000000" pitchFamily="2" charset="2"/>
              <a:buChar char="Ø"/>
            </a:pPr>
            <a:r>
              <a:rPr lang="en-US" dirty="0"/>
              <a:t>If an operator is encountered ,then:</a:t>
            </a:r>
          </a:p>
          <a:p>
            <a:pPr lvl="1">
              <a:buFont typeface="Wingdings" panose="05000000000000000000" pitchFamily="2" charset="2"/>
              <a:buChar char="Ø"/>
            </a:pPr>
            <a:r>
              <a:rPr lang="en-US" dirty="0"/>
              <a:t>Repeatedly pop from Stack and add to Y each operator (on the top of Stack) which has the same precedence as or higher precedence than operator.</a:t>
            </a:r>
          </a:p>
          <a:p>
            <a:pPr lvl="1">
              <a:buFont typeface="Wingdings" panose="05000000000000000000" pitchFamily="2" charset="2"/>
              <a:buChar char="Ø"/>
            </a:pPr>
            <a:r>
              <a:rPr lang="en-US" dirty="0"/>
              <a:t>Add operator to </a:t>
            </a:r>
            <a:r>
              <a:rPr lang="en-US" dirty="0" smtClean="0"/>
              <a:t>Stack.</a:t>
            </a:r>
            <a:endParaRPr lang="en-US" dirty="0"/>
          </a:p>
          <a:p>
            <a:pPr>
              <a:buFont typeface="Wingdings" panose="05000000000000000000" pitchFamily="2" charset="2"/>
              <a:buChar char="Ø"/>
            </a:pPr>
            <a:r>
              <a:rPr lang="en-US" dirty="0"/>
              <a:t>If a right parenthesis is encountered ,then:</a:t>
            </a:r>
          </a:p>
          <a:p>
            <a:pPr lvl="1">
              <a:buFont typeface="Wingdings" panose="05000000000000000000" pitchFamily="2" charset="2"/>
              <a:buChar char="Ø"/>
            </a:pPr>
            <a:r>
              <a:rPr lang="en-US" dirty="0"/>
              <a:t>Repeatedly pop from Stack and add to Y each operator (on the top of Stack) until a left parenthesis is encountered.</a:t>
            </a:r>
          </a:p>
          <a:p>
            <a:pPr lvl="1">
              <a:buFont typeface="Wingdings" panose="05000000000000000000" pitchFamily="2" charset="2"/>
              <a:buChar char="Ø"/>
            </a:pPr>
            <a:r>
              <a:rPr lang="en-US" dirty="0"/>
              <a:t>Remove the left Parenthesis</a:t>
            </a:r>
            <a:r>
              <a:rPr lang="en-US" dirty="0" smtClean="0"/>
              <a:t>.</a:t>
            </a:r>
            <a:endParaRPr lang="en-US" dirty="0"/>
          </a:p>
        </p:txBody>
      </p:sp>
      <p:sp>
        <p:nvSpPr>
          <p:cNvPr id="4" name="Slide Number Placeholder 3"/>
          <p:cNvSpPr>
            <a:spLocks noGrp="1"/>
          </p:cNvSpPr>
          <p:nvPr>
            <p:ph type="sldNum" sz="quarter" idx="12"/>
          </p:nvPr>
        </p:nvSpPr>
        <p:spPr/>
        <p:txBody>
          <a:bodyPr/>
          <a:lstStyle/>
          <a:p>
            <a:fld id="{B36814CF-CC1D-4568-BD21-DFD01F02D5E5}" type="slidenum">
              <a:rPr lang="en-US" smtClean="0"/>
              <a:t>27</a:t>
            </a:fld>
            <a:endParaRPr lang="en-US"/>
          </a:p>
        </p:txBody>
      </p:sp>
    </p:spTree>
    <p:extLst>
      <p:ext uri="{BB962C8B-B14F-4D97-AF65-F5344CB8AC3E}">
        <p14:creationId xmlns:p14="http://schemas.microsoft.com/office/powerpoint/2010/main" val="6558739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115203" cy="1450757"/>
          </a:xfrm>
        </p:spPr>
        <p:txBody>
          <a:bodyPr/>
          <a:lstStyle/>
          <a:p>
            <a:r>
              <a:rPr lang="en-US" dirty="0"/>
              <a:t>Conversion of Infix to Postfix using Stack</a:t>
            </a:r>
          </a:p>
        </p:txBody>
      </p:sp>
      <p:sp>
        <p:nvSpPr>
          <p:cNvPr id="3" name="Content Placeholder 2"/>
          <p:cNvSpPr>
            <a:spLocks noGrp="1"/>
          </p:cNvSpPr>
          <p:nvPr>
            <p:ph idx="1"/>
          </p:nvPr>
        </p:nvSpPr>
        <p:spPr>
          <a:xfrm>
            <a:off x="1097280" y="1845734"/>
            <a:ext cx="6179283" cy="4023360"/>
          </a:xfrm>
        </p:spPr>
        <p:txBody>
          <a:bodyPr/>
          <a:lstStyle/>
          <a:p>
            <a:r>
              <a:rPr lang="en-US" b="1" dirty="0" smtClean="0"/>
              <a:t>Example: </a:t>
            </a:r>
            <a:r>
              <a:rPr lang="en-US" b="1" dirty="0"/>
              <a:t>a/b-(</a:t>
            </a:r>
            <a:r>
              <a:rPr lang="en-US" b="1" dirty="0" err="1"/>
              <a:t>c+d</a:t>
            </a:r>
            <a:r>
              <a:rPr lang="en-US" b="1" dirty="0"/>
              <a:t>)-</a:t>
            </a:r>
            <a:r>
              <a:rPr lang="en-US" b="1" dirty="0" smtClean="0"/>
              <a:t>e</a:t>
            </a:r>
          </a:p>
          <a:p>
            <a:pPr>
              <a:buFont typeface="Wingdings" panose="05000000000000000000" pitchFamily="2" charset="2"/>
              <a:buChar char="Ø"/>
            </a:pPr>
            <a:r>
              <a:rPr lang="en-US" dirty="0"/>
              <a:t>Compute operation on table as per </a:t>
            </a:r>
            <a:r>
              <a:rPr lang="en-US" dirty="0" smtClean="0"/>
              <a:t>algorithm</a:t>
            </a:r>
          </a:p>
          <a:p>
            <a:pPr>
              <a:buFont typeface="Wingdings" panose="05000000000000000000" pitchFamily="2" charset="2"/>
              <a:buChar char="Ø"/>
            </a:pPr>
            <a:r>
              <a:rPr lang="en-US" dirty="0" smtClean="0"/>
              <a:t>The final postfix operation will be </a:t>
            </a:r>
            <a:r>
              <a:rPr lang="en-US" b="1" dirty="0" smtClean="0"/>
              <a:t>ab/cd+-e-</a:t>
            </a:r>
            <a:r>
              <a:rPr lang="en-US" dirty="0" smtClean="0"/>
              <a:t> </a:t>
            </a:r>
            <a:endParaRPr lang="en-US" dirty="0"/>
          </a:p>
          <a:p>
            <a:r>
              <a:rPr lang="en-US" b="1" dirty="0" smtClean="0"/>
              <a:t> </a:t>
            </a:r>
            <a:endParaRPr lang="en-US" b="1" dirty="0"/>
          </a:p>
        </p:txBody>
      </p:sp>
      <p:sp>
        <p:nvSpPr>
          <p:cNvPr id="4" name="Slide Number Placeholder 3"/>
          <p:cNvSpPr>
            <a:spLocks noGrp="1"/>
          </p:cNvSpPr>
          <p:nvPr>
            <p:ph type="sldNum" sz="quarter" idx="12"/>
          </p:nvPr>
        </p:nvSpPr>
        <p:spPr/>
        <p:txBody>
          <a:bodyPr/>
          <a:lstStyle/>
          <a:p>
            <a:fld id="{B36814CF-CC1D-4568-BD21-DFD01F02D5E5}" type="slidenum">
              <a:rPr lang="en-US" smtClean="0"/>
              <a:t>28</a:t>
            </a:fld>
            <a:endParaRPr lang="en-US"/>
          </a:p>
        </p:txBody>
      </p:sp>
      <p:pic>
        <p:nvPicPr>
          <p:cNvPr id="5" name="Picture 4"/>
          <p:cNvPicPr>
            <a:picLocks noChangeAspect="1"/>
          </p:cNvPicPr>
          <p:nvPr/>
        </p:nvPicPr>
        <p:blipFill>
          <a:blip r:embed="rId2"/>
          <a:stretch>
            <a:fillRect/>
          </a:stretch>
        </p:blipFill>
        <p:spPr>
          <a:xfrm>
            <a:off x="6675285" y="1788876"/>
            <a:ext cx="3962666" cy="4470257"/>
          </a:xfrm>
          <a:prstGeom prst="rect">
            <a:avLst/>
          </a:prstGeom>
        </p:spPr>
      </p:pic>
    </p:spTree>
    <p:extLst>
      <p:ext uri="{BB962C8B-B14F-4D97-AF65-F5344CB8AC3E}">
        <p14:creationId xmlns:p14="http://schemas.microsoft.com/office/powerpoint/2010/main" val="15766543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Conversion of </a:t>
            </a:r>
            <a:r>
              <a:rPr lang="en-US" dirty="0" smtClean="0"/>
              <a:t>Prefix to infix </a:t>
            </a:r>
            <a:r>
              <a:rPr lang="en-US" dirty="0"/>
              <a:t>using Stack</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Scan the given prefix expression from </a:t>
            </a:r>
            <a:r>
              <a:rPr lang="en-US" b="1" dirty="0"/>
              <a:t>right to left</a:t>
            </a:r>
            <a:r>
              <a:rPr lang="en-US" dirty="0"/>
              <a:t> character by character</a:t>
            </a:r>
            <a:r>
              <a:rPr lang="en-US" dirty="0" smtClean="0"/>
              <a:t>.</a:t>
            </a:r>
          </a:p>
          <a:p>
            <a:pPr>
              <a:buFont typeface="Wingdings" panose="05000000000000000000" pitchFamily="2" charset="2"/>
              <a:buChar char="Ø"/>
            </a:pPr>
            <a:r>
              <a:rPr lang="en-US" dirty="0"/>
              <a:t>If the character is an operand, push it into the </a:t>
            </a:r>
            <a:r>
              <a:rPr lang="en-US" dirty="0" smtClean="0"/>
              <a:t>stack</a:t>
            </a:r>
          </a:p>
          <a:p>
            <a:pPr>
              <a:buFont typeface="Wingdings" panose="05000000000000000000" pitchFamily="2" charset="2"/>
              <a:buChar char="Ø"/>
            </a:pPr>
            <a:r>
              <a:rPr lang="en-US" dirty="0"/>
              <a:t>But if the character is an operator, pop the top two values from stack</a:t>
            </a:r>
            <a:r>
              <a:rPr lang="en-US" dirty="0" smtClean="0"/>
              <a:t>.</a:t>
            </a:r>
          </a:p>
          <a:p>
            <a:pPr lvl="1">
              <a:buFont typeface="Wingdings" panose="05000000000000000000" pitchFamily="2" charset="2"/>
              <a:buChar char="Ø"/>
            </a:pPr>
            <a:r>
              <a:rPr lang="en-US" dirty="0"/>
              <a:t>Concatenate this operator with these two values (</a:t>
            </a:r>
            <a:r>
              <a:rPr lang="en-US" b="1" dirty="0"/>
              <a:t>1</a:t>
            </a:r>
            <a:r>
              <a:rPr lang="en-US" b="1" baseline="30000" dirty="0"/>
              <a:t>st</a:t>
            </a:r>
            <a:r>
              <a:rPr lang="en-US" b="1" dirty="0"/>
              <a:t> top value+operator+2</a:t>
            </a:r>
            <a:r>
              <a:rPr lang="en-US" b="1" baseline="30000" dirty="0"/>
              <a:t>nd</a:t>
            </a:r>
            <a:r>
              <a:rPr lang="en-US" b="1" dirty="0"/>
              <a:t> top value</a:t>
            </a:r>
            <a:r>
              <a:rPr lang="en-US" dirty="0"/>
              <a:t>) to get a new string</a:t>
            </a:r>
            <a:r>
              <a:rPr lang="en-US" dirty="0" smtClean="0"/>
              <a:t>.</a:t>
            </a:r>
          </a:p>
          <a:p>
            <a:pPr>
              <a:buFont typeface="Wingdings" panose="05000000000000000000" pitchFamily="2" charset="2"/>
              <a:buChar char="Ø"/>
            </a:pPr>
            <a:r>
              <a:rPr lang="en-US" dirty="0"/>
              <a:t>Now push this resulting string back into the stack.</a:t>
            </a:r>
          </a:p>
          <a:p>
            <a:pPr>
              <a:buFont typeface="Wingdings" panose="05000000000000000000" pitchFamily="2" charset="2"/>
              <a:buChar char="Ø"/>
            </a:pPr>
            <a:r>
              <a:rPr lang="en-US" dirty="0"/>
              <a:t>Repeat this process </a:t>
            </a:r>
            <a:r>
              <a:rPr lang="en-US" dirty="0" err="1"/>
              <a:t>untill</a:t>
            </a:r>
            <a:r>
              <a:rPr lang="en-US" dirty="0"/>
              <a:t> the end of prefix expression. </a:t>
            </a:r>
            <a:endParaRPr lang="en-US" dirty="0" smtClean="0"/>
          </a:p>
          <a:p>
            <a:pPr>
              <a:buFont typeface="Wingdings" panose="05000000000000000000" pitchFamily="2" charset="2"/>
              <a:buChar char="Ø"/>
            </a:pPr>
            <a:r>
              <a:rPr lang="en-US" dirty="0" smtClean="0"/>
              <a:t>Now </a:t>
            </a:r>
            <a:r>
              <a:rPr lang="en-US" dirty="0"/>
              <a:t>the value in the stack is the desired infix expression.</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a:p>
            <a:endParaRPr lang="en-US" dirty="0"/>
          </a:p>
        </p:txBody>
      </p:sp>
      <p:sp>
        <p:nvSpPr>
          <p:cNvPr id="4" name="Slide Number Placeholder 3"/>
          <p:cNvSpPr>
            <a:spLocks noGrp="1"/>
          </p:cNvSpPr>
          <p:nvPr>
            <p:ph type="sldNum" sz="quarter" idx="12"/>
          </p:nvPr>
        </p:nvSpPr>
        <p:spPr/>
        <p:txBody>
          <a:bodyPr/>
          <a:lstStyle/>
          <a:p>
            <a:fld id="{B36814CF-CC1D-4568-BD21-DFD01F02D5E5}" type="slidenum">
              <a:rPr lang="en-US" smtClean="0"/>
              <a:t>29</a:t>
            </a:fld>
            <a:endParaRPr lang="en-US"/>
          </a:p>
        </p:txBody>
      </p:sp>
    </p:spTree>
    <p:extLst>
      <p:ext uri="{BB962C8B-B14F-4D97-AF65-F5344CB8AC3E}">
        <p14:creationId xmlns:p14="http://schemas.microsoft.com/office/powerpoint/2010/main" val="14331659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LIFO Principle of </a:t>
            </a:r>
            <a:r>
              <a:rPr lang="en-US" b="1" dirty="0" smtClean="0"/>
              <a:t>Stack</a:t>
            </a:r>
            <a:endParaRPr lang="en-US" dirty="0"/>
          </a:p>
        </p:txBody>
      </p:sp>
      <p:sp>
        <p:nvSpPr>
          <p:cNvPr id="3" name="Content Placeholder 2"/>
          <p:cNvSpPr>
            <a:spLocks noGrp="1"/>
          </p:cNvSpPr>
          <p:nvPr>
            <p:ph idx="1"/>
          </p:nvPr>
        </p:nvSpPr>
        <p:spPr>
          <a:xfrm>
            <a:off x="1097280" y="1845734"/>
            <a:ext cx="5367914" cy="4023360"/>
          </a:xfrm>
        </p:spPr>
        <p:txBody>
          <a:bodyPr/>
          <a:lstStyle/>
          <a:p>
            <a:pPr>
              <a:buFont typeface="Wingdings" panose="05000000000000000000" pitchFamily="2" charset="2"/>
              <a:buChar char="Ø"/>
            </a:pPr>
            <a:r>
              <a:rPr lang="en-US" dirty="0"/>
              <a:t>In programming terms, putting an item on top of the stack is called </a:t>
            </a:r>
            <a:r>
              <a:rPr lang="en-US" b="1" dirty="0"/>
              <a:t>push</a:t>
            </a:r>
            <a:r>
              <a:rPr lang="en-US" dirty="0"/>
              <a:t> and removing an item is called </a:t>
            </a:r>
            <a:r>
              <a:rPr lang="en-US" b="1" dirty="0"/>
              <a:t>pop</a:t>
            </a:r>
            <a:r>
              <a:rPr lang="en-US" dirty="0" smtClean="0"/>
              <a:t>.</a:t>
            </a:r>
          </a:p>
          <a:p>
            <a:pPr>
              <a:buFont typeface="Wingdings" panose="05000000000000000000" pitchFamily="2" charset="2"/>
              <a:buChar char="Ø"/>
            </a:pPr>
            <a:r>
              <a:rPr lang="en-US" dirty="0"/>
              <a:t>In </a:t>
            </a:r>
            <a:r>
              <a:rPr lang="en-US" dirty="0" smtClean="0"/>
              <a:t>the </a:t>
            </a:r>
            <a:r>
              <a:rPr lang="en-US" dirty="0"/>
              <a:t>image, although item </a:t>
            </a:r>
            <a:r>
              <a:rPr lang="en-US" b="1" dirty="0"/>
              <a:t>3</a:t>
            </a:r>
            <a:r>
              <a:rPr lang="en-US" dirty="0"/>
              <a:t> was kept last, it was removed first. This is exactly how the </a:t>
            </a:r>
            <a:r>
              <a:rPr lang="en-US" b="1" dirty="0"/>
              <a:t>LIFO (Last In First Out) Principle</a:t>
            </a:r>
            <a:r>
              <a:rPr lang="en-US" dirty="0"/>
              <a:t> works.</a:t>
            </a:r>
          </a:p>
        </p:txBody>
      </p:sp>
      <p:sp>
        <p:nvSpPr>
          <p:cNvPr id="4" name="Slide Number Placeholder 3"/>
          <p:cNvSpPr>
            <a:spLocks noGrp="1"/>
          </p:cNvSpPr>
          <p:nvPr>
            <p:ph type="sldNum" sz="quarter" idx="12"/>
          </p:nvPr>
        </p:nvSpPr>
        <p:spPr/>
        <p:txBody>
          <a:bodyPr/>
          <a:lstStyle/>
          <a:p>
            <a:fld id="{B36814CF-CC1D-4568-BD21-DFD01F02D5E5}" type="slidenum">
              <a:rPr lang="en-US" smtClean="0"/>
              <a:t>3</a:t>
            </a:fld>
            <a:endParaRPr lang="en-US"/>
          </a:p>
        </p:txBody>
      </p:sp>
      <p:pic>
        <p:nvPicPr>
          <p:cNvPr id="5" name="Picture 4"/>
          <p:cNvPicPr>
            <a:picLocks noChangeAspect="1"/>
          </p:cNvPicPr>
          <p:nvPr/>
        </p:nvPicPr>
        <p:blipFill>
          <a:blip r:embed="rId2"/>
          <a:stretch>
            <a:fillRect/>
          </a:stretch>
        </p:blipFill>
        <p:spPr>
          <a:xfrm>
            <a:off x="6648857" y="1832559"/>
            <a:ext cx="4993648" cy="3733800"/>
          </a:xfrm>
          <a:prstGeom prst="rect">
            <a:avLst/>
          </a:prstGeom>
        </p:spPr>
      </p:pic>
      <p:sp>
        <p:nvSpPr>
          <p:cNvPr id="6" name="TextBox 5"/>
          <p:cNvSpPr txBox="1"/>
          <p:nvPr/>
        </p:nvSpPr>
        <p:spPr>
          <a:xfrm>
            <a:off x="7366715" y="5714546"/>
            <a:ext cx="3472554" cy="369332"/>
          </a:xfrm>
          <a:prstGeom prst="rect">
            <a:avLst/>
          </a:prstGeom>
          <a:noFill/>
        </p:spPr>
        <p:txBody>
          <a:bodyPr wrap="none" rtlCol="0">
            <a:spAutoFit/>
          </a:bodyPr>
          <a:lstStyle/>
          <a:p>
            <a:r>
              <a:rPr lang="en-US" dirty="0" smtClean="0"/>
              <a:t>Fig: Stack Push and Pop Operations</a:t>
            </a:r>
            <a:endParaRPr lang="en-US" dirty="0"/>
          </a:p>
        </p:txBody>
      </p:sp>
    </p:spTree>
    <p:extLst>
      <p:ext uri="{BB962C8B-B14F-4D97-AF65-F5344CB8AC3E}">
        <p14:creationId xmlns:p14="http://schemas.microsoft.com/office/powerpoint/2010/main" val="14497240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Conversion of Prefix to infix using Stack</a:t>
            </a:r>
          </a:p>
        </p:txBody>
      </p:sp>
      <p:sp>
        <p:nvSpPr>
          <p:cNvPr id="3" name="Content Placeholder 2"/>
          <p:cNvSpPr>
            <a:spLocks noGrp="1"/>
          </p:cNvSpPr>
          <p:nvPr>
            <p:ph idx="1"/>
          </p:nvPr>
        </p:nvSpPr>
        <p:spPr/>
        <p:txBody>
          <a:bodyPr/>
          <a:lstStyle/>
          <a:p>
            <a:r>
              <a:rPr lang="en-US" b="1" dirty="0"/>
              <a:t>Example: --/</a:t>
            </a:r>
            <a:r>
              <a:rPr lang="en-US" b="1" dirty="0" err="1" smtClean="0"/>
              <a:t>ab+cde</a:t>
            </a:r>
            <a:endParaRPr lang="en-US" b="1" dirty="0" smtClean="0"/>
          </a:p>
          <a:p>
            <a:r>
              <a:rPr lang="en-US" b="1" dirty="0" smtClean="0"/>
              <a:t>Result(Infix): </a:t>
            </a:r>
            <a:r>
              <a:rPr lang="en-US" b="1" dirty="0"/>
              <a:t>(((a/b)-(</a:t>
            </a:r>
            <a:r>
              <a:rPr lang="en-US" b="1" dirty="0" err="1"/>
              <a:t>c+d</a:t>
            </a:r>
            <a:r>
              <a:rPr lang="en-US" b="1" dirty="0"/>
              <a:t>))-e)</a:t>
            </a:r>
          </a:p>
          <a:p>
            <a:endParaRPr lang="en-US" dirty="0"/>
          </a:p>
        </p:txBody>
      </p:sp>
      <p:sp>
        <p:nvSpPr>
          <p:cNvPr id="4" name="Slide Number Placeholder 3"/>
          <p:cNvSpPr>
            <a:spLocks noGrp="1"/>
          </p:cNvSpPr>
          <p:nvPr>
            <p:ph type="sldNum" sz="quarter" idx="12"/>
          </p:nvPr>
        </p:nvSpPr>
        <p:spPr/>
        <p:txBody>
          <a:bodyPr/>
          <a:lstStyle/>
          <a:p>
            <a:fld id="{B36814CF-CC1D-4568-BD21-DFD01F02D5E5}" type="slidenum">
              <a:rPr lang="en-US" smtClean="0"/>
              <a:t>30</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255583980"/>
              </p:ext>
            </p:extLst>
          </p:nvPr>
        </p:nvGraphicFramePr>
        <p:xfrm>
          <a:off x="5419143" y="1948040"/>
          <a:ext cx="5141532" cy="4029430"/>
        </p:xfrm>
        <a:graphic>
          <a:graphicData uri="http://schemas.openxmlformats.org/drawingml/2006/table">
            <a:tbl>
              <a:tblPr firstRow="1" bandRow="1">
                <a:tableStyleId>{5940675A-B579-460E-94D1-54222C63F5DA}</a:tableStyleId>
              </a:tblPr>
              <a:tblGrid>
                <a:gridCol w="1713844"/>
                <a:gridCol w="1713844"/>
                <a:gridCol w="1713844"/>
              </a:tblGrid>
              <a:tr h="402943">
                <a:tc>
                  <a:txBody>
                    <a:bodyPr/>
                    <a:lstStyle/>
                    <a:p>
                      <a:pPr algn="ctr"/>
                      <a:r>
                        <a:rPr lang="en-US" dirty="0">
                          <a:effectLst/>
                        </a:rPr>
                        <a:t>Input String</a:t>
                      </a:r>
                    </a:p>
                  </a:txBody>
                  <a:tcPr marL="38100" marR="38100" marT="38100" marB="38100" anchor="ctr"/>
                </a:tc>
                <a:tc>
                  <a:txBody>
                    <a:bodyPr/>
                    <a:lstStyle/>
                    <a:p>
                      <a:pPr algn="ctr"/>
                      <a:r>
                        <a:rPr lang="en-US">
                          <a:effectLst/>
                        </a:rPr>
                        <a:t>Prefix Expression</a:t>
                      </a:r>
                    </a:p>
                  </a:txBody>
                  <a:tcPr marL="38100" marR="38100" marT="38100" marB="38100" anchor="ctr"/>
                </a:tc>
                <a:tc>
                  <a:txBody>
                    <a:bodyPr/>
                    <a:lstStyle/>
                    <a:p>
                      <a:pPr algn="ctr"/>
                      <a:r>
                        <a:rPr lang="en-US">
                          <a:effectLst/>
                        </a:rPr>
                        <a:t>Stack (Infix)</a:t>
                      </a:r>
                    </a:p>
                  </a:txBody>
                  <a:tcPr marL="38100" marR="38100" marT="38100" marB="38100" anchor="ctr"/>
                </a:tc>
              </a:tr>
              <a:tr h="402943">
                <a:tc>
                  <a:txBody>
                    <a:bodyPr/>
                    <a:lstStyle/>
                    <a:p>
                      <a:pPr algn="ctr"/>
                      <a:r>
                        <a:rPr lang="en-US">
                          <a:effectLst/>
                        </a:rPr>
                        <a:t>--/ab+cde</a:t>
                      </a:r>
                    </a:p>
                  </a:txBody>
                  <a:tcPr marL="38100" marR="38100" marT="38100" marB="38100" anchor="ctr"/>
                </a:tc>
                <a:tc>
                  <a:txBody>
                    <a:bodyPr/>
                    <a:lstStyle/>
                    <a:p>
                      <a:pPr algn="ctr"/>
                      <a:r>
                        <a:rPr lang="en-US" dirty="0">
                          <a:effectLst/>
                        </a:rPr>
                        <a:t>--/</a:t>
                      </a:r>
                      <a:r>
                        <a:rPr lang="en-US" dirty="0" err="1">
                          <a:effectLst/>
                        </a:rPr>
                        <a:t>ab+cd</a:t>
                      </a:r>
                      <a:endParaRPr lang="en-US" dirty="0">
                        <a:effectLst/>
                      </a:endParaRPr>
                    </a:p>
                  </a:txBody>
                  <a:tcPr marL="38100" marR="38100" marT="38100" marB="38100" anchor="ctr"/>
                </a:tc>
                <a:tc>
                  <a:txBody>
                    <a:bodyPr/>
                    <a:lstStyle/>
                    <a:p>
                      <a:pPr algn="ctr"/>
                      <a:r>
                        <a:rPr lang="en-US">
                          <a:effectLst/>
                        </a:rPr>
                        <a:t>e</a:t>
                      </a:r>
                    </a:p>
                  </a:txBody>
                  <a:tcPr marL="38100" marR="38100" marT="38100" marB="38100" anchor="ctr"/>
                </a:tc>
              </a:tr>
              <a:tr h="402943">
                <a:tc>
                  <a:txBody>
                    <a:bodyPr/>
                    <a:lstStyle/>
                    <a:p>
                      <a:pPr algn="ctr"/>
                      <a:r>
                        <a:rPr lang="en-US">
                          <a:effectLst/>
                        </a:rPr>
                        <a:t>--/ab+cde</a:t>
                      </a:r>
                    </a:p>
                  </a:txBody>
                  <a:tcPr marL="38100" marR="38100" marT="38100" marB="38100" anchor="ctr"/>
                </a:tc>
                <a:tc>
                  <a:txBody>
                    <a:bodyPr/>
                    <a:lstStyle/>
                    <a:p>
                      <a:pPr algn="ctr"/>
                      <a:r>
                        <a:rPr lang="en-US">
                          <a:effectLst/>
                        </a:rPr>
                        <a:t>--/ab+c</a:t>
                      </a:r>
                    </a:p>
                  </a:txBody>
                  <a:tcPr marL="38100" marR="38100" marT="38100" marB="38100" anchor="ctr"/>
                </a:tc>
                <a:tc>
                  <a:txBody>
                    <a:bodyPr/>
                    <a:lstStyle/>
                    <a:p>
                      <a:pPr algn="ctr"/>
                      <a:r>
                        <a:rPr lang="en-US">
                          <a:effectLst/>
                        </a:rPr>
                        <a:t>ed</a:t>
                      </a:r>
                    </a:p>
                  </a:txBody>
                  <a:tcPr marL="38100" marR="38100" marT="38100" marB="38100" anchor="ctr"/>
                </a:tc>
              </a:tr>
              <a:tr h="402943">
                <a:tc>
                  <a:txBody>
                    <a:bodyPr/>
                    <a:lstStyle/>
                    <a:p>
                      <a:pPr algn="ctr"/>
                      <a:r>
                        <a:rPr lang="en-US">
                          <a:effectLst/>
                        </a:rPr>
                        <a:t>--/ab+cde</a:t>
                      </a:r>
                    </a:p>
                  </a:txBody>
                  <a:tcPr marL="38100" marR="38100" marT="38100" marB="38100" anchor="ctr"/>
                </a:tc>
                <a:tc>
                  <a:txBody>
                    <a:bodyPr/>
                    <a:lstStyle/>
                    <a:p>
                      <a:pPr algn="ctr"/>
                      <a:r>
                        <a:rPr lang="en-US">
                          <a:effectLst/>
                        </a:rPr>
                        <a:t>--/ab+</a:t>
                      </a:r>
                    </a:p>
                  </a:txBody>
                  <a:tcPr marL="38100" marR="38100" marT="38100" marB="38100" anchor="ctr"/>
                </a:tc>
                <a:tc>
                  <a:txBody>
                    <a:bodyPr/>
                    <a:lstStyle/>
                    <a:p>
                      <a:pPr algn="ctr"/>
                      <a:r>
                        <a:rPr lang="en-US">
                          <a:effectLst/>
                        </a:rPr>
                        <a:t>edc</a:t>
                      </a:r>
                    </a:p>
                  </a:txBody>
                  <a:tcPr marL="38100" marR="38100" marT="38100" marB="38100" anchor="ctr"/>
                </a:tc>
              </a:tr>
              <a:tr h="402943">
                <a:tc>
                  <a:txBody>
                    <a:bodyPr/>
                    <a:lstStyle/>
                    <a:p>
                      <a:pPr algn="ctr"/>
                      <a:r>
                        <a:rPr lang="en-US">
                          <a:effectLst/>
                        </a:rPr>
                        <a:t>--/ab+cde</a:t>
                      </a:r>
                    </a:p>
                  </a:txBody>
                  <a:tcPr marL="38100" marR="38100" marT="38100" marB="38100" anchor="ctr"/>
                </a:tc>
                <a:tc>
                  <a:txBody>
                    <a:bodyPr/>
                    <a:lstStyle/>
                    <a:p>
                      <a:pPr algn="ctr"/>
                      <a:r>
                        <a:rPr lang="en-US">
                          <a:effectLst/>
                        </a:rPr>
                        <a:t>--/ab</a:t>
                      </a:r>
                    </a:p>
                  </a:txBody>
                  <a:tcPr marL="38100" marR="38100" marT="38100" marB="38100" anchor="ctr"/>
                </a:tc>
                <a:tc>
                  <a:txBody>
                    <a:bodyPr/>
                    <a:lstStyle/>
                    <a:p>
                      <a:pPr algn="ctr"/>
                      <a:r>
                        <a:rPr lang="en-US">
                          <a:effectLst/>
                        </a:rPr>
                        <a:t>e(c+d)</a:t>
                      </a:r>
                    </a:p>
                  </a:txBody>
                  <a:tcPr marL="38100" marR="38100" marT="38100" marB="38100" anchor="ctr"/>
                </a:tc>
              </a:tr>
              <a:tr h="402943">
                <a:tc>
                  <a:txBody>
                    <a:bodyPr/>
                    <a:lstStyle/>
                    <a:p>
                      <a:pPr algn="ctr"/>
                      <a:r>
                        <a:rPr lang="en-US">
                          <a:effectLst/>
                        </a:rPr>
                        <a:t>--/ab+cde</a:t>
                      </a:r>
                    </a:p>
                  </a:txBody>
                  <a:tcPr marL="38100" marR="38100" marT="38100" marB="38100" anchor="ctr"/>
                </a:tc>
                <a:tc>
                  <a:txBody>
                    <a:bodyPr/>
                    <a:lstStyle/>
                    <a:p>
                      <a:pPr algn="ctr"/>
                      <a:r>
                        <a:rPr lang="en-US">
                          <a:effectLst/>
                        </a:rPr>
                        <a:t>--/a</a:t>
                      </a:r>
                    </a:p>
                  </a:txBody>
                  <a:tcPr marL="38100" marR="38100" marT="38100" marB="38100" anchor="ctr"/>
                </a:tc>
                <a:tc>
                  <a:txBody>
                    <a:bodyPr/>
                    <a:lstStyle/>
                    <a:p>
                      <a:pPr algn="ctr"/>
                      <a:r>
                        <a:rPr lang="en-US" dirty="0">
                          <a:effectLst/>
                        </a:rPr>
                        <a:t>e(</a:t>
                      </a:r>
                      <a:r>
                        <a:rPr lang="en-US" dirty="0" err="1">
                          <a:effectLst/>
                        </a:rPr>
                        <a:t>c+d</a:t>
                      </a:r>
                      <a:r>
                        <a:rPr lang="en-US" dirty="0">
                          <a:effectLst/>
                        </a:rPr>
                        <a:t>)b</a:t>
                      </a:r>
                    </a:p>
                  </a:txBody>
                  <a:tcPr marL="38100" marR="38100" marT="38100" marB="38100" anchor="ctr"/>
                </a:tc>
              </a:tr>
              <a:tr h="402943">
                <a:tc>
                  <a:txBody>
                    <a:bodyPr/>
                    <a:lstStyle/>
                    <a:p>
                      <a:pPr algn="ctr"/>
                      <a:r>
                        <a:rPr lang="en-US">
                          <a:effectLst/>
                        </a:rPr>
                        <a:t>--/ab+cde</a:t>
                      </a:r>
                    </a:p>
                  </a:txBody>
                  <a:tcPr marL="38100" marR="38100" marT="38100" marB="38100" anchor="ctr"/>
                </a:tc>
                <a:tc>
                  <a:txBody>
                    <a:bodyPr/>
                    <a:lstStyle/>
                    <a:p>
                      <a:pPr algn="ctr"/>
                      <a:r>
                        <a:rPr lang="en-US">
                          <a:effectLst/>
                        </a:rPr>
                        <a:t>--/</a:t>
                      </a:r>
                    </a:p>
                  </a:txBody>
                  <a:tcPr marL="38100" marR="38100" marT="38100" marB="38100" anchor="ctr"/>
                </a:tc>
                <a:tc>
                  <a:txBody>
                    <a:bodyPr/>
                    <a:lstStyle/>
                    <a:p>
                      <a:pPr algn="ctr"/>
                      <a:r>
                        <a:rPr lang="en-US">
                          <a:effectLst/>
                        </a:rPr>
                        <a:t>e(c+d)ba</a:t>
                      </a:r>
                    </a:p>
                  </a:txBody>
                  <a:tcPr marL="38100" marR="38100" marT="38100" marB="38100" anchor="ctr"/>
                </a:tc>
              </a:tr>
              <a:tr h="402943">
                <a:tc>
                  <a:txBody>
                    <a:bodyPr/>
                    <a:lstStyle/>
                    <a:p>
                      <a:pPr algn="ctr"/>
                      <a:r>
                        <a:rPr lang="en-US">
                          <a:effectLst/>
                        </a:rPr>
                        <a:t>--/ab+cde</a:t>
                      </a:r>
                    </a:p>
                  </a:txBody>
                  <a:tcPr marL="38100" marR="38100" marT="38100" marB="38100" anchor="ctr"/>
                </a:tc>
                <a:tc>
                  <a:txBody>
                    <a:bodyPr/>
                    <a:lstStyle/>
                    <a:p>
                      <a:pPr algn="ctr"/>
                      <a:r>
                        <a:rPr lang="en-US">
                          <a:effectLst/>
                        </a:rPr>
                        <a:t>--</a:t>
                      </a:r>
                    </a:p>
                  </a:txBody>
                  <a:tcPr marL="38100" marR="38100" marT="38100" marB="38100" anchor="ctr"/>
                </a:tc>
                <a:tc>
                  <a:txBody>
                    <a:bodyPr/>
                    <a:lstStyle/>
                    <a:p>
                      <a:pPr algn="ctr"/>
                      <a:r>
                        <a:rPr lang="en-US">
                          <a:effectLst/>
                        </a:rPr>
                        <a:t>e(c+d)(a/b)</a:t>
                      </a:r>
                    </a:p>
                  </a:txBody>
                  <a:tcPr marL="38100" marR="38100" marT="38100" marB="38100" anchor="ctr"/>
                </a:tc>
              </a:tr>
              <a:tr h="402943">
                <a:tc>
                  <a:txBody>
                    <a:bodyPr/>
                    <a:lstStyle/>
                    <a:p>
                      <a:pPr algn="ctr"/>
                      <a:r>
                        <a:rPr lang="en-US">
                          <a:effectLst/>
                        </a:rPr>
                        <a:t>--/ab+cde</a:t>
                      </a:r>
                    </a:p>
                  </a:txBody>
                  <a:tcPr marL="38100" marR="38100" marT="38100" marB="38100" anchor="ctr"/>
                </a:tc>
                <a:tc>
                  <a:txBody>
                    <a:bodyPr/>
                    <a:lstStyle/>
                    <a:p>
                      <a:pPr algn="ctr"/>
                      <a:r>
                        <a:rPr lang="en-US">
                          <a:effectLst/>
                        </a:rPr>
                        <a:t>-</a:t>
                      </a:r>
                    </a:p>
                  </a:txBody>
                  <a:tcPr marL="38100" marR="38100" marT="38100" marB="38100" anchor="ctr"/>
                </a:tc>
                <a:tc>
                  <a:txBody>
                    <a:bodyPr/>
                    <a:lstStyle/>
                    <a:p>
                      <a:pPr algn="ctr"/>
                      <a:r>
                        <a:rPr lang="en-US">
                          <a:effectLst/>
                        </a:rPr>
                        <a:t>e((a/b)-(c+d))</a:t>
                      </a:r>
                    </a:p>
                  </a:txBody>
                  <a:tcPr marL="38100" marR="38100" marT="38100" marB="38100" anchor="ctr"/>
                </a:tc>
              </a:tr>
              <a:tr h="402943">
                <a:tc>
                  <a:txBody>
                    <a:bodyPr/>
                    <a:lstStyle/>
                    <a:p>
                      <a:pPr algn="ctr"/>
                      <a:r>
                        <a:rPr lang="en-US">
                          <a:effectLst/>
                        </a:rPr>
                        <a:t>--/ab+cde</a:t>
                      </a:r>
                    </a:p>
                  </a:txBody>
                  <a:tcPr marL="38100" marR="38100" marT="38100" marB="38100" anchor="ctr"/>
                </a:tc>
                <a:tc>
                  <a:txBody>
                    <a:bodyPr/>
                    <a:lstStyle/>
                    <a:p>
                      <a:pPr algn="ctr"/>
                      <a:endParaRPr lang="en-US">
                        <a:effectLst/>
                      </a:endParaRPr>
                    </a:p>
                  </a:txBody>
                  <a:tcPr marL="38100" marR="38100" marT="38100" marB="38100" anchor="ctr"/>
                </a:tc>
                <a:tc>
                  <a:txBody>
                    <a:bodyPr/>
                    <a:lstStyle/>
                    <a:p>
                      <a:pPr algn="ctr"/>
                      <a:r>
                        <a:rPr lang="en-US" dirty="0">
                          <a:effectLst/>
                        </a:rPr>
                        <a:t>(((a/b)-(</a:t>
                      </a:r>
                      <a:r>
                        <a:rPr lang="en-US" dirty="0" err="1">
                          <a:effectLst/>
                        </a:rPr>
                        <a:t>c+d</a:t>
                      </a:r>
                      <a:r>
                        <a:rPr lang="en-US" dirty="0">
                          <a:effectLst/>
                        </a:rPr>
                        <a:t>))-e)</a:t>
                      </a:r>
                    </a:p>
                  </a:txBody>
                  <a:tcPr marL="38100" marR="38100" marT="38100" marB="38100" anchor="ctr"/>
                </a:tc>
              </a:tr>
            </a:tbl>
          </a:graphicData>
        </a:graphic>
      </p:graphicFrame>
    </p:spTree>
    <p:extLst>
      <p:ext uri="{BB962C8B-B14F-4D97-AF65-F5344CB8AC3E}">
        <p14:creationId xmlns:p14="http://schemas.microsoft.com/office/powerpoint/2010/main" val="25557798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Conversion of </a:t>
            </a:r>
            <a:r>
              <a:rPr lang="en-US" dirty="0" smtClean="0"/>
              <a:t>Postfix </a:t>
            </a:r>
            <a:r>
              <a:rPr lang="en-US" dirty="0"/>
              <a:t>to infix using Stack</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Scan the given postfix expression from </a:t>
            </a:r>
            <a:r>
              <a:rPr lang="en-US" b="1" dirty="0"/>
              <a:t>left to right</a:t>
            </a:r>
            <a:r>
              <a:rPr lang="en-US" dirty="0"/>
              <a:t> character by character</a:t>
            </a:r>
            <a:r>
              <a:rPr lang="en-US" dirty="0" smtClean="0"/>
              <a:t>.</a:t>
            </a:r>
          </a:p>
          <a:p>
            <a:pPr>
              <a:buFont typeface="Wingdings" panose="05000000000000000000" pitchFamily="2" charset="2"/>
              <a:buChar char="Ø"/>
            </a:pPr>
            <a:r>
              <a:rPr lang="en-US" dirty="0"/>
              <a:t>If the character is an operand, push it into the stack.</a:t>
            </a:r>
          </a:p>
          <a:p>
            <a:pPr>
              <a:buFont typeface="Wingdings" panose="05000000000000000000" pitchFamily="2" charset="2"/>
              <a:buChar char="Ø"/>
            </a:pPr>
            <a:r>
              <a:rPr lang="en-US" dirty="0"/>
              <a:t>But if the character is an operator, pop the top two values from stack</a:t>
            </a:r>
            <a:r>
              <a:rPr lang="en-US" dirty="0" smtClean="0"/>
              <a:t>.</a:t>
            </a:r>
          </a:p>
          <a:p>
            <a:pPr lvl="1">
              <a:buFont typeface="Wingdings" panose="05000000000000000000" pitchFamily="2" charset="2"/>
              <a:buChar char="Ø"/>
            </a:pPr>
            <a:r>
              <a:rPr lang="en-US" dirty="0"/>
              <a:t>Concatenate this operator with these two values (</a:t>
            </a:r>
            <a:r>
              <a:rPr lang="en-US" b="1" dirty="0"/>
              <a:t>2</a:t>
            </a:r>
            <a:r>
              <a:rPr lang="en-US" b="1" baseline="30000" dirty="0"/>
              <a:t>nd</a:t>
            </a:r>
            <a:r>
              <a:rPr lang="en-US" b="1" dirty="0"/>
              <a:t> top value+operator+1</a:t>
            </a:r>
            <a:r>
              <a:rPr lang="en-US" b="1" baseline="30000" dirty="0"/>
              <a:t>st</a:t>
            </a:r>
            <a:r>
              <a:rPr lang="en-US" b="1" dirty="0"/>
              <a:t> top value</a:t>
            </a:r>
            <a:r>
              <a:rPr lang="en-US" dirty="0"/>
              <a:t>) to get a new string</a:t>
            </a:r>
            <a:r>
              <a:rPr lang="en-US" dirty="0" smtClean="0"/>
              <a:t>.</a:t>
            </a:r>
          </a:p>
          <a:p>
            <a:pPr>
              <a:buFont typeface="Wingdings" panose="05000000000000000000" pitchFamily="2" charset="2"/>
              <a:buChar char="Ø"/>
            </a:pPr>
            <a:r>
              <a:rPr lang="en-US" dirty="0"/>
              <a:t>Now push this resulting string back into the stack.</a:t>
            </a:r>
          </a:p>
          <a:p>
            <a:pPr>
              <a:buFont typeface="Wingdings" panose="05000000000000000000" pitchFamily="2" charset="2"/>
              <a:buChar char="Ø"/>
            </a:pPr>
            <a:r>
              <a:rPr lang="en-US" dirty="0"/>
              <a:t>Repeat this process </a:t>
            </a:r>
            <a:r>
              <a:rPr lang="en-US" dirty="0" err="1"/>
              <a:t>untill</a:t>
            </a:r>
            <a:r>
              <a:rPr lang="en-US" dirty="0"/>
              <a:t> the end of postfix expression. </a:t>
            </a:r>
            <a:endParaRPr lang="en-US" dirty="0" smtClean="0"/>
          </a:p>
          <a:p>
            <a:pPr>
              <a:buFont typeface="Wingdings" panose="05000000000000000000" pitchFamily="2" charset="2"/>
              <a:buChar char="Ø"/>
            </a:pPr>
            <a:r>
              <a:rPr lang="en-US" dirty="0" smtClean="0"/>
              <a:t>Now </a:t>
            </a:r>
            <a:r>
              <a:rPr lang="en-US" dirty="0"/>
              <a:t>the value in the stack is the infix expression.</a:t>
            </a:r>
          </a:p>
          <a:p>
            <a:pPr>
              <a:buFont typeface="Wingdings" panose="05000000000000000000" pitchFamily="2" charset="2"/>
              <a:buChar char="Ø"/>
            </a:pPr>
            <a:endParaRPr lang="en-US" dirty="0"/>
          </a:p>
          <a:p>
            <a:endParaRPr lang="en-US" dirty="0"/>
          </a:p>
        </p:txBody>
      </p:sp>
      <p:sp>
        <p:nvSpPr>
          <p:cNvPr id="4" name="Slide Number Placeholder 3"/>
          <p:cNvSpPr>
            <a:spLocks noGrp="1"/>
          </p:cNvSpPr>
          <p:nvPr>
            <p:ph type="sldNum" sz="quarter" idx="12"/>
          </p:nvPr>
        </p:nvSpPr>
        <p:spPr/>
        <p:txBody>
          <a:bodyPr/>
          <a:lstStyle/>
          <a:p>
            <a:fld id="{B36814CF-CC1D-4568-BD21-DFD01F02D5E5}" type="slidenum">
              <a:rPr lang="en-US" smtClean="0"/>
              <a:t>31</a:t>
            </a:fld>
            <a:endParaRPr lang="en-US"/>
          </a:p>
        </p:txBody>
      </p:sp>
    </p:spTree>
    <p:extLst>
      <p:ext uri="{BB962C8B-B14F-4D97-AF65-F5344CB8AC3E}">
        <p14:creationId xmlns:p14="http://schemas.microsoft.com/office/powerpoint/2010/main" val="12338720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Conversion of Postfix to infix using Stack</a:t>
            </a:r>
          </a:p>
        </p:txBody>
      </p:sp>
      <p:sp>
        <p:nvSpPr>
          <p:cNvPr id="3" name="Content Placeholder 2"/>
          <p:cNvSpPr>
            <a:spLocks noGrp="1"/>
          </p:cNvSpPr>
          <p:nvPr>
            <p:ph idx="1"/>
          </p:nvPr>
        </p:nvSpPr>
        <p:spPr>
          <a:xfrm>
            <a:off x="1097280" y="1845733"/>
            <a:ext cx="10058400" cy="4131733"/>
          </a:xfrm>
        </p:spPr>
        <p:txBody>
          <a:bodyPr/>
          <a:lstStyle/>
          <a:p>
            <a:r>
              <a:rPr lang="en-US" b="1" dirty="0" smtClean="0"/>
              <a:t>Example:</a:t>
            </a:r>
          </a:p>
          <a:p>
            <a:r>
              <a:rPr lang="en-US" b="1" dirty="0" smtClean="0"/>
              <a:t>Postfix: ab/cd</a:t>
            </a:r>
            <a:r>
              <a:rPr lang="en-US" b="1" dirty="0"/>
              <a:t>+-</a:t>
            </a:r>
            <a:r>
              <a:rPr lang="en-US" b="1" dirty="0" smtClean="0"/>
              <a:t>e-</a:t>
            </a:r>
          </a:p>
          <a:p>
            <a:r>
              <a:rPr lang="en-US" b="1" dirty="0" smtClean="0"/>
              <a:t>Infix: </a:t>
            </a:r>
            <a:r>
              <a:rPr lang="en-US" b="1" dirty="0"/>
              <a:t>(((a/b)-(</a:t>
            </a:r>
            <a:r>
              <a:rPr lang="en-US" b="1" dirty="0" err="1"/>
              <a:t>c+d</a:t>
            </a:r>
            <a:r>
              <a:rPr lang="en-US" b="1" dirty="0"/>
              <a:t>))-e)</a:t>
            </a:r>
          </a:p>
        </p:txBody>
      </p:sp>
      <p:sp>
        <p:nvSpPr>
          <p:cNvPr id="4" name="Slide Number Placeholder 3"/>
          <p:cNvSpPr>
            <a:spLocks noGrp="1"/>
          </p:cNvSpPr>
          <p:nvPr>
            <p:ph type="sldNum" sz="quarter" idx="12"/>
          </p:nvPr>
        </p:nvSpPr>
        <p:spPr/>
        <p:txBody>
          <a:bodyPr/>
          <a:lstStyle/>
          <a:p>
            <a:fld id="{B36814CF-CC1D-4568-BD21-DFD01F02D5E5}" type="slidenum">
              <a:rPr lang="en-US" smtClean="0"/>
              <a:t>32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250729316"/>
              </p:ext>
            </p:extLst>
          </p:nvPr>
        </p:nvGraphicFramePr>
        <p:xfrm>
          <a:off x="4569136" y="1904520"/>
          <a:ext cx="4716531" cy="4072947"/>
        </p:xfrm>
        <a:graphic>
          <a:graphicData uri="http://schemas.openxmlformats.org/drawingml/2006/table">
            <a:tbl>
              <a:tblPr firstRow="1" bandRow="1">
                <a:tableStyleId>{5940675A-B579-460E-94D1-54222C63F5DA}</a:tableStyleId>
              </a:tblPr>
              <a:tblGrid>
                <a:gridCol w="1572177"/>
                <a:gridCol w="1572177"/>
                <a:gridCol w="1572177"/>
              </a:tblGrid>
              <a:tr h="642273">
                <a:tc>
                  <a:txBody>
                    <a:bodyPr/>
                    <a:lstStyle/>
                    <a:p>
                      <a:pPr algn="ctr"/>
                      <a:r>
                        <a:rPr lang="en-US" dirty="0">
                          <a:effectLst/>
                        </a:rPr>
                        <a:t>Input String</a:t>
                      </a:r>
                    </a:p>
                  </a:txBody>
                  <a:tcPr marL="38100" marR="38100" marT="38100" marB="38100" anchor="ctr"/>
                </a:tc>
                <a:tc>
                  <a:txBody>
                    <a:bodyPr/>
                    <a:lstStyle/>
                    <a:p>
                      <a:pPr algn="ctr"/>
                      <a:r>
                        <a:rPr lang="en-US">
                          <a:effectLst/>
                        </a:rPr>
                        <a:t>Postfix Expression</a:t>
                      </a:r>
                    </a:p>
                  </a:txBody>
                  <a:tcPr marL="38100" marR="38100" marT="38100" marB="38100" anchor="ctr"/>
                </a:tc>
                <a:tc>
                  <a:txBody>
                    <a:bodyPr/>
                    <a:lstStyle/>
                    <a:p>
                      <a:pPr algn="ctr"/>
                      <a:r>
                        <a:rPr lang="en-US">
                          <a:effectLst/>
                        </a:rPr>
                        <a:t>Stack (Infix)</a:t>
                      </a:r>
                    </a:p>
                  </a:txBody>
                  <a:tcPr marL="38100" marR="38100" marT="38100" marB="38100" anchor="ctr"/>
                </a:tc>
              </a:tr>
              <a:tr h="381186">
                <a:tc>
                  <a:txBody>
                    <a:bodyPr/>
                    <a:lstStyle/>
                    <a:p>
                      <a:pPr algn="ctr"/>
                      <a:r>
                        <a:rPr lang="en-US">
                          <a:effectLst/>
                        </a:rPr>
                        <a:t>ab/cd+-e-</a:t>
                      </a:r>
                    </a:p>
                  </a:txBody>
                  <a:tcPr marL="38100" marR="38100" marT="38100" marB="38100" anchor="ctr"/>
                </a:tc>
                <a:tc>
                  <a:txBody>
                    <a:bodyPr/>
                    <a:lstStyle/>
                    <a:p>
                      <a:pPr algn="ctr"/>
                      <a:r>
                        <a:rPr lang="en-US">
                          <a:effectLst/>
                        </a:rPr>
                        <a:t>b/cd+-e-</a:t>
                      </a:r>
                    </a:p>
                  </a:txBody>
                  <a:tcPr marL="38100" marR="38100" marT="38100" marB="38100" anchor="ctr"/>
                </a:tc>
                <a:tc>
                  <a:txBody>
                    <a:bodyPr/>
                    <a:lstStyle/>
                    <a:p>
                      <a:pPr algn="ctr"/>
                      <a:r>
                        <a:rPr lang="en-US">
                          <a:effectLst/>
                        </a:rPr>
                        <a:t>a</a:t>
                      </a:r>
                    </a:p>
                  </a:txBody>
                  <a:tcPr marL="38100" marR="38100" marT="38100" marB="38100" anchor="ctr"/>
                </a:tc>
              </a:tr>
              <a:tr h="381186">
                <a:tc>
                  <a:txBody>
                    <a:bodyPr/>
                    <a:lstStyle/>
                    <a:p>
                      <a:pPr algn="ctr"/>
                      <a:r>
                        <a:rPr lang="en-US">
                          <a:effectLst/>
                        </a:rPr>
                        <a:t>ab/cd+-e-</a:t>
                      </a:r>
                    </a:p>
                  </a:txBody>
                  <a:tcPr marL="38100" marR="38100" marT="38100" marB="38100" anchor="ctr"/>
                </a:tc>
                <a:tc>
                  <a:txBody>
                    <a:bodyPr/>
                    <a:lstStyle/>
                    <a:p>
                      <a:pPr algn="ctr"/>
                      <a:r>
                        <a:rPr lang="en-US">
                          <a:effectLst/>
                        </a:rPr>
                        <a:t>/cd+-e-</a:t>
                      </a:r>
                    </a:p>
                  </a:txBody>
                  <a:tcPr marL="38100" marR="38100" marT="38100" marB="38100" anchor="ctr"/>
                </a:tc>
                <a:tc>
                  <a:txBody>
                    <a:bodyPr/>
                    <a:lstStyle/>
                    <a:p>
                      <a:pPr algn="ctr"/>
                      <a:r>
                        <a:rPr lang="en-US">
                          <a:effectLst/>
                        </a:rPr>
                        <a:t>ab</a:t>
                      </a:r>
                    </a:p>
                  </a:txBody>
                  <a:tcPr marL="38100" marR="38100" marT="38100" marB="38100" anchor="ctr"/>
                </a:tc>
              </a:tr>
              <a:tr h="381186">
                <a:tc>
                  <a:txBody>
                    <a:bodyPr/>
                    <a:lstStyle/>
                    <a:p>
                      <a:pPr algn="ctr"/>
                      <a:r>
                        <a:rPr lang="en-US">
                          <a:effectLst/>
                        </a:rPr>
                        <a:t>ab/cd+-e-</a:t>
                      </a:r>
                    </a:p>
                  </a:txBody>
                  <a:tcPr marL="38100" marR="38100" marT="38100" marB="38100" anchor="ctr"/>
                </a:tc>
                <a:tc>
                  <a:txBody>
                    <a:bodyPr/>
                    <a:lstStyle/>
                    <a:p>
                      <a:pPr algn="ctr"/>
                      <a:r>
                        <a:rPr lang="en-US">
                          <a:effectLst/>
                        </a:rPr>
                        <a:t>cd+-e-</a:t>
                      </a:r>
                    </a:p>
                  </a:txBody>
                  <a:tcPr marL="38100" marR="38100" marT="38100" marB="38100" anchor="ctr"/>
                </a:tc>
                <a:tc>
                  <a:txBody>
                    <a:bodyPr/>
                    <a:lstStyle/>
                    <a:p>
                      <a:pPr algn="ctr"/>
                      <a:r>
                        <a:rPr lang="en-US">
                          <a:effectLst/>
                        </a:rPr>
                        <a:t>(a/b)</a:t>
                      </a:r>
                    </a:p>
                  </a:txBody>
                  <a:tcPr marL="38100" marR="38100" marT="38100" marB="38100" anchor="ctr"/>
                </a:tc>
              </a:tr>
              <a:tr h="381186">
                <a:tc>
                  <a:txBody>
                    <a:bodyPr/>
                    <a:lstStyle/>
                    <a:p>
                      <a:pPr algn="ctr"/>
                      <a:r>
                        <a:rPr lang="en-US">
                          <a:effectLst/>
                        </a:rPr>
                        <a:t>ab/cd+-e-</a:t>
                      </a:r>
                    </a:p>
                  </a:txBody>
                  <a:tcPr marL="38100" marR="38100" marT="38100" marB="38100" anchor="ctr"/>
                </a:tc>
                <a:tc>
                  <a:txBody>
                    <a:bodyPr/>
                    <a:lstStyle/>
                    <a:p>
                      <a:pPr algn="ctr"/>
                      <a:r>
                        <a:rPr lang="en-US">
                          <a:effectLst/>
                        </a:rPr>
                        <a:t>d+-e-</a:t>
                      </a:r>
                    </a:p>
                  </a:txBody>
                  <a:tcPr marL="38100" marR="38100" marT="38100" marB="38100" anchor="ctr"/>
                </a:tc>
                <a:tc>
                  <a:txBody>
                    <a:bodyPr/>
                    <a:lstStyle/>
                    <a:p>
                      <a:pPr algn="ctr"/>
                      <a:r>
                        <a:rPr lang="en-US">
                          <a:effectLst/>
                        </a:rPr>
                        <a:t>(a/b)c</a:t>
                      </a:r>
                    </a:p>
                  </a:txBody>
                  <a:tcPr marL="38100" marR="38100" marT="38100" marB="38100" anchor="ctr"/>
                </a:tc>
              </a:tr>
              <a:tr h="381186">
                <a:tc>
                  <a:txBody>
                    <a:bodyPr/>
                    <a:lstStyle/>
                    <a:p>
                      <a:pPr algn="ctr"/>
                      <a:r>
                        <a:rPr lang="en-US">
                          <a:effectLst/>
                        </a:rPr>
                        <a:t>ab/cd+-e-</a:t>
                      </a:r>
                    </a:p>
                  </a:txBody>
                  <a:tcPr marL="38100" marR="38100" marT="38100" marB="38100" anchor="ctr"/>
                </a:tc>
                <a:tc>
                  <a:txBody>
                    <a:bodyPr/>
                    <a:lstStyle/>
                    <a:p>
                      <a:pPr algn="ctr"/>
                      <a:r>
                        <a:rPr lang="en-US">
                          <a:effectLst/>
                        </a:rPr>
                        <a:t>+-e-</a:t>
                      </a:r>
                    </a:p>
                  </a:txBody>
                  <a:tcPr marL="38100" marR="38100" marT="38100" marB="38100" anchor="ctr"/>
                </a:tc>
                <a:tc>
                  <a:txBody>
                    <a:bodyPr/>
                    <a:lstStyle/>
                    <a:p>
                      <a:pPr algn="ctr"/>
                      <a:r>
                        <a:rPr lang="en-US">
                          <a:effectLst/>
                        </a:rPr>
                        <a:t>(a/b)cd</a:t>
                      </a:r>
                    </a:p>
                  </a:txBody>
                  <a:tcPr marL="38100" marR="38100" marT="38100" marB="38100" anchor="ctr"/>
                </a:tc>
              </a:tr>
              <a:tr h="381186">
                <a:tc>
                  <a:txBody>
                    <a:bodyPr/>
                    <a:lstStyle/>
                    <a:p>
                      <a:pPr algn="ctr"/>
                      <a:r>
                        <a:rPr lang="en-US">
                          <a:effectLst/>
                        </a:rPr>
                        <a:t>ab/cd+-e-</a:t>
                      </a:r>
                    </a:p>
                  </a:txBody>
                  <a:tcPr marL="38100" marR="38100" marT="38100" marB="38100" anchor="ctr"/>
                </a:tc>
                <a:tc>
                  <a:txBody>
                    <a:bodyPr/>
                    <a:lstStyle/>
                    <a:p>
                      <a:pPr algn="ctr"/>
                      <a:r>
                        <a:rPr lang="en-US">
                          <a:effectLst/>
                        </a:rPr>
                        <a:t>-e-</a:t>
                      </a:r>
                    </a:p>
                  </a:txBody>
                  <a:tcPr marL="38100" marR="38100" marT="38100" marB="38100" anchor="ctr"/>
                </a:tc>
                <a:tc>
                  <a:txBody>
                    <a:bodyPr/>
                    <a:lstStyle/>
                    <a:p>
                      <a:pPr algn="ctr"/>
                      <a:r>
                        <a:rPr lang="en-US">
                          <a:effectLst/>
                        </a:rPr>
                        <a:t>(a/b)(c+d)</a:t>
                      </a:r>
                    </a:p>
                  </a:txBody>
                  <a:tcPr marL="38100" marR="38100" marT="38100" marB="38100" anchor="ctr"/>
                </a:tc>
              </a:tr>
              <a:tr h="381186">
                <a:tc>
                  <a:txBody>
                    <a:bodyPr/>
                    <a:lstStyle/>
                    <a:p>
                      <a:pPr algn="ctr"/>
                      <a:r>
                        <a:rPr lang="en-US">
                          <a:effectLst/>
                        </a:rPr>
                        <a:t>ab/cd+-e-</a:t>
                      </a:r>
                    </a:p>
                  </a:txBody>
                  <a:tcPr marL="38100" marR="38100" marT="38100" marB="38100" anchor="ctr"/>
                </a:tc>
                <a:tc>
                  <a:txBody>
                    <a:bodyPr/>
                    <a:lstStyle/>
                    <a:p>
                      <a:pPr algn="ctr"/>
                      <a:r>
                        <a:rPr lang="en-US">
                          <a:effectLst/>
                        </a:rPr>
                        <a:t>e-</a:t>
                      </a:r>
                    </a:p>
                  </a:txBody>
                  <a:tcPr marL="38100" marR="38100" marT="38100" marB="38100" anchor="ctr"/>
                </a:tc>
                <a:tc>
                  <a:txBody>
                    <a:bodyPr/>
                    <a:lstStyle/>
                    <a:p>
                      <a:pPr algn="ctr"/>
                      <a:r>
                        <a:rPr lang="en-US">
                          <a:effectLst/>
                        </a:rPr>
                        <a:t>((a/b)-(c+d))</a:t>
                      </a:r>
                    </a:p>
                  </a:txBody>
                  <a:tcPr marL="38100" marR="38100" marT="38100" marB="38100" anchor="ctr"/>
                </a:tc>
              </a:tr>
              <a:tr h="381186">
                <a:tc>
                  <a:txBody>
                    <a:bodyPr/>
                    <a:lstStyle/>
                    <a:p>
                      <a:pPr algn="ctr"/>
                      <a:r>
                        <a:rPr lang="en-US">
                          <a:effectLst/>
                        </a:rPr>
                        <a:t>ab/cd+-e-</a:t>
                      </a:r>
                    </a:p>
                  </a:txBody>
                  <a:tcPr marL="38100" marR="38100" marT="38100" marB="38100" anchor="ctr"/>
                </a:tc>
                <a:tc>
                  <a:txBody>
                    <a:bodyPr/>
                    <a:lstStyle/>
                    <a:p>
                      <a:pPr algn="ctr"/>
                      <a:r>
                        <a:rPr lang="en-US">
                          <a:effectLst/>
                        </a:rPr>
                        <a:t>-</a:t>
                      </a:r>
                    </a:p>
                  </a:txBody>
                  <a:tcPr marL="38100" marR="38100" marT="38100" marB="38100" anchor="ctr"/>
                </a:tc>
                <a:tc>
                  <a:txBody>
                    <a:bodyPr/>
                    <a:lstStyle/>
                    <a:p>
                      <a:pPr algn="ctr"/>
                      <a:r>
                        <a:rPr lang="en-US">
                          <a:effectLst/>
                        </a:rPr>
                        <a:t>((a/b)-(c+d))e</a:t>
                      </a:r>
                    </a:p>
                  </a:txBody>
                  <a:tcPr marL="38100" marR="38100" marT="38100" marB="38100" anchor="ctr"/>
                </a:tc>
              </a:tr>
              <a:tr h="381186">
                <a:tc>
                  <a:txBody>
                    <a:bodyPr/>
                    <a:lstStyle/>
                    <a:p>
                      <a:pPr algn="ctr"/>
                      <a:r>
                        <a:rPr lang="en-US">
                          <a:effectLst/>
                        </a:rPr>
                        <a:t>ab/cd+-e-</a:t>
                      </a:r>
                    </a:p>
                  </a:txBody>
                  <a:tcPr marL="38100" marR="38100" marT="38100" marB="38100" anchor="ctr"/>
                </a:tc>
                <a:tc>
                  <a:txBody>
                    <a:bodyPr/>
                    <a:lstStyle/>
                    <a:p>
                      <a:pPr algn="ctr"/>
                      <a:endParaRPr lang="en-US">
                        <a:effectLst/>
                      </a:endParaRPr>
                    </a:p>
                  </a:txBody>
                  <a:tcPr marL="38100" marR="38100" marT="38100" marB="38100" anchor="ctr"/>
                </a:tc>
                <a:tc>
                  <a:txBody>
                    <a:bodyPr/>
                    <a:lstStyle/>
                    <a:p>
                      <a:pPr algn="ctr"/>
                      <a:r>
                        <a:rPr lang="en-US" dirty="0">
                          <a:effectLst/>
                        </a:rPr>
                        <a:t>(((a/b)-(</a:t>
                      </a:r>
                      <a:r>
                        <a:rPr lang="en-US" dirty="0" err="1">
                          <a:effectLst/>
                        </a:rPr>
                        <a:t>c+d</a:t>
                      </a:r>
                      <a:r>
                        <a:rPr lang="en-US" dirty="0">
                          <a:effectLst/>
                        </a:rPr>
                        <a:t>))-e)</a:t>
                      </a:r>
                    </a:p>
                  </a:txBody>
                  <a:tcPr marL="38100" marR="38100" marT="38100" marB="38100" anchor="ctr"/>
                </a:tc>
              </a:tr>
            </a:tbl>
          </a:graphicData>
        </a:graphic>
      </p:graphicFrame>
    </p:spTree>
    <p:extLst>
      <p:ext uri="{BB962C8B-B14F-4D97-AF65-F5344CB8AC3E}">
        <p14:creationId xmlns:p14="http://schemas.microsoft.com/office/powerpoint/2010/main" val="11606622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What is Data Structure? Show the status of stack converting following infix expression to </a:t>
            </a:r>
            <a:r>
              <a:rPr lang="en-US" dirty="0" smtClean="0"/>
              <a:t>post </a:t>
            </a:r>
            <a:r>
              <a:rPr lang="en-US" dirty="0"/>
              <a:t>fix P + Q – (R*S/T+U)-</a:t>
            </a:r>
            <a:r>
              <a:rPr lang="en-US" dirty="0" smtClean="0"/>
              <a:t>V*W</a:t>
            </a:r>
          </a:p>
          <a:p>
            <a:pPr>
              <a:buFont typeface="Wingdings" panose="05000000000000000000" pitchFamily="2" charset="2"/>
              <a:buChar char="Ø"/>
            </a:pPr>
            <a:r>
              <a:rPr lang="en-US" dirty="0"/>
              <a:t>What is stack? List the applications of stack. Write an algorithm or procedure to perform PUSH and POP operation in </a:t>
            </a:r>
            <a:r>
              <a:rPr lang="en-US" dirty="0" smtClean="0"/>
              <a:t>stack</a:t>
            </a:r>
          </a:p>
          <a:p>
            <a:pPr>
              <a:buFont typeface="Wingdings" panose="05000000000000000000" pitchFamily="2" charset="2"/>
              <a:buChar char="Ø"/>
            </a:pPr>
            <a:r>
              <a:rPr lang="en-US" dirty="0" smtClean="0"/>
              <a:t>what </a:t>
            </a:r>
            <a:r>
              <a:rPr lang="en-US" dirty="0"/>
              <a:t>is data structure? Explain different operations to be performed on data structure</a:t>
            </a:r>
            <a:r>
              <a:rPr lang="en-US" dirty="0" smtClean="0"/>
              <a:t>.</a:t>
            </a:r>
          </a:p>
          <a:p>
            <a:pPr>
              <a:buFont typeface="Wingdings" panose="05000000000000000000" pitchFamily="2" charset="2"/>
              <a:buChar char="Ø"/>
            </a:pPr>
            <a:r>
              <a:rPr lang="en-US" dirty="0"/>
              <a:t>Trace the algorithm to convert infix to </a:t>
            </a:r>
            <a:r>
              <a:rPr lang="en-US" dirty="0" smtClean="0"/>
              <a:t>postfix and prefix </a:t>
            </a:r>
            <a:r>
              <a:rPr lang="en-US" dirty="0"/>
              <a:t>with following infix expression </a:t>
            </a:r>
            <a:r>
              <a:rPr lang="en-US" dirty="0" smtClean="0"/>
              <a:t>                            ((</a:t>
            </a:r>
            <a:r>
              <a:rPr lang="en-US" dirty="0"/>
              <a:t>A+B)-</a:t>
            </a:r>
            <a:r>
              <a:rPr lang="en-US" dirty="0" smtClean="0"/>
              <a:t>C*D/E)*(H-I)*F+G </a:t>
            </a:r>
            <a:r>
              <a:rPr lang="en-US" dirty="0"/>
              <a:t>and evaluate the obtained </a:t>
            </a:r>
            <a:r>
              <a:rPr lang="en-US" dirty="0" smtClean="0"/>
              <a:t>postfix and prefix </a:t>
            </a:r>
            <a:r>
              <a:rPr lang="en-US" dirty="0"/>
              <a:t>expression with following values: </a:t>
            </a:r>
            <a:r>
              <a:rPr lang="en-US" dirty="0" smtClean="0"/>
              <a:t>A=4,B=2</a:t>
            </a:r>
            <a:r>
              <a:rPr lang="en-US" dirty="0"/>
              <a:t>, </a:t>
            </a:r>
            <a:r>
              <a:rPr lang="en-US" dirty="0" smtClean="0"/>
              <a:t>C=4,D=3,E=8,F=2</a:t>
            </a:r>
            <a:r>
              <a:rPr lang="en-US" dirty="0"/>
              <a:t>, </a:t>
            </a:r>
            <a:r>
              <a:rPr lang="en-US" dirty="0" smtClean="0"/>
              <a:t>G=3</a:t>
            </a:r>
            <a:r>
              <a:rPr lang="en-US" dirty="0"/>
              <a:t>, </a:t>
            </a:r>
            <a:r>
              <a:rPr lang="en-US" dirty="0" smtClean="0"/>
              <a:t>H=5</a:t>
            </a:r>
            <a:r>
              <a:rPr lang="en-US" dirty="0"/>
              <a:t>, </a:t>
            </a:r>
            <a:r>
              <a:rPr lang="en-US" dirty="0" smtClean="0"/>
              <a:t>I=1</a:t>
            </a:r>
          </a:p>
          <a:p>
            <a:pPr>
              <a:buFont typeface="Wingdings" panose="05000000000000000000" pitchFamily="2" charset="2"/>
              <a:buChar char="Ø"/>
            </a:pPr>
            <a:r>
              <a:rPr lang="en-US" dirty="0" smtClean="0"/>
              <a:t>What is dynamic memory allocation? Compare data structure with abstract datatype.</a:t>
            </a:r>
          </a:p>
          <a:p>
            <a:pPr>
              <a:buFont typeface="Wingdings" panose="05000000000000000000" pitchFamily="2" charset="2"/>
              <a:buChar char="Ø"/>
            </a:pPr>
            <a:endParaRPr lang="en-US" dirty="0"/>
          </a:p>
        </p:txBody>
      </p:sp>
      <p:sp>
        <p:nvSpPr>
          <p:cNvPr id="4" name="Slide Number Placeholder 3"/>
          <p:cNvSpPr>
            <a:spLocks noGrp="1"/>
          </p:cNvSpPr>
          <p:nvPr>
            <p:ph type="sldNum" sz="quarter" idx="12"/>
          </p:nvPr>
        </p:nvSpPr>
        <p:spPr/>
        <p:txBody>
          <a:bodyPr/>
          <a:lstStyle/>
          <a:p>
            <a:fld id="{B36814CF-CC1D-4568-BD21-DFD01F02D5E5}" type="slidenum">
              <a:rPr lang="en-US" smtClean="0"/>
              <a:t>33</a:t>
            </a:fld>
            <a:endParaRPr lang="en-US"/>
          </a:p>
        </p:txBody>
      </p:sp>
    </p:spTree>
    <p:extLst>
      <p:ext uri="{BB962C8B-B14F-4D97-AF65-F5344CB8AC3E}">
        <p14:creationId xmlns:p14="http://schemas.microsoft.com/office/powerpoint/2010/main" val="6562094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How can you use stack to convert an infix expression to postfix? Convert infix expression </a:t>
            </a:r>
            <a:endParaRPr lang="en-US" dirty="0" smtClean="0"/>
          </a:p>
          <a:p>
            <a:pPr marL="0" indent="0">
              <a:buNone/>
            </a:pPr>
            <a:r>
              <a:rPr lang="en-US" dirty="0" smtClean="0"/>
              <a:t>(</a:t>
            </a:r>
            <a:r>
              <a:rPr lang="en-US" dirty="0"/>
              <a:t>A + B)*(C - D) to postfix using stack</a:t>
            </a:r>
            <a:r>
              <a:rPr lang="en-US" dirty="0" smtClean="0"/>
              <a:t>.</a:t>
            </a:r>
          </a:p>
          <a:p>
            <a:pPr>
              <a:buFont typeface="Wingdings" panose="05000000000000000000" pitchFamily="2" charset="2"/>
              <a:buChar char="Ø"/>
            </a:pPr>
            <a:r>
              <a:rPr lang="en-US" dirty="0"/>
              <a:t>What do you mean by complexity of algorithms? How do you find time complexity</a:t>
            </a:r>
            <a:r>
              <a:rPr lang="en-US" dirty="0" smtClean="0"/>
              <a:t>? Explain with example.</a:t>
            </a:r>
          </a:p>
          <a:p>
            <a:pPr>
              <a:buFont typeface="Wingdings" panose="05000000000000000000" pitchFamily="2" charset="2"/>
              <a:buChar char="Ø"/>
            </a:pPr>
            <a:r>
              <a:rPr lang="en-US" dirty="0"/>
              <a:t>What is ADT? Discuss stack as an ADT</a:t>
            </a:r>
            <a:r>
              <a:rPr lang="en-US" dirty="0" smtClean="0"/>
              <a:t>.</a:t>
            </a:r>
          </a:p>
          <a:p>
            <a:pPr>
              <a:buFont typeface="Wingdings" panose="05000000000000000000" pitchFamily="2" charset="2"/>
              <a:buChar char="Ø"/>
            </a:pPr>
            <a:r>
              <a:rPr lang="en-US" dirty="0" smtClean="0"/>
              <a:t>Describe Asymptotic Notation in details.</a:t>
            </a:r>
          </a:p>
          <a:p>
            <a:pPr>
              <a:buFont typeface="Wingdings" panose="05000000000000000000" pitchFamily="2" charset="2"/>
              <a:buChar char="Ø"/>
            </a:pPr>
            <a:r>
              <a:rPr lang="en-US" dirty="0"/>
              <a:t>What is Postfix expression? Write an algorithm to evaluate value of postfix expression. Trace the following expression into postfix expression</a:t>
            </a:r>
            <a:r>
              <a:rPr lang="en-US" dirty="0" smtClean="0"/>
              <a:t>. </a:t>
            </a:r>
            <a:r>
              <a:rPr lang="en-US" dirty="0"/>
              <a:t>(A+B*C)+(D-E/ F</a:t>
            </a:r>
            <a:r>
              <a:rPr lang="en-US" dirty="0" smtClean="0"/>
              <a:t>)</a:t>
            </a:r>
          </a:p>
          <a:p>
            <a:pPr>
              <a:buFont typeface="Wingdings" panose="05000000000000000000" pitchFamily="2" charset="2"/>
              <a:buChar char="Ø"/>
            </a:pPr>
            <a:r>
              <a:rPr lang="en-US" dirty="0"/>
              <a:t>Transform the postfix expression </a:t>
            </a:r>
            <a:r>
              <a:rPr lang="en-US" dirty="0" smtClean="0"/>
              <a:t>AB−C+DEF+-+ </a:t>
            </a:r>
            <a:r>
              <a:rPr lang="en-US" dirty="0"/>
              <a:t>to infix.</a:t>
            </a:r>
          </a:p>
        </p:txBody>
      </p:sp>
      <p:sp>
        <p:nvSpPr>
          <p:cNvPr id="4" name="Slide Number Placeholder 3"/>
          <p:cNvSpPr>
            <a:spLocks noGrp="1"/>
          </p:cNvSpPr>
          <p:nvPr>
            <p:ph type="sldNum" sz="quarter" idx="12"/>
          </p:nvPr>
        </p:nvSpPr>
        <p:spPr/>
        <p:txBody>
          <a:bodyPr/>
          <a:lstStyle/>
          <a:p>
            <a:fld id="{B36814CF-CC1D-4568-BD21-DFD01F02D5E5}" type="slidenum">
              <a:rPr lang="en-US" smtClean="0"/>
              <a:t>34</a:t>
            </a:fld>
            <a:endParaRPr lang="en-US"/>
          </a:p>
        </p:txBody>
      </p:sp>
    </p:spTree>
    <p:extLst>
      <p:ext uri="{BB962C8B-B14F-4D97-AF65-F5344CB8AC3E}">
        <p14:creationId xmlns:p14="http://schemas.microsoft.com/office/powerpoint/2010/main" val="28969929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Trace out Infix to Postfix conversion algorithm with given Infix </a:t>
            </a:r>
            <a:r>
              <a:rPr lang="en-US" dirty="0" smtClean="0"/>
              <a:t>expression. </a:t>
            </a:r>
          </a:p>
          <a:p>
            <a:pPr marL="201168" lvl="1" indent="0">
              <a:buNone/>
            </a:pPr>
            <a:r>
              <a:rPr lang="en-US" dirty="0" smtClean="0"/>
              <a:t>A </a:t>
            </a:r>
            <a:r>
              <a:rPr lang="en-US" dirty="0"/>
              <a:t>+ (((B-C) * (D-E) + F)/G) </a:t>
            </a:r>
            <a:r>
              <a:rPr lang="en-US" dirty="0" smtClean="0"/>
              <a:t>* </a:t>
            </a:r>
            <a:r>
              <a:rPr lang="en-US" dirty="0"/>
              <a:t>(H-I)</a:t>
            </a:r>
          </a:p>
          <a:p>
            <a:r>
              <a:rPr lang="en-US" dirty="0"/>
              <a:t>Evaluate the postfix expression acquired from above for the given values:</a:t>
            </a:r>
          </a:p>
          <a:p>
            <a:r>
              <a:rPr lang="en-US" dirty="0"/>
              <a:t>A = 6, B = 2, C = 4, D = 3, E = 8, F = 2, G = 3, H = 5, I = 1</a:t>
            </a:r>
            <a:r>
              <a:rPr lang="en-US" dirty="0" smtClean="0"/>
              <a:t>.</a:t>
            </a:r>
          </a:p>
          <a:p>
            <a:pPr>
              <a:buFont typeface="Wingdings" panose="05000000000000000000" pitchFamily="2" charset="2"/>
              <a:buChar char="Ø"/>
            </a:pPr>
            <a:r>
              <a:rPr lang="en-US" dirty="0"/>
              <a:t>“To write an efficient program, we should know about data structures.” Explain the above statement.</a:t>
            </a:r>
            <a:endParaRPr lang="en-US" dirty="0" smtClean="0"/>
          </a:p>
          <a:p>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B36814CF-CC1D-4568-BD21-DFD01F02D5E5}" type="slidenum">
              <a:rPr lang="en-US" smtClean="0"/>
              <a:t>35</a:t>
            </a:fld>
            <a:endParaRPr lang="en-US"/>
          </a:p>
        </p:txBody>
      </p:sp>
    </p:spTree>
    <p:extLst>
      <p:ext uri="{BB962C8B-B14F-4D97-AF65-F5344CB8AC3E}">
        <p14:creationId xmlns:p14="http://schemas.microsoft.com/office/powerpoint/2010/main" val="3518125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as an ADT.</a:t>
            </a:r>
          </a:p>
        </p:txBody>
      </p:sp>
      <p:sp>
        <p:nvSpPr>
          <p:cNvPr id="3" name="Content Placeholder 2"/>
          <p:cNvSpPr>
            <a:spLocks noGrp="1"/>
          </p:cNvSpPr>
          <p:nvPr>
            <p:ph idx="1"/>
          </p:nvPr>
        </p:nvSpPr>
        <p:spPr/>
        <p:txBody>
          <a:bodyPr/>
          <a:lstStyle/>
          <a:p>
            <a:pPr fontAlgn="base">
              <a:buFont typeface="Wingdings" panose="05000000000000000000" pitchFamily="2" charset="2"/>
              <a:buChar char="Ø"/>
            </a:pPr>
            <a:r>
              <a:rPr lang="en-US" b="1" dirty="0"/>
              <a:t>push() </a:t>
            </a:r>
            <a:r>
              <a:rPr lang="en-US" dirty="0"/>
              <a:t>– Insert an element at one end of the stack called top.</a:t>
            </a:r>
          </a:p>
          <a:p>
            <a:pPr fontAlgn="base">
              <a:buFont typeface="Wingdings" panose="05000000000000000000" pitchFamily="2" charset="2"/>
              <a:buChar char="Ø"/>
            </a:pPr>
            <a:r>
              <a:rPr lang="en-US" b="1" dirty="0"/>
              <a:t>pop() </a:t>
            </a:r>
            <a:r>
              <a:rPr lang="en-US" dirty="0"/>
              <a:t>– Remove and return the element at the top of the stack, if it is not empty.</a:t>
            </a:r>
          </a:p>
          <a:p>
            <a:pPr fontAlgn="base">
              <a:buFont typeface="Wingdings" panose="05000000000000000000" pitchFamily="2" charset="2"/>
              <a:buChar char="Ø"/>
            </a:pPr>
            <a:r>
              <a:rPr lang="en-US" b="1" dirty="0"/>
              <a:t>peek() </a:t>
            </a:r>
            <a:r>
              <a:rPr lang="en-US" dirty="0"/>
              <a:t>– Return the element at the top of the stack without removing it, if the stack is not empty.</a:t>
            </a:r>
          </a:p>
          <a:p>
            <a:pPr fontAlgn="base">
              <a:buFont typeface="Wingdings" panose="05000000000000000000" pitchFamily="2" charset="2"/>
              <a:buChar char="Ø"/>
            </a:pPr>
            <a:r>
              <a:rPr lang="en-US" b="1" dirty="0"/>
              <a:t>size() </a:t>
            </a:r>
            <a:r>
              <a:rPr lang="en-US" dirty="0"/>
              <a:t>– Return the number of elements in the stack.</a:t>
            </a:r>
          </a:p>
          <a:p>
            <a:pPr fontAlgn="base">
              <a:buFont typeface="Wingdings" panose="05000000000000000000" pitchFamily="2" charset="2"/>
              <a:buChar char="Ø"/>
            </a:pPr>
            <a:r>
              <a:rPr lang="en-US" b="1" dirty="0" err="1"/>
              <a:t>isEmpty</a:t>
            </a:r>
            <a:r>
              <a:rPr lang="en-US" b="1" dirty="0"/>
              <a:t>() </a:t>
            </a:r>
            <a:r>
              <a:rPr lang="en-US" dirty="0"/>
              <a:t>– Return true if the stack is empty, otherwise return false.</a:t>
            </a:r>
          </a:p>
          <a:p>
            <a:pPr fontAlgn="base">
              <a:buFont typeface="Wingdings" panose="05000000000000000000" pitchFamily="2" charset="2"/>
              <a:buChar char="Ø"/>
            </a:pPr>
            <a:r>
              <a:rPr lang="en-US" b="1" dirty="0" err="1"/>
              <a:t>isFull</a:t>
            </a:r>
            <a:r>
              <a:rPr lang="en-US" b="1" dirty="0"/>
              <a:t>() </a:t>
            </a:r>
            <a:r>
              <a:rPr lang="en-US" dirty="0"/>
              <a:t>– Return true if the stack is full, otherwise return false.</a:t>
            </a:r>
          </a:p>
          <a:p>
            <a:endParaRPr lang="en-US" dirty="0"/>
          </a:p>
        </p:txBody>
      </p:sp>
      <p:sp>
        <p:nvSpPr>
          <p:cNvPr id="4" name="Slide Number Placeholder 3"/>
          <p:cNvSpPr>
            <a:spLocks noGrp="1"/>
          </p:cNvSpPr>
          <p:nvPr>
            <p:ph type="sldNum" sz="quarter" idx="12"/>
          </p:nvPr>
        </p:nvSpPr>
        <p:spPr/>
        <p:txBody>
          <a:bodyPr/>
          <a:lstStyle/>
          <a:p>
            <a:fld id="{B36814CF-CC1D-4568-BD21-DFD01F02D5E5}" type="slidenum">
              <a:rPr lang="en-US" smtClean="0"/>
              <a:t>4</a:t>
            </a:fld>
            <a:endParaRPr lang="en-US"/>
          </a:p>
        </p:txBody>
      </p:sp>
    </p:spTree>
    <p:extLst>
      <p:ext uri="{BB962C8B-B14F-4D97-AF65-F5344CB8AC3E}">
        <p14:creationId xmlns:p14="http://schemas.microsoft.com/office/powerpoint/2010/main" val="2509844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Working of Stack Data </a:t>
            </a:r>
            <a:r>
              <a:rPr lang="en-US" b="1" dirty="0" smtClean="0"/>
              <a:t>Structure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A pointer called TOP is used to keep track of the top element in the stack</a:t>
            </a:r>
            <a:r>
              <a:rPr lang="en-US" dirty="0" smtClean="0"/>
              <a:t>.</a:t>
            </a:r>
          </a:p>
          <a:p>
            <a:pPr>
              <a:buFont typeface="Wingdings" panose="05000000000000000000" pitchFamily="2" charset="2"/>
              <a:buChar char="Ø"/>
            </a:pPr>
            <a:r>
              <a:rPr lang="en-US" dirty="0" smtClean="0"/>
              <a:t>When initializing the stack, we set its value to -1 so that we can check if the stack is empty by comparing TOP == -1</a:t>
            </a:r>
          </a:p>
          <a:p>
            <a:pPr>
              <a:buFont typeface="Wingdings" panose="05000000000000000000" pitchFamily="2" charset="2"/>
              <a:buChar char="Ø"/>
            </a:pPr>
            <a:r>
              <a:rPr lang="en-US" dirty="0" smtClean="0"/>
              <a:t>On pushing an element, we increase the value of TOP and place the new element in the position pointed to by TOP.</a:t>
            </a:r>
          </a:p>
          <a:p>
            <a:pPr>
              <a:buFont typeface="Wingdings" panose="05000000000000000000" pitchFamily="2" charset="2"/>
              <a:buChar char="Ø"/>
            </a:pPr>
            <a:r>
              <a:rPr lang="en-US" dirty="0" smtClean="0"/>
              <a:t>On popping an element, we return the element pointed to by TOP and reduce its value.</a:t>
            </a:r>
          </a:p>
          <a:p>
            <a:pPr>
              <a:buFont typeface="Wingdings" panose="05000000000000000000" pitchFamily="2" charset="2"/>
              <a:buChar char="Ø"/>
            </a:pPr>
            <a:r>
              <a:rPr lang="en-US" dirty="0" smtClean="0"/>
              <a:t>Before pushing, we check if the stack is already full.</a:t>
            </a:r>
          </a:p>
          <a:p>
            <a:pPr>
              <a:buFont typeface="Wingdings" panose="05000000000000000000" pitchFamily="2" charset="2"/>
              <a:buChar char="Ø"/>
            </a:pPr>
            <a:r>
              <a:rPr lang="en-US" dirty="0" smtClean="0"/>
              <a:t>Before popping, we check if the stack is already empty.</a:t>
            </a:r>
            <a:endParaRPr lang="en-US" dirty="0"/>
          </a:p>
          <a:p>
            <a:endParaRPr lang="en-US" dirty="0"/>
          </a:p>
        </p:txBody>
      </p:sp>
      <p:sp>
        <p:nvSpPr>
          <p:cNvPr id="4" name="Slide Number Placeholder 3"/>
          <p:cNvSpPr>
            <a:spLocks noGrp="1"/>
          </p:cNvSpPr>
          <p:nvPr>
            <p:ph type="sldNum" sz="quarter" idx="12"/>
          </p:nvPr>
        </p:nvSpPr>
        <p:spPr/>
        <p:txBody>
          <a:bodyPr/>
          <a:lstStyle/>
          <a:p>
            <a:fld id="{B36814CF-CC1D-4568-BD21-DFD01F02D5E5}" type="slidenum">
              <a:rPr lang="en-US" smtClean="0"/>
              <a:t>5</a:t>
            </a:fld>
            <a:endParaRPr lang="en-US"/>
          </a:p>
        </p:txBody>
      </p:sp>
    </p:spTree>
    <p:extLst>
      <p:ext uri="{BB962C8B-B14F-4D97-AF65-F5344CB8AC3E}">
        <p14:creationId xmlns:p14="http://schemas.microsoft.com/office/powerpoint/2010/main" val="39667413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of Stack Operations</a:t>
            </a:r>
            <a:endParaRPr lang="en-US" dirty="0"/>
          </a:p>
        </p:txBody>
      </p:sp>
      <p:sp>
        <p:nvSpPr>
          <p:cNvPr id="3" name="Content Placeholder 2"/>
          <p:cNvSpPr>
            <a:spLocks noGrp="1"/>
          </p:cNvSpPr>
          <p:nvPr>
            <p:ph idx="1"/>
          </p:nvPr>
        </p:nvSpPr>
        <p:spPr>
          <a:xfrm>
            <a:off x="1097280" y="1845734"/>
            <a:ext cx="2663351" cy="4023360"/>
          </a:xfrm>
        </p:spPr>
        <p:txBody>
          <a:bodyPr/>
          <a:lstStyle/>
          <a:p>
            <a:pPr>
              <a:buFont typeface="Wingdings" panose="05000000000000000000" pitchFamily="2" charset="2"/>
              <a:buChar char="Ø"/>
            </a:pPr>
            <a:r>
              <a:rPr lang="en-US" b="1" dirty="0" smtClean="0"/>
              <a:t>Creating Stack </a:t>
            </a:r>
          </a:p>
          <a:p>
            <a:pPr marL="201168" lvl="1" indent="0">
              <a:buNone/>
            </a:pPr>
            <a:r>
              <a:rPr lang="en-US" dirty="0" smtClean="0"/>
              <a:t>#include&lt;</a:t>
            </a:r>
            <a:r>
              <a:rPr lang="en-US" dirty="0" err="1" smtClean="0"/>
              <a:t>stdio.h</a:t>
            </a:r>
            <a:r>
              <a:rPr lang="en-US" dirty="0" smtClean="0"/>
              <a:t>&gt;</a:t>
            </a:r>
          </a:p>
          <a:p>
            <a:pPr marL="201168" lvl="1" indent="0">
              <a:buNone/>
            </a:pPr>
            <a:r>
              <a:rPr lang="en-US" dirty="0" smtClean="0"/>
              <a:t>#include&lt;</a:t>
            </a:r>
            <a:r>
              <a:rPr lang="en-US" dirty="0" err="1" smtClean="0"/>
              <a:t>stdlib.h</a:t>
            </a:r>
            <a:r>
              <a:rPr lang="en-US" dirty="0" smtClean="0"/>
              <a:t>&gt;</a:t>
            </a:r>
          </a:p>
          <a:p>
            <a:pPr marL="201168" lvl="1" indent="0">
              <a:buNone/>
            </a:pPr>
            <a:r>
              <a:rPr lang="en-US" dirty="0" smtClean="0"/>
              <a:t>#define MAX 10</a:t>
            </a:r>
          </a:p>
          <a:p>
            <a:pPr marL="201168" lvl="1" indent="0">
              <a:buNone/>
            </a:pPr>
            <a:r>
              <a:rPr lang="en-US" dirty="0" err="1"/>
              <a:t>i</a:t>
            </a:r>
            <a:r>
              <a:rPr lang="en-US" dirty="0" err="1" smtClean="0"/>
              <a:t>nt</a:t>
            </a:r>
            <a:r>
              <a:rPr lang="en-US" dirty="0" smtClean="0"/>
              <a:t> count = 0;</a:t>
            </a:r>
          </a:p>
          <a:p>
            <a:pPr marL="201168" lvl="1" indent="0">
              <a:buNone/>
            </a:pPr>
            <a:endParaRPr lang="en-US" dirty="0" smtClean="0"/>
          </a:p>
          <a:p>
            <a:pPr marL="201168" lvl="1" indent="0">
              <a:buNone/>
            </a:pPr>
            <a:r>
              <a:rPr lang="en-US" dirty="0" smtClean="0"/>
              <a:t>//Creating Stack</a:t>
            </a:r>
          </a:p>
          <a:p>
            <a:pPr marL="201168" lvl="1" indent="0">
              <a:buNone/>
            </a:pPr>
            <a:r>
              <a:rPr lang="en-US" dirty="0" err="1"/>
              <a:t>s</a:t>
            </a:r>
            <a:r>
              <a:rPr lang="en-US" dirty="0" err="1" smtClean="0"/>
              <a:t>truct</a:t>
            </a:r>
            <a:r>
              <a:rPr lang="en-US" dirty="0" smtClean="0"/>
              <a:t> stack {</a:t>
            </a:r>
          </a:p>
          <a:p>
            <a:pPr marL="201168" lvl="1" indent="0">
              <a:buNone/>
            </a:pPr>
            <a:r>
              <a:rPr lang="en-US" dirty="0" err="1"/>
              <a:t>i</a:t>
            </a:r>
            <a:r>
              <a:rPr lang="en-US" dirty="0" err="1" smtClean="0"/>
              <a:t>nt</a:t>
            </a:r>
            <a:r>
              <a:rPr lang="en-US" dirty="0" smtClean="0"/>
              <a:t> items[MAX];</a:t>
            </a:r>
          </a:p>
          <a:p>
            <a:pPr marL="201168" lvl="1" indent="0">
              <a:buNone/>
            </a:pPr>
            <a:r>
              <a:rPr lang="en-US" dirty="0" err="1" smtClean="0"/>
              <a:t>int</a:t>
            </a:r>
            <a:r>
              <a:rPr lang="en-US" dirty="0" smtClean="0"/>
              <a:t> top;</a:t>
            </a:r>
          </a:p>
          <a:p>
            <a:pPr marL="201168" lvl="1" indent="0">
              <a:buNone/>
            </a:pPr>
            <a:r>
              <a:rPr lang="en-US" dirty="0" smtClean="0"/>
              <a:t>};</a:t>
            </a:r>
          </a:p>
          <a:p>
            <a:pPr marL="201168" lvl="1" indent="0">
              <a:buNone/>
            </a:pPr>
            <a:r>
              <a:rPr lang="en-US" dirty="0" err="1"/>
              <a:t>t</a:t>
            </a:r>
            <a:r>
              <a:rPr lang="en-US" dirty="0" err="1" smtClean="0"/>
              <a:t>ypedef</a:t>
            </a:r>
            <a:r>
              <a:rPr lang="en-US" dirty="0" smtClean="0"/>
              <a:t> </a:t>
            </a:r>
            <a:r>
              <a:rPr lang="en-US" dirty="0" err="1" smtClean="0"/>
              <a:t>struct</a:t>
            </a:r>
            <a:r>
              <a:rPr lang="en-US" dirty="0" smtClean="0"/>
              <a:t> stack </a:t>
            </a:r>
            <a:r>
              <a:rPr lang="en-US" dirty="0" err="1" smtClean="0"/>
              <a:t>st</a:t>
            </a:r>
            <a:r>
              <a:rPr lang="en-US" dirty="0" smtClean="0"/>
              <a:t>;</a:t>
            </a:r>
          </a:p>
          <a:p>
            <a:pPr marL="201168" lvl="1" indent="0">
              <a:buNone/>
            </a:pPr>
            <a:endParaRPr lang="en-US" dirty="0"/>
          </a:p>
        </p:txBody>
      </p:sp>
      <p:sp>
        <p:nvSpPr>
          <p:cNvPr id="4" name="Slide Number Placeholder 3"/>
          <p:cNvSpPr>
            <a:spLocks noGrp="1"/>
          </p:cNvSpPr>
          <p:nvPr>
            <p:ph type="sldNum" sz="quarter" idx="12"/>
          </p:nvPr>
        </p:nvSpPr>
        <p:spPr/>
        <p:txBody>
          <a:bodyPr/>
          <a:lstStyle/>
          <a:p>
            <a:fld id="{B36814CF-CC1D-4568-BD21-DFD01F02D5E5}" type="slidenum">
              <a:rPr lang="en-US" smtClean="0"/>
              <a:t>6</a:t>
            </a:fld>
            <a:endParaRPr lang="en-US"/>
          </a:p>
        </p:txBody>
      </p:sp>
      <p:sp>
        <p:nvSpPr>
          <p:cNvPr id="6" name="Content Placeholder 2"/>
          <p:cNvSpPr txBox="1">
            <a:spLocks/>
          </p:cNvSpPr>
          <p:nvPr/>
        </p:nvSpPr>
        <p:spPr>
          <a:xfrm>
            <a:off x="3658031" y="1830707"/>
            <a:ext cx="3103378" cy="163371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b="1" dirty="0" smtClean="0"/>
              <a:t>Creating Empty Stack </a:t>
            </a:r>
          </a:p>
          <a:p>
            <a:pPr marL="201168" lvl="1" indent="0">
              <a:buFont typeface="Calibri" pitchFamily="34" charset="0"/>
              <a:buNone/>
            </a:pPr>
            <a:r>
              <a:rPr lang="en-US" dirty="0"/>
              <a:t>v</a:t>
            </a:r>
            <a:r>
              <a:rPr lang="en-US" dirty="0" smtClean="0"/>
              <a:t>oid </a:t>
            </a:r>
            <a:r>
              <a:rPr lang="en-US" dirty="0" err="1" smtClean="0"/>
              <a:t>createEmptyStack</a:t>
            </a:r>
            <a:r>
              <a:rPr lang="en-US" dirty="0" smtClean="0"/>
              <a:t>(</a:t>
            </a:r>
            <a:r>
              <a:rPr lang="en-US" dirty="0" err="1" smtClean="0"/>
              <a:t>st</a:t>
            </a:r>
            <a:r>
              <a:rPr lang="en-US" dirty="0" smtClean="0"/>
              <a:t> *s){</a:t>
            </a:r>
          </a:p>
          <a:p>
            <a:pPr marL="201168" lvl="1" indent="0">
              <a:buFont typeface="Calibri" pitchFamily="34" charset="0"/>
              <a:buNone/>
            </a:pPr>
            <a:r>
              <a:rPr lang="en-US" dirty="0"/>
              <a:t>s</a:t>
            </a:r>
            <a:r>
              <a:rPr lang="en-US" dirty="0" smtClean="0"/>
              <a:t>-&gt;top = -1;</a:t>
            </a:r>
          </a:p>
          <a:p>
            <a:pPr marL="201168" lvl="1" indent="0">
              <a:buFont typeface="Calibri" pitchFamily="34" charset="0"/>
              <a:buNone/>
            </a:pPr>
            <a:r>
              <a:rPr lang="en-US" dirty="0"/>
              <a:t>}</a:t>
            </a:r>
            <a:endParaRPr lang="en-US" dirty="0" smtClean="0"/>
          </a:p>
          <a:p>
            <a:pPr marL="201168" lvl="1" indent="0">
              <a:buFont typeface="Calibri" pitchFamily="34" charset="0"/>
              <a:buNone/>
            </a:pPr>
            <a:endParaRPr lang="en-US" dirty="0"/>
          </a:p>
        </p:txBody>
      </p:sp>
      <p:sp>
        <p:nvSpPr>
          <p:cNvPr id="8" name="Content Placeholder 2"/>
          <p:cNvSpPr txBox="1">
            <a:spLocks/>
          </p:cNvSpPr>
          <p:nvPr/>
        </p:nvSpPr>
        <p:spPr>
          <a:xfrm>
            <a:off x="3902729" y="3425781"/>
            <a:ext cx="2663351" cy="249483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b="1" dirty="0" smtClean="0"/>
              <a:t>Check if stack is full</a:t>
            </a:r>
          </a:p>
          <a:p>
            <a:pPr marL="201168" lvl="1" indent="0">
              <a:buNone/>
            </a:pPr>
            <a:r>
              <a:rPr lang="en-US" dirty="0" err="1"/>
              <a:t>i</a:t>
            </a:r>
            <a:r>
              <a:rPr lang="en-US" dirty="0" err="1" smtClean="0"/>
              <a:t>nt</a:t>
            </a:r>
            <a:r>
              <a:rPr lang="en-US" dirty="0" smtClean="0"/>
              <a:t> </a:t>
            </a:r>
            <a:r>
              <a:rPr lang="en-US" dirty="0" err="1" smtClean="0"/>
              <a:t>isFull</a:t>
            </a:r>
            <a:r>
              <a:rPr lang="en-US" dirty="0" smtClean="0"/>
              <a:t>(</a:t>
            </a:r>
            <a:r>
              <a:rPr lang="en-US" dirty="0" err="1" smtClean="0"/>
              <a:t>st</a:t>
            </a:r>
            <a:r>
              <a:rPr lang="en-US" dirty="0" smtClean="0"/>
              <a:t> *s) {</a:t>
            </a:r>
          </a:p>
          <a:p>
            <a:pPr marL="201168" lvl="1" indent="0">
              <a:buNone/>
            </a:pPr>
            <a:r>
              <a:rPr lang="en-US" dirty="0"/>
              <a:t>i</a:t>
            </a:r>
            <a:r>
              <a:rPr lang="en-US" dirty="0" smtClean="0"/>
              <a:t>f (s-&gt;top == MAX-1)</a:t>
            </a:r>
          </a:p>
          <a:p>
            <a:pPr marL="201168" lvl="1" indent="0">
              <a:buNone/>
            </a:pPr>
            <a:r>
              <a:rPr lang="en-US" dirty="0"/>
              <a:t>	</a:t>
            </a:r>
            <a:r>
              <a:rPr lang="en-US" dirty="0" smtClean="0"/>
              <a:t>return 1;</a:t>
            </a:r>
          </a:p>
          <a:p>
            <a:pPr marL="201168" lvl="1" indent="0">
              <a:buNone/>
            </a:pPr>
            <a:r>
              <a:rPr lang="en-US" dirty="0"/>
              <a:t>e</a:t>
            </a:r>
            <a:r>
              <a:rPr lang="en-US" dirty="0" smtClean="0"/>
              <a:t>lse</a:t>
            </a:r>
          </a:p>
          <a:p>
            <a:pPr marL="201168" lvl="1" indent="0">
              <a:buNone/>
            </a:pPr>
            <a:r>
              <a:rPr lang="en-US" dirty="0"/>
              <a:t>	</a:t>
            </a:r>
            <a:r>
              <a:rPr lang="en-US" dirty="0" smtClean="0"/>
              <a:t>return 0;</a:t>
            </a:r>
          </a:p>
          <a:p>
            <a:pPr marL="201168" lvl="1" indent="0">
              <a:buNone/>
            </a:pPr>
            <a:r>
              <a:rPr lang="en-US" dirty="0"/>
              <a:t>}</a:t>
            </a:r>
            <a:endParaRPr lang="en-US" dirty="0" smtClean="0"/>
          </a:p>
          <a:p>
            <a:pPr marL="201168" lvl="1" indent="0">
              <a:buFont typeface="Calibri" pitchFamily="34" charset="0"/>
              <a:buNone/>
            </a:pPr>
            <a:endParaRPr lang="en-US" dirty="0"/>
          </a:p>
        </p:txBody>
      </p:sp>
      <p:sp>
        <p:nvSpPr>
          <p:cNvPr id="9" name="Content Placeholder 2"/>
          <p:cNvSpPr txBox="1">
            <a:spLocks/>
          </p:cNvSpPr>
          <p:nvPr/>
        </p:nvSpPr>
        <p:spPr>
          <a:xfrm>
            <a:off x="7609695" y="1916806"/>
            <a:ext cx="2860828" cy="2204433"/>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b="1" dirty="0" smtClean="0"/>
              <a:t>Check if stack is empty</a:t>
            </a:r>
          </a:p>
          <a:p>
            <a:pPr marL="201168" lvl="1" indent="0">
              <a:buNone/>
            </a:pPr>
            <a:r>
              <a:rPr lang="en-US" dirty="0" err="1"/>
              <a:t>i</a:t>
            </a:r>
            <a:r>
              <a:rPr lang="en-US" dirty="0" err="1" smtClean="0"/>
              <a:t>nt</a:t>
            </a:r>
            <a:r>
              <a:rPr lang="en-US" dirty="0" smtClean="0"/>
              <a:t> </a:t>
            </a:r>
            <a:r>
              <a:rPr lang="en-US" dirty="0" err="1" smtClean="0"/>
              <a:t>isEmpty</a:t>
            </a:r>
            <a:r>
              <a:rPr lang="en-US" dirty="0" smtClean="0"/>
              <a:t>(</a:t>
            </a:r>
            <a:r>
              <a:rPr lang="en-US" dirty="0" err="1" smtClean="0"/>
              <a:t>st</a:t>
            </a:r>
            <a:r>
              <a:rPr lang="en-US" dirty="0" smtClean="0"/>
              <a:t> *s) {</a:t>
            </a:r>
          </a:p>
          <a:p>
            <a:pPr marL="201168" lvl="1" indent="0">
              <a:buNone/>
            </a:pPr>
            <a:r>
              <a:rPr lang="en-US" dirty="0"/>
              <a:t>i</a:t>
            </a:r>
            <a:r>
              <a:rPr lang="en-US" dirty="0" smtClean="0"/>
              <a:t>f (s-&gt;top == -1)</a:t>
            </a:r>
          </a:p>
          <a:p>
            <a:pPr marL="201168" lvl="1" indent="0">
              <a:buNone/>
            </a:pPr>
            <a:r>
              <a:rPr lang="en-US" dirty="0"/>
              <a:t>	</a:t>
            </a:r>
            <a:r>
              <a:rPr lang="en-US" dirty="0" smtClean="0"/>
              <a:t>return 1;</a:t>
            </a:r>
          </a:p>
          <a:p>
            <a:pPr marL="201168" lvl="1" indent="0">
              <a:buNone/>
            </a:pPr>
            <a:r>
              <a:rPr lang="en-US" dirty="0"/>
              <a:t>e</a:t>
            </a:r>
            <a:r>
              <a:rPr lang="en-US" dirty="0" smtClean="0"/>
              <a:t>lse</a:t>
            </a:r>
          </a:p>
          <a:p>
            <a:pPr marL="201168" lvl="1" indent="0">
              <a:buNone/>
            </a:pPr>
            <a:r>
              <a:rPr lang="en-US" dirty="0"/>
              <a:t>	</a:t>
            </a:r>
            <a:r>
              <a:rPr lang="en-US" dirty="0" smtClean="0"/>
              <a:t>return 0;</a:t>
            </a:r>
          </a:p>
          <a:p>
            <a:pPr marL="201168" lvl="1" indent="0">
              <a:buNone/>
            </a:pPr>
            <a:r>
              <a:rPr lang="en-US" dirty="0"/>
              <a:t>}</a:t>
            </a:r>
            <a:endParaRPr lang="en-US" dirty="0" smtClean="0"/>
          </a:p>
          <a:p>
            <a:pPr marL="201168" lvl="1" indent="0">
              <a:buFont typeface="Calibri" pitchFamily="34" charset="0"/>
              <a:buNone/>
            </a:pPr>
            <a:endParaRPr lang="en-US" dirty="0"/>
          </a:p>
        </p:txBody>
      </p:sp>
    </p:spTree>
    <p:extLst>
      <p:ext uri="{BB962C8B-B14F-4D97-AF65-F5344CB8AC3E}">
        <p14:creationId xmlns:p14="http://schemas.microsoft.com/office/powerpoint/2010/main" val="5277926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of Stack Operations</a:t>
            </a:r>
          </a:p>
        </p:txBody>
      </p:sp>
      <p:sp>
        <p:nvSpPr>
          <p:cNvPr id="3" name="Content Placeholder 2"/>
          <p:cNvSpPr>
            <a:spLocks noGrp="1"/>
          </p:cNvSpPr>
          <p:nvPr>
            <p:ph idx="1"/>
          </p:nvPr>
        </p:nvSpPr>
        <p:spPr>
          <a:xfrm>
            <a:off x="1097280" y="1845734"/>
            <a:ext cx="3178506" cy="4023360"/>
          </a:xfrm>
        </p:spPr>
        <p:txBody>
          <a:bodyPr/>
          <a:lstStyle/>
          <a:p>
            <a:pPr>
              <a:buFont typeface="Wingdings" panose="05000000000000000000" pitchFamily="2" charset="2"/>
              <a:buChar char="Ø"/>
            </a:pPr>
            <a:r>
              <a:rPr lang="en-US" b="1" dirty="0" smtClean="0"/>
              <a:t>Add Element into stack</a:t>
            </a:r>
          </a:p>
          <a:p>
            <a:pPr marL="201168" lvl="1" indent="0">
              <a:buNone/>
            </a:pPr>
            <a:r>
              <a:rPr lang="en-US" dirty="0"/>
              <a:t>v</a:t>
            </a:r>
            <a:r>
              <a:rPr lang="en-US" dirty="0" smtClean="0"/>
              <a:t>oid push(</a:t>
            </a:r>
            <a:r>
              <a:rPr lang="en-US" dirty="0" err="1" smtClean="0"/>
              <a:t>st</a:t>
            </a:r>
            <a:r>
              <a:rPr lang="en-US" dirty="0" smtClean="0"/>
              <a:t> *s, </a:t>
            </a:r>
            <a:r>
              <a:rPr lang="en-US" dirty="0" err="1" smtClean="0"/>
              <a:t>int</a:t>
            </a:r>
            <a:r>
              <a:rPr lang="en-US" dirty="0" smtClean="0"/>
              <a:t> </a:t>
            </a:r>
            <a:r>
              <a:rPr lang="en-US" dirty="0" err="1" smtClean="0"/>
              <a:t>newItem</a:t>
            </a:r>
            <a:r>
              <a:rPr lang="en-US" dirty="0" smtClean="0"/>
              <a:t>) {</a:t>
            </a:r>
          </a:p>
          <a:p>
            <a:pPr marL="201168" lvl="1" indent="0">
              <a:buNone/>
            </a:pPr>
            <a:r>
              <a:rPr lang="en-US" dirty="0"/>
              <a:t>i</a:t>
            </a:r>
            <a:r>
              <a:rPr lang="en-US" dirty="0" smtClean="0"/>
              <a:t>f (</a:t>
            </a:r>
            <a:r>
              <a:rPr lang="en-US" dirty="0" err="1" smtClean="0"/>
              <a:t>isFull</a:t>
            </a:r>
            <a:r>
              <a:rPr lang="en-US" dirty="0" smtClean="0"/>
              <a:t>(s)) {</a:t>
            </a:r>
          </a:p>
          <a:p>
            <a:pPr marL="201168" lvl="1" indent="0">
              <a:buNone/>
            </a:pPr>
            <a:r>
              <a:rPr lang="en-US" dirty="0" err="1"/>
              <a:t>p</a:t>
            </a:r>
            <a:r>
              <a:rPr lang="en-US" dirty="0" err="1" smtClean="0"/>
              <a:t>rintf</a:t>
            </a:r>
            <a:r>
              <a:rPr lang="en-US" dirty="0" smtClean="0"/>
              <a:t>(“Stack Full”);</a:t>
            </a:r>
          </a:p>
          <a:p>
            <a:pPr marL="201168" lvl="1" indent="0">
              <a:buNone/>
            </a:pPr>
            <a:r>
              <a:rPr lang="en-US" dirty="0" smtClean="0"/>
              <a:t>}</a:t>
            </a:r>
          </a:p>
          <a:p>
            <a:pPr marL="201168" lvl="1" indent="0">
              <a:buNone/>
            </a:pPr>
            <a:r>
              <a:rPr lang="en-US" dirty="0"/>
              <a:t>e</a:t>
            </a:r>
            <a:r>
              <a:rPr lang="en-US" dirty="0" smtClean="0"/>
              <a:t>lse {</a:t>
            </a:r>
          </a:p>
          <a:p>
            <a:pPr marL="201168" lvl="1" indent="0">
              <a:buNone/>
            </a:pPr>
            <a:r>
              <a:rPr lang="en-US" dirty="0"/>
              <a:t>s</a:t>
            </a:r>
            <a:r>
              <a:rPr lang="en-US" dirty="0" smtClean="0"/>
              <a:t>-&gt;top++;</a:t>
            </a:r>
          </a:p>
          <a:p>
            <a:pPr marL="201168" lvl="1" indent="0">
              <a:buNone/>
            </a:pPr>
            <a:r>
              <a:rPr lang="en-US" dirty="0" smtClean="0"/>
              <a:t>s-&gt;items[s-&gt;top] = </a:t>
            </a:r>
            <a:r>
              <a:rPr lang="en-US" dirty="0" err="1" smtClean="0"/>
              <a:t>newItem</a:t>
            </a:r>
            <a:r>
              <a:rPr lang="en-US" dirty="0" smtClean="0"/>
              <a:t>;</a:t>
            </a:r>
          </a:p>
          <a:p>
            <a:pPr marL="201168" lvl="1" indent="0">
              <a:buNone/>
            </a:pPr>
            <a:r>
              <a:rPr lang="en-US" dirty="0" smtClean="0"/>
              <a:t>}</a:t>
            </a:r>
          </a:p>
          <a:p>
            <a:pPr marL="201168" lvl="1" indent="0">
              <a:buNone/>
            </a:pPr>
            <a:r>
              <a:rPr lang="en-US" dirty="0"/>
              <a:t>c</a:t>
            </a:r>
            <a:r>
              <a:rPr lang="en-US" dirty="0" smtClean="0"/>
              <a:t>ount ++;</a:t>
            </a:r>
          </a:p>
          <a:p>
            <a:pPr marL="201168" lvl="1" indent="0">
              <a:buNone/>
            </a:pPr>
            <a:r>
              <a:rPr lang="en-US" dirty="0"/>
              <a:t>}</a:t>
            </a:r>
            <a:endParaRPr lang="en-US" dirty="0" smtClean="0"/>
          </a:p>
          <a:p>
            <a:pPr marL="201168" lvl="1" indent="0">
              <a:buNone/>
            </a:pPr>
            <a:endParaRPr lang="en-US" dirty="0"/>
          </a:p>
        </p:txBody>
      </p:sp>
      <p:sp>
        <p:nvSpPr>
          <p:cNvPr id="4" name="Slide Number Placeholder 3"/>
          <p:cNvSpPr>
            <a:spLocks noGrp="1"/>
          </p:cNvSpPr>
          <p:nvPr>
            <p:ph type="sldNum" sz="quarter" idx="12"/>
          </p:nvPr>
        </p:nvSpPr>
        <p:spPr/>
        <p:txBody>
          <a:bodyPr/>
          <a:lstStyle/>
          <a:p>
            <a:fld id="{B36814CF-CC1D-4568-BD21-DFD01F02D5E5}" type="slidenum">
              <a:rPr lang="en-US" smtClean="0"/>
              <a:t>7</a:t>
            </a:fld>
            <a:endParaRPr lang="en-US"/>
          </a:p>
        </p:txBody>
      </p:sp>
      <p:sp>
        <p:nvSpPr>
          <p:cNvPr id="5" name="Content Placeholder 2"/>
          <p:cNvSpPr txBox="1">
            <a:spLocks/>
          </p:cNvSpPr>
          <p:nvPr/>
        </p:nvSpPr>
        <p:spPr>
          <a:xfrm>
            <a:off x="4443649" y="1843586"/>
            <a:ext cx="3178506"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b="1" dirty="0" smtClean="0"/>
              <a:t>Remove Element from stack</a:t>
            </a:r>
          </a:p>
          <a:p>
            <a:pPr marL="201168" lvl="1" indent="0">
              <a:buNone/>
            </a:pPr>
            <a:r>
              <a:rPr lang="en-US" dirty="0"/>
              <a:t>void pop(</a:t>
            </a:r>
            <a:r>
              <a:rPr lang="en-US" dirty="0" err="1"/>
              <a:t>st</a:t>
            </a:r>
            <a:r>
              <a:rPr lang="en-US" dirty="0"/>
              <a:t> *s) {</a:t>
            </a:r>
          </a:p>
          <a:p>
            <a:pPr marL="201168" lvl="1" indent="0">
              <a:buNone/>
            </a:pPr>
            <a:r>
              <a:rPr lang="en-US" dirty="0"/>
              <a:t>  if (</a:t>
            </a:r>
            <a:r>
              <a:rPr lang="en-US" dirty="0" err="1" smtClean="0"/>
              <a:t>isEmpty</a:t>
            </a:r>
            <a:r>
              <a:rPr lang="en-US" dirty="0" smtClean="0"/>
              <a:t>(s</a:t>
            </a:r>
            <a:r>
              <a:rPr lang="en-US" dirty="0"/>
              <a:t>)) {</a:t>
            </a:r>
          </a:p>
          <a:p>
            <a:pPr marL="201168" lvl="1" indent="0">
              <a:buNone/>
            </a:pPr>
            <a:r>
              <a:rPr lang="en-US" dirty="0"/>
              <a:t>    </a:t>
            </a:r>
            <a:r>
              <a:rPr lang="en-US" dirty="0" err="1"/>
              <a:t>printf</a:t>
            </a:r>
            <a:r>
              <a:rPr lang="en-US" dirty="0"/>
              <a:t>("\n STACK EMPTY \n");</a:t>
            </a:r>
          </a:p>
          <a:p>
            <a:pPr marL="201168" lvl="1" indent="0">
              <a:buNone/>
            </a:pPr>
            <a:r>
              <a:rPr lang="en-US" dirty="0"/>
              <a:t>  } else {</a:t>
            </a:r>
          </a:p>
          <a:p>
            <a:pPr marL="201168" lvl="1" indent="0">
              <a:buNone/>
            </a:pPr>
            <a:r>
              <a:rPr lang="en-US" dirty="0"/>
              <a:t>    </a:t>
            </a:r>
            <a:r>
              <a:rPr lang="en-US" dirty="0" err="1"/>
              <a:t>printf</a:t>
            </a:r>
            <a:r>
              <a:rPr lang="en-US" dirty="0"/>
              <a:t>("Item popped= %d", s-&gt;items[s-&gt;top]);</a:t>
            </a:r>
          </a:p>
          <a:p>
            <a:pPr marL="201168" lvl="1" indent="0">
              <a:buNone/>
            </a:pPr>
            <a:r>
              <a:rPr lang="en-US" dirty="0"/>
              <a:t>    s-&gt;top--;</a:t>
            </a:r>
          </a:p>
          <a:p>
            <a:pPr marL="201168" lvl="1" indent="0">
              <a:buNone/>
            </a:pPr>
            <a:r>
              <a:rPr lang="en-US" dirty="0"/>
              <a:t>  }</a:t>
            </a:r>
          </a:p>
          <a:p>
            <a:pPr marL="201168" lvl="1" indent="0">
              <a:buNone/>
            </a:pPr>
            <a:r>
              <a:rPr lang="en-US" dirty="0"/>
              <a:t>  count--;</a:t>
            </a:r>
          </a:p>
          <a:p>
            <a:pPr marL="201168" lvl="1" indent="0">
              <a:buNone/>
            </a:pPr>
            <a:r>
              <a:rPr lang="en-US" dirty="0"/>
              <a:t>  </a:t>
            </a:r>
            <a:r>
              <a:rPr lang="en-US" dirty="0" err="1"/>
              <a:t>printf</a:t>
            </a:r>
            <a:r>
              <a:rPr lang="en-US" dirty="0"/>
              <a:t>("\n");</a:t>
            </a:r>
          </a:p>
          <a:p>
            <a:pPr marL="201168" lvl="1" indent="0">
              <a:buNone/>
            </a:pPr>
            <a:r>
              <a:rPr lang="en-US" dirty="0"/>
              <a:t>}</a:t>
            </a:r>
          </a:p>
        </p:txBody>
      </p:sp>
      <p:sp>
        <p:nvSpPr>
          <p:cNvPr id="6" name="Content Placeholder 2"/>
          <p:cNvSpPr txBox="1">
            <a:spLocks/>
          </p:cNvSpPr>
          <p:nvPr/>
        </p:nvSpPr>
        <p:spPr>
          <a:xfrm>
            <a:off x="7957437" y="1944470"/>
            <a:ext cx="3178506"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b="1" dirty="0" smtClean="0"/>
              <a:t>Print elements in Stack</a:t>
            </a:r>
          </a:p>
          <a:p>
            <a:pPr marL="201168" lvl="1" indent="0">
              <a:buNone/>
            </a:pPr>
            <a:r>
              <a:rPr lang="en-US" dirty="0"/>
              <a:t>void </a:t>
            </a:r>
            <a:r>
              <a:rPr lang="en-US" dirty="0" err="1"/>
              <a:t>printStack</a:t>
            </a:r>
            <a:r>
              <a:rPr lang="en-US" dirty="0"/>
              <a:t>(</a:t>
            </a:r>
            <a:r>
              <a:rPr lang="en-US" dirty="0" err="1"/>
              <a:t>st</a:t>
            </a:r>
            <a:r>
              <a:rPr lang="en-US" dirty="0"/>
              <a:t> *s) {</a:t>
            </a:r>
          </a:p>
          <a:p>
            <a:pPr marL="201168" lvl="1" indent="0">
              <a:buNone/>
            </a:pPr>
            <a:r>
              <a:rPr lang="en-US" dirty="0"/>
              <a:t>  </a:t>
            </a:r>
            <a:r>
              <a:rPr lang="en-US" dirty="0" err="1"/>
              <a:t>printf</a:t>
            </a:r>
            <a:r>
              <a:rPr lang="en-US" dirty="0"/>
              <a:t>("Stack: ");</a:t>
            </a:r>
          </a:p>
          <a:p>
            <a:pPr marL="201168" lvl="1" indent="0">
              <a:buNone/>
            </a:pPr>
            <a:r>
              <a:rPr lang="en-US" dirty="0"/>
              <a:t>  for (</a:t>
            </a:r>
            <a:r>
              <a:rPr lang="en-US" dirty="0" err="1"/>
              <a:t>int</a:t>
            </a:r>
            <a:r>
              <a:rPr lang="en-US" dirty="0"/>
              <a:t> </a:t>
            </a:r>
            <a:r>
              <a:rPr lang="en-US" dirty="0" err="1"/>
              <a:t>i</a:t>
            </a:r>
            <a:r>
              <a:rPr lang="en-US" dirty="0"/>
              <a:t> = 0; </a:t>
            </a:r>
            <a:r>
              <a:rPr lang="en-US" dirty="0" err="1"/>
              <a:t>i</a:t>
            </a:r>
            <a:r>
              <a:rPr lang="en-US" dirty="0"/>
              <a:t> &lt; count; </a:t>
            </a:r>
            <a:r>
              <a:rPr lang="en-US" dirty="0" err="1"/>
              <a:t>i</a:t>
            </a:r>
            <a:r>
              <a:rPr lang="en-US" dirty="0"/>
              <a:t>++) {</a:t>
            </a:r>
          </a:p>
          <a:p>
            <a:pPr marL="201168" lvl="1" indent="0">
              <a:buNone/>
            </a:pPr>
            <a:r>
              <a:rPr lang="en-US" dirty="0"/>
              <a:t>    </a:t>
            </a:r>
            <a:r>
              <a:rPr lang="en-US" dirty="0" err="1"/>
              <a:t>printf</a:t>
            </a:r>
            <a:r>
              <a:rPr lang="en-US" dirty="0"/>
              <a:t>("%d ", s-&gt;items[</a:t>
            </a:r>
            <a:r>
              <a:rPr lang="en-US" dirty="0" err="1"/>
              <a:t>i</a:t>
            </a:r>
            <a:r>
              <a:rPr lang="en-US" dirty="0"/>
              <a:t>]);</a:t>
            </a:r>
          </a:p>
          <a:p>
            <a:pPr marL="201168" lvl="1" indent="0">
              <a:buNone/>
            </a:pPr>
            <a:r>
              <a:rPr lang="en-US" dirty="0"/>
              <a:t>  }</a:t>
            </a:r>
          </a:p>
          <a:p>
            <a:pPr marL="201168" lvl="1" indent="0">
              <a:buNone/>
            </a:pPr>
            <a:r>
              <a:rPr lang="en-US" dirty="0"/>
              <a:t>  </a:t>
            </a:r>
            <a:r>
              <a:rPr lang="en-US" dirty="0" err="1"/>
              <a:t>printf</a:t>
            </a:r>
            <a:r>
              <a:rPr lang="en-US" dirty="0"/>
              <a:t>("\n");</a:t>
            </a:r>
          </a:p>
          <a:p>
            <a:pPr marL="201168" lvl="1" indent="0">
              <a:buNone/>
            </a:pPr>
            <a:r>
              <a:rPr lang="en-US" dirty="0"/>
              <a:t>}</a:t>
            </a:r>
          </a:p>
        </p:txBody>
      </p:sp>
    </p:spTree>
    <p:extLst>
      <p:ext uri="{BB962C8B-B14F-4D97-AF65-F5344CB8AC3E}">
        <p14:creationId xmlns:p14="http://schemas.microsoft.com/office/powerpoint/2010/main" val="904561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of Stack Operations</a:t>
            </a:r>
          </a:p>
        </p:txBody>
      </p:sp>
      <p:sp>
        <p:nvSpPr>
          <p:cNvPr id="3" name="Content Placeholder 2"/>
          <p:cNvSpPr>
            <a:spLocks noGrp="1"/>
          </p:cNvSpPr>
          <p:nvPr>
            <p:ph idx="1"/>
          </p:nvPr>
        </p:nvSpPr>
        <p:spPr>
          <a:xfrm>
            <a:off x="1097280" y="1845733"/>
            <a:ext cx="7402776" cy="4614051"/>
          </a:xfrm>
        </p:spPr>
        <p:txBody>
          <a:bodyPr>
            <a:normAutofit/>
          </a:bodyPr>
          <a:lstStyle/>
          <a:p>
            <a:pPr>
              <a:buFont typeface="Wingdings" panose="05000000000000000000" pitchFamily="2" charset="2"/>
              <a:buChar char="Ø"/>
            </a:pPr>
            <a:r>
              <a:rPr lang="en-US" b="1" dirty="0" smtClean="0"/>
              <a:t>Main function</a:t>
            </a:r>
          </a:p>
          <a:p>
            <a:pPr marL="201168" lvl="1" indent="0">
              <a:buNone/>
            </a:pPr>
            <a:r>
              <a:rPr lang="en-US" dirty="0" err="1"/>
              <a:t>int</a:t>
            </a:r>
            <a:r>
              <a:rPr lang="en-US" dirty="0"/>
              <a:t> main() {  </a:t>
            </a:r>
            <a:endParaRPr lang="en-US" dirty="0" smtClean="0"/>
          </a:p>
          <a:p>
            <a:pPr marL="201168" lvl="1" indent="0">
              <a:buNone/>
            </a:pPr>
            <a:r>
              <a:rPr lang="en-US" dirty="0" err="1" smtClean="0"/>
              <a:t>int</a:t>
            </a:r>
            <a:r>
              <a:rPr lang="en-US" dirty="0" smtClean="0"/>
              <a:t> </a:t>
            </a:r>
            <a:r>
              <a:rPr lang="en-US" dirty="0" err="1"/>
              <a:t>ch</a:t>
            </a:r>
            <a:r>
              <a:rPr lang="en-US" dirty="0"/>
              <a:t>; </a:t>
            </a:r>
            <a:endParaRPr lang="en-US" dirty="0" smtClean="0"/>
          </a:p>
          <a:p>
            <a:pPr marL="201168" lvl="1" indent="0">
              <a:buNone/>
            </a:pPr>
            <a:r>
              <a:rPr lang="en-US" dirty="0" smtClean="0"/>
              <a:t> </a:t>
            </a:r>
            <a:r>
              <a:rPr lang="en-US" dirty="0" err="1"/>
              <a:t>st</a:t>
            </a:r>
            <a:r>
              <a:rPr lang="en-US" dirty="0"/>
              <a:t> *s = (</a:t>
            </a:r>
            <a:r>
              <a:rPr lang="en-US" dirty="0" err="1"/>
              <a:t>st</a:t>
            </a:r>
            <a:r>
              <a:rPr lang="en-US" dirty="0"/>
              <a:t> *)</a:t>
            </a:r>
            <a:r>
              <a:rPr lang="en-US" dirty="0" err="1"/>
              <a:t>malloc</a:t>
            </a:r>
            <a:r>
              <a:rPr lang="en-US" dirty="0"/>
              <a:t>(</a:t>
            </a:r>
            <a:r>
              <a:rPr lang="en-US" dirty="0" err="1"/>
              <a:t>sizeof</a:t>
            </a:r>
            <a:r>
              <a:rPr lang="en-US" dirty="0"/>
              <a:t>(</a:t>
            </a:r>
            <a:r>
              <a:rPr lang="en-US" dirty="0" err="1"/>
              <a:t>st</a:t>
            </a:r>
            <a:r>
              <a:rPr lang="en-US" dirty="0"/>
              <a:t>));  </a:t>
            </a:r>
            <a:endParaRPr lang="en-US" dirty="0" smtClean="0"/>
          </a:p>
          <a:p>
            <a:pPr marL="201168" lvl="1" indent="0">
              <a:buNone/>
            </a:pPr>
            <a:r>
              <a:rPr lang="en-US" dirty="0" err="1" smtClean="0"/>
              <a:t>createEmptyStack</a:t>
            </a:r>
            <a:r>
              <a:rPr lang="en-US" dirty="0" smtClean="0"/>
              <a:t>(s</a:t>
            </a:r>
            <a:r>
              <a:rPr lang="en-US" dirty="0"/>
              <a:t>);  </a:t>
            </a:r>
            <a:endParaRPr lang="en-US" dirty="0" smtClean="0"/>
          </a:p>
          <a:p>
            <a:pPr marL="201168" lvl="1" indent="0">
              <a:buNone/>
            </a:pPr>
            <a:r>
              <a:rPr lang="en-US" dirty="0" smtClean="0"/>
              <a:t>push(s</a:t>
            </a:r>
            <a:r>
              <a:rPr lang="en-US" dirty="0"/>
              <a:t>, </a:t>
            </a:r>
            <a:r>
              <a:rPr lang="en-US" dirty="0" smtClean="0"/>
              <a:t>25);  </a:t>
            </a:r>
          </a:p>
          <a:p>
            <a:pPr marL="201168" lvl="1" indent="0">
              <a:buNone/>
            </a:pPr>
            <a:r>
              <a:rPr lang="en-US" dirty="0" smtClean="0"/>
              <a:t>push(s</a:t>
            </a:r>
            <a:r>
              <a:rPr lang="en-US" dirty="0"/>
              <a:t>, </a:t>
            </a:r>
            <a:r>
              <a:rPr lang="en-US" dirty="0" smtClean="0"/>
              <a:t>28);  </a:t>
            </a:r>
          </a:p>
          <a:p>
            <a:pPr marL="201168" lvl="1" indent="0">
              <a:buNone/>
            </a:pPr>
            <a:r>
              <a:rPr lang="en-US" dirty="0" smtClean="0"/>
              <a:t>push(s</a:t>
            </a:r>
            <a:r>
              <a:rPr lang="en-US" dirty="0"/>
              <a:t>, </a:t>
            </a:r>
            <a:r>
              <a:rPr lang="en-US" dirty="0" smtClean="0"/>
              <a:t>31);  </a:t>
            </a:r>
          </a:p>
          <a:p>
            <a:pPr marL="201168" lvl="1" indent="0">
              <a:buNone/>
            </a:pPr>
            <a:r>
              <a:rPr lang="en-US" dirty="0" smtClean="0"/>
              <a:t>push(s</a:t>
            </a:r>
            <a:r>
              <a:rPr lang="en-US" dirty="0"/>
              <a:t>, </a:t>
            </a:r>
            <a:r>
              <a:rPr lang="en-US" dirty="0" smtClean="0"/>
              <a:t>43);  </a:t>
            </a:r>
          </a:p>
          <a:p>
            <a:pPr marL="201168" lvl="1" indent="0">
              <a:buNone/>
            </a:pPr>
            <a:r>
              <a:rPr lang="en-US" dirty="0" err="1" smtClean="0"/>
              <a:t>printStack</a:t>
            </a:r>
            <a:r>
              <a:rPr lang="en-US" dirty="0" smtClean="0"/>
              <a:t>(s</a:t>
            </a:r>
            <a:r>
              <a:rPr lang="en-US" dirty="0"/>
              <a:t>);  </a:t>
            </a:r>
            <a:endParaRPr lang="en-US" dirty="0" smtClean="0"/>
          </a:p>
          <a:p>
            <a:pPr marL="201168" lvl="1" indent="0">
              <a:buNone/>
            </a:pPr>
            <a:r>
              <a:rPr lang="en-US" dirty="0" smtClean="0"/>
              <a:t>pop(s</a:t>
            </a:r>
            <a:r>
              <a:rPr lang="en-US" dirty="0"/>
              <a:t>);  </a:t>
            </a:r>
            <a:endParaRPr lang="en-US" dirty="0" smtClean="0"/>
          </a:p>
          <a:p>
            <a:pPr marL="201168" lvl="1" indent="0">
              <a:buNone/>
            </a:pPr>
            <a:r>
              <a:rPr lang="en-US" dirty="0" err="1" smtClean="0"/>
              <a:t>printf</a:t>
            </a:r>
            <a:r>
              <a:rPr lang="en-US" dirty="0"/>
              <a:t>("\</a:t>
            </a:r>
            <a:r>
              <a:rPr lang="en-US" dirty="0" err="1"/>
              <a:t>nAfter</a:t>
            </a:r>
            <a:r>
              <a:rPr lang="en-US" dirty="0"/>
              <a:t> popping out\n");  </a:t>
            </a:r>
            <a:endParaRPr lang="en-US" dirty="0" smtClean="0"/>
          </a:p>
          <a:p>
            <a:pPr marL="201168" lvl="1" indent="0">
              <a:buNone/>
            </a:pPr>
            <a:r>
              <a:rPr lang="en-US" dirty="0" err="1" smtClean="0"/>
              <a:t>printStack</a:t>
            </a:r>
            <a:r>
              <a:rPr lang="en-US" dirty="0" smtClean="0"/>
              <a:t>(s);</a:t>
            </a:r>
          </a:p>
          <a:p>
            <a:pPr marL="201168" lvl="1" indent="0">
              <a:buNone/>
            </a:pPr>
            <a:r>
              <a:rPr lang="en-US" dirty="0" smtClean="0"/>
              <a:t>}</a:t>
            </a:r>
          </a:p>
        </p:txBody>
      </p:sp>
      <p:sp>
        <p:nvSpPr>
          <p:cNvPr id="4" name="Slide Number Placeholder 3"/>
          <p:cNvSpPr>
            <a:spLocks noGrp="1"/>
          </p:cNvSpPr>
          <p:nvPr>
            <p:ph type="sldNum" sz="quarter" idx="12"/>
          </p:nvPr>
        </p:nvSpPr>
        <p:spPr/>
        <p:txBody>
          <a:bodyPr/>
          <a:lstStyle/>
          <a:p>
            <a:fld id="{B36814CF-CC1D-4568-BD21-DFD01F02D5E5}" type="slidenum">
              <a:rPr lang="en-US" smtClean="0"/>
              <a:t>8</a:t>
            </a:fld>
            <a:endParaRPr lang="en-US"/>
          </a:p>
        </p:txBody>
      </p:sp>
    </p:spTree>
    <p:extLst>
      <p:ext uri="{BB962C8B-B14F-4D97-AF65-F5344CB8AC3E}">
        <p14:creationId xmlns:p14="http://schemas.microsoft.com/office/powerpoint/2010/main" val="3246555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a:t>
            </a:r>
            <a:r>
              <a:rPr lang="en-US" dirty="0"/>
              <a:t>of Stack</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b="1" dirty="0"/>
              <a:t>To reverse a </a:t>
            </a:r>
            <a:r>
              <a:rPr lang="en-US" b="1" dirty="0" smtClean="0"/>
              <a:t>word</a:t>
            </a:r>
            <a:r>
              <a:rPr lang="en-US" dirty="0" smtClean="0"/>
              <a:t>: </a:t>
            </a:r>
            <a:r>
              <a:rPr lang="en-US" dirty="0"/>
              <a:t>Put all the letters in a stack and pop them out. Because of the LIFO order of stack, you will get the letters in reverse order.</a:t>
            </a:r>
          </a:p>
          <a:p>
            <a:pPr>
              <a:buFont typeface="Wingdings" panose="05000000000000000000" pitchFamily="2" charset="2"/>
              <a:buChar char="Ø"/>
            </a:pPr>
            <a:r>
              <a:rPr lang="en-US" b="1" dirty="0" smtClean="0"/>
              <a:t>In compilers: </a:t>
            </a:r>
            <a:r>
              <a:rPr lang="en-US" dirty="0" smtClean="0"/>
              <a:t>Compilers use the stack to calculate the value of expressions like 2+4/5*(7-9) by converting the expression to prefix to postfix form.</a:t>
            </a:r>
          </a:p>
          <a:p>
            <a:pPr>
              <a:buFont typeface="Wingdings" panose="05000000000000000000" pitchFamily="2" charset="2"/>
              <a:buChar char="Ø"/>
            </a:pPr>
            <a:r>
              <a:rPr lang="en-US" b="1" dirty="0"/>
              <a:t>In browsers</a:t>
            </a:r>
            <a:r>
              <a:rPr lang="en-US" dirty="0"/>
              <a:t> - The back button in a browser saves all the URLs you have visited previously in a stack. Each time you visit a new page, it is added on top of the stack. When you press the back button, the current URL is removed from the stack, and the previous URL is accessed.</a:t>
            </a:r>
          </a:p>
          <a:p>
            <a:pPr>
              <a:buFont typeface="Wingdings" panose="05000000000000000000" pitchFamily="2" charset="2"/>
              <a:buChar char="Ø"/>
            </a:pPr>
            <a:r>
              <a:rPr lang="en-US" dirty="0"/>
              <a:t>The Stack is used to solve a few of the general problems like</a:t>
            </a:r>
            <a:r>
              <a:rPr lang="en-US" dirty="0" smtClean="0"/>
              <a:t>:</a:t>
            </a:r>
          </a:p>
          <a:p>
            <a:pPr lvl="1">
              <a:buFont typeface="Wingdings" panose="05000000000000000000" pitchFamily="2" charset="2"/>
              <a:buChar char="Ø"/>
            </a:pPr>
            <a:r>
              <a:rPr lang="en-US" b="1" dirty="0"/>
              <a:t>Tower of </a:t>
            </a:r>
            <a:r>
              <a:rPr lang="en-US" b="1" dirty="0" smtClean="0"/>
              <a:t>Hanoi</a:t>
            </a:r>
            <a:endParaRPr lang="en-US" dirty="0"/>
          </a:p>
          <a:p>
            <a:pPr lvl="1">
              <a:buFont typeface="Wingdings" panose="05000000000000000000" pitchFamily="2" charset="2"/>
              <a:buChar char="Ø"/>
            </a:pPr>
            <a:r>
              <a:rPr lang="en-US" b="1" dirty="0"/>
              <a:t>Infix to prefix conversion</a:t>
            </a:r>
            <a:r>
              <a:rPr lang="en-US" dirty="0"/>
              <a:t>, etc.</a:t>
            </a:r>
          </a:p>
          <a:p>
            <a:pPr lvl="1"/>
            <a:endParaRPr lang="en-US" dirty="0"/>
          </a:p>
        </p:txBody>
      </p:sp>
      <p:sp>
        <p:nvSpPr>
          <p:cNvPr id="4" name="Slide Number Placeholder 3"/>
          <p:cNvSpPr>
            <a:spLocks noGrp="1"/>
          </p:cNvSpPr>
          <p:nvPr>
            <p:ph type="sldNum" sz="quarter" idx="12"/>
          </p:nvPr>
        </p:nvSpPr>
        <p:spPr/>
        <p:txBody>
          <a:bodyPr/>
          <a:lstStyle/>
          <a:p>
            <a:fld id="{B36814CF-CC1D-4568-BD21-DFD01F02D5E5}" type="slidenum">
              <a:rPr lang="en-US" smtClean="0"/>
              <a:t>9</a:t>
            </a:fld>
            <a:endParaRPr lang="en-US"/>
          </a:p>
        </p:txBody>
      </p:sp>
    </p:spTree>
    <p:extLst>
      <p:ext uri="{BB962C8B-B14F-4D97-AF65-F5344CB8AC3E}">
        <p14:creationId xmlns:p14="http://schemas.microsoft.com/office/powerpoint/2010/main" val="58119540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739</TotalTime>
  <Words>1862</Words>
  <Application>Microsoft Office PowerPoint</Application>
  <PresentationFormat>Widescreen</PresentationFormat>
  <Paragraphs>413</Paragraphs>
  <Slides>35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Calibri</vt:lpstr>
      <vt:lpstr>Calibri Light</vt:lpstr>
      <vt:lpstr>Wingdings</vt:lpstr>
      <vt:lpstr>Retrospect</vt:lpstr>
      <vt:lpstr>Unit 2 The Stack</vt:lpstr>
      <vt:lpstr>Stack Data Structure</vt:lpstr>
      <vt:lpstr>LIFO Principle of Stack</vt:lpstr>
      <vt:lpstr>Stack as an ADT.</vt:lpstr>
      <vt:lpstr>Working of Stack Data Structure</vt:lpstr>
      <vt:lpstr>Implementation of Stack Operations</vt:lpstr>
      <vt:lpstr>Implementation of Stack Operations</vt:lpstr>
      <vt:lpstr>Implementation of Stack Operations</vt:lpstr>
      <vt:lpstr>Applications of Stack</vt:lpstr>
      <vt:lpstr>Evaluation of Infix Expressions</vt:lpstr>
      <vt:lpstr>Evaluation of Infix Expressions</vt:lpstr>
      <vt:lpstr>Evaluation of Infix Expressions</vt:lpstr>
      <vt:lpstr>Evaluation of Infix Expressions</vt:lpstr>
      <vt:lpstr>PowerPoint Presentation</vt:lpstr>
      <vt:lpstr>Evaluation of Postfix Expressions</vt:lpstr>
      <vt:lpstr>Evaluation of Postfix Expressions</vt:lpstr>
      <vt:lpstr>Evaluation of Postfix Expressions</vt:lpstr>
      <vt:lpstr>PowerPoint Presentation</vt:lpstr>
      <vt:lpstr>Evaluation of Prefix Expressions</vt:lpstr>
      <vt:lpstr>Evaluation of Prefix Expressions</vt:lpstr>
      <vt:lpstr>Evaluation of Prefix Expressions</vt:lpstr>
      <vt:lpstr>PowerPoint Presentation</vt:lpstr>
      <vt:lpstr>Conversion of Expression</vt:lpstr>
      <vt:lpstr>Conversion of Expression</vt:lpstr>
      <vt:lpstr>Conversion of Infix to Prefix using Stack</vt:lpstr>
      <vt:lpstr>Conversion of Infix to Prefix using Stack</vt:lpstr>
      <vt:lpstr>Conversion of Infix to Postfix using Stack</vt:lpstr>
      <vt:lpstr>Conversion of Infix to Postfix using Stack</vt:lpstr>
      <vt:lpstr>Conversion of Prefix to infix using Stack</vt:lpstr>
      <vt:lpstr>Conversion of Prefix to infix using Stack</vt:lpstr>
      <vt:lpstr>Conversion of Postfix to infix using Stack</vt:lpstr>
      <vt:lpstr>Conversion of Postfix to infix using Stack</vt:lpstr>
      <vt:lpstr>Assignment</vt:lpstr>
      <vt:lpstr>Assignment</vt:lpstr>
      <vt:lpstr>Assignment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 The Stack</dc:title>
  <dc:creator>gs</dc:creator>
  <cp:lastModifiedBy>gs</cp:lastModifiedBy>
  <cp:revision>65</cp:revision>
  <dcterms:created xsi:type="dcterms:W3CDTF">2022-07-30T15:29:03Z</dcterms:created>
  <dcterms:modified xsi:type="dcterms:W3CDTF">2023-05-08T08:26:27Z</dcterms:modified>
</cp:coreProperties>
</file>