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71" r:id="rId7"/>
    <p:sldId id="272" r:id="rId8"/>
    <p:sldId id="260" r:id="rId9"/>
    <p:sldId id="273" r:id="rId10"/>
    <p:sldId id="276" r:id="rId11"/>
    <p:sldId id="274" r:id="rId12"/>
    <p:sldId id="275" r:id="rId13"/>
    <p:sldId id="261" r:id="rId14"/>
    <p:sldId id="277" r:id="rId15"/>
    <p:sldId id="284" r:id="rId16"/>
    <p:sldId id="285" r:id="rId17"/>
    <p:sldId id="278" r:id="rId18"/>
    <p:sldId id="279" r:id="rId19"/>
    <p:sldId id="281" r:id="rId20"/>
    <p:sldId id="282" r:id="rId21"/>
    <p:sldId id="283" r:id="rId22"/>
    <p:sldId id="265" r:id="rId23"/>
    <p:sldId id="268" r:id="rId24"/>
    <p:sldId id="266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8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4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4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64E7AF-FF1B-4A82-90AC-02E04EADEC7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18C0D6-4A79-495D-AFC8-A63FC7E789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5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stack-data-structur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472744"/>
            <a:ext cx="10058400" cy="18523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Unit-3: </a:t>
            </a:r>
            <a:r>
              <a:rPr lang="en-US" dirty="0"/>
              <a:t>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1869" y="4455620"/>
            <a:ext cx="3276581" cy="1143000"/>
          </a:xfrm>
        </p:spPr>
        <p:txBody>
          <a:bodyPr/>
          <a:lstStyle/>
          <a:p>
            <a:r>
              <a:rPr lang="en-US" dirty="0" smtClean="0"/>
              <a:t>Compiled BY:</a:t>
            </a:r>
          </a:p>
          <a:p>
            <a:r>
              <a:rPr lang="en-US" dirty="0" err="1" smtClean="0"/>
              <a:t>Ghanashyam</a:t>
            </a:r>
            <a:r>
              <a:rPr lang="en-US" dirty="0" smtClean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Linear queue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Both rear and front indices are increased but never decreased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 </a:t>
            </a:r>
            <a:r>
              <a:rPr lang="en-US" dirty="0"/>
              <a:t>items are removed from the queue, the storage space at the beginning of the array is discarded and never used again.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Wastage </a:t>
            </a:r>
            <a:r>
              <a:rPr lang="en-US" dirty="0"/>
              <a:t>of the space is the main problem with linear queue which is illustrated by the following example.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3914502"/>
            <a:ext cx="7610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Linear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59895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Initializtion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#define SIZE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deQueue</a:t>
            </a:r>
            <a:r>
              <a:rPr lang="en-US" dirty="0"/>
              <a:t>();</a:t>
            </a:r>
          </a:p>
          <a:p>
            <a:r>
              <a:rPr lang="en-US" dirty="0"/>
              <a:t>void display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items[SIZE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front = -</a:t>
            </a:r>
            <a:r>
              <a:rPr lang="en-US" dirty="0" smtClean="0"/>
              <a:t>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rear = -1;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67876" y="1853271"/>
            <a:ext cx="3206408" cy="445737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EnQueue</a:t>
            </a:r>
            <a:r>
              <a:rPr lang="en-US" b="1" dirty="0" smtClean="0"/>
              <a:t> Operation</a:t>
            </a:r>
          </a:p>
          <a:p>
            <a:r>
              <a:rPr lang="en-US" dirty="0" smtClean="0"/>
              <a:t>void </a:t>
            </a:r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 {</a:t>
            </a:r>
          </a:p>
          <a:p>
            <a:r>
              <a:rPr lang="en-US" dirty="0"/>
              <a:t>  if (rear == SIZE - 1)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nQueue</a:t>
            </a:r>
            <a:r>
              <a:rPr lang="en-US" dirty="0"/>
              <a:t> is Full!!");</a:t>
            </a:r>
          </a:p>
          <a:p>
            <a:r>
              <a:rPr lang="en-US" dirty="0"/>
              <a:t>  else {</a:t>
            </a:r>
          </a:p>
          <a:p>
            <a:r>
              <a:rPr lang="en-US" dirty="0"/>
              <a:t>    if (front == -1)</a:t>
            </a:r>
          </a:p>
          <a:p>
            <a:r>
              <a:rPr lang="en-US" dirty="0"/>
              <a:t>      front = 0;</a:t>
            </a:r>
          </a:p>
          <a:p>
            <a:r>
              <a:rPr lang="en-US" dirty="0"/>
              <a:t>    rear++;</a:t>
            </a:r>
          </a:p>
          <a:p>
            <a:r>
              <a:rPr lang="en-US" dirty="0"/>
              <a:t>    items[rear] = value;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nInserted</a:t>
            </a:r>
            <a:r>
              <a:rPr lang="en-US" dirty="0"/>
              <a:t> -&gt; %d", value);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90197" y="1853271"/>
            <a:ext cx="4265483" cy="418692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DeQueue</a:t>
            </a:r>
            <a:r>
              <a:rPr lang="en-US" b="1" dirty="0" smtClean="0"/>
              <a:t> Operation</a:t>
            </a:r>
            <a:endParaRPr lang="en-US" dirty="0" smtClean="0"/>
          </a:p>
          <a:p>
            <a:r>
              <a:rPr lang="en-US" dirty="0"/>
              <a:t>void </a:t>
            </a:r>
            <a:r>
              <a:rPr lang="en-US" dirty="0" err="1"/>
              <a:t>deQueue</a:t>
            </a:r>
            <a:r>
              <a:rPr lang="en-US" dirty="0"/>
              <a:t>() {</a:t>
            </a:r>
          </a:p>
          <a:p>
            <a:r>
              <a:rPr lang="en-US" dirty="0"/>
              <a:t>  if (front == -1)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nQueue</a:t>
            </a:r>
            <a:r>
              <a:rPr lang="en-US" dirty="0"/>
              <a:t> is Empty!!");</a:t>
            </a:r>
          </a:p>
          <a:p>
            <a:r>
              <a:rPr lang="en-US" dirty="0"/>
              <a:t>  else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nDeleted</a:t>
            </a:r>
            <a:r>
              <a:rPr lang="en-US" dirty="0"/>
              <a:t> : %d", </a:t>
            </a:r>
            <a:r>
              <a:rPr lang="en-US" dirty="0" smtClean="0"/>
              <a:t>items[front</a:t>
            </a:r>
            <a:r>
              <a:rPr lang="en-US" dirty="0"/>
              <a:t>]);</a:t>
            </a:r>
          </a:p>
          <a:p>
            <a:r>
              <a:rPr lang="en-US" dirty="0"/>
              <a:t>    front++;</a:t>
            </a:r>
          </a:p>
          <a:p>
            <a:r>
              <a:rPr lang="en-US" dirty="0"/>
              <a:t>    if (front &gt; rear)</a:t>
            </a:r>
          </a:p>
          <a:p>
            <a:r>
              <a:rPr lang="en-US" dirty="0"/>
              <a:t>      front = rear = -1;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02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Linear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68658" cy="441339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Print Data in Queue</a:t>
            </a:r>
          </a:p>
          <a:p>
            <a:r>
              <a:rPr lang="en-US" dirty="0" smtClean="0"/>
              <a:t>void </a:t>
            </a:r>
            <a:r>
              <a:rPr lang="en-US" dirty="0"/>
              <a:t>display() {</a:t>
            </a:r>
          </a:p>
          <a:p>
            <a:r>
              <a:rPr lang="en-US" dirty="0"/>
              <a:t>  if (rear == -1)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nQueue</a:t>
            </a:r>
            <a:r>
              <a:rPr lang="en-US" dirty="0"/>
              <a:t> is Empty!!!");</a:t>
            </a:r>
          </a:p>
          <a:p>
            <a:r>
              <a:rPr lang="en-US" dirty="0"/>
              <a:t>  else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nQueue</a:t>
            </a:r>
            <a:r>
              <a:rPr lang="en-US" dirty="0"/>
              <a:t> elements are:\n");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front; </a:t>
            </a:r>
            <a:r>
              <a:rPr lang="en-US" dirty="0" err="1"/>
              <a:t>i</a:t>
            </a:r>
            <a:r>
              <a:rPr lang="en-US" dirty="0"/>
              <a:t> &lt;= rear;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  ", items[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6673" y="1815924"/>
            <a:ext cx="5473089" cy="444320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Main function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deQueue</a:t>
            </a:r>
            <a:r>
              <a:rPr lang="en-US" dirty="0" smtClean="0"/>
              <a:t>();     </a:t>
            </a:r>
            <a:r>
              <a:rPr lang="en-US" dirty="0"/>
              <a:t>//</a:t>
            </a:r>
            <a:r>
              <a:rPr lang="en-US" dirty="0" err="1"/>
              <a:t>deQueue</a:t>
            </a:r>
            <a:r>
              <a:rPr lang="en-US" dirty="0"/>
              <a:t> is not possible on empty queue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 smtClean="0"/>
              <a:t>(10);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enQueue</a:t>
            </a:r>
            <a:r>
              <a:rPr lang="en-US" dirty="0" smtClean="0"/>
              <a:t>(23);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enQueue</a:t>
            </a:r>
            <a:r>
              <a:rPr lang="en-US" dirty="0" smtClean="0"/>
              <a:t>(35); </a:t>
            </a:r>
          </a:p>
          <a:p>
            <a:pPr marL="0" indent="0">
              <a:buNone/>
            </a:pPr>
            <a:r>
              <a:rPr lang="en-US" dirty="0" smtClean="0"/>
              <a:t>  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//</a:t>
            </a:r>
            <a:r>
              <a:rPr lang="en-US" dirty="0" err="1"/>
              <a:t>deQueue</a:t>
            </a:r>
            <a:r>
              <a:rPr lang="en-US" dirty="0"/>
              <a:t> removes element entered first i.e. 1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deQueue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display();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796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queue where the start and end of the queue are joined together.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circular queue is one in which the insertion of a new element is done at very first location of the queue if the last location of the queue is full.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6" y="3387145"/>
            <a:ext cx="7315200" cy="24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4710"/>
            <a:ext cx="10058399" cy="40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 circular queue work as follows</a:t>
            </a:r>
            <a:r>
              <a:rPr lang="en-US" b="1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two pointers FRONT and REAR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FRONT track the first element of the 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REAR track the last elements of the 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initially, set value of FRONT and REAR to -1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5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674" y="1845734"/>
            <a:ext cx="4672455" cy="38338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 </a:t>
            </a:r>
            <a:r>
              <a:rPr lang="en-US" b="1" dirty="0" err="1"/>
              <a:t>Enqueue</a:t>
            </a:r>
            <a:r>
              <a:rPr lang="en-US" b="1" dirty="0"/>
              <a:t> 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check if the queue is full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for the first element, set value of FRONT to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circularly increase the REAR index by 1 (i.e. if the rear reaches the end, next it would be at the start of the queue)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add the new element in the position pointed to by REAR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0" y="1845735"/>
            <a:ext cx="4672455" cy="3576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 </a:t>
            </a:r>
            <a:r>
              <a:rPr lang="en-US" b="1" dirty="0" err="1" smtClean="0"/>
              <a:t>Dequeue</a:t>
            </a:r>
            <a:r>
              <a:rPr lang="en-US" b="1" dirty="0" smtClean="0"/>
              <a:t> 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check if the queue is empty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return the value pointed by FRONT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circularly increase the FRONT index by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for the last element, reset the values of FRONT and REAR to 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038" y="1906073"/>
            <a:ext cx="9620250" cy="40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1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smtClean="0"/>
              <a:t>Circular </a:t>
            </a:r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2148196" cy="244293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Initialization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#define SIZE 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items[SIZE];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front = -1;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rear = -1;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8633" y="1869342"/>
            <a:ext cx="5112482" cy="330796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Checf</a:t>
            </a:r>
            <a:r>
              <a:rPr lang="en-US" b="1" dirty="0" smtClean="0"/>
              <a:t> if queue is full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isFull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if ((front == rear + 1) || (front == 0 &amp;&amp; rear == SIZE - 1</a:t>
            </a:r>
            <a:r>
              <a:rPr lang="en-US" dirty="0" smtClean="0"/>
              <a:t>))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else{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56680" y="3052298"/>
            <a:ext cx="2796428" cy="352881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Checf</a:t>
            </a:r>
            <a:r>
              <a:rPr lang="en-US" b="1" dirty="0" smtClean="0"/>
              <a:t> if queue is Empty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if (front == -1){</a:t>
            </a:r>
          </a:p>
          <a:p>
            <a:pPr marL="0" indent="0">
              <a:buNone/>
            </a:pPr>
            <a:r>
              <a:rPr lang="en-US" dirty="0"/>
              <a:t>      return 1;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  else {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35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Circular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83813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Adding Element(</a:t>
            </a:r>
            <a:r>
              <a:rPr lang="en-US" b="1" dirty="0" err="1" smtClean="0"/>
              <a:t>Enqueue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 {</a:t>
            </a:r>
          </a:p>
          <a:p>
            <a:r>
              <a:rPr lang="en-US" dirty="0"/>
              <a:t>  if (</a:t>
            </a:r>
            <a:r>
              <a:rPr lang="en-US" dirty="0" err="1"/>
              <a:t>isFull</a:t>
            </a:r>
            <a:r>
              <a:rPr lang="en-US" dirty="0"/>
              <a:t>())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 Queue is full!! \n");</a:t>
            </a:r>
          </a:p>
          <a:p>
            <a:r>
              <a:rPr lang="en-US" dirty="0"/>
              <a:t>  else {</a:t>
            </a:r>
          </a:p>
          <a:p>
            <a:r>
              <a:rPr lang="en-US" dirty="0"/>
              <a:t>    if (front == -1) front = 0;</a:t>
            </a:r>
          </a:p>
          <a:p>
            <a:r>
              <a:rPr lang="en-US" dirty="0"/>
              <a:t>    rear = (rear + 1) % SIZE;</a:t>
            </a:r>
          </a:p>
          <a:p>
            <a:r>
              <a:rPr lang="en-US" dirty="0"/>
              <a:t>    items[rear] = element;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 Inserted -&gt; %d", element);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39861" y="1856464"/>
            <a:ext cx="2897311" cy="401263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Removing Element(</a:t>
            </a:r>
            <a:r>
              <a:rPr lang="en-US" b="1" dirty="0" err="1" smtClean="0"/>
              <a:t>Dequeue</a:t>
            </a:r>
            <a:r>
              <a:rPr lang="en-US" b="1" dirty="0" smtClean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deQueue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element;</a:t>
            </a:r>
          </a:p>
          <a:p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 Queue is empty !! \n");</a:t>
            </a:r>
          </a:p>
          <a:p>
            <a:r>
              <a:rPr lang="en-US" dirty="0"/>
              <a:t>    return (-1);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element = items[front];</a:t>
            </a:r>
          </a:p>
          <a:p>
            <a:r>
              <a:rPr lang="en-US" dirty="0"/>
              <a:t>    if (front == rear) {</a:t>
            </a:r>
          </a:p>
          <a:p>
            <a:r>
              <a:rPr lang="en-US" dirty="0"/>
              <a:t>      front = -1;</a:t>
            </a:r>
          </a:p>
          <a:p>
            <a:r>
              <a:rPr lang="en-US" dirty="0"/>
              <a:t>      rear = -1;</a:t>
            </a:r>
          </a:p>
          <a:p>
            <a:r>
              <a:rPr lang="en-US" dirty="0"/>
              <a:t>    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27324" y="1841678"/>
            <a:ext cx="3428356" cy="402741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Removing Element(</a:t>
            </a:r>
            <a:r>
              <a:rPr lang="en-US" b="1" dirty="0" err="1" smtClean="0"/>
              <a:t>Dequeue</a:t>
            </a:r>
            <a:r>
              <a:rPr lang="en-US" b="1" dirty="0" smtClean="0"/>
              <a:t>)</a:t>
            </a:r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</a:p>
          <a:p>
            <a:r>
              <a:rPr lang="en-US" dirty="0" smtClean="0"/>
              <a:t>// Q has only one element, so we reset the </a:t>
            </a:r>
          </a:p>
          <a:p>
            <a:r>
              <a:rPr lang="en-US" dirty="0" smtClean="0"/>
              <a:t>    // queue after </a:t>
            </a:r>
            <a:r>
              <a:rPr lang="en-US" dirty="0" err="1" smtClean="0"/>
              <a:t>dequeing</a:t>
            </a:r>
            <a:r>
              <a:rPr lang="en-US" dirty="0" smtClean="0"/>
              <a:t> it. ?</a:t>
            </a:r>
          </a:p>
          <a:p>
            <a:r>
              <a:rPr lang="en-US" dirty="0" smtClean="0"/>
              <a:t>    else {</a:t>
            </a:r>
          </a:p>
          <a:p>
            <a:r>
              <a:rPr lang="en-US" dirty="0" smtClean="0"/>
              <a:t>      front = (front + 1) % SIZE;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("\n Deleted element -&gt; %d \n", element);</a:t>
            </a:r>
          </a:p>
          <a:p>
            <a:r>
              <a:rPr lang="en-US" dirty="0" smtClean="0"/>
              <a:t>    return (element);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4710"/>
            <a:ext cx="10058400" cy="238259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Queue is a linear structure which follows a particular order in which the operations are performed.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order is First In First Out (FIFO).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good example of a queue is any queue of consumers for a resource where the consumer that came first is served first.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difference between </a:t>
            </a:r>
            <a:r>
              <a:rPr lang="en-US" dirty="0">
                <a:hlinkClick r:id="rId2"/>
              </a:rPr>
              <a:t>stacks </a:t>
            </a:r>
            <a:r>
              <a:rPr lang="en-US" dirty="0"/>
              <a:t>and queues is in removing.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a stack we remove the item the most recently added; in a queue, we remove the item the least recently added.</a:t>
            </a:r>
          </a:p>
        </p:txBody>
      </p:sp>
      <p:pic>
        <p:nvPicPr>
          <p:cNvPr id="1028" name="Picture 4" descr="Queue (abstract data type)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359" y="4137992"/>
            <a:ext cx="5622657" cy="187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1132"/>
          </a:xfrm>
        </p:spPr>
        <p:txBody>
          <a:bodyPr/>
          <a:lstStyle/>
          <a:p>
            <a:r>
              <a:rPr lang="en-US" dirty="0"/>
              <a:t>Implementation of Circular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069" y="1197736"/>
            <a:ext cx="3011079" cy="510003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Print the Queue</a:t>
            </a:r>
          </a:p>
          <a:p>
            <a:pPr marL="0" indent="0">
              <a:buNone/>
            </a:pPr>
            <a:r>
              <a:rPr lang="en-US" dirty="0"/>
              <a:t>void display()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isEmpty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 \n Empty Queue\n");</a:t>
            </a:r>
          </a:p>
          <a:p>
            <a:pPr marL="0" indent="0">
              <a:buNone/>
            </a:pPr>
            <a:r>
              <a:rPr lang="en-US" dirty="0"/>
              <a:t>  else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 Front -&gt; %d ", front);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 Items -&gt; ");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front; </a:t>
            </a:r>
            <a:r>
              <a:rPr lang="en-US" dirty="0" err="1"/>
              <a:t>i</a:t>
            </a:r>
            <a:r>
              <a:rPr lang="en-US" dirty="0"/>
              <a:t> != rear; </a:t>
            </a:r>
            <a:r>
              <a:rPr lang="en-US" dirty="0" err="1"/>
              <a:t>i</a:t>
            </a:r>
            <a:r>
              <a:rPr lang="en-US" dirty="0"/>
              <a:t> = (</a:t>
            </a:r>
            <a:r>
              <a:rPr lang="en-US" dirty="0" err="1"/>
              <a:t>i</a:t>
            </a:r>
            <a:r>
              <a:rPr lang="en-US" dirty="0"/>
              <a:t> + 1) % SIZE)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 ", items[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", items[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 Rear -&gt; %d \n", rear);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4252" y="1996225"/>
            <a:ext cx="3011079" cy="405684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Main Function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// Fails because front = -1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deQueue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enQueue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enQueue</a:t>
            </a:r>
            <a:r>
              <a:rPr lang="en-US" dirty="0"/>
              <a:t>(2);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enQueue</a:t>
            </a:r>
            <a:r>
              <a:rPr lang="en-US" dirty="0"/>
              <a:t>(3);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enQueue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enQueue</a:t>
            </a:r>
            <a:r>
              <a:rPr lang="en-US" dirty="0"/>
              <a:t>(5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// Fails to </a:t>
            </a:r>
            <a:r>
              <a:rPr lang="en-US" dirty="0" err="1"/>
              <a:t>enqueue</a:t>
            </a:r>
            <a:r>
              <a:rPr lang="en-US" dirty="0"/>
              <a:t> because front == 0 &amp;&amp; rear == SIZE </a:t>
            </a:r>
            <a:r>
              <a:rPr lang="en-US" dirty="0" smtClean="0"/>
              <a:t>– 1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enQueue</a:t>
            </a:r>
            <a:r>
              <a:rPr lang="en-US" dirty="0"/>
              <a:t>(6);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3039" y="1929681"/>
            <a:ext cx="3011079" cy="412338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Main Function(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</a:p>
          <a:p>
            <a:pPr marL="0" indent="0">
              <a:buNone/>
            </a:pPr>
            <a:r>
              <a:rPr lang="en-US" dirty="0" smtClean="0"/>
              <a:t>  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deQueue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display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enQueue</a:t>
            </a:r>
            <a:r>
              <a:rPr lang="en-US" dirty="0"/>
              <a:t>(7);</a:t>
            </a:r>
          </a:p>
          <a:p>
            <a:pPr marL="0" indent="0">
              <a:buNone/>
            </a:pPr>
            <a:r>
              <a:rPr lang="en-US" dirty="0"/>
              <a:t>  display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// Fails to </a:t>
            </a:r>
            <a:r>
              <a:rPr lang="en-US" dirty="0" err="1"/>
              <a:t>enqueue</a:t>
            </a:r>
            <a:r>
              <a:rPr lang="en-US" dirty="0"/>
              <a:t> because front == rear + 1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enQueue</a:t>
            </a:r>
            <a:r>
              <a:rPr lang="en-US" dirty="0"/>
              <a:t>(8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49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Queue vs Circular Queue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81763"/>
              </p:ext>
            </p:extLst>
          </p:nvPr>
        </p:nvGraphicFramePr>
        <p:xfrm>
          <a:off x="1096963" y="1756110"/>
          <a:ext cx="10058400" cy="454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3377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Linear Queue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Circular Queue</a:t>
                      </a:r>
                      <a:endParaRPr lang="en-US" b="1" dirty="0"/>
                    </a:p>
                  </a:txBody>
                  <a:tcPr/>
                </a:tc>
              </a:tr>
              <a:tr h="7529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Arranges the data in a linear pattern.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Arranges the data in a circular order where the rear end is connected with the front end.</a:t>
                      </a:r>
                    </a:p>
                  </a:txBody>
                  <a:tcPr marL="95250" marR="95250" marT="133350" marB="133350" anchor="ctr"/>
                </a:tc>
              </a:tr>
              <a:tr h="5910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insertion and deletion operations are fixed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done at the rear and front end respectively.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 and deletion are not fixed and it can be done in any position.</a:t>
                      </a:r>
                      <a:endParaRPr lang="en-US" dirty="0"/>
                    </a:p>
                  </a:txBody>
                  <a:tcPr/>
                </a:tc>
              </a:tr>
              <a:tr h="4996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It is inefficient in comparison to a circular queue.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It is more efficient in comparison to linear queue.</a:t>
                      </a:r>
                    </a:p>
                  </a:txBody>
                  <a:tcPr marL="95250" marR="95250" marT="133350" marB="133350" anchor="ctr"/>
                </a:tc>
              </a:tr>
              <a:tr h="125958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In the case of a linear queue, the element added in the first position is going to be deleted in the first position.  The order of operations performed on any element is fixed </a:t>
                      </a:r>
                      <a:r>
                        <a:rPr lang="en-US" sz="1800" b="0" dirty="0" err="1">
                          <a:effectLst/>
                        </a:rPr>
                        <a:t>i.e</a:t>
                      </a:r>
                      <a:r>
                        <a:rPr lang="en-US" sz="1800" b="0" dirty="0">
                          <a:effectLst/>
                        </a:rPr>
                        <a:t>, FIFO.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In the case of circular queue, the order of operations performed on an element may change.</a:t>
                      </a:r>
                    </a:p>
                  </a:txBody>
                  <a:tcPr marL="95250" marR="95250" marT="133350" marB="133350" anchor="ctr"/>
                </a:tc>
              </a:tr>
              <a:tr h="7529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Application- People standing for the bus. </a:t>
                      </a:r>
                    </a:p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Cars lined on a bridge.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Application- Computer-controlled traffic signal</a:t>
                      </a:r>
                    </a:p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In CPU scheduling and memory management.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03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priority queue is a </a:t>
            </a:r>
            <a:r>
              <a:rPr lang="en-US" b="1" dirty="0"/>
              <a:t>special type of queue</a:t>
            </a:r>
            <a:r>
              <a:rPr lang="en-US" dirty="0"/>
              <a:t> in which each element is associated with a </a:t>
            </a:r>
            <a:r>
              <a:rPr lang="en-US" b="1" dirty="0"/>
              <a:t>priority value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And</a:t>
            </a:r>
            <a:r>
              <a:rPr lang="en-US" dirty="0"/>
              <a:t>, elements are served on the basis of their priority. That is, higher priority elements are served first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However, if elements with the same priority occur, they are served according to their order in the queue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</a:t>
            </a:r>
            <a:r>
              <a:rPr lang="en-US" dirty="0" smtClean="0"/>
              <a:t>a normal </a:t>
            </a:r>
            <a:r>
              <a:rPr lang="en-US" dirty="0"/>
              <a:t>queue, the </a:t>
            </a:r>
            <a:r>
              <a:rPr lang="en-US" b="1" dirty="0"/>
              <a:t>first-in-first-out rule</a:t>
            </a:r>
            <a:r>
              <a:rPr lang="en-US" dirty="0"/>
              <a:t> is implemented whereas, in a priority queue, the values are removed </a:t>
            </a:r>
            <a:r>
              <a:rPr lang="en-US" b="1" dirty="0"/>
              <a:t>on the basis of priority</a:t>
            </a:r>
            <a:r>
              <a:rPr lang="en-US" dirty="0"/>
              <a:t>. The element with the highest priority is removed first.</a:t>
            </a:r>
          </a:p>
        </p:txBody>
      </p:sp>
    </p:spTree>
    <p:extLst>
      <p:ext uri="{BB962C8B-B14F-4D97-AF65-F5344CB8AC3E}">
        <p14:creationId xmlns:p14="http://schemas.microsoft.com/office/powerpoint/2010/main" val="324562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Basic operations of a priority queue are inserting, removing, and peeking elements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Inserting an Element into the Priority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Deleting an Element from the Priority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Peeking from the Priority Queue (Find max/min)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4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Dijkstra's </a:t>
            </a:r>
            <a:r>
              <a:rPr lang="en-US" dirty="0" smtClean="0"/>
              <a:t>shortest path algorithm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implementing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load balancing and interrupt handling in an operating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data compression in Huffman </a:t>
            </a:r>
            <a:r>
              <a:rPr lang="en-US" dirty="0" smtClean="0"/>
              <a:t>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traffic light, depending upon the traffic, the colors will be given priority.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79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Define Queue. Explain its different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does circular queue overcome the limitation of linear queue. Explain.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Write an algorithm and C function to insert an item in Linear queue and Circular queue.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Write an algorithm and C function to delete an item in </a:t>
            </a:r>
            <a:r>
              <a:rPr lang="en-US" dirty="0"/>
              <a:t>Linear queue and Circular queue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Compare stack with queue.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Explain queue as an Abstract Data Type.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354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Serving requests on a single shared resource, like a printer, CPU task scheduling etc.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real life, Call Center phone systems will use Queues, to hold people calling them in an order, until a service representative is free.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Handling </a:t>
            </a:r>
            <a:r>
              <a:rPr lang="en-US" dirty="0"/>
              <a:t>of interrupts in real-time systems. The interrupts are handled in the same order as they arrive, First come first served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assign CPU to multiple processes by the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as an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MakeEmpty</a:t>
            </a:r>
            <a:r>
              <a:rPr lang="en-US" b="1" dirty="0"/>
              <a:t>(q): </a:t>
            </a:r>
            <a:r>
              <a:rPr lang="en-US" dirty="0"/>
              <a:t>To make q as an empty queue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IsEmpty</a:t>
            </a:r>
            <a:r>
              <a:rPr lang="en-US" b="1" dirty="0" smtClean="0"/>
              <a:t>(q</a:t>
            </a:r>
            <a:r>
              <a:rPr lang="en-US" b="1" dirty="0"/>
              <a:t>): </a:t>
            </a:r>
            <a:r>
              <a:rPr lang="en-US" dirty="0"/>
              <a:t>To check whether the queue q is empty. Return true if q is empty, return false otherwise.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IsFull</a:t>
            </a:r>
            <a:r>
              <a:rPr lang="en-US" b="1" dirty="0" smtClean="0"/>
              <a:t>(q</a:t>
            </a:r>
            <a:r>
              <a:rPr lang="en-US" b="1" dirty="0"/>
              <a:t>): </a:t>
            </a:r>
            <a:r>
              <a:rPr lang="en-US" dirty="0"/>
              <a:t>To check whether the queue q is full. Return true in q is full, return false otherwise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Enqueue</a:t>
            </a:r>
            <a:r>
              <a:rPr lang="en-US" b="1" dirty="0" smtClean="0"/>
              <a:t>(q</a:t>
            </a:r>
            <a:r>
              <a:rPr lang="en-US" b="1" dirty="0"/>
              <a:t>, x): </a:t>
            </a:r>
            <a:r>
              <a:rPr lang="en-US" dirty="0"/>
              <a:t>To insert an item x at the rear of the queue, if and only if q is not full.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Dequeue</a:t>
            </a:r>
            <a:r>
              <a:rPr lang="en-US" b="1" dirty="0" smtClean="0"/>
              <a:t>(q</a:t>
            </a:r>
            <a:r>
              <a:rPr lang="en-US" b="1" dirty="0"/>
              <a:t>):</a:t>
            </a:r>
            <a:r>
              <a:rPr lang="en-US" dirty="0"/>
              <a:t> To delete an item from the front of the queue q if and only if q is not empty.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Traverse </a:t>
            </a:r>
            <a:r>
              <a:rPr lang="en-US" b="1" dirty="0"/>
              <a:t>(q): </a:t>
            </a:r>
            <a:r>
              <a:rPr lang="en-US" dirty="0"/>
              <a:t>To read entire queue that is display the content of the queue. </a:t>
            </a:r>
          </a:p>
        </p:txBody>
      </p:sp>
    </p:spTree>
    <p:extLst>
      <p:ext uri="{BB962C8B-B14F-4D97-AF65-F5344CB8AC3E}">
        <p14:creationId xmlns:p14="http://schemas.microsoft.com/office/powerpoint/2010/main" val="382651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3155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Queue maintains two data pointers, front and rear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following steps should be taken to </a:t>
            </a:r>
            <a:r>
              <a:rPr lang="en-US" dirty="0" err="1"/>
              <a:t>enqueue</a:t>
            </a:r>
            <a:r>
              <a:rPr lang="en-US" dirty="0"/>
              <a:t>(insert) data into queue –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Step </a:t>
            </a:r>
            <a:r>
              <a:rPr lang="en-US" dirty="0"/>
              <a:t>1 – Check if queue is full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Step </a:t>
            </a:r>
            <a:r>
              <a:rPr lang="en-US" dirty="0"/>
              <a:t>2 – if queue is </a:t>
            </a:r>
            <a:r>
              <a:rPr lang="en-US" dirty="0" smtClean="0"/>
              <a:t>full</a:t>
            </a:r>
          </a:p>
          <a:p>
            <a:pPr marL="1271400" lvl="7" indent="0">
              <a:buNone/>
            </a:pPr>
            <a:r>
              <a:rPr lang="en-US" sz="1600" dirty="0" smtClean="0"/>
              <a:t>   produce </a:t>
            </a:r>
            <a:r>
              <a:rPr lang="en-US" sz="1600" dirty="0"/>
              <a:t>overflow error and exit </a:t>
            </a:r>
          </a:p>
          <a:p>
            <a:pPr marL="1271400" lvl="7" indent="0">
              <a:buNone/>
            </a:pPr>
            <a:r>
              <a:rPr lang="en-US" sz="1600" dirty="0" smtClean="0"/>
              <a:t>Else</a:t>
            </a:r>
          </a:p>
          <a:p>
            <a:pPr marL="1271400" lvl="7" indent="0">
              <a:buNone/>
            </a:pPr>
            <a:r>
              <a:rPr lang="en-US" sz="1600" dirty="0" smtClean="0"/>
              <a:t>    increment </a:t>
            </a:r>
            <a:r>
              <a:rPr lang="en-US" sz="1600" dirty="0"/>
              <a:t>rear pointer to point next empty space and add data element to the queue location, where rear is pointing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Step </a:t>
            </a:r>
            <a:r>
              <a:rPr lang="en-US" dirty="0"/>
              <a:t>3 - return success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255" y="1845734"/>
            <a:ext cx="4124325" cy="3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37246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Accessing data from queue is a process of two steps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Access </a:t>
            </a:r>
            <a:r>
              <a:rPr lang="en-US" dirty="0"/>
              <a:t>the data from where front is pointing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And </a:t>
            </a:r>
            <a:r>
              <a:rPr lang="en-US" dirty="0"/>
              <a:t>remove the data after access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following steps are taken to perform </a:t>
            </a:r>
            <a:r>
              <a:rPr lang="en-US" dirty="0" err="1"/>
              <a:t>dequeue</a:t>
            </a:r>
            <a:r>
              <a:rPr lang="en-US" dirty="0"/>
              <a:t> operation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Step </a:t>
            </a:r>
            <a:r>
              <a:rPr lang="en-US" dirty="0"/>
              <a:t>1 – Check if queue is </a:t>
            </a:r>
            <a:r>
              <a:rPr lang="en-US" dirty="0" smtClean="0"/>
              <a:t>empty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Step </a:t>
            </a:r>
            <a:r>
              <a:rPr lang="en-US" dirty="0"/>
              <a:t>2 – if queue is empty </a:t>
            </a:r>
            <a:endParaRPr lang="en-US" dirty="0" smtClean="0"/>
          </a:p>
          <a:p>
            <a:pPr marL="1117120" lvl="6" indent="0">
              <a:buNone/>
            </a:pPr>
            <a:r>
              <a:rPr lang="en-US" sz="1600" dirty="0" smtClean="0"/>
              <a:t>       produce </a:t>
            </a:r>
            <a:r>
              <a:rPr lang="en-US" sz="1600" dirty="0"/>
              <a:t>underflow error and exit </a:t>
            </a:r>
            <a:endParaRPr lang="en-US" sz="1600" dirty="0" smtClean="0"/>
          </a:p>
          <a:p>
            <a:pPr marL="1117120" lvl="6" indent="0">
              <a:buNone/>
            </a:pPr>
            <a:r>
              <a:rPr lang="en-US" sz="1600" dirty="0" smtClean="0"/>
              <a:t>else </a:t>
            </a:r>
          </a:p>
          <a:p>
            <a:pPr marL="1117120" lvl="6" indent="0">
              <a:buNone/>
            </a:pPr>
            <a:r>
              <a:rPr lang="en-US" sz="1600" dirty="0" smtClean="0"/>
              <a:t>       access </a:t>
            </a:r>
            <a:r>
              <a:rPr lang="en-US" sz="1600" dirty="0"/>
              <a:t>data where front is pointing, increment front pointer to point next available data element 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Step </a:t>
            </a:r>
            <a:r>
              <a:rPr lang="en-US" dirty="0"/>
              <a:t>3 – return success.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218" y="2060621"/>
            <a:ext cx="3552825" cy="34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0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Linear Queue is generally referred to as Queue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 </a:t>
            </a:r>
            <a:r>
              <a:rPr lang="en-US" b="1" dirty="0"/>
              <a:t>a linear data structure that follows the FIFO (First In First Out) order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real-life example of a queue is any queue of customers waiting to buy a product from a shop where the customer that came first is served first.</a:t>
            </a:r>
          </a:p>
        </p:txBody>
      </p:sp>
    </p:spTree>
    <p:extLst>
      <p:ext uri="{BB962C8B-B14F-4D97-AF65-F5344CB8AC3E}">
        <p14:creationId xmlns:p14="http://schemas.microsoft.com/office/powerpoint/2010/main" val="36150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70" y="1944710"/>
            <a:ext cx="9362941" cy="39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Queue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325" y="2073499"/>
            <a:ext cx="9591675" cy="31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125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</TotalTime>
  <Words>1630</Words>
  <Application>Microsoft Office PowerPoint</Application>
  <PresentationFormat>Widescreen</PresentationFormat>
  <Paragraphs>265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Wingdings</vt:lpstr>
      <vt:lpstr>Retrospect</vt:lpstr>
      <vt:lpstr>Unit-3: Queue</vt:lpstr>
      <vt:lpstr>Queue </vt:lpstr>
      <vt:lpstr>Applications of queue</vt:lpstr>
      <vt:lpstr>Queue as an ADT</vt:lpstr>
      <vt:lpstr>Enqueue Operation</vt:lpstr>
      <vt:lpstr>Dequeue Operation</vt:lpstr>
      <vt:lpstr>Linear Queue</vt:lpstr>
      <vt:lpstr>Linear Queue</vt:lpstr>
      <vt:lpstr>Linear Queue</vt:lpstr>
      <vt:lpstr>Problems with Linear queue implementation</vt:lpstr>
      <vt:lpstr>Implementation of Linear Queue</vt:lpstr>
      <vt:lpstr>Implementation of Linear Queue</vt:lpstr>
      <vt:lpstr>Circular Queue</vt:lpstr>
      <vt:lpstr>Circular Queue</vt:lpstr>
      <vt:lpstr>Circular Queue</vt:lpstr>
      <vt:lpstr>Circular Queue</vt:lpstr>
      <vt:lpstr>Circular Queue</vt:lpstr>
      <vt:lpstr>Implementation of Circular Queue</vt:lpstr>
      <vt:lpstr>Implementation of Circular Queue</vt:lpstr>
      <vt:lpstr>Implementation of Circular Queue</vt:lpstr>
      <vt:lpstr>Linear Queue vs Circular Queue</vt:lpstr>
      <vt:lpstr>Priority Queue</vt:lpstr>
      <vt:lpstr>Operations in Priority Queue</vt:lpstr>
      <vt:lpstr>Application of Priority Queue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Unit-3: Queue</dc:title>
  <dc:creator>gs</dc:creator>
  <cp:lastModifiedBy>gs</cp:lastModifiedBy>
  <cp:revision>28</cp:revision>
  <dcterms:created xsi:type="dcterms:W3CDTF">2022-07-30T15:36:03Z</dcterms:created>
  <dcterms:modified xsi:type="dcterms:W3CDTF">2022-11-09T17:23:08Z</dcterms:modified>
</cp:coreProperties>
</file>