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EDEA6F-2939-43C1-B15E-2D2109FD95F1}"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93B43-D6EC-4671-8CAF-22B47E530AF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00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EDEA6F-2939-43C1-B15E-2D2109FD95F1}"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93B43-D6EC-4671-8CAF-22B47E530AF0}" type="slidenum">
              <a:rPr lang="en-US" smtClean="0"/>
              <a:t>‹#›</a:t>
            </a:fld>
            <a:endParaRPr lang="en-US"/>
          </a:p>
        </p:txBody>
      </p:sp>
    </p:spTree>
    <p:extLst>
      <p:ext uri="{BB962C8B-B14F-4D97-AF65-F5344CB8AC3E}">
        <p14:creationId xmlns:p14="http://schemas.microsoft.com/office/powerpoint/2010/main" val="118858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EDEA6F-2939-43C1-B15E-2D2109FD95F1}"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93B43-D6EC-4671-8CAF-22B47E530AF0}" type="slidenum">
              <a:rPr lang="en-US" smtClean="0"/>
              <a:t>‹#›</a:t>
            </a:fld>
            <a:endParaRPr lang="en-US"/>
          </a:p>
        </p:txBody>
      </p:sp>
    </p:spTree>
    <p:extLst>
      <p:ext uri="{BB962C8B-B14F-4D97-AF65-F5344CB8AC3E}">
        <p14:creationId xmlns:p14="http://schemas.microsoft.com/office/powerpoint/2010/main" val="217208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EDEA6F-2939-43C1-B15E-2D2109FD95F1}"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93B43-D6EC-4671-8CAF-22B47E530AF0}" type="slidenum">
              <a:rPr lang="en-US" smtClean="0"/>
              <a:t>‹#›</a:t>
            </a:fld>
            <a:endParaRPr lang="en-US"/>
          </a:p>
        </p:txBody>
      </p:sp>
    </p:spTree>
    <p:extLst>
      <p:ext uri="{BB962C8B-B14F-4D97-AF65-F5344CB8AC3E}">
        <p14:creationId xmlns:p14="http://schemas.microsoft.com/office/powerpoint/2010/main" val="98716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EDEA6F-2939-43C1-B15E-2D2109FD95F1}"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93B43-D6EC-4671-8CAF-22B47E530AF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07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EDEA6F-2939-43C1-B15E-2D2109FD95F1}"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93B43-D6EC-4671-8CAF-22B47E530AF0}" type="slidenum">
              <a:rPr lang="en-US" smtClean="0"/>
              <a:t>‹#›</a:t>
            </a:fld>
            <a:endParaRPr lang="en-US"/>
          </a:p>
        </p:txBody>
      </p:sp>
    </p:spTree>
    <p:extLst>
      <p:ext uri="{BB962C8B-B14F-4D97-AF65-F5344CB8AC3E}">
        <p14:creationId xmlns:p14="http://schemas.microsoft.com/office/powerpoint/2010/main" val="3533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EDEA6F-2939-43C1-B15E-2D2109FD95F1}"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593B43-D6EC-4671-8CAF-22B47E530AF0}" type="slidenum">
              <a:rPr lang="en-US" smtClean="0"/>
              <a:t>‹#›</a:t>
            </a:fld>
            <a:endParaRPr lang="en-US"/>
          </a:p>
        </p:txBody>
      </p:sp>
    </p:spTree>
    <p:extLst>
      <p:ext uri="{BB962C8B-B14F-4D97-AF65-F5344CB8AC3E}">
        <p14:creationId xmlns:p14="http://schemas.microsoft.com/office/powerpoint/2010/main" val="1218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EDEA6F-2939-43C1-B15E-2D2109FD95F1}"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593B43-D6EC-4671-8CAF-22B47E530AF0}" type="slidenum">
              <a:rPr lang="en-US" smtClean="0"/>
              <a:t>‹#›</a:t>
            </a:fld>
            <a:endParaRPr lang="en-US"/>
          </a:p>
        </p:txBody>
      </p:sp>
    </p:spTree>
    <p:extLst>
      <p:ext uri="{BB962C8B-B14F-4D97-AF65-F5344CB8AC3E}">
        <p14:creationId xmlns:p14="http://schemas.microsoft.com/office/powerpoint/2010/main" val="147220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EDEA6F-2939-43C1-B15E-2D2109FD95F1}" type="datetimeFigureOut">
              <a:rPr lang="en-US" smtClean="0"/>
              <a:t>5/14/2023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7593B43-D6EC-4671-8CAF-22B47E530AF0}" type="slidenum">
              <a:rPr lang="en-US" smtClean="0"/>
              <a:t>‹#›</a:t>
            </a:fld>
            <a:endParaRPr lang="en-US"/>
          </a:p>
        </p:txBody>
      </p:sp>
    </p:spTree>
    <p:extLst>
      <p:ext uri="{BB962C8B-B14F-4D97-AF65-F5344CB8AC3E}">
        <p14:creationId xmlns:p14="http://schemas.microsoft.com/office/powerpoint/2010/main" val="220047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EDEA6F-2939-43C1-B15E-2D2109FD95F1}" type="datetimeFigureOut">
              <a:rPr lang="en-US" smtClean="0"/>
              <a:t>5/14/2023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593B43-D6EC-4671-8CAF-22B47E530AF0}" type="slidenum">
              <a:rPr lang="en-US" smtClean="0"/>
              <a:t>‹#›</a:t>
            </a:fld>
            <a:endParaRPr lang="en-US"/>
          </a:p>
        </p:txBody>
      </p:sp>
    </p:spTree>
    <p:extLst>
      <p:ext uri="{BB962C8B-B14F-4D97-AF65-F5344CB8AC3E}">
        <p14:creationId xmlns:p14="http://schemas.microsoft.com/office/powerpoint/2010/main" val="39357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EDEA6F-2939-43C1-B15E-2D2109FD95F1}"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93B43-D6EC-4671-8CAF-22B47E530AF0}" type="slidenum">
              <a:rPr lang="en-US" smtClean="0"/>
              <a:t>‹#›</a:t>
            </a:fld>
            <a:endParaRPr lang="en-US"/>
          </a:p>
        </p:txBody>
      </p:sp>
    </p:spTree>
    <p:extLst>
      <p:ext uri="{BB962C8B-B14F-4D97-AF65-F5344CB8AC3E}">
        <p14:creationId xmlns:p14="http://schemas.microsoft.com/office/powerpoint/2010/main" val="63451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EDEA6F-2939-43C1-B15E-2D2109FD95F1}" type="datetimeFigureOut">
              <a:rPr lang="en-US" smtClean="0"/>
              <a:t>5/14/2023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593B43-D6EC-4671-8CAF-22B47E530AF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4871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Unit 4: List</a:t>
            </a:r>
          </a:p>
        </p:txBody>
      </p:sp>
      <p:sp>
        <p:nvSpPr>
          <p:cNvPr id="3" name="Subtitle 2"/>
          <p:cNvSpPr>
            <a:spLocks noGrp="1"/>
          </p:cNvSpPr>
          <p:nvPr>
            <p:ph type="subTitle" idx="1"/>
          </p:nvPr>
        </p:nvSpPr>
        <p:spPr>
          <a:xfrm>
            <a:off x="7655409" y="4726079"/>
            <a:ext cx="3188603" cy="1143000"/>
          </a:xfrm>
        </p:spPr>
        <p:txBody>
          <a:bodyPr/>
          <a:lstStyle/>
          <a:p>
            <a:r>
              <a:rPr lang="en-US" dirty="0" smtClean="0"/>
              <a:t>Compiled By:</a:t>
            </a:r>
          </a:p>
          <a:p>
            <a:r>
              <a:rPr lang="en-US" dirty="0" err="1" smtClean="0"/>
              <a:t>Ghanashyam</a:t>
            </a:r>
            <a:r>
              <a:rPr lang="en-US" dirty="0" smtClean="0"/>
              <a:t> BK</a:t>
            </a:r>
            <a:endParaRPr lang="en-US" dirty="0"/>
          </a:p>
        </p:txBody>
      </p:sp>
    </p:spTree>
    <p:extLst>
      <p:ext uri="{BB962C8B-B14F-4D97-AF65-F5344CB8AC3E}">
        <p14:creationId xmlns:p14="http://schemas.microsoft.com/office/powerpoint/2010/main" val="146694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list can be defined as an abstract data type in which the elements are stored in an ordered manner for easier and efficient retrieval of the elements. </a:t>
            </a:r>
            <a:endParaRPr lang="en-US" dirty="0" smtClean="0"/>
          </a:p>
          <a:p>
            <a:pPr>
              <a:buFont typeface="Wingdings" panose="05000000000000000000" pitchFamily="2" charset="2"/>
              <a:buChar char="Ø"/>
            </a:pPr>
            <a:r>
              <a:rPr lang="en-US" dirty="0"/>
              <a:t>List Data Structure allows repetition that means a single piece of data can occur more than once in a list</a:t>
            </a:r>
            <a:r>
              <a:rPr lang="en-US" dirty="0" smtClean="0"/>
              <a:t>.</a:t>
            </a:r>
          </a:p>
          <a:p>
            <a:pPr>
              <a:buFont typeface="Wingdings" panose="05000000000000000000" pitchFamily="2" charset="2"/>
              <a:buChar char="Ø"/>
            </a:pPr>
            <a:r>
              <a:rPr lang="en-US" dirty="0"/>
              <a:t>In the case of multiple entries of the same data, each entry of that repeating data is considered as a distinct item or </a:t>
            </a:r>
            <a:r>
              <a:rPr lang="en-US" dirty="0" smtClean="0"/>
              <a:t>entry</a:t>
            </a:r>
          </a:p>
          <a:p>
            <a:pPr>
              <a:buFont typeface="Wingdings" panose="05000000000000000000" pitchFamily="2" charset="2"/>
              <a:buChar char="Ø"/>
            </a:pPr>
            <a:r>
              <a:rPr lang="en-US" dirty="0"/>
              <a:t>It is very much similar to the array but the major difference between the array and the list data structure is that array stores only homogenous data in them whereas the list (in some programming languages) can store heterogeneous data items in its object. </a:t>
            </a:r>
          </a:p>
        </p:txBody>
      </p:sp>
    </p:spTree>
    <p:extLst>
      <p:ext uri="{BB962C8B-B14F-4D97-AF65-F5344CB8AC3E}">
        <p14:creationId xmlns:p14="http://schemas.microsoft.com/office/powerpoint/2010/main" val="250294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List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Storing and manipulating data: </a:t>
            </a:r>
            <a:endParaRPr lang="en-US" b="1" dirty="0" smtClean="0"/>
          </a:p>
          <a:p>
            <a:pPr lvl="1">
              <a:buFont typeface="Wingdings" panose="05000000000000000000" pitchFamily="2" charset="2"/>
              <a:buChar char="Ø"/>
            </a:pPr>
            <a:r>
              <a:rPr lang="en-US" dirty="0" smtClean="0"/>
              <a:t>Lists </a:t>
            </a:r>
            <a:r>
              <a:rPr lang="en-US" dirty="0"/>
              <a:t>are used to store and manipulate data in various applications. </a:t>
            </a:r>
            <a:endParaRPr lang="en-US" dirty="0" smtClean="0"/>
          </a:p>
          <a:p>
            <a:pPr lvl="1">
              <a:buFont typeface="Wingdings" panose="05000000000000000000" pitchFamily="2" charset="2"/>
              <a:buChar char="Ø"/>
            </a:pPr>
            <a:r>
              <a:rPr lang="en-US" dirty="0" smtClean="0"/>
              <a:t>For </a:t>
            </a:r>
            <a:r>
              <a:rPr lang="en-US" dirty="0"/>
              <a:t>example, a shopping list, a to-do list, a list of contacts, and a list of items in an inventory can all be implemented using a list data structure</a:t>
            </a:r>
            <a:r>
              <a:rPr lang="en-US" dirty="0" smtClean="0"/>
              <a:t>.</a:t>
            </a:r>
          </a:p>
          <a:p>
            <a:pPr>
              <a:buFont typeface="Wingdings" panose="05000000000000000000" pitchFamily="2" charset="2"/>
              <a:buChar char="Ø"/>
            </a:pPr>
            <a:r>
              <a:rPr lang="en-US" b="1" dirty="0"/>
              <a:t>Implementing data structures: </a:t>
            </a:r>
            <a:endParaRPr lang="en-US" b="1" dirty="0" smtClean="0"/>
          </a:p>
          <a:p>
            <a:pPr lvl="1">
              <a:buFont typeface="Wingdings" panose="05000000000000000000" pitchFamily="2" charset="2"/>
              <a:buChar char="Ø"/>
            </a:pPr>
            <a:r>
              <a:rPr lang="en-US" dirty="0" smtClean="0"/>
              <a:t>Other </a:t>
            </a:r>
            <a:r>
              <a:rPr lang="en-US" dirty="0"/>
              <a:t>data structures like stacks, queues, and linked lists can be implemented using a list data structure. </a:t>
            </a:r>
            <a:endParaRPr lang="en-US" dirty="0" smtClean="0"/>
          </a:p>
          <a:p>
            <a:pPr lvl="1">
              <a:buFont typeface="Wingdings" panose="05000000000000000000" pitchFamily="2" charset="2"/>
              <a:buChar char="Ø"/>
            </a:pPr>
            <a:r>
              <a:rPr lang="en-US" dirty="0" smtClean="0"/>
              <a:t>In </a:t>
            </a:r>
            <a:r>
              <a:rPr lang="en-US" dirty="0"/>
              <a:t>fact, a linked list is essentially a list with additional pointers that link the elements together</a:t>
            </a:r>
            <a:r>
              <a:rPr lang="en-US" dirty="0" smtClean="0"/>
              <a:t>.</a:t>
            </a:r>
          </a:p>
          <a:p>
            <a:pPr>
              <a:buFont typeface="Wingdings" panose="05000000000000000000" pitchFamily="2" charset="2"/>
              <a:buChar char="Ø"/>
            </a:pPr>
            <a:r>
              <a:rPr lang="en-US" b="1" dirty="0"/>
              <a:t>Dynamic allocation: </a:t>
            </a:r>
            <a:endParaRPr lang="en-US" b="1" dirty="0" smtClean="0"/>
          </a:p>
          <a:p>
            <a:pPr lvl="1">
              <a:buFont typeface="Wingdings" panose="05000000000000000000" pitchFamily="2" charset="2"/>
              <a:buChar char="Ø"/>
            </a:pPr>
            <a:r>
              <a:rPr lang="en-US" dirty="0" smtClean="0"/>
              <a:t>Lists </a:t>
            </a:r>
            <a:r>
              <a:rPr lang="en-US" dirty="0"/>
              <a:t>are commonly used in dynamic memory allocation. </a:t>
            </a:r>
            <a:endParaRPr lang="en-US" dirty="0" smtClean="0"/>
          </a:p>
          <a:p>
            <a:pPr lvl="1">
              <a:buFont typeface="Wingdings" panose="05000000000000000000" pitchFamily="2" charset="2"/>
              <a:buChar char="Ø"/>
            </a:pPr>
            <a:r>
              <a:rPr lang="en-US" dirty="0" smtClean="0"/>
              <a:t>In </a:t>
            </a:r>
            <a:r>
              <a:rPr lang="en-US" dirty="0"/>
              <a:t>some programming languages like Python, lists can be resized dynamically as elements are added or removed.</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52972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
            </a:r>
            <a:r>
              <a:rPr lang="en-US" dirty="0" smtClean="0"/>
              <a:t>List </a:t>
            </a:r>
            <a:r>
              <a:rPr lang="en-US" dirty="0"/>
              <a:t>Structure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has a fixed size, meaning the number of elements in the list cannot be changed once it is created</a:t>
            </a:r>
            <a:r>
              <a:rPr lang="en-US" dirty="0" smtClean="0"/>
              <a:t>.</a:t>
            </a:r>
          </a:p>
          <a:p>
            <a:pPr>
              <a:buFont typeface="Wingdings" panose="05000000000000000000" pitchFamily="2" charset="2"/>
              <a:buChar char="Ø"/>
            </a:pPr>
            <a:r>
              <a:rPr lang="en-US" dirty="0"/>
              <a:t>the amount of memory allocated for the list is determined when the list is created</a:t>
            </a:r>
            <a:r>
              <a:rPr lang="en-US" dirty="0" smtClean="0"/>
              <a:t>.</a:t>
            </a:r>
          </a:p>
          <a:p>
            <a:pPr>
              <a:buFont typeface="Wingdings" panose="05000000000000000000" pitchFamily="2" charset="2"/>
              <a:buChar char="Ø"/>
            </a:pPr>
            <a:r>
              <a:rPr lang="en-US" dirty="0"/>
              <a:t>Static lists are implemented using arrays, where each element in the array represents an element in the list. </a:t>
            </a:r>
            <a:endParaRPr lang="en-US" dirty="0" smtClean="0"/>
          </a:p>
          <a:p>
            <a:pPr>
              <a:buFont typeface="Wingdings" panose="05000000000000000000" pitchFamily="2" charset="2"/>
              <a:buChar char="Ø"/>
            </a:pPr>
            <a:r>
              <a:rPr lang="en-US" dirty="0" smtClean="0"/>
              <a:t>The </a:t>
            </a:r>
            <a:r>
              <a:rPr lang="en-US" dirty="0"/>
              <a:t>size of the array is determined by the maximum number of elements the list can hold</a:t>
            </a:r>
            <a:r>
              <a:rPr lang="en-US" dirty="0" smtClean="0"/>
              <a:t>.</a:t>
            </a:r>
          </a:p>
          <a:p>
            <a:pPr>
              <a:buFont typeface="Wingdings" panose="05000000000000000000" pitchFamily="2" charset="2"/>
              <a:buChar char="Ø"/>
            </a:pPr>
            <a:r>
              <a:rPr lang="en-US" b="1" dirty="0"/>
              <a:t>One major advantage </a:t>
            </a:r>
            <a:r>
              <a:rPr lang="en-US" dirty="0"/>
              <a:t>of a static list is that it can be faster than a dynamic list since the memory allocation is done only once at the time of creation</a:t>
            </a:r>
            <a:r>
              <a:rPr lang="en-US" dirty="0" smtClean="0"/>
              <a:t>.</a:t>
            </a:r>
          </a:p>
          <a:p>
            <a:pPr>
              <a:buFont typeface="Wingdings" panose="05000000000000000000" pitchFamily="2" charset="2"/>
              <a:buChar char="Ø"/>
            </a:pPr>
            <a:r>
              <a:rPr lang="en-US" b="1" dirty="0"/>
              <a:t>major disadvantage </a:t>
            </a:r>
            <a:r>
              <a:rPr lang="en-US" dirty="0"/>
              <a:t>of a static list is that it cannot be resized dynamically.</a:t>
            </a:r>
            <a:endParaRPr lang="en-US" dirty="0"/>
          </a:p>
        </p:txBody>
      </p:sp>
    </p:spTree>
    <p:extLst>
      <p:ext uri="{BB962C8B-B14F-4D97-AF65-F5344CB8AC3E}">
        <p14:creationId xmlns:p14="http://schemas.microsoft.com/office/powerpoint/2010/main" val="88463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List Structure</a:t>
            </a:r>
          </a:p>
        </p:txBody>
      </p:sp>
      <p:sp>
        <p:nvSpPr>
          <p:cNvPr id="3" name="Content Placeholder 2"/>
          <p:cNvSpPr>
            <a:spLocks noGrp="1"/>
          </p:cNvSpPr>
          <p:nvPr>
            <p:ph idx="1"/>
          </p:nvPr>
        </p:nvSpPr>
        <p:spPr>
          <a:xfrm>
            <a:off x="1097280" y="1845734"/>
            <a:ext cx="10058400" cy="4580824"/>
          </a:xfrm>
        </p:spPr>
        <p:txBody>
          <a:bodyPr>
            <a:normAutofit/>
          </a:bodyPr>
          <a:lstStyle/>
          <a:p>
            <a:pPr>
              <a:buFont typeface="Wingdings" panose="05000000000000000000" pitchFamily="2" charset="2"/>
              <a:buChar char="Ø"/>
            </a:pPr>
            <a:r>
              <a:rPr lang="en-US" dirty="0"/>
              <a:t>a list that can grow or shrink in size as elements are added or removed</a:t>
            </a:r>
            <a:r>
              <a:rPr lang="en-US" dirty="0" smtClean="0"/>
              <a:t>.</a:t>
            </a:r>
          </a:p>
          <a:p>
            <a:pPr>
              <a:buFont typeface="Wingdings" panose="05000000000000000000" pitchFamily="2" charset="2"/>
              <a:buChar char="Ø"/>
            </a:pPr>
            <a:r>
              <a:rPr lang="en-US" dirty="0"/>
              <a:t>Dynamic lists are implemented using pointers and memory allocation, which allows the list to expand or contract as needed</a:t>
            </a:r>
            <a:r>
              <a:rPr lang="en-US" dirty="0" smtClean="0"/>
              <a:t>.</a:t>
            </a:r>
          </a:p>
          <a:p>
            <a:pPr>
              <a:buFont typeface="Wingdings" panose="05000000000000000000" pitchFamily="2" charset="2"/>
              <a:buChar char="Ø"/>
            </a:pPr>
            <a:r>
              <a:rPr lang="en-US" dirty="0"/>
              <a:t>The size of the list is not fixed, and </a:t>
            </a:r>
            <a:r>
              <a:rPr lang="en-US" dirty="0" smtClean="0"/>
              <a:t>data </a:t>
            </a:r>
            <a:r>
              <a:rPr lang="en-US" dirty="0"/>
              <a:t>can be added or removed from the list as needed</a:t>
            </a:r>
            <a:r>
              <a:rPr lang="en-US" dirty="0" smtClean="0"/>
              <a:t>.</a:t>
            </a:r>
          </a:p>
          <a:p>
            <a:pPr>
              <a:buFont typeface="Wingdings" panose="05000000000000000000" pitchFamily="2" charset="2"/>
              <a:buChar char="Ø"/>
            </a:pPr>
            <a:r>
              <a:rPr lang="en-US" b="1" dirty="0"/>
              <a:t>A</a:t>
            </a:r>
            <a:r>
              <a:rPr lang="en-US" b="1" dirty="0" smtClean="0"/>
              <a:t>dvantages </a:t>
            </a:r>
            <a:r>
              <a:rPr lang="en-US" b="1" dirty="0"/>
              <a:t>over static </a:t>
            </a:r>
            <a:r>
              <a:rPr lang="en-US" b="1" dirty="0" smtClean="0"/>
              <a:t>lists</a:t>
            </a:r>
          </a:p>
          <a:p>
            <a:pPr lvl="1">
              <a:buFont typeface="Wingdings" panose="05000000000000000000" pitchFamily="2" charset="2"/>
              <a:buChar char="Ø"/>
            </a:pPr>
            <a:r>
              <a:rPr lang="en-US" b="1" dirty="0"/>
              <a:t>Flexibility: </a:t>
            </a:r>
            <a:r>
              <a:rPr lang="en-US" dirty="0"/>
              <a:t>Dynamic lists can grow or shrink in size as needed, making them more flexible than static lists.</a:t>
            </a:r>
          </a:p>
          <a:p>
            <a:pPr lvl="1">
              <a:buFont typeface="Wingdings" panose="05000000000000000000" pitchFamily="2" charset="2"/>
              <a:buChar char="Ø"/>
            </a:pPr>
            <a:r>
              <a:rPr lang="en-US" b="1" dirty="0"/>
              <a:t>Memory efficiency: </a:t>
            </a:r>
            <a:r>
              <a:rPr lang="en-US" dirty="0"/>
              <a:t>Dynamic lists only use the memory they need, making them more memory-efficient than static lists</a:t>
            </a:r>
            <a:r>
              <a:rPr lang="en-US" dirty="0" smtClean="0"/>
              <a:t>.</a:t>
            </a:r>
          </a:p>
          <a:p>
            <a:pPr>
              <a:buFont typeface="Wingdings" panose="05000000000000000000" pitchFamily="2" charset="2"/>
              <a:buChar char="Ø"/>
            </a:pPr>
            <a:r>
              <a:rPr lang="en-US" b="1" dirty="0" smtClean="0"/>
              <a:t>Disadvantages </a:t>
            </a:r>
            <a:r>
              <a:rPr lang="en-US" b="1" dirty="0"/>
              <a:t>over static </a:t>
            </a:r>
            <a:r>
              <a:rPr lang="en-US" b="1" dirty="0" smtClean="0"/>
              <a:t>lists</a:t>
            </a:r>
          </a:p>
          <a:p>
            <a:pPr lvl="1">
              <a:buFont typeface="Wingdings" panose="05000000000000000000" pitchFamily="2" charset="2"/>
              <a:buChar char="Ø"/>
            </a:pPr>
            <a:r>
              <a:rPr lang="en-US" b="1" dirty="0"/>
              <a:t>Overhead: </a:t>
            </a:r>
            <a:r>
              <a:rPr lang="en-US" dirty="0"/>
              <a:t>Dynamic lists require additional memory for </a:t>
            </a:r>
            <a:r>
              <a:rPr lang="en-US" dirty="0" smtClean="0"/>
              <a:t>pointers</a:t>
            </a:r>
          </a:p>
          <a:p>
            <a:pPr lvl="1">
              <a:buFont typeface="Wingdings" panose="05000000000000000000" pitchFamily="2" charset="2"/>
              <a:buChar char="Ø"/>
            </a:pPr>
            <a:r>
              <a:rPr lang="en-US" b="1" dirty="0"/>
              <a:t>Slower access: </a:t>
            </a:r>
            <a:r>
              <a:rPr lang="en-US" dirty="0"/>
              <a:t>Accessing elements in a dynamic list is slower than in a static list since it requires following the pointers to traverse the list</a:t>
            </a:r>
            <a:r>
              <a:rPr lang="en-US" dirty="0" smtClean="0"/>
              <a:t>.</a:t>
            </a:r>
            <a:endParaRPr lang="en-US" dirty="0"/>
          </a:p>
          <a:p>
            <a:pPr>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400132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Implementation of Lists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319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 as a List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091192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175</TotalTime>
  <Words>445</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Unit 4: List</vt:lpstr>
      <vt:lpstr>Introduction </vt:lpstr>
      <vt:lpstr>Applications of List</vt:lpstr>
      <vt:lpstr>Static List Structure</vt:lpstr>
      <vt:lpstr>Dynamic List Structure</vt:lpstr>
      <vt:lpstr>Array Implementation of Lists</vt:lpstr>
      <vt:lpstr>Queues as a List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List</dc:title>
  <dc:creator>gs</dc:creator>
  <cp:lastModifiedBy>gs</cp:lastModifiedBy>
  <cp:revision>11</cp:revision>
  <dcterms:created xsi:type="dcterms:W3CDTF">2022-07-30T15:44:14Z</dcterms:created>
  <dcterms:modified xsi:type="dcterms:W3CDTF">2023-05-14T16:38:13Z</dcterms:modified>
</cp:coreProperties>
</file>