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75" r:id="rId9"/>
    <p:sldId id="276" r:id="rId10"/>
    <p:sldId id="277" r:id="rId11"/>
    <p:sldId id="278" r:id="rId12"/>
    <p:sldId id="279" r:id="rId13"/>
    <p:sldId id="280" r:id="rId14"/>
    <p:sldId id="281" r:id="rId15"/>
    <p:sldId id="282" r:id="rId16"/>
    <p:sldId id="263" r:id="rId17"/>
    <p:sldId id="266" r:id="rId18"/>
    <p:sldId id="264" r:id="rId19"/>
    <p:sldId id="267" r:id="rId20"/>
    <p:sldId id="268" r:id="rId21"/>
    <p:sldId id="269" r:id="rId22"/>
    <p:sldId id="272" r:id="rId23"/>
    <p:sldId id="273" r:id="rId24"/>
    <p:sldId id="262" r:id="rId25"/>
    <p:sldId id="271"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DE2E9D-5C93-460C-907B-2A1CAB43C05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5CD38-34C7-4DC1-AB2E-37E428CAAD8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56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E2E9D-5C93-460C-907B-2A1CAB43C05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5CD38-34C7-4DC1-AB2E-37E428CAAD81}" type="slidenum">
              <a:rPr lang="en-US" smtClean="0"/>
              <a:t>‹#›</a:t>
            </a:fld>
            <a:endParaRPr lang="en-US"/>
          </a:p>
        </p:txBody>
      </p:sp>
    </p:spTree>
    <p:extLst>
      <p:ext uri="{BB962C8B-B14F-4D97-AF65-F5344CB8AC3E}">
        <p14:creationId xmlns:p14="http://schemas.microsoft.com/office/powerpoint/2010/main" val="146490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E2E9D-5C93-460C-907B-2A1CAB43C05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5CD38-34C7-4DC1-AB2E-37E428CAAD81}" type="slidenum">
              <a:rPr lang="en-US" smtClean="0"/>
              <a:t>‹#›</a:t>
            </a:fld>
            <a:endParaRPr lang="en-US"/>
          </a:p>
        </p:txBody>
      </p:sp>
    </p:spTree>
    <p:extLst>
      <p:ext uri="{BB962C8B-B14F-4D97-AF65-F5344CB8AC3E}">
        <p14:creationId xmlns:p14="http://schemas.microsoft.com/office/powerpoint/2010/main" val="273609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E2E9D-5C93-460C-907B-2A1CAB43C05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5CD38-34C7-4DC1-AB2E-37E428CAAD81}" type="slidenum">
              <a:rPr lang="en-US" smtClean="0"/>
              <a:t>‹#›</a:t>
            </a:fld>
            <a:endParaRPr lang="en-US"/>
          </a:p>
        </p:txBody>
      </p:sp>
    </p:spTree>
    <p:extLst>
      <p:ext uri="{BB962C8B-B14F-4D97-AF65-F5344CB8AC3E}">
        <p14:creationId xmlns:p14="http://schemas.microsoft.com/office/powerpoint/2010/main" val="159266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DE2E9D-5C93-460C-907B-2A1CAB43C05D}"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C5CD38-34C7-4DC1-AB2E-37E428CAAD8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86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DE2E9D-5C93-460C-907B-2A1CAB43C05D}"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5CD38-34C7-4DC1-AB2E-37E428CAAD81}" type="slidenum">
              <a:rPr lang="en-US" smtClean="0"/>
              <a:t>‹#›</a:t>
            </a:fld>
            <a:endParaRPr lang="en-US"/>
          </a:p>
        </p:txBody>
      </p:sp>
    </p:spTree>
    <p:extLst>
      <p:ext uri="{BB962C8B-B14F-4D97-AF65-F5344CB8AC3E}">
        <p14:creationId xmlns:p14="http://schemas.microsoft.com/office/powerpoint/2010/main" val="3311613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DE2E9D-5C93-460C-907B-2A1CAB43C05D}"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C5CD38-34C7-4DC1-AB2E-37E428CAAD81}" type="slidenum">
              <a:rPr lang="en-US" smtClean="0"/>
              <a:t>‹#›</a:t>
            </a:fld>
            <a:endParaRPr lang="en-US"/>
          </a:p>
        </p:txBody>
      </p:sp>
    </p:spTree>
    <p:extLst>
      <p:ext uri="{BB962C8B-B14F-4D97-AF65-F5344CB8AC3E}">
        <p14:creationId xmlns:p14="http://schemas.microsoft.com/office/powerpoint/2010/main" val="148265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DE2E9D-5C93-460C-907B-2A1CAB43C05D}"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C5CD38-34C7-4DC1-AB2E-37E428CAAD81}" type="slidenum">
              <a:rPr lang="en-US" smtClean="0"/>
              <a:t>‹#›</a:t>
            </a:fld>
            <a:endParaRPr lang="en-US"/>
          </a:p>
        </p:txBody>
      </p:sp>
    </p:spTree>
    <p:extLst>
      <p:ext uri="{BB962C8B-B14F-4D97-AF65-F5344CB8AC3E}">
        <p14:creationId xmlns:p14="http://schemas.microsoft.com/office/powerpoint/2010/main" val="426916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DE2E9D-5C93-460C-907B-2A1CAB43C05D}" type="datetimeFigureOut">
              <a:rPr lang="en-US" smtClean="0"/>
              <a:t>6/8/2023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6C5CD38-34C7-4DC1-AB2E-37E428CAAD81}" type="slidenum">
              <a:rPr lang="en-US" smtClean="0"/>
              <a:t>‹#›</a:t>
            </a:fld>
            <a:endParaRPr lang="en-US"/>
          </a:p>
        </p:txBody>
      </p:sp>
    </p:spTree>
    <p:extLst>
      <p:ext uri="{BB962C8B-B14F-4D97-AF65-F5344CB8AC3E}">
        <p14:creationId xmlns:p14="http://schemas.microsoft.com/office/powerpoint/2010/main" val="222567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DE2E9D-5C93-460C-907B-2A1CAB43C05D}" type="datetimeFigureOut">
              <a:rPr lang="en-US" smtClean="0"/>
              <a:t>6/8/2023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6C5CD38-34C7-4DC1-AB2E-37E428CAAD81}" type="slidenum">
              <a:rPr lang="en-US" smtClean="0"/>
              <a:t>‹#›</a:t>
            </a:fld>
            <a:endParaRPr lang="en-US"/>
          </a:p>
        </p:txBody>
      </p:sp>
    </p:spTree>
    <p:extLst>
      <p:ext uri="{BB962C8B-B14F-4D97-AF65-F5344CB8AC3E}">
        <p14:creationId xmlns:p14="http://schemas.microsoft.com/office/powerpoint/2010/main" val="89381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DE2E9D-5C93-460C-907B-2A1CAB43C05D}"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C5CD38-34C7-4DC1-AB2E-37E428CAAD81}" type="slidenum">
              <a:rPr lang="en-US" smtClean="0"/>
              <a:t>‹#›</a:t>
            </a:fld>
            <a:endParaRPr lang="en-US"/>
          </a:p>
        </p:txBody>
      </p:sp>
    </p:spTree>
    <p:extLst>
      <p:ext uri="{BB962C8B-B14F-4D97-AF65-F5344CB8AC3E}">
        <p14:creationId xmlns:p14="http://schemas.microsoft.com/office/powerpoint/2010/main" val="62822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DE2E9D-5C93-460C-907B-2A1CAB43C05D}" type="datetimeFigureOut">
              <a:rPr lang="en-US" smtClean="0"/>
              <a:t>6/8/2023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6C5CD38-34C7-4DC1-AB2E-37E428CAAD8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21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6: Recursion</a:t>
            </a:r>
          </a:p>
        </p:txBody>
      </p:sp>
      <p:sp>
        <p:nvSpPr>
          <p:cNvPr id="3" name="Subtitle 2"/>
          <p:cNvSpPr>
            <a:spLocks noGrp="1"/>
          </p:cNvSpPr>
          <p:nvPr>
            <p:ph type="subTitle" idx="1"/>
          </p:nvPr>
        </p:nvSpPr>
        <p:spPr>
          <a:xfrm>
            <a:off x="8010659" y="4635926"/>
            <a:ext cx="3147792" cy="1143000"/>
          </a:xfrm>
        </p:spPr>
        <p:txBody>
          <a:bodyPr/>
          <a:lstStyle/>
          <a:p>
            <a:r>
              <a:rPr lang="en-US" dirty="0" smtClean="0"/>
              <a:t>Compiled By:</a:t>
            </a:r>
          </a:p>
          <a:p>
            <a:r>
              <a:rPr lang="en-US" dirty="0" err="1" smtClean="0"/>
              <a:t>Ghanashyam</a:t>
            </a:r>
            <a:r>
              <a:rPr lang="en-US" dirty="0" smtClean="0"/>
              <a:t> BK</a:t>
            </a:r>
            <a:endParaRPr lang="en-US" dirty="0"/>
          </a:p>
        </p:txBody>
      </p:sp>
    </p:spTree>
    <p:extLst>
      <p:ext uri="{BB962C8B-B14F-4D97-AF65-F5344CB8AC3E}">
        <p14:creationId xmlns:p14="http://schemas.microsoft.com/office/powerpoint/2010/main" val="338656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 Recursion</a:t>
            </a:r>
            <a:endParaRPr lang="en-US" dirty="0"/>
          </a:p>
        </p:txBody>
      </p:sp>
      <p:sp>
        <p:nvSpPr>
          <p:cNvPr id="3" name="Content Placeholder 2"/>
          <p:cNvSpPr>
            <a:spLocks noGrp="1"/>
          </p:cNvSpPr>
          <p:nvPr>
            <p:ph idx="1"/>
          </p:nvPr>
        </p:nvSpPr>
        <p:spPr>
          <a:xfrm>
            <a:off x="1097280" y="1845734"/>
            <a:ext cx="10058400" cy="4645218"/>
          </a:xfrm>
        </p:spPr>
        <p:txBody>
          <a:bodyPr>
            <a:normAutofit fontScale="92500" lnSpcReduction="10000"/>
          </a:bodyPr>
          <a:lstStyle/>
          <a:p>
            <a:pPr>
              <a:buFont typeface="Wingdings" panose="05000000000000000000" pitchFamily="2" charset="2"/>
              <a:buChar char="Ø"/>
            </a:pPr>
            <a:r>
              <a:rPr lang="en-US" dirty="0"/>
              <a:t>If a recursive function calling itself and that recursive call is the first statement in the function then it’s known as </a:t>
            </a:r>
            <a:r>
              <a:rPr lang="en-US" b="1" dirty="0"/>
              <a:t>Head Recursion.</a:t>
            </a:r>
            <a:r>
              <a:rPr lang="en-US" dirty="0"/>
              <a:t> </a:t>
            </a:r>
            <a:endParaRPr lang="en-US" dirty="0" smtClean="0"/>
          </a:p>
          <a:p>
            <a:pPr>
              <a:buFont typeface="Wingdings" panose="05000000000000000000" pitchFamily="2" charset="2"/>
              <a:buChar char="Ø"/>
            </a:pPr>
            <a:r>
              <a:rPr lang="en-US" dirty="0" smtClean="0"/>
              <a:t>There’s </a:t>
            </a:r>
            <a:r>
              <a:rPr lang="en-US" dirty="0"/>
              <a:t>no statement, no operation before the call. </a:t>
            </a:r>
            <a:endParaRPr lang="en-US" dirty="0" smtClean="0"/>
          </a:p>
          <a:p>
            <a:pPr>
              <a:buFont typeface="Wingdings" panose="05000000000000000000" pitchFamily="2" charset="2"/>
              <a:buChar char="Ø"/>
            </a:pPr>
            <a:r>
              <a:rPr lang="en-US" dirty="0" smtClean="0"/>
              <a:t>The </a:t>
            </a:r>
            <a:r>
              <a:rPr lang="en-US" dirty="0"/>
              <a:t>function doesn’t have to process or perform any operation at the time of calling and all operations are done at returning time</a:t>
            </a:r>
            <a:r>
              <a:rPr lang="en-US" dirty="0" smtClean="0"/>
              <a:t>.</a:t>
            </a:r>
          </a:p>
          <a:p>
            <a:pPr>
              <a:buFont typeface="Wingdings" panose="05000000000000000000" pitchFamily="2" charset="2"/>
              <a:buChar char="Ø"/>
            </a:pPr>
            <a:r>
              <a:rPr lang="en-US" dirty="0" smtClean="0"/>
              <a:t>Example:</a:t>
            </a:r>
          </a:p>
          <a:p>
            <a:pPr>
              <a:buFont typeface="Wingdings" panose="05000000000000000000" pitchFamily="2" charset="2"/>
              <a:buChar char="Ø"/>
            </a:pPr>
            <a:r>
              <a:rPr lang="en-US" dirty="0"/>
              <a:t>void fun(</a:t>
            </a:r>
            <a:r>
              <a:rPr lang="en-US" dirty="0" err="1"/>
              <a:t>int</a:t>
            </a:r>
            <a:r>
              <a:rPr lang="en-US" dirty="0"/>
              <a:t> n</a:t>
            </a:r>
            <a:r>
              <a:rPr lang="en-US" dirty="0" smtClean="0"/>
              <a:t>){</a:t>
            </a:r>
            <a:endParaRPr lang="en-US" dirty="0"/>
          </a:p>
          <a:p>
            <a:pPr>
              <a:buFont typeface="Wingdings" panose="05000000000000000000" pitchFamily="2" charset="2"/>
              <a:buChar char="Ø"/>
            </a:pPr>
            <a:r>
              <a:rPr lang="en-US" dirty="0"/>
              <a:t>    if (n &gt; 0) </a:t>
            </a:r>
            <a:r>
              <a:rPr lang="en-US" dirty="0" smtClean="0"/>
              <a:t>{</a:t>
            </a:r>
            <a:endParaRPr lang="en-US" dirty="0"/>
          </a:p>
          <a:p>
            <a:pPr>
              <a:buFont typeface="Wingdings" panose="05000000000000000000" pitchFamily="2" charset="2"/>
              <a:buChar char="Ø"/>
            </a:pPr>
            <a:r>
              <a:rPr lang="en-US" dirty="0"/>
              <a:t>        fun(n - 1</a:t>
            </a:r>
            <a:r>
              <a:rPr lang="en-US" dirty="0" smtClean="0"/>
              <a:t>);  </a:t>
            </a:r>
            <a:endParaRPr lang="en-US" dirty="0"/>
          </a:p>
          <a:p>
            <a:pPr>
              <a:buFont typeface="Wingdings" panose="05000000000000000000" pitchFamily="2" charset="2"/>
              <a:buChar char="Ø"/>
            </a:pPr>
            <a:r>
              <a:rPr lang="en-US" dirty="0"/>
              <a:t>        </a:t>
            </a:r>
            <a:r>
              <a:rPr lang="en-US" dirty="0" err="1"/>
              <a:t>printf</a:t>
            </a:r>
            <a:r>
              <a:rPr lang="en-US" dirty="0"/>
              <a:t>("%d ", n);</a:t>
            </a:r>
          </a:p>
          <a:p>
            <a:pPr>
              <a:buFont typeface="Wingdings" panose="05000000000000000000" pitchFamily="2" charset="2"/>
              <a:buChar char="Ø"/>
            </a:pPr>
            <a:r>
              <a:rPr lang="en-US" dirty="0"/>
              <a:t>    }</a:t>
            </a:r>
          </a:p>
          <a:p>
            <a:pPr>
              <a:buFont typeface="Wingdings" panose="05000000000000000000" pitchFamily="2" charset="2"/>
              <a:buChar char="Ø"/>
            </a:pPr>
            <a:r>
              <a:rPr lang="en-US" dirty="0"/>
              <a:t>}</a:t>
            </a:r>
          </a:p>
        </p:txBody>
      </p:sp>
      <p:pic>
        <p:nvPicPr>
          <p:cNvPr id="2054" name="Picture 6" descr="https://media.geeksforgeeks.org/wp-content/uploads/20190621015721/head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972" y="3480739"/>
            <a:ext cx="5730070" cy="301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500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Recursion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smtClean="0"/>
              <a:t>To understand </a:t>
            </a:r>
            <a:r>
              <a:rPr lang="en-US" b="1" dirty="0" smtClean="0"/>
              <a:t>Tree Recursion</a:t>
            </a:r>
            <a:r>
              <a:rPr lang="en-US" dirty="0" smtClean="0"/>
              <a:t> let’s first understand </a:t>
            </a:r>
            <a:r>
              <a:rPr lang="en-US" b="1" dirty="0" smtClean="0"/>
              <a:t>Linear Recursion</a:t>
            </a:r>
            <a:r>
              <a:rPr lang="en-US" dirty="0" smtClean="0"/>
              <a:t>. </a:t>
            </a:r>
          </a:p>
          <a:p>
            <a:pPr>
              <a:buFont typeface="Wingdings" panose="05000000000000000000" pitchFamily="2" charset="2"/>
              <a:buChar char="Ø"/>
            </a:pPr>
            <a:r>
              <a:rPr lang="en-US" dirty="0" smtClean="0"/>
              <a:t>If a recursive function calling itself for one time then it’s known as </a:t>
            </a:r>
            <a:r>
              <a:rPr lang="en-US" b="1" dirty="0" smtClean="0"/>
              <a:t>Linear Recursion</a:t>
            </a:r>
            <a:r>
              <a:rPr lang="en-US" dirty="0" smtClean="0"/>
              <a:t>. </a:t>
            </a:r>
          </a:p>
          <a:p>
            <a:pPr>
              <a:buFont typeface="Wingdings" panose="05000000000000000000" pitchFamily="2" charset="2"/>
              <a:buChar char="Ø"/>
            </a:pPr>
            <a:r>
              <a:rPr lang="en-US" dirty="0" smtClean="0"/>
              <a:t>Otherwise if a recursive function calling itself for more than one time then it’s known as </a:t>
            </a:r>
            <a:r>
              <a:rPr lang="en-US" b="1" dirty="0" smtClean="0"/>
              <a:t>Tree Recursion</a:t>
            </a:r>
            <a:r>
              <a:rPr lang="en-US" dirty="0" smtClean="0"/>
              <a:t>.</a:t>
            </a:r>
          </a:p>
          <a:p>
            <a:pPr>
              <a:buFont typeface="Wingdings" panose="05000000000000000000" pitchFamily="2" charset="2"/>
              <a:buChar char="Ø"/>
            </a:pPr>
            <a:r>
              <a:rPr lang="en-US" b="1" dirty="0" smtClean="0"/>
              <a:t>Example: Linear Recursion</a:t>
            </a:r>
          </a:p>
          <a:p>
            <a:pPr marL="0" indent="0">
              <a:buNone/>
            </a:pPr>
            <a:r>
              <a:rPr lang="en-US" dirty="0" smtClean="0"/>
              <a:t>fun(n){</a:t>
            </a:r>
          </a:p>
          <a:p>
            <a:pPr marL="0" indent="0">
              <a:buNone/>
            </a:pPr>
            <a:r>
              <a:rPr lang="en-US" dirty="0" smtClean="0"/>
              <a:t>    if(n&gt;0)</a:t>
            </a:r>
          </a:p>
          <a:p>
            <a:pPr marL="0" indent="0">
              <a:buNone/>
            </a:pPr>
            <a:r>
              <a:rPr lang="en-US" dirty="0" smtClean="0"/>
              <a:t>    {</a:t>
            </a:r>
          </a:p>
          <a:p>
            <a:pPr marL="0" indent="0">
              <a:buNone/>
            </a:pPr>
            <a:r>
              <a:rPr lang="en-US" dirty="0" smtClean="0"/>
              <a:t>        fun(n-1); // Calling itself only once</a:t>
            </a:r>
          </a:p>
          <a:p>
            <a:pPr marL="0" indent="0">
              <a:buNone/>
            </a:pPr>
            <a:r>
              <a:rPr lang="en-US" dirty="0" smtClean="0"/>
              <a:t>    }</a:t>
            </a:r>
          </a:p>
          <a:p>
            <a:pPr marL="0" indent="0">
              <a:buNone/>
            </a:pPr>
            <a:r>
              <a:rPr lang="en-US" dirty="0" smtClean="0"/>
              <a:t>}</a:t>
            </a:r>
            <a:endParaRPr lang="en-US" dirty="0"/>
          </a:p>
        </p:txBody>
      </p:sp>
      <p:sp>
        <p:nvSpPr>
          <p:cNvPr id="5" name="Content Placeholder 2"/>
          <p:cNvSpPr txBox="1">
            <a:spLocks/>
          </p:cNvSpPr>
          <p:nvPr/>
        </p:nvSpPr>
        <p:spPr>
          <a:xfrm>
            <a:off x="5512158" y="3193961"/>
            <a:ext cx="5847008" cy="29235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smtClean="0"/>
              <a:t>Example: Tree Recursion</a:t>
            </a:r>
          </a:p>
          <a:p>
            <a:pPr marL="292608" lvl="1" indent="0">
              <a:buNone/>
            </a:pPr>
            <a:r>
              <a:rPr lang="en-US" dirty="0"/>
              <a:t>void fun(</a:t>
            </a:r>
            <a:r>
              <a:rPr lang="en-US" dirty="0" err="1"/>
              <a:t>int</a:t>
            </a:r>
            <a:r>
              <a:rPr lang="en-US" dirty="0"/>
              <a:t> n</a:t>
            </a:r>
            <a:r>
              <a:rPr lang="en-US" dirty="0" smtClean="0"/>
              <a:t>){</a:t>
            </a:r>
            <a:endParaRPr lang="en-US" dirty="0"/>
          </a:p>
          <a:p>
            <a:pPr marL="292608" lvl="1" indent="0">
              <a:buNone/>
            </a:pPr>
            <a:r>
              <a:rPr lang="en-US" dirty="0"/>
              <a:t>    if (n &gt; 0) {</a:t>
            </a:r>
          </a:p>
          <a:p>
            <a:pPr marL="292608" lvl="1" indent="0">
              <a:buNone/>
            </a:pPr>
            <a:r>
              <a:rPr lang="en-US" dirty="0"/>
              <a:t>        </a:t>
            </a:r>
            <a:r>
              <a:rPr lang="en-US" dirty="0" err="1"/>
              <a:t>printf</a:t>
            </a:r>
            <a:r>
              <a:rPr lang="en-US" dirty="0"/>
              <a:t>("%d ", n</a:t>
            </a:r>
            <a:r>
              <a:rPr lang="en-US" dirty="0" smtClean="0"/>
              <a:t>);</a:t>
            </a:r>
          </a:p>
          <a:p>
            <a:pPr marL="292608" lvl="1" indent="0">
              <a:buNone/>
            </a:pPr>
            <a:r>
              <a:rPr lang="en-US" dirty="0" smtClean="0"/>
              <a:t>        </a:t>
            </a:r>
            <a:r>
              <a:rPr lang="en-US" dirty="0"/>
              <a:t>fun(n - 1</a:t>
            </a:r>
            <a:r>
              <a:rPr lang="en-US" dirty="0" smtClean="0"/>
              <a:t>); //Calling Once</a:t>
            </a:r>
            <a:endParaRPr lang="en-US" dirty="0"/>
          </a:p>
          <a:p>
            <a:pPr marL="292608" lvl="1" indent="0">
              <a:buNone/>
            </a:pPr>
            <a:r>
              <a:rPr lang="en-US" dirty="0"/>
              <a:t>        fun(n - 1</a:t>
            </a:r>
            <a:r>
              <a:rPr lang="en-US" dirty="0" smtClean="0"/>
              <a:t>); //calling twice</a:t>
            </a:r>
            <a:endParaRPr lang="en-US" dirty="0"/>
          </a:p>
          <a:p>
            <a:pPr marL="292608" lvl="1" indent="0">
              <a:buNone/>
            </a:pPr>
            <a:r>
              <a:rPr lang="en-US" dirty="0"/>
              <a:t>    }</a:t>
            </a:r>
          </a:p>
          <a:p>
            <a:pPr marL="292608" lvl="1" indent="0">
              <a:buNone/>
            </a:pPr>
            <a:r>
              <a:rPr lang="en-US" dirty="0"/>
              <a:t>}</a:t>
            </a:r>
            <a:endParaRPr lang="en-US" dirty="0" smtClean="0"/>
          </a:p>
        </p:txBody>
      </p:sp>
    </p:spTree>
    <p:extLst>
      <p:ext uri="{BB962C8B-B14F-4D97-AF65-F5344CB8AC3E}">
        <p14:creationId xmlns:p14="http://schemas.microsoft.com/office/powerpoint/2010/main" val="4197828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Recursion</a:t>
            </a:r>
          </a:p>
        </p:txBody>
      </p:sp>
      <p:pic>
        <p:nvPicPr>
          <p:cNvPr id="4098" name="Picture 2" descr="https://media.geeksforgeeks.org/wp-content/uploads/20190621015814/tree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327" y="1859142"/>
            <a:ext cx="9911061"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85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Recursion</a:t>
            </a:r>
            <a:endParaRPr lang="en-US" dirty="0"/>
          </a:p>
        </p:txBody>
      </p:sp>
      <p:sp>
        <p:nvSpPr>
          <p:cNvPr id="3" name="Content Placeholder 2"/>
          <p:cNvSpPr>
            <a:spLocks noGrp="1"/>
          </p:cNvSpPr>
          <p:nvPr>
            <p:ph idx="1"/>
          </p:nvPr>
        </p:nvSpPr>
        <p:spPr>
          <a:xfrm>
            <a:off x="1097280" y="1845733"/>
            <a:ext cx="6089131" cy="4336125"/>
          </a:xfrm>
        </p:spPr>
        <p:txBody>
          <a:bodyPr>
            <a:normAutofit/>
          </a:bodyPr>
          <a:lstStyle/>
          <a:p>
            <a:pPr>
              <a:buFont typeface="Wingdings" panose="05000000000000000000" pitchFamily="2" charset="2"/>
              <a:buChar char="Ø"/>
            </a:pPr>
            <a:r>
              <a:rPr lang="en-US" dirty="0"/>
              <a:t>In this recursion, a recursive function will pass the parameter as a recursive call. </a:t>
            </a:r>
            <a:endParaRPr lang="en-US" dirty="0" smtClean="0"/>
          </a:p>
          <a:p>
            <a:pPr>
              <a:buFont typeface="Wingdings" panose="05000000000000000000" pitchFamily="2" charset="2"/>
              <a:buChar char="Ø"/>
            </a:pPr>
            <a:r>
              <a:rPr lang="en-US" dirty="0" smtClean="0"/>
              <a:t>That </a:t>
            </a:r>
            <a:r>
              <a:rPr lang="en-US" dirty="0"/>
              <a:t>means </a:t>
            </a:r>
            <a:r>
              <a:rPr lang="en-US" b="1" dirty="0"/>
              <a:t>“recursion inside recursion”.</a:t>
            </a:r>
            <a:r>
              <a:rPr lang="en-US" dirty="0"/>
              <a:t> </a:t>
            </a:r>
            <a:endParaRPr lang="en-US" dirty="0" smtClean="0"/>
          </a:p>
          <a:p>
            <a:pPr>
              <a:buFont typeface="Wingdings" panose="05000000000000000000" pitchFamily="2" charset="2"/>
              <a:buChar char="Ø"/>
            </a:pPr>
            <a:r>
              <a:rPr lang="en-US" dirty="0" smtClean="0"/>
              <a:t>Let </a:t>
            </a:r>
            <a:r>
              <a:rPr lang="en-US" dirty="0"/>
              <a:t>see the example to understand this recursion</a:t>
            </a:r>
            <a:r>
              <a:rPr lang="en-US" dirty="0" smtClean="0"/>
              <a:t>.</a:t>
            </a:r>
          </a:p>
          <a:p>
            <a:pPr>
              <a:buFont typeface="Wingdings" panose="05000000000000000000" pitchFamily="2" charset="2"/>
              <a:buChar char="Ø"/>
            </a:pPr>
            <a:r>
              <a:rPr lang="en-US" b="1" dirty="0" smtClean="0"/>
              <a:t>Example:</a:t>
            </a:r>
          </a:p>
          <a:p>
            <a:pPr marL="292608" lvl="1" indent="0">
              <a:buNone/>
            </a:pPr>
            <a:r>
              <a:rPr lang="en-US" dirty="0" err="1"/>
              <a:t>int</a:t>
            </a:r>
            <a:r>
              <a:rPr lang="en-US" dirty="0"/>
              <a:t> fun(</a:t>
            </a:r>
            <a:r>
              <a:rPr lang="en-US" dirty="0" err="1"/>
              <a:t>int</a:t>
            </a:r>
            <a:r>
              <a:rPr lang="en-US" dirty="0"/>
              <a:t> n</a:t>
            </a:r>
            <a:r>
              <a:rPr lang="en-US" dirty="0" smtClean="0"/>
              <a:t>){</a:t>
            </a:r>
            <a:endParaRPr lang="en-US" dirty="0"/>
          </a:p>
          <a:p>
            <a:pPr marL="292608" lvl="1" indent="0">
              <a:buNone/>
            </a:pPr>
            <a:r>
              <a:rPr lang="en-US" dirty="0"/>
              <a:t>    if (n &gt; 100)</a:t>
            </a:r>
          </a:p>
          <a:p>
            <a:pPr marL="292608" lvl="1" indent="0">
              <a:buNone/>
            </a:pPr>
            <a:r>
              <a:rPr lang="en-US" dirty="0"/>
              <a:t>        return n - 10</a:t>
            </a:r>
            <a:r>
              <a:rPr lang="en-US" dirty="0" smtClean="0"/>
              <a:t>;  </a:t>
            </a:r>
            <a:endParaRPr lang="en-US" dirty="0"/>
          </a:p>
          <a:p>
            <a:pPr marL="292608" lvl="1" indent="0">
              <a:buNone/>
            </a:pPr>
            <a:r>
              <a:rPr lang="en-US" dirty="0"/>
              <a:t>    // A recursive function passing </a:t>
            </a:r>
            <a:r>
              <a:rPr lang="en-US" dirty="0" smtClean="0"/>
              <a:t>parameter </a:t>
            </a:r>
            <a:r>
              <a:rPr lang="en-US" dirty="0"/>
              <a:t>as a recursive call or </a:t>
            </a:r>
            <a:r>
              <a:rPr lang="en-US" dirty="0" smtClean="0"/>
              <a:t>recursion </a:t>
            </a:r>
            <a:r>
              <a:rPr lang="en-US" dirty="0"/>
              <a:t>inside the recursion</a:t>
            </a:r>
          </a:p>
          <a:p>
            <a:pPr marL="292608" lvl="1" indent="0">
              <a:buNone/>
            </a:pPr>
            <a:r>
              <a:rPr lang="en-US" dirty="0"/>
              <a:t>    return fun(fun(n + 11));</a:t>
            </a:r>
          </a:p>
          <a:p>
            <a:pPr marL="292608" lvl="1" indent="0">
              <a:buNone/>
            </a:pPr>
            <a:r>
              <a:rPr lang="en-US" dirty="0"/>
              <a:t>}</a:t>
            </a:r>
          </a:p>
        </p:txBody>
      </p:sp>
      <p:pic>
        <p:nvPicPr>
          <p:cNvPr id="5122" name="Picture 2" descr="https://media.geeksforgeeks.org/wp-content/uploads/20190621015942/neste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6411" y="1791546"/>
            <a:ext cx="3969269" cy="4444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0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Indirect Recursion</a:t>
            </a:r>
            <a:endParaRPr lang="en-US" dirty="0"/>
          </a:p>
        </p:txBody>
      </p:sp>
      <p:sp>
        <p:nvSpPr>
          <p:cNvPr id="3" name="Content Placeholder 2"/>
          <p:cNvSpPr>
            <a:spLocks noGrp="1"/>
          </p:cNvSpPr>
          <p:nvPr>
            <p:ph idx="1"/>
          </p:nvPr>
        </p:nvSpPr>
        <p:spPr>
          <a:xfrm>
            <a:off x="1097280" y="1845733"/>
            <a:ext cx="5870190" cy="4464915"/>
          </a:xfrm>
        </p:spPr>
        <p:txBody>
          <a:bodyPr>
            <a:normAutofit/>
          </a:bodyPr>
          <a:lstStyle/>
          <a:p>
            <a:pPr>
              <a:buFont typeface="Wingdings" panose="05000000000000000000" pitchFamily="2" charset="2"/>
              <a:buChar char="Ø"/>
            </a:pPr>
            <a:r>
              <a:rPr lang="en-US" dirty="0"/>
              <a:t>In this recursion, there may be more than one functions and they are calling one another in a circular </a:t>
            </a:r>
            <a:r>
              <a:rPr lang="en-US" dirty="0" smtClean="0"/>
              <a:t>manner.</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From </a:t>
            </a:r>
            <a:r>
              <a:rPr lang="en-US" dirty="0"/>
              <a:t>the above diagram fun(A) is calling for fun(B), fun(B) is calling for fun(C) and fun(C) is calling for fun(A) and thus it makes a cycle.</a:t>
            </a:r>
            <a:endParaRPr lang="en-US" dirty="0" smtClean="0"/>
          </a:p>
          <a:p>
            <a:pPr>
              <a:buFont typeface="Wingdings" panose="05000000000000000000" pitchFamily="2" charset="2"/>
              <a:buChar char="Ø"/>
            </a:pPr>
            <a:endParaRPr lang="en-US" dirty="0"/>
          </a:p>
        </p:txBody>
      </p:sp>
      <p:sp>
        <p:nvSpPr>
          <p:cNvPr id="4" name="Content Placeholder 2"/>
          <p:cNvSpPr txBox="1">
            <a:spLocks/>
          </p:cNvSpPr>
          <p:nvPr/>
        </p:nvSpPr>
        <p:spPr>
          <a:xfrm>
            <a:off x="7559899" y="1845734"/>
            <a:ext cx="4031087" cy="4772244"/>
          </a:xfrm>
          <a:prstGeom prst="rect">
            <a:avLst/>
          </a:prstGeom>
        </p:spPr>
        <p:txBody>
          <a:bodyPr vert="horz" lIns="0" tIns="45720" rIns="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a:t>void </a:t>
            </a:r>
            <a:r>
              <a:rPr lang="en-US" dirty="0" err="1"/>
              <a:t>funA</a:t>
            </a:r>
            <a:r>
              <a:rPr lang="en-US" dirty="0"/>
              <a:t>(</a:t>
            </a:r>
            <a:r>
              <a:rPr lang="en-US" dirty="0" err="1"/>
              <a:t>int</a:t>
            </a:r>
            <a:r>
              <a:rPr lang="en-US" dirty="0"/>
              <a:t> n</a:t>
            </a:r>
            <a:r>
              <a:rPr lang="en-US" dirty="0" smtClean="0"/>
              <a:t>){</a:t>
            </a:r>
            <a:endParaRPr lang="en-US" dirty="0"/>
          </a:p>
          <a:p>
            <a:pPr>
              <a:buFont typeface="Wingdings" panose="05000000000000000000" pitchFamily="2" charset="2"/>
              <a:buChar char="Ø"/>
            </a:pPr>
            <a:r>
              <a:rPr lang="en-US" dirty="0"/>
              <a:t>    if (n &gt; 0) {</a:t>
            </a:r>
          </a:p>
          <a:p>
            <a:pPr>
              <a:buFont typeface="Wingdings" panose="05000000000000000000" pitchFamily="2" charset="2"/>
              <a:buChar char="Ø"/>
            </a:pPr>
            <a:r>
              <a:rPr lang="en-US" dirty="0"/>
              <a:t>        </a:t>
            </a:r>
            <a:r>
              <a:rPr lang="en-US" dirty="0" err="1"/>
              <a:t>printf</a:t>
            </a:r>
            <a:r>
              <a:rPr lang="en-US" dirty="0"/>
              <a:t>("%d ", n</a:t>
            </a:r>
            <a:r>
              <a:rPr lang="en-US" dirty="0" smtClean="0"/>
              <a:t>);  </a:t>
            </a:r>
            <a:endParaRPr lang="en-US" dirty="0"/>
          </a:p>
          <a:p>
            <a:pPr>
              <a:buFont typeface="Wingdings" panose="05000000000000000000" pitchFamily="2" charset="2"/>
              <a:buChar char="Ø"/>
            </a:pPr>
            <a:r>
              <a:rPr lang="en-US" dirty="0"/>
              <a:t>        </a:t>
            </a:r>
            <a:r>
              <a:rPr lang="en-US" dirty="0" err="1"/>
              <a:t>funB</a:t>
            </a:r>
            <a:r>
              <a:rPr lang="en-US" dirty="0"/>
              <a:t>(n - 1</a:t>
            </a:r>
            <a:r>
              <a:rPr lang="en-US" dirty="0" smtClean="0"/>
              <a:t>); </a:t>
            </a:r>
            <a:r>
              <a:rPr lang="en-US" dirty="0"/>
              <a:t>// Fun(A) is calling fun(B)</a:t>
            </a:r>
          </a:p>
          <a:p>
            <a:pPr>
              <a:buFont typeface="Wingdings" panose="05000000000000000000" pitchFamily="2" charset="2"/>
              <a:buChar char="Ø"/>
            </a:pPr>
            <a:r>
              <a:rPr lang="en-US" dirty="0"/>
              <a:t>    }</a:t>
            </a:r>
          </a:p>
          <a:p>
            <a:pPr>
              <a:buFont typeface="Wingdings" panose="05000000000000000000" pitchFamily="2" charset="2"/>
              <a:buChar char="Ø"/>
            </a:pPr>
            <a:r>
              <a:rPr lang="en-US" dirty="0" smtClean="0"/>
              <a:t>}  </a:t>
            </a:r>
            <a:endParaRPr lang="en-US" dirty="0"/>
          </a:p>
          <a:p>
            <a:pPr>
              <a:buFont typeface="Wingdings" panose="05000000000000000000" pitchFamily="2" charset="2"/>
              <a:buChar char="Ø"/>
            </a:pPr>
            <a:r>
              <a:rPr lang="en-US" dirty="0"/>
              <a:t>void </a:t>
            </a:r>
            <a:r>
              <a:rPr lang="en-US" dirty="0" err="1"/>
              <a:t>funB</a:t>
            </a:r>
            <a:r>
              <a:rPr lang="en-US" dirty="0"/>
              <a:t>(</a:t>
            </a:r>
            <a:r>
              <a:rPr lang="en-US" dirty="0" err="1"/>
              <a:t>int</a:t>
            </a:r>
            <a:r>
              <a:rPr lang="en-US" dirty="0"/>
              <a:t> n</a:t>
            </a:r>
            <a:r>
              <a:rPr lang="en-US" dirty="0" smtClean="0"/>
              <a:t>){</a:t>
            </a:r>
            <a:endParaRPr lang="en-US" dirty="0"/>
          </a:p>
          <a:p>
            <a:pPr>
              <a:buFont typeface="Wingdings" panose="05000000000000000000" pitchFamily="2" charset="2"/>
              <a:buChar char="Ø"/>
            </a:pPr>
            <a:r>
              <a:rPr lang="en-US" dirty="0"/>
              <a:t>    if (n &gt; 1) {</a:t>
            </a:r>
          </a:p>
          <a:p>
            <a:pPr>
              <a:buFont typeface="Wingdings" panose="05000000000000000000" pitchFamily="2" charset="2"/>
              <a:buChar char="Ø"/>
            </a:pPr>
            <a:r>
              <a:rPr lang="en-US" dirty="0"/>
              <a:t>        </a:t>
            </a:r>
            <a:r>
              <a:rPr lang="en-US" dirty="0" err="1"/>
              <a:t>printf</a:t>
            </a:r>
            <a:r>
              <a:rPr lang="en-US" dirty="0"/>
              <a:t>("%d ", n</a:t>
            </a:r>
            <a:r>
              <a:rPr lang="en-US" dirty="0" smtClean="0"/>
              <a:t>);          </a:t>
            </a:r>
          </a:p>
          <a:p>
            <a:pPr>
              <a:buFont typeface="Wingdings" panose="05000000000000000000" pitchFamily="2" charset="2"/>
              <a:buChar char="Ø"/>
            </a:pPr>
            <a:r>
              <a:rPr lang="en-US" dirty="0" smtClean="0"/>
              <a:t>        </a:t>
            </a:r>
            <a:r>
              <a:rPr lang="en-US" dirty="0" err="1" smtClean="0"/>
              <a:t>funA</a:t>
            </a:r>
            <a:r>
              <a:rPr lang="en-US" dirty="0" smtClean="0"/>
              <a:t>(n / 2); </a:t>
            </a:r>
            <a:r>
              <a:rPr lang="en-US" dirty="0"/>
              <a:t>// Fun(B) is calling fun(A)</a:t>
            </a:r>
            <a:endParaRPr lang="en-US" dirty="0" smtClean="0"/>
          </a:p>
          <a:p>
            <a:pPr>
              <a:buFont typeface="Wingdings" panose="05000000000000000000" pitchFamily="2" charset="2"/>
              <a:buChar char="Ø"/>
            </a:pPr>
            <a:r>
              <a:rPr lang="en-US" dirty="0" smtClean="0"/>
              <a:t>    </a:t>
            </a:r>
            <a:r>
              <a:rPr lang="en-US" dirty="0"/>
              <a:t>}</a:t>
            </a:r>
          </a:p>
          <a:p>
            <a:pPr>
              <a:buFont typeface="Wingdings" panose="05000000000000000000" pitchFamily="2" charset="2"/>
              <a:buChar char="Ø"/>
            </a:pPr>
            <a:r>
              <a:rPr lang="en-US" dirty="0"/>
              <a:t>}</a:t>
            </a:r>
          </a:p>
        </p:txBody>
      </p:sp>
      <p:pic>
        <p:nvPicPr>
          <p:cNvPr id="6146" name="Picture 2" descr="https://media.geeksforgeeks.org/wp-content/uploads/20190608232223/Capture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455" y="2695397"/>
            <a:ext cx="4010025" cy="218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722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Indirect Recursion</a:t>
            </a:r>
          </a:p>
        </p:txBody>
      </p:sp>
      <p:pic>
        <p:nvPicPr>
          <p:cNvPr id="7170" name="Picture 2" descr="https://media.geeksforgeeks.org/wp-content/uploads/20190621015857/indirect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7132" y="1846263"/>
            <a:ext cx="8667482" cy="428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49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Recursion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200" b="1" dirty="0" smtClean="0"/>
              <a:t>Tree </a:t>
            </a:r>
            <a:r>
              <a:rPr lang="en-US" sz="2200" b="1" dirty="0"/>
              <a:t>Data Structure</a:t>
            </a:r>
            <a:r>
              <a:rPr lang="en-US" sz="2200" dirty="0" smtClean="0"/>
              <a:t>:</a:t>
            </a:r>
          </a:p>
          <a:p>
            <a:pPr lvl="1">
              <a:buFont typeface="Wingdings" panose="05000000000000000000" pitchFamily="2" charset="2"/>
              <a:buChar char="Ø"/>
            </a:pPr>
            <a:r>
              <a:rPr lang="en-US" sz="2000" dirty="0"/>
              <a:t>The most important data structure</a:t>
            </a:r>
            <a:r>
              <a:rPr lang="en-US" sz="2000" b="1" dirty="0"/>
              <a:t> ‘</a:t>
            </a:r>
            <a:r>
              <a:rPr lang="en-US" sz="2000" b="1" i="1" dirty="0"/>
              <a:t>Tree</a:t>
            </a:r>
            <a:r>
              <a:rPr lang="en-US" sz="2000" b="1" dirty="0"/>
              <a:t>’</a:t>
            </a:r>
            <a:r>
              <a:rPr lang="en-US" sz="2000" dirty="0"/>
              <a:t> doesn’t exist without recursion. We can solve that in an iterative way also but that will be a very tough task. For smaller problems the iterative way will work fine but for the larger tree the iterative way will become the headache to use. because as the tree size will increase the size of the code too will increase. But with the help of recursion the size of the code will become drastically small</a:t>
            </a:r>
            <a:r>
              <a:rPr lang="en-US" sz="2000" dirty="0" smtClean="0"/>
              <a:t>.</a:t>
            </a:r>
          </a:p>
          <a:p>
            <a:pPr>
              <a:buFont typeface="Wingdings" panose="05000000000000000000" pitchFamily="2" charset="2"/>
              <a:buChar char="Ø"/>
            </a:pPr>
            <a:r>
              <a:rPr lang="en-US" sz="2200" b="1" dirty="0"/>
              <a:t>Sorting </a:t>
            </a:r>
            <a:r>
              <a:rPr lang="en-US" sz="2200" b="1" dirty="0" smtClean="0"/>
              <a:t>Algorithms</a:t>
            </a:r>
          </a:p>
          <a:p>
            <a:pPr lvl="1">
              <a:buFont typeface="Wingdings" panose="05000000000000000000" pitchFamily="2" charset="2"/>
              <a:buChar char="Ø"/>
            </a:pPr>
            <a:r>
              <a:rPr lang="en-US" sz="2000" dirty="0"/>
              <a:t>Most of the sorting algorithms uses the concept of recursion to sort the data according to the given condition. Many of the Sorting algorithms like </a:t>
            </a:r>
            <a:r>
              <a:rPr lang="en-US" sz="2000" b="1" dirty="0"/>
              <a:t>Quick sort, Merge sort, etc.</a:t>
            </a:r>
            <a:r>
              <a:rPr lang="en-US" sz="2000" dirty="0"/>
              <a:t> Uses the recursion to sort the data. Some Searching algorithms Like </a:t>
            </a:r>
            <a:r>
              <a:rPr lang="en-US" sz="2000" b="1" dirty="0"/>
              <a:t>Binary search</a:t>
            </a:r>
            <a:r>
              <a:rPr lang="en-US" sz="2000" dirty="0"/>
              <a:t> uses the concept of recursion.</a:t>
            </a:r>
          </a:p>
        </p:txBody>
      </p:sp>
    </p:spTree>
    <p:extLst>
      <p:ext uri="{BB962C8B-B14F-4D97-AF65-F5344CB8AC3E}">
        <p14:creationId xmlns:p14="http://schemas.microsoft.com/office/powerpoint/2010/main" val="213837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Recursion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200" b="1" dirty="0"/>
              <a:t>Windows Paint Application </a:t>
            </a:r>
            <a:endParaRPr lang="en-US" sz="2200" b="1" dirty="0" smtClean="0"/>
          </a:p>
          <a:p>
            <a:pPr lvl="1">
              <a:buFont typeface="Wingdings" panose="05000000000000000000" pitchFamily="2" charset="2"/>
              <a:buChar char="Ø"/>
            </a:pPr>
            <a:r>
              <a:rPr lang="en-US" sz="2000" dirty="0"/>
              <a:t>Windows paint is the most popular application that uses the concept of recursion while Filling the </a:t>
            </a:r>
            <a:r>
              <a:rPr lang="en-US" sz="2000" dirty="0" err="1"/>
              <a:t>colour</a:t>
            </a:r>
            <a:r>
              <a:rPr lang="en-US" sz="2000" dirty="0"/>
              <a:t> in a particular area of the drawing/Model. It uses the concept of flood fill while </a:t>
            </a:r>
            <a:r>
              <a:rPr lang="en-US" sz="2000" dirty="0" err="1"/>
              <a:t>colouring</a:t>
            </a:r>
            <a:r>
              <a:rPr lang="en-US" sz="2000" dirty="0"/>
              <a:t> a particular area of the drawing</a:t>
            </a:r>
            <a:r>
              <a:rPr lang="en-US" sz="2000" dirty="0" smtClean="0"/>
              <a:t>.</a:t>
            </a:r>
          </a:p>
          <a:p>
            <a:pPr>
              <a:buFont typeface="Wingdings" panose="05000000000000000000" pitchFamily="2" charset="2"/>
              <a:buChar char="Ø"/>
            </a:pPr>
            <a:r>
              <a:rPr lang="en-US" sz="2200" b="1" dirty="0"/>
              <a:t>Chess </a:t>
            </a:r>
            <a:r>
              <a:rPr lang="en-US" sz="2200" b="1" dirty="0" smtClean="0"/>
              <a:t>Games</a:t>
            </a:r>
            <a:endParaRPr lang="en-US" dirty="0"/>
          </a:p>
          <a:p>
            <a:pPr lvl="1">
              <a:buFont typeface="Wingdings" panose="05000000000000000000" pitchFamily="2" charset="2"/>
              <a:buChar char="Ø"/>
            </a:pPr>
            <a:r>
              <a:rPr lang="en-US" sz="2000" dirty="0"/>
              <a:t>If you have ever played chess on your mobile or laptop then you must be aware of the auto-suggestion for each move on the chessboard</a:t>
            </a:r>
            <a:r>
              <a:rPr lang="en-US" sz="2000" dirty="0" smtClean="0"/>
              <a:t>. It is </a:t>
            </a:r>
            <a:r>
              <a:rPr lang="en-US" sz="2000" dirty="0"/>
              <a:t>generated with the help of recursions.</a:t>
            </a:r>
            <a:endParaRPr lang="en-US" sz="2000" b="1" dirty="0" smtClean="0"/>
          </a:p>
        </p:txBody>
      </p:sp>
    </p:spTree>
    <p:extLst>
      <p:ext uri="{BB962C8B-B14F-4D97-AF65-F5344CB8AC3E}">
        <p14:creationId xmlns:p14="http://schemas.microsoft.com/office/powerpoint/2010/main" val="98420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 Tree</a:t>
            </a:r>
          </a:p>
        </p:txBody>
      </p:sp>
      <p:sp>
        <p:nvSpPr>
          <p:cNvPr id="3" name="Content Placeholder 2"/>
          <p:cNvSpPr>
            <a:spLocks noGrp="1"/>
          </p:cNvSpPr>
          <p:nvPr>
            <p:ph idx="1"/>
          </p:nvPr>
        </p:nvSpPr>
        <p:spPr>
          <a:xfrm>
            <a:off x="1097280" y="1845734"/>
            <a:ext cx="10058400" cy="4023360"/>
          </a:xfrm>
        </p:spPr>
        <p:txBody>
          <a:bodyPr/>
          <a:lstStyle/>
          <a:p>
            <a:pPr>
              <a:buFont typeface="Wingdings" panose="05000000000000000000" pitchFamily="2" charset="2"/>
              <a:buChar char="Ø"/>
            </a:pPr>
            <a:r>
              <a:rPr lang="en-US" dirty="0"/>
              <a:t>a </a:t>
            </a:r>
            <a:r>
              <a:rPr lang="en-US" b="1" dirty="0"/>
              <a:t>search tree</a:t>
            </a:r>
            <a:r>
              <a:rPr lang="en-US" dirty="0"/>
              <a:t> is a tree data structure used for locating specific keys from within a set. </a:t>
            </a:r>
            <a:endParaRPr lang="en-US" dirty="0" smtClean="0"/>
          </a:p>
          <a:p>
            <a:pPr>
              <a:buFont typeface="Wingdings" panose="05000000000000000000" pitchFamily="2" charset="2"/>
              <a:buChar char="Ø"/>
            </a:pPr>
            <a:r>
              <a:rPr lang="en-US" dirty="0" smtClean="0"/>
              <a:t>In </a:t>
            </a:r>
            <a:r>
              <a:rPr lang="en-US" dirty="0"/>
              <a:t>order for a tree to function as a search tree, the key for each node must be greater than any keys in subtrees on the left, and less than any keys in subtrees on the right</a:t>
            </a:r>
            <a:r>
              <a:rPr lang="en-US" dirty="0" smtClean="0"/>
              <a:t>.</a:t>
            </a:r>
          </a:p>
          <a:p>
            <a:pPr>
              <a:buFont typeface="Wingdings" panose="05000000000000000000" pitchFamily="2" charset="2"/>
              <a:buChar char="Ø"/>
            </a:pPr>
            <a:r>
              <a:rPr lang="en-US" dirty="0"/>
              <a:t>The advantage of search trees is their efficient search time given the tree is reasonably balanced, which is to say the leaves at either end are of comparable depths</a:t>
            </a:r>
            <a:r>
              <a:rPr lang="en-US" dirty="0" smtClean="0"/>
              <a:t>.</a:t>
            </a:r>
          </a:p>
          <a:p>
            <a:pPr>
              <a:buFont typeface="Wingdings" panose="05000000000000000000" pitchFamily="2" charset="2"/>
              <a:buChar char="Ø"/>
            </a:pPr>
            <a:r>
              <a:rPr lang="en-US" dirty="0" smtClean="0"/>
              <a:t>Various </a:t>
            </a:r>
            <a:r>
              <a:rPr lang="en-US" dirty="0"/>
              <a:t>search-tree data structures exist, several of which also allow efficient insertion and deletion of elements, which operations then have to maintain tree balance</a:t>
            </a:r>
            <a:r>
              <a:rPr lang="en-US" dirty="0" smtClean="0"/>
              <a:t>.</a:t>
            </a:r>
          </a:p>
          <a:p>
            <a:pPr>
              <a:buFont typeface="Wingdings" panose="05000000000000000000" pitchFamily="2" charset="2"/>
              <a:buChar char="Ø"/>
            </a:pPr>
            <a:r>
              <a:rPr lang="en-US" dirty="0"/>
              <a:t>The search tree algorithm uses the key from the </a:t>
            </a:r>
            <a:r>
              <a:rPr lang="en-US" b="1" dirty="0"/>
              <a:t>key–value pair to find a location</a:t>
            </a:r>
            <a:r>
              <a:rPr lang="en-US" dirty="0"/>
              <a:t>, and then the application </a:t>
            </a:r>
            <a:r>
              <a:rPr lang="en-US" b="1" dirty="0"/>
              <a:t>stores the entire key–value pair </a:t>
            </a:r>
            <a:r>
              <a:rPr lang="en-US" dirty="0"/>
              <a:t>at that particular location.</a:t>
            </a:r>
          </a:p>
        </p:txBody>
      </p:sp>
    </p:spTree>
    <p:extLst>
      <p:ext uri="{BB962C8B-B14F-4D97-AF65-F5344CB8AC3E}">
        <p14:creationId xmlns:p14="http://schemas.microsoft.com/office/powerpoint/2010/main" val="2632982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Binary Search Tree</a:t>
            </a:r>
            <a:endParaRPr lang="en-US" dirty="0"/>
          </a:p>
        </p:txBody>
      </p:sp>
      <p:pic>
        <p:nvPicPr>
          <p:cNvPr id="3074" name="Picture 2" descr="200px-Binary_search_tree.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81082" y="2047741"/>
            <a:ext cx="5370490" cy="361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69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1097280" y="1845734"/>
            <a:ext cx="6037616" cy="4023360"/>
          </a:xfrm>
        </p:spPr>
        <p:txBody>
          <a:bodyPr/>
          <a:lstStyle/>
          <a:p>
            <a:pPr>
              <a:buFont typeface="Wingdings" panose="05000000000000000000" pitchFamily="2" charset="2"/>
              <a:buChar char="Ø"/>
            </a:pPr>
            <a:r>
              <a:rPr lang="en-US" dirty="0"/>
              <a:t>The process in which a function calls itself directly or indirectly is called </a:t>
            </a:r>
            <a:r>
              <a:rPr lang="en-US" dirty="0" smtClean="0"/>
              <a:t>recursion.</a:t>
            </a:r>
          </a:p>
          <a:p>
            <a:pPr>
              <a:buFont typeface="Wingdings" panose="05000000000000000000" pitchFamily="2" charset="2"/>
              <a:buChar char="Ø"/>
            </a:pPr>
            <a:r>
              <a:rPr lang="en-US" dirty="0" smtClean="0"/>
              <a:t>The </a:t>
            </a:r>
            <a:r>
              <a:rPr lang="en-US" dirty="0"/>
              <a:t>corresponding function is called a recursive function</a:t>
            </a:r>
            <a:r>
              <a:rPr lang="en-US" dirty="0" smtClean="0"/>
              <a:t>.</a:t>
            </a:r>
          </a:p>
          <a:p>
            <a:pPr>
              <a:buFont typeface="Wingdings" panose="05000000000000000000" pitchFamily="2" charset="2"/>
              <a:buChar char="Ø"/>
            </a:pPr>
            <a:r>
              <a:rPr lang="en-US" dirty="0"/>
              <a:t>Using a recursive algorithm, certain problems can be solved quite easily. Examples of such problems </a:t>
            </a:r>
            <a:r>
              <a:rPr lang="en-US" dirty="0" smtClean="0"/>
              <a:t>are</a:t>
            </a:r>
          </a:p>
          <a:p>
            <a:pPr lvl="1">
              <a:buFont typeface="Wingdings" panose="05000000000000000000" pitchFamily="2" charset="2"/>
              <a:buChar char="Ø"/>
            </a:pPr>
            <a:r>
              <a:rPr lang="en-US" dirty="0"/>
              <a:t>TOH, Fibonacci Series, factorial, reversing an integer, checking prime </a:t>
            </a:r>
            <a:r>
              <a:rPr lang="en-US" dirty="0" smtClean="0"/>
              <a:t>number</a:t>
            </a:r>
          </a:p>
          <a:p>
            <a:pPr>
              <a:buFont typeface="Wingdings" panose="05000000000000000000" pitchFamily="2" charset="2"/>
              <a:buChar char="Ø"/>
            </a:pPr>
            <a:r>
              <a:rPr lang="en-US" dirty="0"/>
              <a:t>we should provide a certain case in order to terminate this recursion process. </a:t>
            </a:r>
            <a:endParaRPr lang="en-US" dirty="0" smtClean="0"/>
          </a:p>
          <a:p>
            <a:pPr lvl="1">
              <a:buFont typeface="Wingdings" panose="05000000000000000000" pitchFamily="2" charset="2"/>
              <a:buChar char="Ø"/>
            </a:pPr>
            <a:endParaRPr lang="en-US" dirty="0"/>
          </a:p>
        </p:txBody>
      </p:sp>
      <p:pic>
        <p:nvPicPr>
          <p:cNvPr id="5" name="Picture 4"/>
          <p:cNvPicPr>
            <a:picLocks noChangeAspect="1"/>
          </p:cNvPicPr>
          <p:nvPr/>
        </p:nvPicPr>
        <p:blipFill>
          <a:blip r:embed="rId2"/>
          <a:stretch>
            <a:fillRect/>
          </a:stretch>
        </p:blipFill>
        <p:spPr>
          <a:xfrm>
            <a:off x="7016638" y="1845734"/>
            <a:ext cx="4314825" cy="4023360"/>
          </a:xfrm>
          <a:prstGeom prst="rect">
            <a:avLst/>
          </a:prstGeom>
        </p:spPr>
      </p:pic>
    </p:spTree>
    <p:extLst>
      <p:ext uri="{BB962C8B-B14F-4D97-AF65-F5344CB8AC3E}">
        <p14:creationId xmlns:p14="http://schemas.microsoft.com/office/powerpoint/2010/main" val="3258047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Recursion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iterative version is probably faster (but not significantly), because the overhead for a function call and return would be greater than the overhead for loop repetition (testing and incrementing the loop control variable)</a:t>
            </a:r>
            <a:endParaRPr lang="en-US" b="1" dirty="0" smtClean="0"/>
          </a:p>
          <a:p>
            <a:pPr>
              <a:buFont typeface="Wingdings" panose="05000000000000000000" pitchFamily="2" charset="2"/>
              <a:buChar char="Ø"/>
            </a:pPr>
            <a:r>
              <a:rPr lang="en-US" b="1" dirty="0" smtClean="0"/>
              <a:t>Memory usage </a:t>
            </a:r>
          </a:p>
          <a:p>
            <a:pPr lvl="1">
              <a:buFont typeface="Wingdings" panose="05000000000000000000" pitchFamily="2" charset="2"/>
              <a:buChar char="Ø"/>
            </a:pPr>
            <a:r>
              <a:rPr lang="en-US" sz="2000" dirty="0" smtClean="0"/>
              <a:t>A</a:t>
            </a:r>
            <a:r>
              <a:rPr lang="en-US" sz="2000" b="1" dirty="0" smtClean="0"/>
              <a:t> </a:t>
            </a:r>
            <a:r>
              <a:rPr lang="en-US" sz="2000" dirty="0"/>
              <a:t>recursive version can require significantly more memory that an iterative version because of the need to save local variables and parameters on a </a:t>
            </a:r>
            <a:r>
              <a:rPr lang="en-US" sz="2000" dirty="0" smtClean="0"/>
              <a:t>stack</a:t>
            </a:r>
          </a:p>
          <a:p>
            <a:pPr>
              <a:buFont typeface="Wingdings" panose="05000000000000000000" pitchFamily="2" charset="2"/>
              <a:buChar char="Ø"/>
            </a:pPr>
            <a:r>
              <a:rPr lang="en-US" dirty="0"/>
              <a:t>The next example illustrates a simple recursive solution that is very inefficient in terms of time and memory </a:t>
            </a:r>
            <a:r>
              <a:rPr lang="en-US" dirty="0" smtClean="0"/>
              <a:t>utilization</a:t>
            </a:r>
          </a:p>
          <a:p>
            <a:pPr>
              <a:buFont typeface="Wingdings" panose="05000000000000000000" pitchFamily="2" charset="2"/>
              <a:buChar char="Ø"/>
            </a:pPr>
            <a:endParaRPr lang="en-US" dirty="0" smtClean="0"/>
          </a:p>
          <a:p>
            <a:pPr>
              <a:buFont typeface="Wingdings" panose="05000000000000000000" pitchFamily="2" charset="2"/>
              <a:buChar char="Ø"/>
            </a:pPr>
            <a:endParaRPr lang="en-US" sz="2200" b="1" dirty="0"/>
          </a:p>
        </p:txBody>
      </p:sp>
    </p:spTree>
    <p:extLst>
      <p:ext uri="{BB962C8B-B14F-4D97-AF65-F5344CB8AC3E}">
        <p14:creationId xmlns:p14="http://schemas.microsoft.com/office/powerpoint/2010/main" val="678085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a:xfrm>
            <a:off x="1097280" y="1884363"/>
            <a:ext cx="5226247" cy="2932336"/>
          </a:xfrm>
        </p:spPr>
        <p:txBody>
          <a:bodyPr>
            <a:normAutofit lnSpcReduction="10000"/>
          </a:bodyPr>
          <a:lstStyle/>
          <a:p>
            <a:r>
              <a:rPr lang="en-US" dirty="0" err="1" smtClean="0"/>
              <a:t>int</a:t>
            </a:r>
            <a:r>
              <a:rPr lang="en-US" dirty="0" smtClean="0"/>
              <a:t> </a:t>
            </a:r>
            <a:r>
              <a:rPr lang="en-US" dirty="0" err="1"/>
              <a:t>fibonacci</a:t>
            </a:r>
            <a:r>
              <a:rPr lang="en-US" dirty="0"/>
              <a:t>(</a:t>
            </a:r>
            <a:r>
              <a:rPr lang="en-US" dirty="0" err="1"/>
              <a:t>int</a:t>
            </a:r>
            <a:r>
              <a:rPr lang="en-US" dirty="0"/>
              <a:t> n) { </a:t>
            </a:r>
            <a:endParaRPr lang="en-US" dirty="0" smtClean="0"/>
          </a:p>
          <a:p>
            <a:pPr marL="201168" lvl="1" indent="0">
              <a:buNone/>
            </a:pPr>
            <a:r>
              <a:rPr lang="en-US" sz="2000" dirty="0"/>
              <a:t> </a:t>
            </a:r>
            <a:r>
              <a:rPr lang="en-US" sz="2000" dirty="0" smtClean="0"/>
              <a:t>     if </a:t>
            </a:r>
            <a:r>
              <a:rPr lang="en-US" sz="2000" dirty="0"/>
              <a:t>(n </a:t>
            </a:r>
            <a:r>
              <a:rPr lang="en-US" sz="2000" dirty="0" smtClean="0"/>
              <a:t>== 1)</a:t>
            </a:r>
          </a:p>
          <a:p>
            <a:pPr marL="201168" lvl="1" indent="0">
              <a:buNone/>
            </a:pPr>
            <a:r>
              <a:rPr lang="en-US" sz="2000" dirty="0"/>
              <a:t>	</a:t>
            </a:r>
            <a:r>
              <a:rPr lang="en-US" sz="2000" dirty="0" smtClean="0"/>
              <a:t>return </a:t>
            </a:r>
            <a:r>
              <a:rPr lang="en-US" sz="2000" dirty="0"/>
              <a:t>1; </a:t>
            </a:r>
            <a:endParaRPr lang="en-US" sz="2000" dirty="0" smtClean="0"/>
          </a:p>
          <a:p>
            <a:pPr marL="201168" lvl="1" indent="0">
              <a:buNone/>
            </a:pPr>
            <a:r>
              <a:rPr lang="en-US" sz="2000" dirty="0"/>
              <a:t> </a:t>
            </a:r>
            <a:r>
              <a:rPr lang="en-US" sz="2000" dirty="0" smtClean="0"/>
              <a:t>     else if (n ==0)</a:t>
            </a:r>
          </a:p>
          <a:p>
            <a:pPr marL="201168" lvl="1" indent="0">
              <a:buNone/>
            </a:pPr>
            <a:r>
              <a:rPr lang="en-US" sz="2000" dirty="0"/>
              <a:t>	</a:t>
            </a:r>
            <a:r>
              <a:rPr lang="en-US" sz="2000" dirty="0" smtClean="0"/>
              <a:t>return 0;</a:t>
            </a:r>
          </a:p>
          <a:p>
            <a:pPr marL="201168" lvl="1" indent="0">
              <a:buNone/>
            </a:pPr>
            <a:r>
              <a:rPr lang="en-US" sz="2000" dirty="0"/>
              <a:t> </a:t>
            </a:r>
            <a:r>
              <a:rPr lang="en-US" sz="2000" dirty="0" smtClean="0"/>
              <a:t>     else </a:t>
            </a:r>
          </a:p>
          <a:p>
            <a:pPr marL="201168" lvl="1" indent="0">
              <a:buNone/>
            </a:pPr>
            <a:r>
              <a:rPr lang="en-US" sz="2000" dirty="0" smtClean="0"/>
              <a:t>	return </a:t>
            </a:r>
            <a:r>
              <a:rPr lang="en-US" sz="2000" dirty="0" err="1"/>
              <a:t>fibonacci</a:t>
            </a:r>
            <a:r>
              <a:rPr lang="en-US" sz="2000" dirty="0"/>
              <a:t>(n – 1) + </a:t>
            </a:r>
            <a:r>
              <a:rPr lang="en-US" sz="2000" dirty="0" err="1"/>
              <a:t>fibonacci</a:t>
            </a:r>
            <a:r>
              <a:rPr lang="en-US" sz="2000" dirty="0"/>
              <a:t>(n – 2</a:t>
            </a:r>
            <a:r>
              <a:rPr lang="en-US" sz="2000" dirty="0" smtClean="0"/>
              <a:t>);</a:t>
            </a:r>
          </a:p>
          <a:p>
            <a:pPr marL="201168" lvl="1" indent="0">
              <a:buNone/>
            </a:pPr>
            <a:r>
              <a:rPr lang="en-US" sz="2000" dirty="0" smtClean="0"/>
              <a:t> </a:t>
            </a:r>
            <a:r>
              <a:rPr lang="en-US" sz="2000" dirty="0"/>
              <a:t>}</a:t>
            </a:r>
            <a:r>
              <a:rPr lang="en-US" dirty="0"/>
              <a:t/>
            </a:r>
            <a:br>
              <a:rPr lang="en-US" dirty="0"/>
            </a:br>
            <a:endParaRPr lang="en-US" dirty="0"/>
          </a:p>
        </p:txBody>
      </p:sp>
      <p:pic>
        <p:nvPicPr>
          <p:cNvPr id="1026" name="Picture 2" descr="C:\Documents and Settings\Administrator\My Documents\Koffman\PPTs\JPEGS\JWCL233_Koffman JPG files\ch05\w0101-n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620" y="1884363"/>
            <a:ext cx="4523060" cy="409143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223493" y="4963701"/>
            <a:ext cx="5239555" cy="12825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b="1" dirty="0" smtClean="0"/>
              <a:t>Because of the redundant function call the time required to calculate Fibonacci(n) increases exponentially with n.</a:t>
            </a:r>
            <a:r>
              <a:rPr lang="en-US" dirty="0" smtClean="0"/>
              <a:t/>
            </a:r>
            <a:br>
              <a:rPr lang="en-US" dirty="0" smtClean="0"/>
            </a:br>
            <a:endParaRPr lang="en-US" dirty="0"/>
          </a:p>
        </p:txBody>
      </p:sp>
    </p:spTree>
    <p:extLst>
      <p:ext uri="{BB962C8B-B14F-4D97-AF65-F5344CB8AC3E}">
        <p14:creationId xmlns:p14="http://schemas.microsoft.com/office/powerpoint/2010/main" val="3207187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of two natural number</a:t>
            </a:r>
            <a:endParaRPr lang="en-US" dirty="0"/>
          </a:p>
        </p:txBody>
      </p:sp>
      <p:sp>
        <p:nvSpPr>
          <p:cNvPr id="3" name="Content Placeholder 2"/>
          <p:cNvSpPr>
            <a:spLocks noGrp="1"/>
          </p:cNvSpPr>
          <p:nvPr>
            <p:ph idx="1"/>
          </p:nvPr>
        </p:nvSpPr>
        <p:spPr>
          <a:xfrm>
            <a:off x="1097280" y="1845734"/>
            <a:ext cx="10058400" cy="4336125"/>
          </a:xfrm>
        </p:spPr>
        <p:txBody>
          <a:bodyPr>
            <a:normAutofit/>
          </a:bodyPr>
          <a:lstStyle/>
          <a:p>
            <a:r>
              <a:rPr lang="en-US" sz="2400" b="1" dirty="0"/>
              <a:t>The approach and Example</a:t>
            </a:r>
            <a:r>
              <a:rPr lang="en-US" sz="2400" b="1" dirty="0" smtClean="0"/>
              <a:t>:</a:t>
            </a:r>
          </a:p>
          <a:p>
            <a:pPr>
              <a:buFont typeface="Wingdings" panose="05000000000000000000" pitchFamily="2" charset="2"/>
              <a:buChar char="Ø"/>
            </a:pPr>
            <a:r>
              <a:rPr lang="en-US" dirty="0"/>
              <a:t> </a:t>
            </a:r>
            <a:r>
              <a:rPr lang="en-US" dirty="0" smtClean="0"/>
              <a:t>5*1=5</a:t>
            </a:r>
          </a:p>
          <a:p>
            <a:pPr>
              <a:buFont typeface="Wingdings" panose="05000000000000000000" pitchFamily="2" charset="2"/>
              <a:buChar char="Ø"/>
            </a:pPr>
            <a:r>
              <a:rPr lang="en-US" dirty="0" smtClean="0"/>
              <a:t>1*5=5</a:t>
            </a:r>
          </a:p>
          <a:p>
            <a:pPr>
              <a:buFont typeface="Wingdings" panose="05000000000000000000" pitchFamily="2" charset="2"/>
              <a:buChar char="Ø"/>
            </a:pPr>
            <a:r>
              <a:rPr lang="en-US" dirty="0" smtClean="0"/>
              <a:t>So</a:t>
            </a:r>
            <a:r>
              <a:rPr lang="en-US" dirty="0"/>
              <a:t>, if any of the numbers is 1, then the product is the other number. </a:t>
            </a:r>
            <a:r>
              <a:rPr lang="en-US" b="1" dirty="0"/>
              <a:t>That is the basic case</a:t>
            </a:r>
            <a:r>
              <a:rPr lang="en-US" dirty="0" smtClean="0"/>
              <a:t>.</a:t>
            </a:r>
          </a:p>
          <a:p>
            <a:pPr>
              <a:buFont typeface="Wingdings" panose="05000000000000000000" pitchFamily="2" charset="2"/>
              <a:buChar char="Ø"/>
            </a:pPr>
            <a:r>
              <a:rPr lang="en-US" dirty="0"/>
              <a:t>But if neither of the numbers is 1, then we basically add the first number each time, by reducing the value of the second number by 1</a:t>
            </a:r>
            <a:r>
              <a:rPr lang="en-US" dirty="0" smtClean="0"/>
              <a:t>:</a:t>
            </a:r>
          </a:p>
        </p:txBody>
      </p:sp>
    </p:spTree>
    <p:extLst>
      <p:ext uri="{BB962C8B-B14F-4D97-AF65-F5344CB8AC3E}">
        <p14:creationId xmlns:p14="http://schemas.microsoft.com/office/powerpoint/2010/main" val="1737855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Multiplication of two natural number</a:t>
            </a:r>
          </a:p>
        </p:txBody>
      </p:sp>
      <p:sp>
        <p:nvSpPr>
          <p:cNvPr id="3" name="Content Placeholder 2"/>
          <p:cNvSpPr>
            <a:spLocks noGrp="1"/>
          </p:cNvSpPr>
          <p:nvPr>
            <p:ph idx="1"/>
          </p:nvPr>
        </p:nvSpPr>
        <p:spPr>
          <a:xfrm>
            <a:off x="6586256" y="1943089"/>
            <a:ext cx="4569424" cy="4023360"/>
          </a:xfrm>
        </p:spPr>
        <p:style>
          <a:lnRef idx="2">
            <a:schemeClr val="accent2"/>
          </a:lnRef>
          <a:fillRef idx="1">
            <a:schemeClr val="lt1"/>
          </a:fillRef>
          <a:effectRef idx="0">
            <a:schemeClr val="accent2"/>
          </a:effectRef>
          <a:fontRef idx="minor">
            <a:schemeClr val="dk1"/>
          </a:fontRef>
        </p:style>
        <p:txBody>
          <a:bodyPr>
            <a:normAutofit/>
          </a:bodyPr>
          <a:lstStyle/>
          <a:p>
            <a:pPr marL="0" indent="0">
              <a:buNone/>
            </a:pPr>
            <a:r>
              <a:rPr lang="en-US" b="1" dirty="0" err="1" smtClean="0"/>
              <a:t>PsuedoCode</a:t>
            </a:r>
            <a:endParaRPr lang="en-US" b="1" dirty="0" smtClean="0"/>
          </a:p>
          <a:p>
            <a:pPr marL="0" indent="0">
              <a:buNone/>
            </a:pPr>
            <a:r>
              <a:rPr lang="en-US" dirty="0" smtClean="0"/>
              <a:t>product(</a:t>
            </a:r>
            <a:r>
              <a:rPr lang="en-US" dirty="0" err="1" smtClean="0"/>
              <a:t>x,y</a:t>
            </a:r>
            <a:r>
              <a:rPr lang="en-US" dirty="0"/>
              <a:t>) { </a:t>
            </a:r>
            <a:endParaRPr lang="en-US" dirty="0" smtClean="0"/>
          </a:p>
          <a:p>
            <a:pPr marL="0" indent="0">
              <a:buNone/>
            </a:pPr>
            <a:r>
              <a:rPr lang="en-US" dirty="0" smtClean="0"/>
              <a:t>	if(x</a:t>
            </a:r>
            <a:r>
              <a:rPr lang="en-US" dirty="0"/>
              <a:t>==1</a:t>
            </a:r>
            <a:r>
              <a:rPr lang="en-US" dirty="0" smtClean="0"/>
              <a:t>) </a:t>
            </a:r>
          </a:p>
          <a:p>
            <a:pPr marL="0" indent="0">
              <a:buNone/>
            </a:pPr>
            <a:r>
              <a:rPr lang="en-US" dirty="0"/>
              <a:t>	</a:t>
            </a:r>
            <a:r>
              <a:rPr lang="en-US" dirty="0" smtClean="0"/>
              <a:t>	return(y</a:t>
            </a:r>
            <a:r>
              <a:rPr lang="en-US" dirty="0"/>
              <a:t>); </a:t>
            </a:r>
            <a:endParaRPr lang="en-US" dirty="0" smtClean="0"/>
          </a:p>
          <a:p>
            <a:pPr marL="0" indent="0">
              <a:buNone/>
            </a:pPr>
            <a:r>
              <a:rPr lang="en-US" dirty="0"/>
              <a:t>	</a:t>
            </a:r>
            <a:r>
              <a:rPr lang="en-US" dirty="0" smtClean="0"/>
              <a:t>else </a:t>
            </a:r>
            <a:r>
              <a:rPr lang="en-US" dirty="0"/>
              <a:t>if(y==1</a:t>
            </a:r>
            <a:r>
              <a:rPr lang="en-US" dirty="0" smtClean="0"/>
              <a:t>)</a:t>
            </a:r>
          </a:p>
          <a:p>
            <a:pPr marL="0" indent="0">
              <a:buNone/>
            </a:pPr>
            <a:r>
              <a:rPr lang="en-US" dirty="0"/>
              <a:t>	</a:t>
            </a:r>
            <a:r>
              <a:rPr lang="en-US" dirty="0" smtClean="0"/>
              <a:t>	return(x</a:t>
            </a:r>
            <a:r>
              <a:rPr lang="en-US" dirty="0"/>
              <a:t>); </a:t>
            </a:r>
            <a:endParaRPr lang="en-US" dirty="0" smtClean="0"/>
          </a:p>
          <a:p>
            <a:pPr marL="0" indent="0">
              <a:buNone/>
            </a:pPr>
            <a:r>
              <a:rPr lang="en-US" dirty="0"/>
              <a:t>	</a:t>
            </a:r>
            <a:r>
              <a:rPr lang="en-US" dirty="0" smtClean="0"/>
              <a:t>else </a:t>
            </a:r>
          </a:p>
          <a:p>
            <a:pPr marL="0" indent="0">
              <a:buNone/>
            </a:pPr>
            <a:r>
              <a:rPr lang="en-US" dirty="0" smtClean="0"/>
              <a:t>		return(</a:t>
            </a:r>
            <a:r>
              <a:rPr lang="en-US" dirty="0" err="1" smtClean="0"/>
              <a:t>x+product</a:t>
            </a:r>
            <a:r>
              <a:rPr lang="en-US" dirty="0" smtClean="0"/>
              <a:t>(x,y-1)); </a:t>
            </a:r>
          </a:p>
          <a:p>
            <a:pPr marL="0" indent="0">
              <a:buNone/>
            </a:pPr>
            <a:r>
              <a:rPr lang="en-US" dirty="0" smtClean="0"/>
              <a:t>}</a:t>
            </a:r>
            <a:endParaRPr lang="en-US" dirty="0"/>
          </a:p>
        </p:txBody>
      </p:sp>
      <p:sp>
        <p:nvSpPr>
          <p:cNvPr id="4" name="Content Placeholder 2"/>
          <p:cNvSpPr txBox="1">
            <a:spLocks/>
          </p:cNvSpPr>
          <p:nvPr/>
        </p:nvSpPr>
        <p:spPr>
          <a:xfrm>
            <a:off x="1097280" y="1856467"/>
            <a:ext cx="4775486" cy="419660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Example: 5*4 can be written </a:t>
            </a:r>
            <a:r>
              <a:rPr lang="en-US" dirty="0" smtClean="0"/>
              <a:t>as:</a:t>
            </a:r>
          </a:p>
          <a:p>
            <a:r>
              <a:rPr lang="en-US" dirty="0" smtClean="0"/>
              <a:t>5</a:t>
            </a:r>
            <a:r>
              <a:rPr lang="en-US" dirty="0"/>
              <a:t>+(5*(4-1</a:t>
            </a:r>
            <a:r>
              <a:rPr lang="en-US" dirty="0" smtClean="0"/>
              <a:t>))</a:t>
            </a:r>
          </a:p>
          <a:p>
            <a:r>
              <a:rPr lang="en-US" dirty="0" smtClean="0"/>
              <a:t>=</a:t>
            </a:r>
            <a:r>
              <a:rPr lang="en-US" dirty="0"/>
              <a:t>5+(5*3</a:t>
            </a:r>
            <a:r>
              <a:rPr lang="en-US" dirty="0" smtClean="0"/>
              <a:t>)</a:t>
            </a:r>
          </a:p>
          <a:p>
            <a:r>
              <a:rPr lang="en-US" dirty="0" smtClean="0"/>
              <a:t>=</a:t>
            </a:r>
            <a:r>
              <a:rPr lang="en-US" dirty="0"/>
              <a:t>5+5+(5*(3-1</a:t>
            </a:r>
            <a:r>
              <a:rPr lang="en-US" dirty="0" smtClean="0"/>
              <a:t>))</a:t>
            </a:r>
          </a:p>
          <a:p>
            <a:r>
              <a:rPr lang="en-US" dirty="0" smtClean="0"/>
              <a:t>=</a:t>
            </a:r>
            <a:r>
              <a:rPr lang="en-US" dirty="0"/>
              <a:t>5+5(5*2</a:t>
            </a:r>
            <a:r>
              <a:rPr lang="en-US" dirty="0" smtClean="0"/>
              <a:t>)</a:t>
            </a:r>
          </a:p>
          <a:p>
            <a:r>
              <a:rPr lang="en-US" dirty="0" smtClean="0"/>
              <a:t>=</a:t>
            </a:r>
            <a:r>
              <a:rPr lang="en-US" dirty="0"/>
              <a:t>5+5+5+(5*(2-1</a:t>
            </a:r>
            <a:r>
              <a:rPr lang="en-US" dirty="0" smtClean="0"/>
              <a:t>))</a:t>
            </a:r>
          </a:p>
          <a:p>
            <a:r>
              <a:rPr lang="en-US" dirty="0" smtClean="0"/>
              <a:t>=</a:t>
            </a:r>
            <a:r>
              <a:rPr lang="en-US" dirty="0"/>
              <a:t>5+5+5+(5*1) //From the first and second example, anything multiplied by the 1 is itself</a:t>
            </a:r>
            <a:r>
              <a:rPr lang="en-US" dirty="0" smtClean="0"/>
              <a:t>.</a:t>
            </a:r>
          </a:p>
          <a:p>
            <a:r>
              <a:rPr lang="en-US" dirty="0" smtClean="0"/>
              <a:t>=</a:t>
            </a:r>
            <a:r>
              <a:rPr lang="en-US" dirty="0"/>
              <a:t>5+5+5+5=20</a:t>
            </a:r>
          </a:p>
        </p:txBody>
      </p:sp>
    </p:spTree>
    <p:extLst>
      <p:ext uri="{BB962C8B-B14F-4D97-AF65-F5344CB8AC3E}">
        <p14:creationId xmlns:p14="http://schemas.microsoft.com/office/powerpoint/2010/main" val="1034917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Recursion </a:t>
            </a:r>
            <a:r>
              <a:rPr lang="en-US" dirty="0"/>
              <a:t>Examples: </a:t>
            </a:r>
            <a:r>
              <a:rPr lang="en-US" dirty="0" smtClean="0"/>
              <a:t>TOH</a:t>
            </a:r>
            <a:endParaRPr lang="en-US" dirty="0"/>
          </a:p>
        </p:txBody>
      </p:sp>
      <p:sp>
        <p:nvSpPr>
          <p:cNvPr id="3" name="Content Placeholder 2"/>
          <p:cNvSpPr>
            <a:spLocks noGrp="1"/>
          </p:cNvSpPr>
          <p:nvPr>
            <p:ph idx="1"/>
          </p:nvPr>
        </p:nvSpPr>
        <p:spPr>
          <a:xfrm>
            <a:off x="1097280" y="1858613"/>
            <a:ext cx="6346709" cy="4023360"/>
          </a:xfrm>
        </p:spPr>
        <p:txBody>
          <a:bodyPr/>
          <a:lstStyle/>
          <a:p>
            <a:pPr>
              <a:buFont typeface="Wingdings" panose="05000000000000000000" pitchFamily="2" charset="2"/>
              <a:buChar char="Ø"/>
            </a:pPr>
            <a:r>
              <a:rPr lang="en-US" dirty="0"/>
              <a:t>Tower of Hanoi is a mathematical puzzle where we have three rods (</a:t>
            </a:r>
            <a:r>
              <a:rPr lang="en-US" b="1" dirty="0"/>
              <a:t>A</a:t>
            </a:r>
            <a:r>
              <a:rPr lang="en-US" dirty="0"/>
              <a:t>, </a:t>
            </a:r>
            <a:r>
              <a:rPr lang="en-US" b="1" dirty="0"/>
              <a:t>B</a:t>
            </a:r>
            <a:r>
              <a:rPr lang="en-US" dirty="0"/>
              <a:t>, and </a:t>
            </a:r>
            <a:r>
              <a:rPr lang="en-US" b="1" dirty="0"/>
              <a:t>C</a:t>
            </a:r>
            <a:r>
              <a:rPr lang="en-US" dirty="0"/>
              <a:t>) and </a:t>
            </a:r>
            <a:r>
              <a:rPr lang="en-US" b="1" dirty="0"/>
              <a:t>N</a:t>
            </a:r>
            <a:r>
              <a:rPr lang="en-US" dirty="0"/>
              <a:t> disks. </a:t>
            </a:r>
            <a:endParaRPr lang="en-US" dirty="0" smtClean="0"/>
          </a:p>
          <a:p>
            <a:pPr>
              <a:buFont typeface="Wingdings" panose="05000000000000000000" pitchFamily="2" charset="2"/>
              <a:buChar char="Ø"/>
            </a:pPr>
            <a:r>
              <a:rPr lang="en-US" dirty="0" smtClean="0"/>
              <a:t>Initially</a:t>
            </a:r>
            <a:r>
              <a:rPr lang="en-US" dirty="0"/>
              <a:t>, all the disks are stacked in decreasing value of diameter i.e., the smallest disk is placed on the top and they are on rod </a:t>
            </a:r>
            <a:r>
              <a:rPr lang="en-US" b="1" dirty="0"/>
              <a:t>A</a:t>
            </a:r>
            <a:r>
              <a:rPr lang="en-US" dirty="0"/>
              <a:t>. The objective of the puzzle is to move the entire stack to another rod (here considered </a:t>
            </a:r>
            <a:r>
              <a:rPr lang="en-US" b="1" dirty="0"/>
              <a:t>C</a:t>
            </a:r>
            <a:r>
              <a:rPr lang="en-US" dirty="0"/>
              <a:t>), obeying the following simple rules: </a:t>
            </a:r>
            <a:endParaRPr lang="en-US" dirty="0" smtClean="0"/>
          </a:p>
          <a:p>
            <a:pPr lvl="1" fontAlgn="base">
              <a:buFont typeface="Wingdings" panose="05000000000000000000" pitchFamily="2" charset="2"/>
              <a:buChar char="Ø"/>
            </a:pPr>
            <a:r>
              <a:rPr lang="en-US" dirty="0"/>
              <a:t>Only one disk can be moved at a time.</a:t>
            </a:r>
          </a:p>
          <a:p>
            <a:pPr lvl="1" fontAlgn="base">
              <a:buFont typeface="Wingdings" panose="05000000000000000000" pitchFamily="2" charset="2"/>
              <a:buChar char="Ø"/>
            </a:pPr>
            <a:r>
              <a:rPr lang="en-US" dirty="0"/>
              <a:t>Each move consists of taking the upper disk from one of the stacks and placing it on top of another stack i.e. a disk can only be moved if it is the uppermost disk on a stack.</a:t>
            </a:r>
          </a:p>
          <a:p>
            <a:pPr lvl="1" fontAlgn="base">
              <a:buFont typeface="Wingdings" panose="05000000000000000000" pitchFamily="2" charset="2"/>
              <a:buChar char="Ø"/>
            </a:pPr>
            <a:r>
              <a:rPr lang="en-US" dirty="0"/>
              <a:t>No disk may be placed on top of a smaller disk</a:t>
            </a:r>
            <a:r>
              <a:rPr lang="en-US" dirty="0" smtClean="0"/>
              <a:t>.</a:t>
            </a:r>
          </a:p>
          <a:p>
            <a:pPr fontAlgn="base">
              <a:buFont typeface="Wingdings" panose="05000000000000000000" pitchFamily="2" charset="2"/>
              <a:buChar char="Ø"/>
            </a:pPr>
            <a:endParaRPr lang="en-US" dirty="0"/>
          </a:p>
          <a:p>
            <a:pPr lvl="1">
              <a:buFont typeface="Wingdings" panose="05000000000000000000" pitchFamily="2" charset="2"/>
              <a:buChar char="Ø"/>
            </a:pPr>
            <a:endParaRPr lang="en-US" dirty="0"/>
          </a:p>
        </p:txBody>
      </p:sp>
      <p:pic>
        <p:nvPicPr>
          <p:cNvPr id="1028" name="Picture 4" descr="Tower Of Hanoi"/>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11414" y="1957589"/>
            <a:ext cx="3544266" cy="3812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296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Examples: TOH</a:t>
            </a:r>
          </a:p>
        </p:txBody>
      </p:sp>
      <p:sp>
        <p:nvSpPr>
          <p:cNvPr id="3" name="Content Placeholder 2"/>
          <p:cNvSpPr>
            <a:spLocks noGrp="1"/>
          </p:cNvSpPr>
          <p:nvPr>
            <p:ph idx="1"/>
          </p:nvPr>
        </p:nvSpPr>
        <p:spPr>
          <a:xfrm>
            <a:off x="1097280" y="1957588"/>
            <a:ext cx="6230799" cy="3911505"/>
          </a:xfrm>
        </p:spPr>
        <p:txBody>
          <a:bodyPr>
            <a:normAutofit lnSpcReduction="10000"/>
          </a:bodyPr>
          <a:lstStyle/>
          <a:p>
            <a:r>
              <a:rPr lang="en-US" dirty="0">
                <a:solidFill>
                  <a:schemeClr val="tx1"/>
                </a:solidFill>
              </a:rPr>
              <a:t>void </a:t>
            </a:r>
            <a:r>
              <a:rPr lang="en-US" dirty="0" err="1">
                <a:solidFill>
                  <a:schemeClr val="tx1"/>
                </a:solidFill>
              </a:rPr>
              <a:t>hanoi</a:t>
            </a:r>
            <a:r>
              <a:rPr lang="en-US" dirty="0">
                <a:solidFill>
                  <a:schemeClr val="tx1"/>
                </a:solidFill>
              </a:rPr>
              <a:t>(</a:t>
            </a:r>
            <a:r>
              <a:rPr lang="en-US" dirty="0" err="1">
                <a:solidFill>
                  <a:schemeClr val="tx1"/>
                </a:solidFill>
              </a:rPr>
              <a:t>int</a:t>
            </a:r>
            <a:r>
              <a:rPr lang="en-US" dirty="0">
                <a:solidFill>
                  <a:schemeClr val="tx1"/>
                </a:solidFill>
              </a:rPr>
              <a:t> n, char A, char B, char C){</a:t>
            </a:r>
          </a:p>
          <a:p>
            <a:r>
              <a:rPr lang="en-US" dirty="0">
                <a:solidFill>
                  <a:schemeClr val="tx1"/>
                </a:solidFill>
              </a:rPr>
              <a:t>    if(n==1){</a:t>
            </a:r>
          </a:p>
          <a:p>
            <a:r>
              <a:rPr lang="en-US" dirty="0">
                <a:solidFill>
                  <a:schemeClr val="tx1"/>
                </a:solidFill>
              </a:rPr>
              <a:t>        </a:t>
            </a:r>
            <a:r>
              <a:rPr lang="en-US" dirty="0" err="1">
                <a:solidFill>
                  <a:schemeClr val="tx1"/>
                </a:solidFill>
              </a:rPr>
              <a:t>printf</a:t>
            </a:r>
            <a:r>
              <a:rPr lang="en-US" dirty="0">
                <a:solidFill>
                  <a:schemeClr val="tx1"/>
                </a:solidFill>
              </a:rPr>
              <a:t>("Disk 1 moved from %c to %c \</a:t>
            </a:r>
            <a:r>
              <a:rPr lang="en-US" dirty="0" err="1">
                <a:solidFill>
                  <a:schemeClr val="tx1"/>
                </a:solidFill>
              </a:rPr>
              <a:t>n",A,C</a:t>
            </a:r>
            <a:r>
              <a:rPr lang="en-US" dirty="0">
                <a:solidFill>
                  <a:schemeClr val="tx1"/>
                </a:solidFill>
              </a:rPr>
              <a:t>);</a:t>
            </a:r>
          </a:p>
          <a:p>
            <a:r>
              <a:rPr lang="en-US" dirty="0">
                <a:solidFill>
                  <a:schemeClr val="tx1"/>
                </a:solidFill>
              </a:rPr>
              <a:t>        return;</a:t>
            </a:r>
          </a:p>
          <a:p>
            <a:r>
              <a:rPr lang="en-US" dirty="0">
                <a:solidFill>
                  <a:schemeClr val="tx1"/>
                </a:solidFill>
              </a:rPr>
              <a:t>    }</a:t>
            </a:r>
          </a:p>
          <a:p>
            <a:r>
              <a:rPr lang="en-US" dirty="0">
                <a:solidFill>
                  <a:schemeClr val="tx1"/>
                </a:solidFill>
              </a:rPr>
              <a:t>    </a:t>
            </a:r>
            <a:r>
              <a:rPr lang="en-US" dirty="0" err="1">
                <a:solidFill>
                  <a:schemeClr val="tx1"/>
                </a:solidFill>
              </a:rPr>
              <a:t>hanoi</a:t>
            </a:r>
            <a:r>
              <a:rPr lang="en-US" dirty="0">
                <a:solidFill>
                  <a:schemeClr val="tx1"/>
                </a:solidFill>
              </a:rPr>
              <a:t>(n-1,A,C,B);</a:t>
            </a:r>
          </a:p>
          <a:p>
            <a:r>
              <a:rPr lang="en-US" dirty="0">
                <a:solidFill>
                  <a:schemeClr val="tx1"/>
                </a:solidFill>
              </a:rPr>
              <a:t>    </a:t>
            </a:r>
            <a:r>
              <a:rPr lang="en-US" dirty="0" err="1">
                <a:solidFill>
                  <a:schemeClr val="tx1"/>
                </a:solidFill>
              </a:rPr>
              <a:t>printf</a:t>
            </a:r>
            <a:r>
              <a:rPr lang="en-US" dirty="0">
                <a:solidFill>
                  <a:schemeClr val="tx1"/>
                </a:solidFill>
              </a:rPr>
              <a:t>("Disk %d moved from %c to %c \n",</a:t>
            </a:r>
            <a:r>
              <a:rPr lang="en-US" dirty="0" err="1">
                <a:solidFill>
                  <a:schemeClr val="tx1"/>
                </a:solidFill>
              </a:rPr>
              <a:t>n,A,C</a:t>
            </a:r>
            <a:r>
              <a:rPr lang="en-US" dirty="0">
                <a:solidFill>
                  <a:schemeClr val="tx1"/>
                </a:solidFill>
              </a:rPr>
              <a:t>);</a:t>
            </a:r>
          </a:p>
          <a:p>
            <a:r>
              <a:rPr lang="en-US" dirty="0">
                <a:solidFill>
                  <a:schemeClr val="tx1"/>
                </a:solidFill>
              </a:rPr>
              <a:t>    </a:t>
            </a:r>
            <a:r>
              <a:rPr lang="en-US" dirty="0" err="1">
                <a:solidFill>
                  <a:schemeClr val="tx1"/>
                </a:solidFill>
              </a:rPr>
              <a:t>hanoi</a:t>
            </a:r>
            <a:r>
              <a:rPr lang="en-US" dirty="0">
                <a:solidFill>
                  <a:schemeClr val="tx1"/>
                </a:solidFill>
              </a:rPr>
              <a:t>(n-1,B,A,C);</a:t>
            </a:r>
          </a:p>
          <a:p>
            <a:r>
              <a:rPr lang="en-US" dirty="0">
                <a:solidFill>
                  <a:schemeClr val="tx1"/>
                </a:solidFill>
              </a:rPr>
              <a:t>}</a:t>
            </a:r>
          </a:p>
        </p:txBody>
      </p:sp>
    </p:spTree>
    <p:extLst>
      <p:ext uri="{BB962C8B-B14F-4D97-AF65-F5344CB8AC3E}">
        <p14:creationId xmlns:p14="http://schemas.microsoft.com/office/powerpoint/2010/main" val="3975662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Reversing </a:t>
            </a:r>
            <a:r>
              <a:rPr lang="en-US" dirty="0"/>
              <a:t>an integer</a:t>
            </a:r>
          </a:p>
        </p:txBody>
      </p:sp>
      <p:sp>
        <p:nvSpPr>
          <p:cNvPr id="4" name="Content Placeholder 2"/>
          <p:cNvSpPr txBox="1">
            <a:spLocks/>
          </p:cNvSpPr>
          <p:nvPr/>
        </p:nvSpPr>
        <p:spPr>
          <a:xfrm>
            <a:off x="1352283" y="1954108"/>
            <a:ext cx="10609616"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err="1"/>
              <a:t>int</a:t>
            </a:r>
            <a:r>
              <a:rPr lang="en-US" dirty="0"/>
              <a:t> </a:t>
            </a:r>
            <a:r>
              <a:rPr lang="en-US" dirty="0" err="1" smtClean="0"/>
              <a:t>revNumFunction</a:t>
            </a:r>
            <a:r>
              <a:rPr lang="en-US" dirty="0" smtClean="0"/>
              <a:t>(</a:t>
            </a:r>
            <a:r>
              <a:rPr lang="en-US" dirty="0" err="1" smtClean="0"/>
              <a:t>int</a:t>
            </a:r>
            <a:r>
              <a:rPr lang="en-US" dirty="0" smtClean="0"/>
              <a:t> </a:t>
            </a:r>
            <a:r>
              <a:rPr lang="en-US" dirty="0" err="1"/>
              <a:t>num</a:t>
            </a:r>
            <a:r>
              <a:rPr lang="en-US" dirty="0"/>
              <a:t>){</a:t>
            </a:r>
          </a:p>
          <a:p>
            <a:pPr marL="0" indent="0">
              <a:buNone/>
            </a:pPr>
            <a:r>
              <a:rPr lang="en-US" dirty="0"/>
              <a:t>   if(</a:t>
            </a:r>
            <a:r>
              <a:rPr lang="en-US" dirty="0" err="1"/>
              <a:t>num</a:t>
            </a:r>
            <a:r>
              <a:rPr lang="en-US" dirty="0"/>
              <a:t>){</a:t>
            </a:r>
          </a:p>
          <a:p>
            <a:pPr marL="0" indent="0">
              <a:buNone/>
            </a:pPr>
            <a:r>
              <a:rPr lang="en-US" dirty="0"/>
              <a:t>      rem=num%10;</a:t>
            </a:r>
          </a:p>
          <a:p>
            <a:pPr marL="0" indent="0">
              <a:buNone/>
            </a:pPr>
            <a:r>
              <a:rPr lang="en-US" dirty="0"/>
              <a:t>      sum=sum*10+rem;</a:t>
            </a:r>
          </a:p>
          <a:p>
            <a:pPr marL="0" indent="0">
              <a:buNone/>
            </a:pPr>
            <a:r>
              <a:rPr lang="en-US" dirty="0"/>
              <a:t>      </a:t>
            </a:r>
            <a:r>
              <a:rPr lang="en-US" dirty="0" err="1"/>
              <a:t>revNumFunction</a:t>
            </a:r>
            <a:r>
              <a:rPr lang="en-US" dirty="0"/>
              <a:t>(</a:t>
            </a:r>
            <a:r>
              <a:rPr lang="en-US" dirty="0" err="1"/>
              <a:t>num</a:t>
            </a:r>
            <a:r>
              <a:rPr lang="en-US" dirty="0"/>
              <a:t>/10);</a:t>
            </a:r>
          </a:p>
          <a:p>
            <a:pPr marL="0" indent="0">
              <a:buNone/>
            </a:pPr>
            <a:r>
              <a:rPr lang="en-US" dirty="0"/>
              <a:t>   }</a:t>
            </a:r>
          </a:p>
          <a:p>
            <a:pPr marL="0" indent="0">
              <a:buNone/>
            </a:pPr>
            <a:r>
              <a:rPr lang="en-US" dirty="0"/>
              <a:t>   else</a:t>
            </a:r>
          </a:p>
          <a:p>
            <a:pPr marL="0" indent="0">
              <a:buNone/>
            </a:pPr>
            <a:r>
              <a:rPr lang="en-US" dirty="0"/>
              <a:t>      return sum;</a:t>
            </a:r>
          </a:p>
          <a:p>
            <a:pPr marL="0" indent="0">
              <a:buNone/>
            </a:pPr>
            <a:r>
              <a:rPr lang="en-US" dirty="0"/>
              <a:t>}</a:t>
            </a:r>
          </a:p>
        </p:txBody>
      </p:sp>
    </p:spTree>
    <p:extLst>
      <p:ext uri="{BB962C8B-B14F-4D97-AF65-F5344CB8AC3E}">
        <p14:creationId xmlns:p14="http://schemas.microsoft.com/office/powerpoint/2010/main" val="3709792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Recursion</a:t>
            </a:r>
          </a:p>
        </p:txBody>
      </p:sp>
      <p:sp>
        <p:nvSpPr>
          <p:cNvPr id="3" name="Content Placeholder 2"/>
          <p:cNvSpPr>
            <a:spLocks noGrp="1"/>
          </p:cNvSpPr>
          <p:nvPr>
            <p:ph idx="1"/>
          </p:nvPr>
        </p:nvSpPr>
        <p:spPr>
          <a:xfrm>
            <a:off x="1097280" y="1845733"/>
            <a:ext cx="10058400" cy="4426277"/>
          </a:xfrm>
        </p:spPr>
        <p:txBody>
          <a:bodyPr>
            <a:normAutofit/>
          </a:bodyPr>
          <a:lstStyle/>
          <a:p>
            <a:pPr>
              <a:buFont typeface="Wingdings" panose="05000000000000000000" pitchFamily="2" charset="2"/>
              <a:buChar char="Ø"/>
            </a:pPr>
            <a:r>
              <a:rPr lang="en-US" dirty="0"/>
              <a:t>A recursive function has two different parts</a:t>
            </a:r>
            <a:r>
              <a:rPr lang="en-US" dirty="0" smtClean="0"/>
              <a:t>.</a:t>
            </a:r>
          </a:p>
          <a:p>
            <a:pPr lvl="1">
              <a:buFont typeface="Wingdings" panose="05000000000000000000" pitchFamily="2" charset="2"/>
              <a:buChar char="Ø"/>
            </a:pPr>
            <a:r>
              <a:rPr lang="en-US" dirty="0" smtClean="0"/>
              <a:t> </a:t>
            </a:r>
            <a:r>
              <a:rPr lang="en-US" dirty="0"/>
              <a:t>The </a:t>
            </a:r>
            <a:r>
              <a:rPr lang="en-US" b="1" dirty="0"/>
              <a:t>base case </a:t>
            </a:r>
            <a:r>
              <a:rPr lang="en-US" dirty="0"/>
              <a:t>and the </a:t>
            </a:r>
            <a:r>
              <a:rPr lang="en-US" b="1" dirty="0"/>
              <a:t>recursive case</a:t>
            </a:r>
            <a:r>
              <a:rPr lang="en-US" dirty="0"/>
              <a:t>. </a:t>
            </a:r>
            <a:endParaRPr lang="en-US" dirty="0" smtClean="0"/>
          </a:p>
          <a:p>
            <a:pPr lvl="1">
              <a:buFont typeface="Wingdings" panose="05000000000000000000" pitchFamily="2" charset="2"/>
              <a:buChar char="Ø"/>
            </a:pPr>
            <a:r>
              <a:rPr lang="en-US" dirty="0" smtClean="0"/>
              <a:t>The </a:t>
            </a:r>
            <a:r>
              <a:rPr lang="en-US" dirty="0"/>
              <a:t>base case is used to terminate the task of recurring. If base case is not defined, then the function will recur infinite number of </a:t>
            </a:r>
            <a:r>
              <a:rPr lang="en-US" dirty="0" smtClean="0"/>
              <a:t>times</a:t>
            </a:r>
          </a:p>
          <a:p>
            <a:pPr>
              <a:buFont typeface="Wingdings" panose="05000000000000000000" pitchFamily="2" charset="2"/>
              <a:buChar char="Ø"/>
            </a:pPr>
            <a:r>
              <a:rPr lang="en-US" dirty="0"/>
              <a:t>In computer program, when we call one function, the value of the program counter is stored into the internal stack before jumping into the function area. </a:t>
            </a:r>
            <a:endParaRPr lang="en-US" dirty="0" smtClean="0"/>
          </a:p>
          <a:p>
            <a:pPr>
              <a:buFont typeface="Wingdings" panose="05000000000000000000" pitchFamily="2" charset="2"/>
              <a:buChar char="Ø"/>
            </a:pPr>
            <a:r>
              <a:rPr lang="en-US" dirty="0" smtClean="0"/>
              <a:t>After </a:t>
            </a:r>
            <a:r>
              <a:rPr lang="en-US" dirty="0"/>
              <a:t>completing the task, it pops out the address and assign it into the program counter, then resume the task. </a:t>
            </a:r>
            <a:endParaRPr lang="en-US" dirty="0" smtClean="0"/>
          </a:p>
          <a:p>
            <a:pPr>
              <a:buFont typeface="Wingdings" panose="05000000000000000000" pitchFamily="2" charset="2"/>
              <a:buChar char="Ø"/>
            </a:pPr>
            <a:r>
              <a:rPr lang="en-US" dirty="0" smtClean="0"/>
              <a:t>During </a:t>
            </a:r>
            <a:r>
              <a:rPr lang="en-US" dirty="0"/>
              <a:t>recursive call, it will store the address multiple times, and jumps into the next function call statement. </a:t>
            </a:r>
            <a:endParaRPr lang="en-US" dirty="0" smtClean="0"/>
          </a:p>
          <a:p>
            <a:pPr>
              <a:buFont typeface="Wingdings" panose="05000000000000000000" pitchFamily="2" charset="2"/>
              <a:buChar char="Ø"/>
            </a:pPr>
            <a:r>
              <a:rPr lang="en-US" dirty="0" smtClean="0"/>
              <a:t>If </a:t>
            </a:r>
            <a:r>
              <a:rPr lang="en-US" dirty="0"/>
              <a:t>one base case is not defined, it will recur again and again, and store address into stack. If the stack has no space anymore, it will raise an error as “Internal Stack Overflow”.</a:t>
            </a:r>
          </a:p>
        </p:txBody>
      </p:sp>
    </p:spTree>
    <p:extLst>
      <p:ext uri="{BB962C8B-B14F-4D97-AF65-F5344CB8AC3E}">
        <p14:creationId xmlns:p14="http://schemas.microsoft.com/office/powerpoint/2010/main" val="89345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7598534" y="1927062"/>
            <a:ext cx="3557145" cy="3945704"/>
          </a:xfrm>
        </p:spPr>
        <p:style>
          <a:lnRef idx="2">
            <a:schemeClr val="accent1"/>
          </a:lnRef>
          <a:fillRef idx="1">
            <a:schemeClr val="lt1"/>
          </a:fillRef>
          <a:effectRef idx="0">
            <a:schemeClr val="accent1"/>
          </a:effectRef>
          <a:fontRef idx="minor">
            <a:schemeClr val="dk1"/>
          </a:fontRef>
        </p:style>
        <p:txBody>
          <a:bodyPr>
            <a:normAutofit/>
          </a:bodyPr>
          <a:lstStyle/>
          <a:p>
            <a:pPr marL="292608" lvl="1" indent="0">
              <a:buNone/>
            </a:pPr>
            <a:endParaRPr lang="en-US" sz="2400" dirty="0" smtClean="0"/>
          </a:p>
          <a:p>
            <a:pPr marL="292608" lvl="1" indent="0">
              <a:buNone/>
            </a:pPr>
            <a:r>
              <a:rPr lang="en-US" sz="2400" dirty="0" err="1" smtClean="0"/>
              <a:t>int</a:t>
            </a:r>
            <a:r>
              <a:rPr lang="en-US" sz="2400" dirty="0" smtClean="0"/>
              <a:t> </a:t>
            </a:r>
            <a:r>
              <a:rPr lang="en-US" sz="2400" dirty="0"/>
              <a:t>fact(</a:t>
            </a:r>
            <a:r>
              <a:rPr lang="en-US" sz="2400" dirty="0" err="1"/>
              <a:t>int</a:t>
            </a:r>
            <a:r>
              <a:rPr lang="en-US" sz="2400" dirty="0"/>
              <a:t> n)</a:t>
            </a:r>
          </a:p>
          <a:p>
            <a:pPr marL="292608" lvl="1" indent="0">
              <a:buNone/>
            </a:pPr>
            <a:r>
              <a:rPr lang="en-US" sz="2400" dirty="0"/>
              <a:t>{</a:t>
            </a:r>
          </a:p>
          <a:p>
            <a:pPr marL="292608" lvl="1" indent="0">
              <a:buNone/>
            </a:pPr>
            <a:r>
              <a:rPr lang="en-US" sz="2400" dirty="0"/>
              <a:t>    if (n &lt; = 1) // base case</a:t>
            </a:r>
          </a:p>
          <a:p>
            <a:pPr marL="292608" lvl="1" indent="0">
              <a:buNone/>
            </a:pPr>
            <a:r>
              <a:rPr lang="en-US" sz="2400" dirty="0"/>
              <a:t>        return 1;</a:t>
            </a:r>
          </a:p>
          <a:p>
            <a:pPr marL="292608" lvl="1" indent="0">
              <a:buNone/>
            </a:pPr>
            <a:r>
              <a:rPr lang="en-US" sz="2400" dirty="0"/>
              <a:t>    else    </a:t>
            </a:r>
          </a:p>
          <a:p>
            <a:pPr marL="292608" lvl="1" indent="0">
              <a:buNone/>
            </a:pPr>
            <a:r>
              <a:rPr lang="en-US" sz="2400" dirty="0"/>
              <a:t>        return n*fact(n-1);    </a:t>
            </a:r>
          </a:p>
          <a:p>
            <a:pPr marL="292608" lvl="1" indent="0">
              <a:buNone/>
            </a:pPr>
            <a:r>
              <a:rPr lang="en-US" sz="2400" dirty="0"/>
              <a:t>}</a:t>
            </a:r>
          </a:p>
        </p:txBody>
      </p:sp>
      <p:sp>
        <p:nvSpPr>
          <p:cNvPr id="4" name="Content Placeholder 2"/>
          <p:cNvSpPr txBox="1">
            <a:spLocks/>
          </p:cNvSpPr>
          <p:nvPr/>
        </p:nvSpPr>
        <p:spPr>
          <a:xfrm>
            <a:off x="6529589" y="1836910"/>
            <a:ext cx="4404576" cy="441339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dirty="0"/>
          </a:p>
        </p:txBody>
      </p:sp>
      <p:sp>
        <p:nvSpPr>
          <p:cNvPr id="7" name="Content Placeholder 2"/>
          <p:cNvSpPr txBox="1">
            <a:spLocks/>
          </p:cNvSpPr>
          <p:nvPr/>
        </p:nvSpPr>
        <p:spPr>
          <a:xfrm>
            <a:off x="1249679" y="1998134"/>
            <a:ext cx="5279909" cy="42330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smtClean="0"/>
              <a:t>One example of recursive call is finding the factorial of a number. </a:t>
            </a:r>
          </a:p>
          <a:p>
            <a:pPr>
              <a:buFont typeface="Wingdings" panose="05000000000000000000" pitchFamily="2" charset="2"/>
              <a:buChar char="Ø"/>
            </a:pPr>
            <a:r>
              <a:rPr lang="en-US" dirty="0" smtClean="0"/>
              <a:t>We can see that the factorial of a number n = n! is same as the n * (n-1)!, again it is same as n * (n - 1) * (n - 2)!. </a:t>
            </a:r>
          </a:p>
          <a:p>
            <a:pPr>
              <a:buFont typeface="Wingdings" panose="05000000000000000000" pitchFamily="2" charset="2"/>
              <a:buChar char="Ø"/>
            </a:pPr>
            <a:r>
              <a:rPr lang="en-US" dirty="0" smtClean="0"/>
              <a:t>So if the factorial is a function, then it will be called again and again, but the argument is decreased by 1.</a:t>
            </a:r>
          </a:p>
          <a:p>
            <a:pPr>
              <a:buFont typeface="Wingdings" panose="05000000000000000000" pitchFamily="2" charset="2"/>
              <a:buChar char="Ø"/>
            </a:pPr>
            <a:r>
              <a:rPr lang="en-US" dirty="0" smtClean="0"/>
              <a:t>When the argument is 1 or 0, it will return 1. This could be the base case of the recursion.</a:t>
            </a:r>
            <a:endParaRPr lang="en-US" dirty="0"/>
          </a:p>
        </p:txBody>
      </p:sp>
    </p:spTree>
    <p:extLst>
      <p:ext uri="{BB962C8B-B14F-4D97-AF65-F5344CB8AC3E}">
        <p14:creationId xmlns:p14="http://schemas.microsoft.com/office/powerpoint/2010/main" val="403676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vs. Iteration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2444795"/>
              </p:ext>
            </p:extLst>
          </p:nvPr>
        </p:nvGraphicFramePr>
        <p:xfrm>
          <a:off x="1097280" y="2129598"/>
          <a:ext cx="10058400" cy="3636152"/>
        </p:xfrm>
        <a:graphic>
          <a:graphicData uri="http://schemas.openxmlformats.org/drawingml/2006/table">
            <a:tbl>
              <a:tblPr firstRow="1" bandRow="1">
                <a:tableStyleId>{5940675A-B579-460E-94D1-54222C63F5DA}</a:tableStyleId>
              </a:tblPr>
              <a:tblGrid>
                <a:gridCol w="5029200"/>
                <a:gridCol w="5029200"/>
              </a:tblGrid>
              <a:tr h="689963">
                <a:tc>
                  <a:txBody>
                    <a:bodyPr/>
                    <a:lstStyle/>
                    <a:p>
                      <a:pPr algn="ctr" fontAlgn="base"/>
                      <a:r>
                        <a:rPr lang="en-US" sz="2000" b="1" dirty="0">
                          <a:effectLst/>
                        </a:rPr>
                        <a:t>Recursion</a:t>
                      </a:r>
                      <a:endParaRPr lang="en-US" sz="2000" b="0" dirty="0">
                        <a:effectLst/>
                      </a:endParaRPr>
                    </a:p>
                  </a:txBody>
                  <a:tcPr marL="95250" marR="95250" marT="133350" marB="133350" anchor="ctr"/>
                </a:tc>
                <a:tc>
                  <a:txBody>
                    <a:bodyPr/>
                    <a:lstStyle/>
                    <a:p>
                      <a:pPr algn="ctr" fontAlgn="base"/>
                      <a:r>
                        <a:rPr lang="en-US" sz="2000" b="1" dirty="0">
                          <a:effectLst/>
                        </a:rPr>
                        <a:t>Iteration</a:t>
                      </a:r>
                      <a:endParaRPr lang="en-US" sz="2000" b="0" dirty="0">
                        <a:effectLst/>
                      </a:endParaRPr>
                    </a:p>
                  </a:txBody>
                  <a:tcPr marL="95250" marR="95250" marT="133350" marB="133350" anchor="ctr"/>
                </a:tc>
              </a:tr>
              <a:tr h="689963">
                <a:tc>
                  <a:txBody>
                    <a:bodyPr/>
                    <a:lstStyle/>
                    <a:p>
                      <a:pPr algn="l" fontAlgn="base"/>
                      <a:r>
                        <a:rPr lang="en-US" sz="2000" b="0" dirty="0">
                          <a:effectLst/>
                        </a:rPr>
                        <a:t>Terminates when the base case becomes true.</a:t>
                      </a:r>
                    </a:p>
                  </a:txBody>
                  <a:tcPr marL="95250" marR="95250" marT="133350" marB="133350" anchor="ctr"/>
                </a:tc>
                <a:tc>
                  <a:txBody>
                    <a:bodyPr/>
                    <a:lstStyle/>
                    <a:p>
                      <a:pPr algn="l" fontAlgn="base"/>
                      <a:r>
                        <a:rPr lang="en-US" sz="2000" b="0" dirty="0">
                          <a:effectLst/>
                        </a:rPr>
                        <a:t>Terminates when the condition becomes false.</a:t>
                      </a:r>
                    </a:p>
                  </a:txBody>
                  <a:tcPr marL="95250" marR="95250" marT="133350" marB="133350" anchor="ctr"/>
                </a:tc>
              </a:tr>
              <a:tr h="689963">
                <a:tc>
                  <a:txBody>
                    <a:bodyPr/>
                    <a:lstStyle/>
                    <a:p>
                      <a:pPr algn="l" fontAlgn="base"/>
                      <a:r>
                        <a:rPr lang="en-US" sz="2000" b="0" dirty="0">
                          <a:effectLst/>
                        </a:rPr>
                        <a:t>Used with functions.</a:t>
                      </a:r>
                    </a:p>
                  </a:txBody>
                  <a:tcPr marL="95250" marR="95250" marT="133350" marB="133350" anchor="ctr"/>
                </a:tc>
                <a:tc>
                  <a:txBody>
                    <a:bodyPr/>
                    <a:lstStyle/>
                    <a:p>
                      <a:pPr algn="l" fontAlgn="base"/>
                      <a:r>
                        <a:rPr lang="en-US" sz="2000" b="0" dirty="0">
                          <a:effectLst/>
                        </a:rPr>
                        <a:t>Used with loops.</a:t>
                      </a:r>
                    </a:p>
                  </a:txBody>
                  <a:tcPr marL="95250" marR="95250" marT="133350" marB="133350" anchor="ctr"/>
                </a:tc>
              </a:tr>
              <a:tr h="815891">
                <a:tc>
                  <a:txBody>
                    <a:bodyPr/>
                    <a:lstStyle/>
                    <a:p>
                      <a:pPr algn="l" fontAlgn="base"/>
                      <a:r>
                        <a:rPr lang="en-US" sz="2000" b="0" dirty="0">
                          <a:effectLst/>
                        </a:rPr>
                        <a:t>Every recursive call needs extra space in the stack memory.</a:t>
                      </a:r>
                    </a:p>
                  </a:txBody>
                  <a:tcPr marL="95250" marR="95250" marT="133350" marB="133350" anchor="ctr"/>
                </a:tc>
                <a:tc>
                  <a:txBody>
                    <a:bodyPr/>
                    <a:lstStyle/>
                    <a:p>
                      <a:pPr algn="l" fontAlgn="base"/>
                      <a:r>
                        <a:rPr lang="en-US" sz="2000" b="0" dirty="0">
                          <a:effectLst/>
                        </a:rPr>
                        <a:t>Every iteration does not require any extra space.</a:t>
                      </a:r>
                    </a:p>
                  </a:txBody>
                  <a:tcPr marL="95250" marR="95250" marT="133350" marB="133350" anchor="ctr"/>
                </a:tc>
              </a:tr>
              <a:tr h="689963">
                <a:tc>
                  <a:txBody>
                    <a:bodyPr/>
                    <a:lstStyle/>
                    <a:p>
                      <a:pPr algn="l" fontAlgn="base"/>
                      <a:r>
                        <a:rPr lang="en-US" sz="2000" b="0" dirty="0">
                          <a:effectLst/>
                        </a:rPr>
                        <a:t>Smaller code size.</a:t>
                      </a:r>
                    </a:p>
                  </a:txBody>
                  <a:tcPr marL="95250" marR="95250" marT="133350" marB="133350" anchor="ctr"/>
                </a:tc>
                <a:tc>
                  <a:txBody>
                    <a:bodyPr/>
                    <a:lstStyle/>
                    <a:p>
                      <a:pPr algn="l" fontAlgn="base"/>
                      <a:r>
                        <a:rPr lang="en-US" sz="2000" b="0" dirty="0">
                          <a:effectLst/>
                        </a:rPr>
                        <a:t>Larger code size.</a:t>
                      </a:r>
                    </a:p>
                  </a:txBody>
                  <a:tcPr marL="95250" marR="95250" marT="133350" marB="133350" anchor="ctr"/>
                </a:tc>
              </a:tr>
            </a:tbl>
          </a:graphicData>
        </a:graphic>
      </p:graphicFrame>
    </p:spTree>
    <p:extLst>
      <p:ext uri="{BB962C8B-B14F-4D97-AF65-F5344CB8AC3E}">
        <p14:creationId xmlns:p14="http://schemas.microsoft.com/office/powerpoint/2010/main" val="383433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a:t>Recursion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The code may be easier to write.</a:t>
            </a:r>
          </a:p>
          <a:p>
            <a:pPr>
              <a:buFont typeface="Wingdings" panose="05000000000000000000" pitchFamily="2" charset="2"/>
              <a:buChar char="Ø"/>
            </a:pPr>
            <a:r>
              <a:rPr lang="en-US" dirty="0" smtClean="0"/>
              <a:t>To solve such problem which are naturally recursive such as Tower of Hanoi.</a:t>
            </a:r>
          </a:p>
          <a:p>
            <a:pPr>
              <a:buFont typeface="Wingdings" panose="05000000000000000000" pitchFamily="2" charset="2"/>
              <a:buChar char="Ø"/>
            </a:pPr>
            <a:r>
              <a:rPr lang="en-US" dirty="0" smtClean="0"/>
              <a:t>Extremely useful while applying the same solution.</a:t>
            </a:r>
          </a:p>
          <a:p>
            <a:pPr>
              <a:buFont typeface="Wingdings" panose="05000000000000000000" pitchFamily="2" charset="2"/>
              <a:buChar char="Ø"/>
            </a:pPr>
            <a:r>
              <a:rPr lang="en-US" dirty="0" smtClean="0"/>
              <a:t>Recursion reduce the length of code.</a:t>
            </a:r>
          </a:p>
          <a:p>
            <a:pPr>
              <a:buFont typeface="Wingdings" panose="05000000000000000000" pitchFamily="2" charset="2"/>
              <a:buChar char="Ø"/>
            </a:pPr>
            <a:r>
              <a:rPr lang="en-US" dirty="0" smtClean="0"/>
              <a:t>It is very useful in solving the data structure problem. </a:t>
            </a:r>
            <a:endParaRPr lang="en-US" dirty="0"/>
          </a:p>
        </p:txBody>
      </p:sp>
    </p:spTree>
    <p:extLst>
      <p:ext uri="{BB962C8B-B14F-4D97-AF65-F5344CB8AC3E}">
        <p14:creationId xmlns:p14="http://schemas.microsoft.com/office/powerpoint/2010/main" val="176756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a:t>
            </a:r>
            <a:r>
              <a:rPr lang="en-US" dirty="0"/>
              <a:t>of Recursion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Recursive function are generally slower than non-recursive function.</a:t>
            </a:r>
          </a:p>
          <a:p>
            <a:pPr>
              <a:buFont typeface="Wingdings" panose="05000000000000000000" pitchFamily="2" charset="2"/>
              <a:buChar char="Ø"/>
            </a:pPr>
            <a:r>
              <a:rPr lang="en-US" dirty="0" smtClean="0"/>
              <a:t>It may require a lot of memory space to hold intermediate results on the system stacks.</a:t>
            </a:r>
          </a:p>
          <a:p>
            <a:pPr>
              <a:buFont typeface="Wingdings" panose="05000000000000000000" pitchFamily="2" charset="2"/>
              <a:buChar char="Ø"/>
            </a:pPr>
            <a:r>
              <a:rPr lang="en-US" dirty="0" smtClean="0"/>
              <a:t>Hard to analyze or understand the code.</a:t>
            </a:r>
          </a:p>
          <a:p>
            <a:pPr>
              <a:buFont typeface="Wingdings" panose="05000000000000000000" pitchFamily="2" charset="2"/>
              <a:buChar char="Ø"/>
            </a:pPr>
            <a:r>
              <a:rPr lang="en-US" dirty="0" smtClean="0"/>
              <a:t>It is not more efficient in terms of space and time complexity.</a:t>
            </a:r>
          </a:p>
          <a:p>
            <a:pPr>
              <a:buFont typeface="Wingdings" panose="05000000000000000000" pitchFamily="2" charset="2"/>
              <a:buChar char="Ø"/>
            </a:pPr>
            <a:r>
              <a:rPr lang="en-US" dirty="0" smtClean="0"/>
              <a:t>The computer may run out of memory if the recursive calls are not properly checked.</a:t>
            </a:r>
          </a:p>
          <a:p>
            <a:pPr>
              <a:buFont typeface="Wingdings" panose="05000000000000000000" pitchFamily="2" charset="2"/>
              <a:buChar char="Ø"/>
            </a:pPr>
            <a:r>
              <a:rPr lang="en-US" dirty="0" smtClean="0"/>
              <a:t>In recursive we must have an if statement somewhere to force the function to return without the recursive call being executed, otherwise the function will never return.</a:t>
            </a:r>
          </a:p>
        </p:txBody>
      </p:sp>
    </p:spTree>
    <p:extLst>
      <p:ext uri="{BB962C8B-B14F-4D97-AF65-F5344CB8AC3E}">
        <p14:creationId xmlns:p14="http://schemas.microsoft.com/office/powerpoint/2010/main" val="81362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Recursion</a:t>
            </a:r>
            <a:endParaRPr lang="en-US" dirty="0"/>
          </a:p>
        </p:txBody>
      </p:sp>
      <p:sp>
        <p:nvSpPr>
          <p:cNvPr id="3" name="Content Placeholder 2"/>
          <p:cNvSpPr>
            <a:spLocks noGrp="1"/>
          </p:cNvSpPr>
          <p:nvPr>
            <p:ph idx="1"/>
          </p:nvPr>
        </p:nvSpPr>
        <p:spPr>
          <a:xfrm>
            <a:off x="1097280" y="1845734"/>
            <a:ext cx="10058400" cy="4374762"/>
          </a:xfrm>
        </p:spPr>
        <p:txBody>
          <a:bodyPr>
            <a:normAutofit/>
          </a:bodyPr>
          <a:lstStyle/>
          <a:p>
            <a:pPr>
              <a:buFont typeface="Wingdings" panose="05000000000000000000" pitchFamily="2" charset="2"/>
              <a:buChar char="Ø"/>
            </a:pPr>
            <a:r>
              <a:rPr lang="en-US" dirty="0" smtClean="0"/>
              <a:t>Mainly </a:t>
            </a:r>
            <a:r>
              <a:rPr lang="en-US" dirty="0"/>
              <a:t>of</a:t>
            </a:r>
            <a:r>
              <a:rPr lang="en-US" b="1" dirty="0"/>
              <a:t> two types</a:t>
            </a:r>
            <a:r>
              <a:rPr lang="en-US" dirty="0"/>
              <a:t> depending on whether </a:t>
            </a:r>
            <a:r>
              <a:rPr lang="en-US" b="1" dirty="0"/>
              <a:t>a function calls itself from within itself</a:t>
            </a:r>
            <a:r>
              <a:rPr lang="en-US" dirty="0"/>
              <a:t> or </a:t>
            </a:r>
            <a:r>
              <a:rPr lang="en-US" b="1" dirty="0"/>
              <a:t>more than one function call one another mutually.</a:t>
            </a:r>
            <a:r>
              <a:rPr lang="en-US" dirty="0"/>
              <a:t> </a:t>
            </a:r>
            <a:endParaRPr lang="en-US" dirty="0" smtClean="0"/>
          </a:p>
          <a:p>
            <a:pPr>
              <a:buFont typeface="Wingdings" panose="05000000000000000000" pitchFamily="2" charset="2"/>
              <a:buChar char="Ø"/>
            </a:pPr>
            <a:r>
              <a:rPr lang="en-US" dirty="0" smtClean="0"/>
              <a:t>The </a:t>
            </a:r>
            <a:r>
              <a:rPr lang="en-US" dirty="0"/>
              <a:t>first one is called </a:t>
            </a:r>
            <a:r>
              <a:rPr lang="en-US" b="1" dirty="0"/>
              <a:t>direct recursion</a:t>
            </a:r>
            <a:r>
              <a:rPr lang="en-US" dirty="0"/>
              <a:t> and </a:t>
            </a:r>
            <a:endParaRPr lang="en-US" dirty="0" smtClean="0"/>
          </a:p>
          <a:p>
            <a:pPr>
              <a:buFont typeface="Wingdings" panose="05000000000000000000" pitchFamily="2" charset="2"/>
              <a:buChar char="Ø"/>
            </a:pPr>
            <a:r>
              <a:rPr lang="en-US" dirty="0" smtClean="0"/>
              <a:t>another </a:t>
            </a:r>
            <a:r>
              <a:rPr lang="en-US" dirty="0"/>
              <a:t>one is called </a:t>
            </a:r>
            <a:r>
              <a:rPr lang="en-US" b="1" dirty="0"/>
              <a:t>indirect recursion</a:t>
            </a:r>
            <a:r>
              <a:rPr lang="en-US" dirty="0"/>
              <a:t>. </a:t>
            </a:r>
            <a:endParaRPr lang="en-US" dirty="0" smtClean="0"/>
          </a:p>
          <a:p>
            <a:pPr>
              <a:buFont typeface="Wingdings" panose="05000000000000000000" pitchFamily="2" charset="2"/>
              <a:buChar char="Ø"/>
            </a:pPr>
            <a:r>
              <a:rPr lang="en-US" b="1" dirty="0" smtClean="0"/>
              <a:t>Direct Recursion:</a:t>
            </a:r>
          </a:p>
          <a:p>
            <a:pPr lvl="1">
              <a:buFont typeface="Wingdings" panose="05000000000000000000" pitchFamily="2" charset="2"/>
              <a:buChar char="Ø"/>
            </a:pPr>
            <a:r>
              <a:rPr lang="en-US" dirty="0"/>
              <a:t>These can be further categorized into </a:t>
            </a:r>
            <a:r>
              <a:rPr lang="en-US" b="1" dirty="0"/>
              <a:t>four types</a:t>
            </a:r>
            <a:r>
              <a:rPr lang="en-US" dirty="0" smtClean="0"/>
              <a:t>:</a:t>
            </a:r>
          </a:p>
          <a:p>
            <a:pPr lvl="1">
              <a:buFont typeface="Wingdings" panose="05000000000000000000" pitchFamily="2" charset="2"/>
              <a:buChar char="Ø"/>
            </a:pPr>
            <a:r>
              <a:rPr lang="en-US" b="1" dirty="0"/>
              <a:t>Tail </a:t>
            </a:r>
            <a:r>
              <a:rPr lang="en-US" b="1" dirty="0" smtClean="0"/>
              <a:t>Recursion</a:t>
            </a:r>
          </a:p>
          <a:p>
            <a:pPr lvl="1">
              <a:buFont typeface="Wingdings" panose="05000000000000000000" pitchFamily="2" charset="2"/>
              <a:buChar char="Ø"/>
            </a:pPr>
            <a:r>
              <a:rPr lang="en-US" b="1" dirty="0"/>
              <a:t>Head </a:t>
            </a:r>
            <a:r>
              <a:rPr lang="en-US" b="1" dirty="0" smtClean="0"/>
              <a:t>Recursion</a:t>
            </a:r>
          </a:p>
          <a:p>
            <a:pPr lvl="1">
              <a:buFont typeface="Wingdings" panose="05000000000000000000" pitchFamily="2" charset="2"/>
              <a:buChar char="Ø"/>
            </a:pPr>
            <a:r>
              <a:rPr lang="en-US" b="1" dirty="0"/>
              <a:t>Tree </a:t>
            </a:r>
            <a:r>
              <a:rPr lang="en-US" b="1" dirty="0" smtClean="0"/>
              <a:t>Recursion</a:t>
            </a:r>
          </a:p>
          <a:p>
            <a:pPr lvl="1">
              <a:buFont typeface="Wingdings" panose="05000000000000000000" pitchFamily="2" charset="2"/>
              <a:buChar char="Ø"/>
            </a:pPr>
            <a:r>
              <a:rPr lang="en-US" b="1" dirty="0"/>
              <a:t>Nested </a:t>
            </a:r>
            <a:r>
              <a:rPr lang="en-US" b="1" dirty="0" smtClean="0"/>
              <a:t>Recursion</a:t>
            </a:r>
          </a:p>
          <a:p>
            <a:pPr>
              <a:buFont typeface="Wingdings" panose="05000000000000000000" pitchFamily="2" charset="2"/>
              <a:buChar char="Ø"/>
            </a:pPr>
            <a:r>
              <a:rPr lang="en-US" b="1" dirty="0"/>
              <a:t>Indirect Recursion</a:t>
            </a:r>
            <a:endParaRPr lang="en-US" b="1" dirty="0"/>
          </a:p>
        </p:txBody>
      </p:sp>
    </p:spTree>
    <p:extLst>
      <p:ext uri="{BB962C8B-B14F-4D97-AF65-F5344CB8AC3E}">
        <p14:creationId xmlns:p14="http://schemas.microsoft.com/office/powerpoint/2010/main" val="679104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 Recursion</a:t>
            </a:r>
            <a:endParaRPr lang="en-US" dirty="0"/>
          </a:p>
        </p:txBody>
      </p:sp>
      <p:sp>
        <p:nvSpPr>
          <p:cNvPr id="3" name="Content Placeholder 2"/>
          <p:cNvSpPr>
            <a:spLocks noGrp="1"/>
          </p:cNvSpPr>
          <p:nvPr>
            <p:ph idx="1"/>
          </p:nvPr>
        </p:nvSpPr>
        <p:spPr>
          <a:xfrm>
            <a:off x="1097280" y="1845733"/>
            <a:ext cx="10058400" cy="4387641"/>
          </a:xfrm>
        </p:spPr>
        <p:txBody>
          <a:bodyPr>
            <a:normAutofit/>
          </a:bodyPr>
          <a:lstStyle/>
          <a:p>
            <a:pPr>
              <a:buFont typeface="Wingdings" panose="05000000000000000000" pitchFamily="2" charset="2"/>
              <a:buChar char="Ø"/>
            </a:pPr>
            <a:r>
              <a:rPr lang="en-US" dirty="0"/>
              <a:t>If a recursive function calling itself and that recursive call is the last statement in the function then it’s known as </a:t>
            </a:r>
            <a:r>
              <a:rPr lang="en-US" b="1" dirty="0"/>
              <a:t>Tail Recursion.</a:t>
            </a:r>
            <a:r>
              <a:rPr lang="en-US" dirty="0"/>
              <a:t> </a:t>
            </a:r>
            <a:endParaRPr lang="en-US" dirty="0" smtClean="0"/>
          </a:p>
          <a:p>
            <a:pPr>
              <a:buFont typeface="Wingdings" panose="05000000000000000000" pitchFamily="2" charset="2"/>
              <a:buChar char="Ø"/>
            </a:pPr>
            <a:r>
              <a:rPr lang="en-US" dirty="0" smtClean="0"/>
              <a:t>After </a:t>
            </a:r>
            <a:r>
              <a:rPr lang="en-US" dirty="0"/>
              <a:t>that call the recursive function performs nothing. </a:t>
            </a:r>
            <a:endParaRPr lang="en-US" dirty="0" smtClean="0"/>
          </a:p>
          <a:p>
            <a:pPr>
              <a:buFont typeface="Wingdings" panose="05000000000000000000" pitchFamily="2" charset="2"/>
              <a:buChar char="Ø"/>
            </a:pPr>
            <a:r>
              <a:rPr lang="en-US" dirty="0" smtClean="0"/>
              <a:t>The </a:t>
            </a:r>
            <a:r>
              <a:rPr lang="en-US" dirty="0"/>
              <a:t>function has to process or perform any operation at the time of calling and it does nothing at returning time</a:t>
            </a:r>
            <a:r>
              <a:rPr lang="en-US" dirty="0" smtClean="0"/>
              <a:t>.</a:t>
            </a:r>
          </a:p>
          <a:p>
            <a:pPr>
              <a:buFont typeface="Wingdings" panose="05000000000000000000" pitchFamily="2" charset="2"/>
              <a:buChar char="Ø"/>
            </a:pPr>
            <a:r>
              <a:rPr lang="en-US" b="1" dirty="0" smtClean="0"/>
              <a:t>Example:</a:t>
            </a:r>
          </a:p>
          <a:p>
            <a:pPr marL="292608" lvl="1" indent="0">
              <a:buNone/>
            </a:pPr>
            <a:r>
              <a:rPr lang="en-US" dirty="0"/>
              <a:t>void fun(</a:t>
            </a:r>
            <a:r>
              <a:rPr lang="en-US" dirty="0" err="1"/>
              <a:t>int</a:t>
            </a:r>
            <a:r>
              <a:rPr lang="en-US" dirty="0"/>
              <a:t> n</a:t>
            </a:r>
            <a:r>
              <a:rPr lang="en-US" dirty="0" smtClean="0"/>
              <a:t>){</a:t>
            </a:r>
            <a:endParaRPr lang="en-US" dirty="0"/>
          </a:p>
          <a:p>
            <a:pPr marL="292608" lvl="1" indent="0">
              <a:buNone/>
            </a:pPr>
            <a:r>
              <a:rPr lang="en-US" dirty="0"/>
              <a:t>    if (n &gt; 0) {</a:t>
            </a:r>
          </a:p>
          <a:p>
            <a:pPr marL="292608" lvl="1" indent="0">
              <a:buNone/>
            </a:pPr>
            <a:r>
              <a:rPr lang="en-US" dirty="0"/>
              <a:t>        </a:t>
            </a:r>
            <a:r>
              <a:rPr lang="en-US" dirty="0" err="1"/>
              <a:t>printf</a:t>
            </a:r>
            <a:r>
              <a:rPr lang="en-US" dirty="0"/>
              <a:t>("%d ", n</a:t>
            </a:r>
            <a:r>
              <a:rPr lang="en-US" dirty="0" smtClean="0"/>
              <a:t>);</a:t>
            </a:r>
            <a:endParaRPr lang="en-US" dirty="0"/>
          </a:p>
          <a:p>
            <a:pPr marL="292608" lvl="1" indent="0">
              <a:buNone/>
            </a:pPr>
            <a:r>
              <a:rPr lang="en-US" dirty="0"/>
              <a:t>        fun(n - 1);</a:t>
            </a:r>
          </a:p>
          <a:p>
            <a:pPr marL="292608" lvl="1" indent="0">
              <a:buNone/>
            </a:pPr>
            <a:r>
              <a:rPr lang="en-US" dirty="0"/>
              <a:t>    }</a:t>
            </a:r>
          </a:p>
          <a:p>
            <a:pPr marL="292608" lvl="1" indent="0">
              <a:buNone/>
            </a:pPr>
            <a:r>
              <a:rPr lang="en-US" dirty="0"/>
              <a:t>}</a:t>
            </a:r>
          </a:p>
        </p:txBody>
      </p:sp>
      <p:pic>
        <p:nvPicPr>
          <p:cNvPr id="1028" name="Picture 4" descr="https://media.geeksforgeeks.org/wp-content/uploads/20190621015455/tai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8" y="3469601"/>
            <a:ext cx="5643182" cy="311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9336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593</TotalTime>
  <Words>1158</Words>
  <Application>Microsoft Office PowerPoint</Application>
  <PresentationFormat>Widescreen</PresentationFormat>
  <Paragraphs>221</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Retrospect</vt:lpstr>
      <vt:lpstr>Unit 6: Recursion</vt:lpstr>
      <vt:lpstr>Introduction</vt:lpstr>
      <vt:lpstr>Principle of Recursion</vt:lpstr>
      <vt:lpstr>Example</vt:lpstr>
      <vt:lpstr>Recursion vs. Iteration</vt:lpstr>
      <vt:lpstr>Advantages of Recursion</vt:lpstr>
      <vt:lpstr>Disadvantages of Recursion</vt:lpstr>
      <vt:lpstr>Types of Recursion</vt:lpstr>
      <vt:lpstr>Tail Recursion</vt:lpstr>
      <vt:lpstr>Head Recursion</vt:lpstr>
      <vt:lpstr>Tree Recursion</vt:lpstr>
      <vt:lpstr>Tree Recursion</vt:lpstr>
      <vt:lpstr>Nested Recursion</vt:lpstr>
      <vt:lpstr>Indirect Recursion</vt:lpstr>
      <vt:lpstr>Indirect Recursion</vt:lpstr>
      <vt:lpstr>Application of Recursion</vt:lpstr>
      <vt:lpstr>Application of Recursion</vt:lpstr>
      <vt:lpstr>Search Tree</vt:lpstr>
      <vt:lpstr>Example: Binary Search Tree</vt:lpstr>
      <vt:lpstr>Efficiency of Recursion</vt:lpstr>
      <vt:lpstr>Fibonacci Numbers</vt:lpstr>
      <vt:lpstr>Multiplication of two natural number</vt:lpstr>
      <vt:lpstr>Multiplication of two natural number</vt:lpstr>
      <vt:lpstr>Recursion Examples: TOH</vt:lpstr>
      <vt:lpstr>Recursion Examples: TOH</vt:lpstr>
      <vt:lpstr>Reversing an integer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 Recursion</dc:title>
  <dc:creator>gs</dc:creator>
  <cp:lastModifiedBy>gs</cp:lastModifiedBy>
  <cp:revision>50</cp:revision>
  <dcterms:created xsi:type="dcterms:W3CDTF">2022-07-30T17:24:56Z</dcterms:created>
  <dcterms:modified xsi:type="dcterms:W3CDTF">2023-06-08T05:36:15Z</dcterms:modified>
</cp:coreProperties>
</file>