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8" r:id="rId5"/>
    <p:sldId id="258" r:id="rId6"/>
    <p:sldId id="260" r:id="rId7"/>
    <p:sldId id="269" r:id="rId8"/>
    <p:sldId id="270" r:id="rId9"/>
    <p:sldId id="271" r:id="rId10"/>
    <p:sldId id="261" r:id="rId11"/>
    <p:sldId id="272" r:id="rId12"/>
    <p:sldId id="273" r:id="rId13"/>
    <p:sldId id="274" r:id="rId14"/>
    <p:sldId id="275" r:id="rId15"/>
    <p:sldId id="276" r:id="rId16"/>
    <p:sldId id="262" r:id="rId17"/>
    <p:sldId id="264" r:id="rId18"/>
    <p:sldId id="278" r:id="rId19"/>
    <p:sldId id="279" r:id="rId20"/>
    <p:sldId id="277" r:id="rId21"/>
    <p:sldId id="265"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66"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1E1FED-A6F8-4B3E-812A-2402E3BFD9F0}"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E45BC-D051-41F5-ACA3-B8A421E3DA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4567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E1FED-A6F8-4B3E-812A-2402E3BFD9F0}"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E45BC-D051-41F5-ACA3-B8A421E3DA8C}" type="slidenum">
              <a:rPr lang="en-US" smtClean="0"/>
              <a:t>‹#›</a:t>
            </a:fld>
            <a:endParaRPr lang="en-US"/>
          </a:p>
        </p:txBody>
      </p:sp>
    </p:spTree>
    <p:extLst>
      <p:ext uri="{BB962C8B-B14F-4D97-AF65-F5344CB8AC3E}">
        <p14:creationId xmlns:p14="http://schemas.microsoft.com/office/powerpoint/2010/main" val="4144628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E1FED-A6F8-4B3E-812A-2402E3BFD9F0}"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E45BC-D051-41F5-ACA3-B8A421E3DA8C}" type="slidenum">
              <a:rPr lang="en-US" smtClean="0"/>
              <a:t>‹#›</a:t>
            </a:fld>
            <a:endParaRPr lang="en-US"/>
          </a:p>
        </p:txBody>
      </p:sp>
    </p:spTree>
    <p:extLst>
      <p:ext uri="{BB962C8B-B14F-4D97-AF65-F5344CB8AC3E}">
        <p14:creationId xmlns:p14="http://schemas.microsoft.com/office/powerpoint/2010/main" val="166227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1E1FED-A6F8-4B3E-812A-2402E3BFD9F0}"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E45BC-D051-41F5-ACA3-B8A421E3DA8C}" type="slidenum">
              <a:rPr lang="en-US" smtClean="0"/>
              <a:t>‹#›</a:t>
            </a:fld>
            <a:endParaRPr lang="en-US"/>
          </a:p>
        </p:txBody>
      </p:sp>
    </p:spTree>
    <p:extLst>
      <p:ext uri="{BB962C8B-B14F-4D97-AF65-F5344CB8AC3E}">
        <p14:creationId xmlns:p14="http://schemas.microsoft.com/office/powerpoint/2010/main" val="32678592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51E1FED-A6F8-4B3E-812A-2402E3BFD9F0}" type="datetimeFigureOut">
              <a:rPr lang="en-US" smtClean="0"/>
              <a:t>11/28/2022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9E45BC-D051-41F5-ACA3-B8A421E3DA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9310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1E1FED-A6F8-4B3E-812A-2402E3BFD9F0}"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E45BC-D051-41F5-ACA3-B8A421E3DA8C}" type="slidenum">
              <a:rPr lang="en-US" smtClean="0"/>
              <a:t>‹#›</a:t>
            </a:fld>
            <a:endParaRPr lang="en-US"/>
          </a:p>
        </p:txBody>
      </p:sp>
    </p:spTree>
    <p:extLst>
      <p:ext uri="{BB962C8B-B14F-4D97-AF65-F5344CB8AC3E}">
        <p14:creationId xmlns:p14="http://schemas.microsoft.com/office/powerpoint/2010/main" val="3656728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1E1FED-A6F8-4B3E-812A-2402E3BFD9F0}" type="datetimeFigureOut">
              <a:rPr lang="en-US" smtClean="0"/>
              <a:t>11/28/2022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9E45BC-D051-41F5-ACA3-B8A421E3DA8C}" type="slidenum">
              <a:rPr lang="en-US" smtClean="0"/>
              <a:t>‹#›</a:t>
            </a:fld>
            <a:endParaRPr lang="en-US"/>
          </a:p>
        </p:txBody>
      </p:sp>
    </p:spTree>
    <p:extLst>
      <p:ext uri="{BB962C8B-B14F-4D97-AF65-F5344CB8AC3E}">
        <p14:creationId xmlns:p14="http://schemas.microsoft.com/office/powerpoint/2010/main" val="166938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1E1FED-A6F8-4B3E-812A-2402E3BFD9F0}" type="datetimeFigureOut">
              <a:rPr lang="en-US" smtClean="0"/>
              <a:t>11/28/2022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9E45BC-D051-41F5-ACA3-B8A421E3DA8C}" type="slidenum">
              <a:rPr lang="en-US" smtClean="0"/>
              <a:t>‹#›</a:t>
            </a:fld>
            <a:endParaRPr lang="en-US"/>
          </a:p>
        </p:txBody>
      </p:sp>
    </p:spTree>
    <p:extLst>
      <p:ext uri="{BB962C8B-B14F-4D97-AF65-F5344CB8AC3E}">
        <p14:creationId xmlns:p14="http://schemas.microsoft.com/office/powerpoint/2010/main" val="2678970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1E1FED-A6F8-4B3E-812A-2402E3BFD9F0}" type="datetimeFigureOut">
              <a:rPr lang="en-US" smtClean="0"/>
              <a:t>11/28/2022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39E45BC-D051-41F5-ACA3-B8A421E3DA8C}" type="slidenum">
              <a:rPr lang="en-US" smtClean="0"/>
              <a:t>‹#›</a:t>
            </a:fld>
            <a:endParaRPr lang="en-US"/>
          </a:p>
        </p:txBody>
      </p:sp>
    </p:spTree>
    <p:extLst>
      <p:ext uri="{BB962C8B-B14F-4D97-AF65-F5344CB8AC3E}">
        <p14:creationId xmlns:p14="http://schemas.microsoft.com/office/powerpoint/2010/main" val="1879890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1E1FED-A6F8-4B3E-812A-2402E3BFD9F0}" type="datetimeFigureOut">
              <a:rPr lang="en-US" smtClean="0"/>
              <a:t>11/28/2022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39E45BC-D051-41F5-ACA3-B8A421E3DA8C}" type="slidenum">
              <a:rPr lang="en-US" smtClean="0"/>
              <a:t>‹#›</a:t>
            </a:fld>
            <a:endParaRPr lang="en-US"/>
          </a:p>
        </p:txBody>
      </p:sp>
    </p:spTree>
    <p:extLst>
      <p:ext uri="{BB962C8B-B14F-4D97-AF65-F5344CB8AC3E}">
        <p14:creationId xmlns:p14="http://schemas.microsoft.com/office/powerpoint/2010/main" val="333737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51E1FED-A6F8-4B3E-812A-2402E3BFD9F0}" type="datetimeFigureOut">
              <a:rPr lang="en-US" smtClean="0"/>
              <a:t>11/28/2022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9E45BC-D051-41F5-ACA3-B8A421E3DA8C}" type="slidenum">
              <a:rPr lang="en-US" smtClean="0"/>
              <a:t>‹#›</a:t>
            </a:fld>
            <a:endParaRPr lang="en-US"/>
          </a:p>
        </p:txBody>
      </p:sp>
    </p:spTree>
    <p:extLst>
      <p:ext uri="{BB962C8B-B14F-4D97-AF65-F5344CB8AC3E}">
        <p14:creationId xmlns:p14="http://schemas.microsoft.com/office/powerpoint/2010/main" val="2351686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1E1FED-A6F8-4B3E-812A-2402E3BFD9F0}" type="datetimeFigureOut">
              <a:rPr lang="en-US" smtClean="0"/>
              <a:t>11/28/2022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39E45BC-D051-41F5-ACA3-B8A421E3DA8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78113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smtClean="0"/>
              <a:t>Unit-9</a:t>
            </a:r>
            <a:br>
              <a:rPr lang="en-US" dirty="0" smtClean="0"/>
            </a:br>
            <a:r>
              <a:rPr lang="en-US" dirty="0" smtClean="0"/>
              <a:t>Searching</a:t>
            </a:r>
            <a:endParaRPr lang="en-US" dirty="0"/>
          </a:p>
        </p:txBody>
      </p:sp>
      <p:sp>
        <p:nvSpPr>
          <p:cNvPr id="3" name="Subtitle 2"/>
          <p:cNvSpPr>
            <a:spLocks noGrp="1"/>
          </p:cNvSpPr>
          <p:nvPr>
            <p:ph type="subTitle" idx="1"/>
          </p:nvPr>
        </p:nvSpPr>
        <p:spPr>
          <a:xfrm>
            <a:off x="7984901" y="4455620"/>
            <a:ext cx="3173550" cy="1143000"/>
          </a:xfrm>
        </p:spPr>
        <p:txBody>
          <a:bodyPr/>
          <a:lstStyle/>
          <a:p>
            <a:r>
              <a:rPr lang="en-US" dirty="0" smtClean="0"/>
              <a:t>Compiled by:</a:t>
            </a:r>
          </a:p>
          <a:p>
            <a:r>
              <a:rPr lang="en-US" dirty="0" err="1" smtClean="0"/>
              <a:t>Ghanashaym</a:t>
            </a:r>
            <a:r>
              <a:rPr lang="en-US" dirty="0" smtClean="0"/>
              <a:t> BK</a:t>
            </a:r>
            <a:endParaRPr lang="en-US" dirty="0"/>
          </a:p>
        </p:txBody>
      </p:sp>
    </p:spTree>
    <p:extLst>
      <p:ext uri="{BB962C8B-B14F-4D97-AF65-F5344CB8AC3E}">
        <p14:creationId xmlns:p14="http://schemas.microsoft.com/office/powerpoint/2010/main" val="3399384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Content Placeholder 2"/>
          <p:cNvSpPr>
            <a:spLocks noGrp="1"/>
          </p:cNvSpPr>
          <p:nvPr>
            <p:ph idx="1"/>
          </p:nvPr>
        </p:nvSpPr>
        <p:spPr>
          <a:xfrm>
            <a:off x="1097280" y="1845734"/>
            <a:ext cx="10058400" cy="4464914"/>
          </a:xfrm>
        </p:spPr>
        <p:txBody>
          <a:bodyPr>
            <a:normAutofit/>
          </a:bodyPr>
          <a:lstStyle/>
          <a:p>
            <a:pPr>
              <a:buFont typeface="Wingdings" panose="05000000000000000000" pitchFamily="2" charset="2"/>
              <a:buChar char="Ø"/>
            </a:pPr>
            <a:r>
              <a:rPr lang="en-US" dirty="0"/>
              <a:t>Binary Search is a searching algorithm for finding an element's position in a sorted array.</a:t>
            </a:r>
          </a:p>
          <a:p>
            <a:pPr>
              <a:buFont typeface="Wingdings" panose="05000000000000000000" pitchFamily="2" charset="2"/>
              <a:buChar char="Ø"/>
            </a:pPr>
            <a:r>
              <a:rPr lang="en-US" dirty="0"/>
              <a:t>In this approach, the element is always searched in the middle of a portion of an array</a:t>
            </a:r>
            <a:r>
              <a:rPr lang="en-US" dirty="0" smtClean="0"/>
              <a:t>.</a:t>
            </a:r>
          </a:p>
          <a:p>
            <a:pPr>
              <a:buFont typeface="Wingdings" panose="05000000000000000000" pitchFamily="2" charset="2"/>
              <a:buChar char="Ø"/>
            </a:pPr>
            <a:r>
              <a:rPr lang="en-US" dirty="0"/>
              <a:t>Binary search can be implemented only on a sorted list of items. If the elements are not sorted already, we need to sort them first</a:t>
            </a:r>
            <a:r>
              <a:rPr lang="en-US" dirty="0" smtClean="0"/>
              <a:t>.</a:t>
            </a:r>
          </a:p>
          <a:p>
            <a:pPr>
              <a:buFont typeface="Wingdings" panose="05000000000000000000" pitchFamily="2" charset="2"/>
              <a:buChar char="Ø"/>
            </a:pPr>
            <a:r>
              <a:rPr lang="en-US" dirty="0"/>
              <a:t>The logic behind this technique is given below</a:t>
            </a:r>
            <a:r>
              <a:rPr lang="en-US" dirty="0" smtClean="0"/>
              <a:t>:</a:t>
            </a:r>
          </a:p>
          <a:p>
            <a:pPr lvl="1">
              <a:buFont typeface="Wingdings" panose="05000000000000000000" pitchFamily="2" charset="2"/>
              <a:buChar char="Ø"/>
            </a:pPr>
            <a:r>
              <a:rPr lang="en-US" dirty="0"/>
              <a:t>First find the middle element of the array </a:t>
            </a:r>
            <a:endParaRPr lang="en-US" dirty="0" smtClean="0"/>
          </a:p>
          <a:p>
            <a:pPr lvl="1">
              <a:buFont typeface="Wingdings" panose="05000000000000000000" pitchFamily="2" charset="2"/>
              <a:buChar char="Ø"/>
            </a:pPr>
            <a:r>
              <a:rPr lang="en-US" dirty="0" smtClean="0"/>
              <a:t>compare </a:t>
            </a:r>
            <a:r>
              <a:rPr lang="en-US" dirty="0"/>
              <a:t>the middle element with an item. </a:t>
            </a:r>
            <a:endParaRPr lang="en-US" dirty="0" smtClean="0"/>
          </a:p>
          <a:p>
            <a:pPr lvl="1">
              <a:buFont typeface="Wingdings" panose="05000000000000000000" pitchFamily="2" charset="2"/>
              <a:buChar char="Ø"/>
            </a:pPr>
            <a:r>
              <a:rPr lang="en-US" dirty="0" smtClean="0"/>
              <a:t>There </a:t>
            </a:r>
            <a:r>
              <a:rPr lang="en-US" dirty="0"/>
              <a:t>are three cases: </a:t>
            </a:r>
            <a:endParaRPr lang="en-US" dirty="0" smtClean="0"/>
          </a:p>
          <a:p>
            <a:pPr lvl="2">
              <a:buFont typeface="Wingdings" panose="05000000000000000000" pitchFamily="2" charset="2"/>
              <a:buChar char="Ø"/>
            </a:pPr>
            <a:r>
              <a:rPr lang="en-US" dirty="0" smtClean="0"/>
              <a:t>If </a:t>
            </a:r>
            <a:r>
              <a:rPr lang="en-US" dirty="0"/>
              <a:t>it is a desired element then search is successful </a:t>
            </a:r>
            <a:endParaRPr lang="en-US" dirty="0" smtClean="0"/>
          </a:p>
          <a:p>
            <a:pPr lvl="2">
              <a:buFont typeface="Wingdings" panose="05000000000000000000" pitchFamily="2" charset="2"/>
              <a:buChar char="Ø"/>
            </a:pPr>
            <a:r>
              <a:rPr lang="en-US" dirty="0" smtClean="0"/>
              <a:t>If </a:t>
            </a:r>
            <a:r>
              <a:rPr lang="en-US" dirty="0"/>
              <a:t>it is less than desired item then search only the first half of the array. </a:t>
            </a:r>
            <a:endParaRPr lang="en-US" dirty="0" smtClean="0"/>
          </a:p>
          <a:p>
            <a:pPr lvl="2">
              <a:buFont typeface="Wingdings" panose="05000000000000000000" pitchFamily="2" charset="2"/>
              <a:buChar char="Ø"/>
            </a:pPr>
            <a:r>
              <a:rPr lang="en-US" dirty="0" smtClean="0"/>
              <a:t>If </a:t>
            </a:r>
            <a:r>
              <a:rPr lang="en-US" dirty="0"/>
              <a:t>it is greater than the desired element, search in the second half of the array</a:t>
            </a:r>
            <a:r>
              <a:rPr lang="en-US" dirty="0" smtClean="0"/>
              <a:t>.</a:t>
            </a:r>
          </a:p>
          <a:p>
            <a:pPr lvl="1">
              <a:buFont typeface="Wingdings" panose="05000000000000000000" pitchFamily="2" charset="2"/>
              <a:buChar char="Ø"/>
            </a:pPr>
            <a:r>
              <a:rPr lang="en-US" dirty="0" smtClean="0"/>
              <a:t>Repeat </a:t>
            </a:r>
            <a:r>
              <a:rPr lang="en-US" dirty="0"/>
              <a:t>the same process until element is found or exhausts in the search area.</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9136823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of binary search</a:t>
            </a:r>
            <a:endParaRPr lang="en-US" dirty="0"/>
          </a:p>
        </p:txBody>
      </p:sp>
      <p:sp>
        <p:nvSpPr>
          <p:cNvPr id="3" name="Content Placeholder 2"/>
          <p:cNvSpPr>
            <a:spLocks noGrp="1"/>
          </p:cNvSpPr>
          <p:nvPr>
            <p:ph idx="1"/>
          </p:nvPr>
        </p:nvSpPr>
        <p:spPr/>
        <p:txBody>
          <a:bodyPr/>
          <a:lstStyle/>
          <a:p>
            <a:r>
              <a:rPr lang="en-US" b="1" dirty="0" smtClean="0"/>
              <a:t>Steps for binary search</a:t>
            </a:r>
          </a:p>
          <a:p>
            <a:pPr>
              <a:buFont typeface="Wingdings" panose="05000000000000000000" pitchFamily="2" charset="2"/>
              <a:buChar char="Ø"/>
            </a:pPr>
            <a:r>
              <a:rPr lang="en-US" b="1" dirty="0" smtClean="0"/>
              <a:t>Step-1 </a:t>
            </a:r>
            <a:r>
              <a:rPr lang="en-US" dirty="0"/>
              <a:t>The array in which searching is to be performed is</a:t>
            </a:r>
            <a:r>
              <a:rPr lang="en-US" dirty="0" smtClean="0"/>
              <a:t>:</a:t>
            </a:r>
          </a:p>
          <a:p>
            <a:pPr lvl="1">
              <a:buFont typeface="Wingdings" panose="05000000000000000000" pitchFamily="2" charset="2"/>
              <a:buChar char="Ø"/>
            </a:pPr>
            <a:r>
              <a:rPr lang="en-US" dirty="0"/>
              <a:t>Let x = 4 be the element to be searched</a:t>
            </a:r>
            <a:r>
              <a:rPr lang="en-US" dirty="0" smtClean="0"/>
              <a:t>.</a:t>
            </a:r>
          </a:p>
          <a:p>
            <a:pPr lvl="1">
              <a:buFont typeface="Wingdings" panose="05000000000000000000" pitchFamily="2" charset="2"/>
              <a:buChar char="Ø"/>
            </a:pPr>
            <a:endParaRPr lang="en-US" dirty="0"/>
          </a:p>
          <a:p>
            <a:pPr lvl="1">
              <a:buFont typeface="Wingdings" panose="05000000000000000000" pitchFamily="2" charset="2"/>
              <a:buChar char="Ø"/>
            </a:pPr>
            <a:endParaRPr lang="en-US" dirty="0" smtClean="0"/>
          </a:p>
          <a:p>
            <a:pPr>
              <a:buFont typeface="Wingdings" panose="05000000000000000000" pitchFamily="2" charset="2"/>
              <a:buChar char="Ø"/>
            </a:pPr>
            <a:r>
              <a:rPr lang="en-US" b="1" dirty="0" smtClean="0"/>
              <a:t>Step-2 </a:t>
            </a:r>
            <a:r>
              <a:rPr lang="en-US" dirty="0"/>
              <a:t>Set two pointers low and high at the lowest and the highest positions respectively</a:t>
            </a:r>
            <a:r>
              <a:rPr lang="en-US" dirty="0" smtClean="0"/>
              <a:t>.</a:t>
            </a:r>
          </a:p>
          <a:p>
            <a:pPr>
              <a:buFont typeface="Wingdings" panose="05000000000000000000" pitchFamily="2" charset="2"/>
              <a:buChar char="Ø"/>
            </a:pPr>
            <a:endParaRPr lang="en-US" b="1" dirty="0"/>
          </a:p>
        </p:txBody>
      </p:sp>
      <p:pic>
        <p:nvPicPr>
          <p:cNvPr id="5" name="Picture 4"/>
          <p:cNvPicPr>
            <a:picLocks noChangeAspect="1"/>
          </p:cNvPicPr>
          <p:nvPr/>
        </p:nvPicPr>
        <p:blipFill>
          <a:blip r:embed="rId2"/>
          <a:stretch>
            <a:fillRect/>
          </a:stretch>
        </p:blipFill>
        <p:spPr>
          <a:xfrm>
            <a:off x="3034517" y="2967373"/>
            <a:ext cx="3495675" cy="742950"/>
          </a:xfrm>
          <a:prstGeom prst="rect">
            <a:avLst/>
          </a:prstGeom>
        </p:spPr>
      </p:pic>
      <p:pic>
        <p:nvPicPr>
          <p:cNvPr id="6" name="Picture 5"/>
          <p:cNvPicPr>
            <a:picLocks noChangeAspect="1"/>
          </p:cNvPicPr>
          <p:nvPr/>
        </p:nvPicPr>
        <p:blipFill>
          <a:blip r:embed="rId3"/>
          <a:stretch>
            <a:fillRect/>
          </a:stretch>
        </p:blipFill>
        <p:spPr>
          <a:xfrm>
            <a:off x="3034517" y="4232388"/>
            <a:ext cx="3562350" cy="1421438"/>
          </a:xfrm>
          <a:prstGeom prst="rect">
            <a:avLst/>
          </a:prstGeom>
        </p:spPr>
      </p:pic>
    </p:spTree>
    <p:extLst>
      <p:ext uri="{BB962C8B-B14F-4D97-AF65-F5344CB8AC3E}">
        <p14:creationId xmlns:p14="http://schemas.microsoft.com/office/powerpoint/2010/main" val="2851333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binary search</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Step-3 </a:t>
            </a:r>
            <a:r>
              <a:rPr lang="en-US" dirty="0" smtClean="0"/>
              <a:t>Find </a:t>
            </a:r>
            <a:r>
              <a:rPr lang="en-US" dirty="0"/>
              <a:t>the middle element mid of the array </a:t>
            </a:r>
            <a:r>
              <a:rPr lang="en-US" dirty="0" err="1"/>
              <a:t>ie</a:t>
            </a:r>
            <a:r>
              <a:rPr lang="en-US" dirty="0"/>
              <a:t>. </a:t>
            </a:r>
            <a:r>
              <a:rPr lang="en-US" dirty="0" err="1"/>
              <a:t>arr</a:t>
            </a:r>
            <a:r>
              <a:rPr lang="en-US" dirty="0"/>
              <a:t>[(low + high)/2] = 6</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r>
              <a:rPr lang="en-US" b="1" dirty="0" smtClean="0"/>
              <a:t>Step-4 </a:t>
            </a:r>
            <a:r>
              <a:rPr lang="en-US" dirty="0"/>
              <a:t>If x == mid, then return </a:t>
            </a:r>
            <a:r>
              <a:rPr lang="en-US" dirty="0" err="1"/>
              <a:t>mid.Else</a:t>
            </a:r>
            <a:r>
              <a:rPr lang="en-US" dirty="0"/>
              <a:t>, compare the element to be searched with m.</a:t>
            </a:r>
          </a:p>
          <a:p>
            <a:pPr>
              <a:buFont typeface="Wingdings" panose="05000000000000000000" pitchFamily="2" charset="2"/>
              <a:buChar char="Ø"/>
            </a:pPr>
            <a:r>
              <a:rPr lang="en-US" b="1" dirty="0"/>
              <a:t>Step-5 </a:t>
            </a:r>
            <a:r>
              <a:rPr lang="en-US" dirty="0"/>
              <a:t>If x &gt; mid, compare x with the middle element of the elements on the right side of mid. This is done by setting low to low = mid + 1</a:t>
            </a:r>
            <a:r>
              <a:rPr lang="en-US" dirty="0" smtClean="0"/>
              <a:t>.</a:t>
            </a:r>
          </a:p>
          <a:p>
            <a:pPr>
              <a:buFont typeface="Wingdings" panose="05000000000000000000" pitchFamily="2" charset="2"/>
              <a:buChar char="Ø"/>
            </a:pPr>
            <a:r>
              <a:rPr lang="en-US" b="1" dirty="0"/>
              <a:t>Step-6 </a:t>
            </a:r>
            <a:r>
              <a:rPr lang="en-US" dirty="0"/>
              <a:t>Else, compare x with the middle element of the elements on the left side of mid. This is done by setting high to high = mid - 1</a:t>
            </a:r>
            <a:r>
              <a:rPr lang="en-US" dirty="0" smtClean="0"/>
              <a:t>.</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pic>
        <p:nvPicPr>
          <p:cNvPr id="4" name="Picture 3"/>
          <p:cNvPicPr>
            <a:picLocks noChangeAspect="1"/>
          </p:cNvPicPr>
          <p:nvPr/>
        </p:nvPicPr>
        <p:blipFill>
          <a:blip r:embed="rId2"/>
          <a:stretch>
            <a:fillRect/>
          </a:stretch>
        </p:blipFill>
        <p:spPr>
          <a:xfrm>
            <a:off x="4416742" y="2296128"/>
            <a:ext cx="3419475" cy="781923"/>
          </a:xfrm>
          <a:prstGeom prst="rect">
            <a:avLst/>
          </a:prstGeom>
        </p:spPr>
      </p:pic>
      <p:pic>
        <p:nvPicPr>
          <p:cNvPr id="5" name="Picture 4"/>
          <p:cNvPicPr>
            <a:picLocks noChangeAspect="1"/>
          </p:cNvPicPr>
          <p:nvPr/>
        </p:nvPicPr>
        <p:blipFill>
          <a:blip r:embed="rId3"/>
          <a:stretch>
            <a:fillRect/>
          </a:stretch>
        </p:blipFill>
        <p:spPr>
          <a:xfrm>
            <a:off x="5372302" y="4803283"/>
            <a:ext cx="3533775" cy="1295400"/>
          </a:xfrm>
          <a:prstGeom prst="rect">
            <a:avLst/>
          </a:prstGeom>
        </p:spPr>
      </p:pic>
    </p:spTree>
    <p:extLst>
      <p:ext uri="{BB962C8B-B14F-4D97-AF65-F5344CB8AC3E}">
        <p14:creationId xmlns:p14="http://schemas.microsoft.com/office/powerpoint/2010/main" val="2990768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Working of binary search</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smtClean="0"/>
              <a:t>Step-7 </a:t>
            </a:r>
            <a:r>
              <a:rPr lang="en-US" dirty="0" smtClean="0"/>
              <a:t>Repeat </a:t>
            </a:r>
            <a:r>
              <a:rPr lang="en-US" dirty="0"/>
              <a:t>steps 3 to 6 until low meets high</a:t>
            </a:r>
            <a:r>
              <a:rPr lang="en-US" dirty="0" smtClean="0"/>
              <a:t>.</a:t>
            </a:r>
          </a:p>
          <a:p>
            <a:pPr>
              <a:buFont typeface="Wingdings" panose="05000000000000000000" pitchFamily="2" charset="2"/>
              <a:buChar char="Ø"/>
            </a:pPr>
            <a:endParaRPr lang="en-US" dirty="0"/>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a:p>
            <a:pPr>
              <a:buFont typeface="Wingdings" panose="05000000000000000000" pitchFamily="2" charset="2"/>
              <a:buChar char="Ø"/>
            </a:pPr>
            <a:r>
              <a:rPr lang="en-US" b="1" dirty="0" smtClean="0"/>
              <a:t>Step-8 </a:t>
            </a:r>
            <a:r>
              <a:rPr lang="en-US" dirty="0" smtClean="0"/>
              <a:t>x==4 is found.</a:t>
            </a:r>
            <a:endParaRPr lang="en-US" b="1" dirty="0"/>
          </a:p>
        </p:txBody>
      </p:sp>
      <p:pic>
        <p:nvPicPr>
          <p:cNvPr id="4" name="Picture 3"/>
          <p:cNvPicPr>
            <a:picLocks noChangeAspect="1"/>
          </p:cNvPicPr>
          <p:nvPr/>
        </p:nvPicPr>
        <p:blipFill>
          <a:blip r:embed="rId2"/>
          <a:stretch>
            <a:fillRect/>
          </a:stretch>
        </p:blipFill>
        <p:spPr>
          <a:xfrm>
            <a:off x="3414176" y="2189744"/>
            <a:ext cx="1628775" cy="952702"/>
          </a:xfrm>
          <a:prstGeom prst="rect">
            <a:avLst/>
          </a:prstGeom>
        </p:spPr>
      </p:pic>
      <p:pic>
        <p:nvPicPr>
          <p:cNvPr id="5" name="Picture 4"/>
          <p:cNvPicPr>
            <a:picLocks noChangeAspect="1"/>
          </p:cNvPicPr>
          <p:nvPr/>
        </p:nvPicPr>
        <p:blipFill>
          <a:blip r:embed="rId3"/>
          <a:stretch>
            <a:fillRect/>
          </a:stretch>
        </p:blipFill>
        <p:spPr>
          <a:xfrm>
            <a:off x="3433225" y="4211726"/>
            <a:ext cx="1590675" cy="1190625"/>
          </a:xfrm>
          <a:prstGeom prst="rect">
            <a:avLst/>
          </a:prstGeom>
        </p:spPr>
      </p:pic>
    </p:spTree>
    <p:extLst>
      <p:ext uri="{BB962C8B-B14F-4D97-AF65-F5344CB8AC3E}">
        <p14:creationId xmlns:p14="http://schemas.microsoft.com/office/powerpoint/2010/main" val="26430333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Binary Search </a:t>
            </a:r>
            <a:endParaRPr lang="en-US" dirty="0"/>
          </a:p>
        </p:txBody>
      </p:sp>
      <p:sp>
        <p:nvSpPr>
          <p:cNvPr id="3" name="Content Placeholder 2"/>
          <p:cNvSpPr>
            <a:spLocks noGrp="1"/>
          </p:cNvSpPr>
          <p:nvPr>
            <p:ph idx="1"/>
          </p:nvPr>
        </p:nvSpPr>
        <p:spPr>
          <a:xfrm>
            <a:off x="1097280" y="1845734"/>
            <a:ext cx="4955790" cy="4233094"/>
          </a:xfrm>
        </p:spPr>
        <p:style>
          <a:lnRef idx="2">
            <a:schemeClr val="accent2"/>
          </a:lnRef>
          <a:fillRef idx="1">
            <a:schemeClr val="lt1"/>
          </a:fillRef>
          <a:effectRef idx="0">
            <a:schemeClr val="accent2"/>
          </a:effectRef>
          <a:fontRef idx="minor">
            <a:schemeClr val="dk1"/>
          </a:fontRef>
        </p:style>
        <p:txBody>
          <a:bodyPr>
            <a:normAutofit lnSpcReduction="10000"/>
          </a:bodyPr>
          <a:lstStyle/>
          <a:p>
            <a:r>
              <a:rPr lang="en-US" sz="2400" b="1" dirty="0" smtClean="0"/>
              <a:t>Pseudocode</a:t>
            </a:r>
          </a:p>
          <a:p>
            <a:r>
              <a:rPr lang="en-US" dirty="0"/>
              <a:t>do until the pointers low and high meet each other.</a:t>
            </a:r>
          </a:p>
          <a:p>
            <a:r>
              <a:rPr lang="en-US" dirty="0"/>
              <a:t>    mid = (low + high)/2</a:t>
            </a:r>
          </a:p>
          <a:p>
            <a:r>
              <a:rPr lang="en-US" dirty="0"/>
              <a:t>    if (x == </a:t>
            </a:r>
            <a:r>
              <a:rPr lang="en-US" dirty="0" err="1"/>
              <a:t>arr</a:t>
            </a:r>
            <a:r>
              <a:rPr lang="en-US" dirty="0"/>
              <a:t>[mid])</a:t>
            </a:r>
          </a:p>
          <a:p>
            <a:r>
              <a:rPr lang="en-US" dirty="0"/>
              <a:t>        return mid</a:t>
            </a:r>
          </a:p>
          <a:p>
            <a:r>
              <a:rPr lang="en-US" dirty="0"/>
              <a:t>    else if (x &gt; </a:t>
            </a:r>
            <a:r>
              <a:rPr lang="en-US" dirty="0" err="1"/>
              <a:t>arr</a:t>
            </a:r>
            <a:r>
              <a:rPr lang="en-US" dirty="0"/>
              <a:t>[mid]) // x is on the right side</a:t>
            </a:r>
          </a:p>
          <a:p>
            <a:r>
              <a:rPr lang="en-US" dirty="0"/>
              <a:t>        low = mid + 1</a:t>
            </a:r>
          </a:p>
          <a:p>
            <a:r>
              <a:rPr lang="en-US" dirty="0"/>
              <a:t>    else                       // x is on the left side</a:t>
            </a:r>
          </a:p>
          <a:p>
            <a:r>
              <a:rPr lang="en-US" dirty="0"/>
              <a:t>        high = mid - 1</a:t>
            </a:r>
          </a:p>
        </p:txBody>
      </p:sp>
      <p:sp>
        <p:nvSpPr>
          <p:cNvPr id="4" name="Content Placeholder 2"/>
          <p:cNvSpPr txBox="1">
            <a:spLocks/>
          </p:cNvSpPr>
          <p:nvPr/>
        </p:nvSpPr>
        <p:spPr>
          <a:xfrm>
            <a:off x="6126480" y="1767173"/>
            <a:ext cx="4955790" cy="4490672"/>
          </a:xfrm>
          <a:prstGeom prst="rect">
            <a:avLst/>
          </a:prstGeom>
        </p:spPr>
        <p:style>
          <a:lnRef idx="2">
            <a:schemeClr val="accent2"/>
          </a:lnRef>
          <a:fillRef idx="1">
            <a:schemeClr val="lt1"/>
          </a:fillRef>
          <a:effectRef idx="0">
            <a:schemeClr val="accent2"/>
          </a:effectRef>
          <a:fontRef idx="minor">
            <a:schemeClr val="dk1"/>
          </a:fontRef>
        </p:style>
        <p:txBody>
          <a:bodyPr vert="horz" lIns="0" tIns="45720" rIns="0" bIns="45720" rtlCol="0">
            <a:normAutofit fontScale="77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b="1" dirty="0" smtClean="0"/>
              <a:t>C Function</a:t>
            </a:r>
          </a:p>
          <a:p>
            <a:r>
              <a:rPr lang="en-US" dirty="0" err="1"/>
              <a:t>int</a:t>
            </a:r>
            <a:r>
              <a:rPr lang="en-US" dirty="0"/>
              <a:t> </a:t>
            </a:r>
            <a:r>
              <a:rPr lang="en-US" dirty="0" err="1"/>
              <a:t>binarySearch</a:t>
            </a:r>
            <a:r>
              <a:rPr lang="en-US" dirty="0"/>
              <a:t>(</a:t>
            </a:r>
            <a:r>
              <a:rPr lang="en-US" dirty="0" err="1"/>
              <a:t>int</a:t>
            </a:r>
            <a:r>
              <a:rPr lang="en-US" dirty="0"/>
              <a:t> array[], </a:t>
            </a:r>
            <a:r>
              <a:rPr lang="en-US" dirty="0" err="1"/>
              <a:t>int</a:t>
            </a:r>
            <a:r>
              <a:rPr lang="en-US" dirty="0"/>
              <a:t> </a:t>
            </a:r>
            <a:r>
              <a:rPr lang="en-US" dirty="0" smtClean="0"/>
              <a:t>key, </a:t>
            </a:r>
            <a:r>
              <a:rPr lang="en-US" dirty="0" err="1"/>
              <a:t>int</a:t>
            </a:r>
            <a:r>
              <a:rPr lang="en-US" dirty="0"/>
              <a:t> low, </a:t>
            </a:r>
            <a:r>
              <a:rPr lang="en-US" dirty="0" err="1"/>
              <a:t>int</a:t>
            </a:r>
            <a:r>
              <a:rPr lang="en-US" dirty="0"/>
              <a:t> high) {</a:t>
            </a:r>
          </a:p>
          <a:p>
            <a:r>
              <a:rPr lang="en-US" dirty="0"/>
              <a:t>  // Repeat until the pointers low and high meet each other</a:t>
            </a:r>
          </a:p>
          <a:p>
            <a:r>
              <a:rPr lang="en-US" dirty="0"/>
              <a:t>  while (low &lt;= high) {</a:t>
            </a:r>
          </a:p>
          <a:p>
            <a:r>
              <a:rPr lang="en-US" dirty="0"/>
              <a:t>    </a:t>
            </a:r>
            <a:r>
              <a:rPr lang="en-US" dirty="0" err="1"/>
              <a:t>int</a:t>
            </a:r>
            <a:r>
              <a:rPr lang="en-US" dirty="0"/>
              <a:t> mid = low + (high - low) / 2;</a:t>
            </a:r>
          </a:p>
          <a:p>
            <a:r>
              <a:rPr lang="en-US" dirty="0"/>
              <a:t>    if (array[mid] == </a:t>
            </a:r>
            <a:r>
              <a:rPr lang="en-US" dirty="0" smtClean="0"/>
              <a:t>key)</a:t>
            </a:r>
            <a:endParaRPr lang="en-US" dirty="0"/>
          </a:p>
          <a:p>
            <a:r>
              <a:rPr lang="en-US" dirty="0"/>
              <a:t>      return mid;</a:t>
            </a:r>
          </a:p>
          <a:p>
            <a:r>
              <a:rPr lang="en-US" dirty="0"/>
              <a:t>    if (array[mid] &lt; </a:t>
            </a:r>
            <a:r>
              <a:rPr lang="en-US" dirty="0" smtClean="0"/>
              <a:t>key)</a:t>
            </a:r>
            <a:endParaRPr lang="en-US" dirty="0"/>
          </a:p>
          <a:p>
            <a:r>
              <a:rPr lang="en-US" dirty="0"/>
              <a:t>      low = mid + 1;</a:t>
            </a:r>
          </a:p>
          <a:p>
            <a:r>
              <a:rPr lang="en-US" dirty="0"/>
              <a:t>    else</a:t>
            </a:r>
          </a:p>
          <a:p>
            <a:r>
              <a:rPr lang="en-US" dirty="0"/>
              <a:t>      high = mid - 1;</a:t>
            </a:r>
          </a:p>
          <a:p>
            <a:r>
              <a:rPr lang="en-US" dirty="0"/>
              <a:t>  }</a:t>
            </a:r>
          </a:p>
          <a:p>
            <a:r>
              <a:rPr lang="en-US" dirty="0"/>
              <a:t>  return -1</a:t>
            </a:r>
            <a:r>
              <a:rPr lang="en-US" dirty="0" smtClean="0"/>
              <a:t>; }</a:t>
            </a:r>
            <a:endParaRPr lang="en-US" dirty="0"/>
          </a:p>
        </p:txBody>
      </p:sp>
    </p:spTree>
    <p:extLst>
      <p:ext uri="{BB962C8B-B14F-4D97-AF65-F5344CB8AC3E}">
        <p14:creationId xmlns:p14="http://schemas.microsoft.com/office/powerpoint/2010/main" val="3235476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a:t>
            </a:r>
          </a:p>
        </p:txBody>
      </p:sp>
      <p:sp>
        <p:nvSpPr>
          <p:cNvPr id="3" name="Content Placeholder 2"/>
          <p:cNvSpPr>
            <a:spLocks noGrp="1"/>
          </p:cNvSpPr>
          <p:nvPr>
            <p:ph idx="1"/>
          </p:nvPr>
        </p:nvSpPr>
        <p:spPr/>
        <p:txBody>
          <a:bodyPr/>
          <a:lstStyle/>
          <a:p>
            <a:r>
              <a:rPr lang="en-US" sz="2400" b="1" dirty="0"/>
              <a:t>Time complexity</a:t>
            </a:r>
          </a:p>
          <a:p>
            <a:pPr>
              <a:buFont typeface="Wingdings" panose="05000000000000000000" pitchFamily="2" charset="2"/>
              <a:buChar char="Ø"/>
            </a:pPr>
            <a:r>
              <a:rPr lang="en-US" b="1" dirty="0"/>
              <a:t>Best Case: O(1)</a:t>
            </a:r>
          </a:p>
          <a:p>
            <a:pPr>
              <a:buFont typeface="Wingdings" panose="05000000000000000000" pitchFamily="2" charset="2"/>
              <a:buChar char="Ø"/>
            </a:pPr>
            <a:r>
              <a:rPr lang="en-US" b="1" dirty="0" smtClean="0"/>
              <a:t>Worst </a:t>
            </a:r>
            <a:r>
              <a:rPr lang="en-US" b="1" dirty="0"/>
              <a:t>Case: </a:t>
            </a:r>
            <a:r>
              <a:rPr lang="en-US" b="1" dirty="0" smtClean="0"/>
              <a:t>O(log n)</a:t>
            </a:r>
          </a:p>
          <a:p>
            <a:pPr>
              <a:buFont typeface="Wingdings" panose="05000000000000000000" pitchFamily="2" charset="2"/>
              <a:buChar char="Ø"/>
            </a:pPr>
            <a:r>
              <a:rPr lang="en-US" b="1" dirty="0" smtClean="0"/>
              <a:t> Average </a:t>
            </a:r>
            <a:r>
              <a:rPr lang="en-US" b="1" dirty="0"/>
              <a:t>Case: </a:t>
            </a:r>
            <a:r>
              <a:rPr lang="en-US" b="1" dirty="0" smtClean="0"/>
              <a:t>O(log n</a:t>
            </a:r>
            <a:r>
              <a:rPr lang="en-US" b="1" dirty="0"/>
              <a:t>)</a:t>
            </a:r>
          </a:p>
          <a:p>
            <a:pPr marL="0" indent="0">
              <a:buNone/>
            </a:pPr>
            <a:r>
              <a:rPr lang="en-US" sz="2400" b="1" dirty="0" smtClean="0"/>
              <a:t>Space </a:t>
            </a:r>
            <a:r>
              <a:rPr lang="en-US" sz="2400" b="1" dirty="0"/>
              <a:t>Complexity: O(1)</a:t>
            </a:r>
          </a:p>
          <a:p>
            <a:endParaRPr lang="en-US" dirty="0"/>
          </a:p>
        </p:txBody>
      </p:sp>
    </p:spTree>
    <p:extLst>
      <p:ext uri="{BB962C8B-B14F-4D97-AF65-F5344CB8AC3E}">
        <p14:creationId xmlns:p14="http://schemas.microsoft.com/office/powerpoint/2010/main" val="3324891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Search</a:t>
            </a:r>
          </a:p>
        </p:txBody>
      </p:sp>
      <p:sp>
        <p:nvSpPr>
          <p:cNvPr id="3" name="Content Placeholder 2"/>
          <p:cNvSpPr>
            <a:spLocks noGrp="1"/>
          </p:cNvSpPr>
          <p:nvPr>
            <p:ph idx="1"/>
          </p:nvPr>
        </p:nvSpPr>
        <p:spPr>
          <a:xfrm>
            <a:off x="1097280" y="1845733"/>
            <a:ext cx="10058400" cy="4477793"/>
          </a:xfrm>
        </p:spPr>
        <p:txBody>
          <a:bodyPr/>
          <a:lstStyle/>
          <a:p>
            <a:pPr>
              <a:buFont typeface="Wingdings" panose="05000000000000000000" pitchFamily="2" charset="2"/>
              <a:buChar char="Ø"/>
            </a:pPr>
            <a:r>
              <a:rPr lang="en-US" dirty="0"/>
              <a:t>A tree search starts at the root and explores nodes from there, looking for one particular node that satisfies the conditions mentioned in the problem</a:t>
            </a:r>
            <a:r>
              <a:rPr lang="en-US" dirty="0" smtClean="0"/>
              <a:t>.</a:t>
            </a:r>
          </a:p>
          <a:p>
            <a:pPr>
              <a:buFont typeface="Wingdings" panose="05000000000000000000" pitchFamily="2" charset="2"/>
              <a:buChar char="Ø"/>
            </a:pPr>
            <a:r>
              <a:rPr lang="en-US" dirty="0"/>
              <a:t>Unlike linear data structures, the elements can be traversed in many ways. </a:t>
            </a:r>
            <a:endParaRPr lang="en-US" dirty="0" smtClean="0"/>
          </a:p>
          <a:p>
            <a:pPr>
              <a:buFont typeface="Wingdings" panose="05000000000000000000" pitchFamily="2" charset="2"/>
              <a:buChar char="Ø"/>
            </a:pPr>
            <a:r>
              <a:rPr lang="en-US" dirty="0" smtClean="0"/>
              <a:t>There </a:t>
            </a:r>
            <a:r>
              <a:rPr lang="en-US" dirty="0"/>
              <a:t>are many algorithms that use different order to traverse/pass through a node</a:t>
            </a:r>
            <a:r>
              <a:rPr lang="en-US" dirty="0" smtClean="0"/>
              <a:t>.</a:t>
            </a:r>
          </a:p>
          <a:p>
            <a:pPr>
              <a:buFont typeface="Wingdings" panose="05000000000000000000" pitchFamily="2" charset="2"/>
              <a:buChar char="Ø"/>
            </a:pPr>
            <a:r>
              <a:rPr lang="en-US" b="1" dirty="0"/>
              <a:t>Depth-First Search (DFS) Algorithm</a:t>
            </a:r>
            <a:r>
              <a:rPr lang="en-US" b="1" dirty="0" smtClean="0"/>
              <a:t>:</a:t>
            </a:r>
          </a:p>
          <a:p>
            <a:pPr lvl="1">
              <a:buFont typeface="Wingdings" panose="05000000000000000000" pitchFamily="2" charset="2"/>
              <a:buChar char="Ø"/>
            </a:pPr>
            <a:r>
              <a:rPr lang="en-US" dirty="0"/>
              <a:t>It starts with the root node and first visits all nodes of one branch as deep as possible of the chosen Node and before backtracking, it visits all other branches in a similar fashion</a:t>
            </a:r>
            <a:r>
              <a:rPr lang="en-US" dirty="0" smtClean="0"/>
              <a:t>.</a:t>
            </a:r>
          </a:p>
          <a:p>
            <a:pPr lvl="1">
              <a:buFont typeface="Wingdings" panose="05000000000000000000" pitchFamily="2" charset="2"/>
              <a:buChar char="Ø"/>
            </a:pPr>
            <a:r>
              <a:rPr lang="en-US" b="1" dirty="0"/>
              <a:t>three </a:t>
            </a:r>
            <a:r>
              <a:rPr lang="en-US" b="1" dirty="0" smtClean="0"/>
              <a:t>sub-types: </a:t>
            </a:r>
            <a:r>
              <a:rPr lang="en-US" dirty="0" smtClean="0"/>
              <a:t>Preorder, </a:t>
            </a:r>
            <a:r>
              <a:rPr lang="en-US" dirty="0" err="1" smtClean="0"/>
              <a:t>Postorder</a:t>
            </a:r>
            <a:r>
              <a:rPr lang="en-US" dirty="0" smtClean="0"/>
              <a:t> and </a:t>
            </a:r>
            <a:r>
              <a:rPr lang="en-US" dirty="0" err="1" smtClean="0"/>
              <a:t>Inorder</a:t>
            </a:r>
            <a:r>
              <a:rPr lang="en-US" dirty="0" smtClean="0"/>
              <a:t> Traverse.</a:t>
            </a:r>
            <a:endParaRPr lang="en-US" b="1" dirty="0" smtClean="0"/>
          </a:p>
          <a:p>
            <a:pPr>
              <a:buFont typeface="Wingdings" panose="05000000000000000000" pitchFamily="2" charset="2"/>
              <a:buChar char="Ø"/>
            </a:pPr>
            <a:r>
              <a:rPr lang="en-US" b="1" dirty="0" smtClean="0"/>
              <a:t>Breadth-First </a:t>
            </a:r>
            <a:r>
              <a:rPr lang="en-US" b="1" dirty="0"/>
              <a:t>Search (BFS) Algorithm: </a:t>
            </a:r>
            <a:endParaRPr lang="en-US" b="1" dirty="0" smtClean="0"/>
          </a:p>
          <a:p>
            <a:pPr lvl="1">
              <a:buFont typeface="Wingdings" panose="05000000000000000000" pitchFamily="2" charset="2"/>
              <a:buChar char="Ø"/>
            </a:pPr>
            <a:r>
              <a:rPr lang="en-US" dirty="0" smtClean="0"/>
              <a:t>It </a:t>
            </a:r>
            <a:r>
              <a:rPr lang="en-US" dirty="0"/>
              <a:t>also starts from the root node and visits all nodes of current depth before moving to the next depth in the tree</a:t>
            </a:r>
            <a:r>
              <a:rPr lang="en-US" dirty="0" smtClean="0"/>
              <a:t>.</a:t>
            </a:r>
          </a:p>
          <a:p>
            <a:pPr lvl="1">
              <a:buFont typeface="Wingdings" panose="05000000000000000000" pitchFamily="2" charset="2"/>
              <a:buChar char="Ø"/>
            </a:pPr>
            <a:r>
              <a:rPr lang="en-US" b="1" dirty="0" smtClean="0"/>
              <a:t>One variants: </a:t>
            </a:r>
            <a:r>
              <a:rPr lang="en-US" dirty="0" smtClean="0"/>
              <a:t>Level order Traversal.</a:t>
            </a:r>
          </a:p>
          <a:p>
            <a:pPr lvl="1">
              <a:buFont typeface="Wingdings" panose="05000000000000000000" pitchFamily="2" charset="2"/>
              <a:buChar char="Ø"/>
            </a:pP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0483228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Hashing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Hashing is a technique of mapping a large set of arbitrary data to tabular indexes using a hash function. </a:t>
            </a:r>
            <a:endParaRPr lang="en-US" dirty="0" smtClean="0"/>
          </a:p>
          <a:p>
            <a:pPr>
              <a:buFont typeface="Wingdings" panose="05000000000000000000" pitchFamily="2" charset="2"/>
              <a:buChar char="Ø"/>
            </a:pPr>
            <a:r>
              <a:rPr lang="en-US" dirty="0" smtClean="0"/>
              <a:t>It </a:t>
            </a:r>
            <a:r>
              <a:rPr lang="en-US" dirty="0"/>
              <a:t>is a method for representing dictionaries for large datasets</a:t>
            </a:r>
            <a:r>
              <a:rPr lang="en-US" dirty="0" smtClean="0"/>
              <a:t>.</a:t>
            </a:r>
          </a:p>
          <a:p>
            <a:pPr>
              <a:buFont typeface="Wingdings" panose="05000000000000000000" pitchFamily="2" charset="2"/>
              <a:buChar char="Ø"/>
            </a:pPr>
            <a:r>
              <a:rPr lang="en-US" dirty="0"/>
              <a:t>Hashing provides the direct access of records from the file no matter where the record is in the file. </a:t>
            </a:r>
            <a:endParaRPr lang="en-US" dirty="0" smtClean="0"/>
          </a:p>
          <a:p>
            <a:pPr>
              <a:buFont typeface="Wingdings" panose="05000000000000000000" pitchFamily="2" charset="2"/>
              <a:buChar char="Ø"/>
            </a:pPr>
            <a:r>
              <a:rPr lang="en-US" dirty="0" smtClean="0"/>
              <a:t>Due </a:t>
            </a:r>
            <a:r>
              <a:rPr lang="en-US" dirty="0"/>
              <a:t>to which it reduces the unnecessary comparisons. </a:t>
            </a:r>
            <a:endParaRPr lang="en-US" dirty="0" smtClean="0"/>
          </a:p>
          <a:p>
            <a:pPr>
              <a:buFont typeface="Wingdings" panose="05000000000000000000" pitchFamily="2" charset="2"/>
              <a:buChar char="Ø"/>
            </a:pPr>
            <a:r>
              <a:rPr lang="en-US" dirty="0"/>
              <a:t>It allows lookups, updating and retrieval operation to occur in a constant time i.e</a:t>
            </a:r>
            <a:r>
              <a:rPr lang="en-US" dirty="0" smtClean="0"/>
              <a:t>. O(1)</a:t>
            </a:r>
          </a:p>
          <a:p>
            <a:pPr>
              <a:buFont typeface="Wingdings" panose="05000000000000000000" pitchFamily="2" charset="2"/>
              <a:buChar char="Ø"/>
            </a:pPr>
            <a:r>
              <a:rPr lang="en-US" dirty="0" smtClean="0"/>
              <a:t>This </a:t>
            </a:r>
            <a:r>
              <a:rPr lang="en-US" dirty="0"/>
              <a:t>technique uses a hashing function say h which maps the key with the corresponding key address or location</a:t>
            </a:r>
          </a:p>
        </p:txBody>
      </p:sp>
    </p:spTree>
    <p:extLst>
      <p:ext uri="{BB962C8B-B14F-4D97-AF65-F5344CB8AC3E}">
        <p14:creationId xmlns:p14="http://schemas.microsoft.com/office/powerpoint/2010/main" val="419088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hashing?</a:t>
            </a:r>
            <a:endParaRPr lang="en-US" dirty="0"/>
          </a:p>
        </p:txBody>
      </p:sp>
      <p:sp>
        <p:nvSpPr>
          <p:cNvPr id="3" name="Content Placeholder 2"/>
          <p:cNvSpPr>
            <a:spLocks noGrp="1"/>
          </p:cNvSpPr>
          <p:nvPr>
            <p:ph idx="1"/>
          </p:nvPr>
        </p:nvSpPr>
        <p:spPr>
          <a:xfrm>
            <a:off x="1097280" y="1845734"/>
            <a:ext cx="10058400" cy="4258852"/>
          </a:xfrm>
        </p:spPr>
        <p:txBody>
          <a:bodyPr>
            <a:normAutofit lnSpcReduction="10000"/>
          </a:bodyPr>
          <a:lstStyle/>
          <a:p>
            <a:pPr>
              <a:buFont typeface="Wingdings" panose="05000000000000000000" pitchFamily="2" charset="2"/>
              <a:buChar char="Ø"/>
            </a:pPr>
            <a:r>
              <a:rPr lang="en-US" dirty="0"/>
              <a:t>Assume that you have an object and you want to assign a key to it to make searching easy. </a:t>
            </a:r>
            <a:endParaRPr lang="en-US" dirty="0" smtClean="0"/>
          </a:p>
          <a:p>
            <a:pPr>
              <a:buFont typeface="Wingdings" panose="05000000000000000000" pitchFamily="2" charset="2"/>
              <a:buChar char="Ø"/>
            </a:pPr>
            <a:r>
              <a:rPr lang="en-US" dirty="0" smtClean="0"/>
              <a:t>To </a:t>
            </a:r>
            <a:r>
              <a:rPr lang="en-US" dirty="0"/>
              <a:t>store the key/value pair, you can use a simple array like a data structure where keys (integers) can be used directly as an index to store values</a:t>
            </a:r>
            <a:r>
              <a:rPr lang="en-US" dirty="0" smtClean="0"/>
              <a:t>.</a:t>
            </a:r>
          </a:p>
          <a:p>
            <a:pPr>
              <a:buFont typeface="Wingdings" panose="05000000000000000000" pitchFamily="2" charset="2"/>
              <a:buChar char="Ø"/>
            </a:pPr>
            <a:r>
              <a:rPr lang="en-US" dirty="0" smtClean="0"/>
              <a:t>However</a:t>
            </a:r>
            <a:r>
              <a:rPr lang="en-US" dirty="0"/>
              <a:t>, in cases where the keys are large and cannot be used directly as an index, you should use hashing </a:t>
            </a:r>
            <a:endParaRPr lang="en-US" dirty="0" smtClean="0"/>
          </a:p>
          <a:p>
            <a:pPr>
              <a:buFont typeface="Wingdings" panose="05000000000000000000" pitchFamily="2" charset="2"/>
              <a:buChar char="Ø"/>
            </a:pPr>
            <a:r>
              <a:rPr lang="en-US" dirty="0" smtClean="0"/>
              <a:t>In </a:t>
            </a:r>
            <a:r>
              <a:rPr lang="en-US" dirty="0"/>
              <a:t>hashing, large keys are converted into small keys by using hash functions</a:t>
            </a:r>
            <a:r>
              <a:rPr lang="en-US" dirty="0" smtClean="0"/>
              <a:t>.</a:t>
            </a:r>
          </a:p>
          <a:p>
            <a:pPr>
              <a:buFont typeface="Wingdings" panose="05000000000000000000" pitchFamily="2" charset="2"/>
              <a:buChar char="Ø"/>
            </a:pPr>
            <a:r>
              <a:rPr lang="en-US" dirty="0" smtClean="0"/>
              <a:t>The </a:t>
            </a:r>
            <a:r>
              <a:rPr lang="en-US" dirty="0"/>
              <a:t>values are then stored in a data structure called hash table. </a:t>
            </a:r>
            <a:endParaRPr lang="en-US" dirty="0" smtClean="0"/>
          </a:p>
          <a:p>
            <a:pPr>
              <a:buFont typeface="Wingdings" panose="05000000000000000000" pitchFamily="2" charset="2"/>
              <a:buChar char="Ø"/>
            </a:pPr>
            <a:r>
              <a:rPr lang="en-US" dirty="0" smtClean="0"/>
              <a:t>The </a:t>
            </a:r>
            <a:r>
              <a:rPr lang="en-US" dirty="0"/>
              <a:t>idea of hashing is to distribute entries (key/value pairs) uniformly across an array. </a:t>
            </a:r>
            <a:endParaRPr lang="en-US" dirty="0" smtClean="0"/>
          </a:p>
          <a:p>
            <a:pPr>
              <a:buFont typeface="Wingdings" panose="05000000000000000000" pitchFamily="2" charset="2"/>
              <a:buChar char="Ø"/>
            </a:pPr>
            <a:r>
              <a:rPr lang="en-US" dirty="0" smtClean="0"/>
              <a:t>Each </a:t>
            </a:r>
            <a:r>
              <a:rPr lang="en-US" dirty="0"/>
              <a:t>element is assigned a key (converted key). </a:t>
            </a:r>
            <a:endParaRPr lang="en-US" dirty="0" smtClean="0"/>
          </a:p>
          <a:p>
            <a:pPr>
              <a:buFont typeface="Wingdings" panose="05000000000000000000" pitchFamily="2" charset="2"/>
              <a:buChar char="Ø"/>
            </a:pPr>
            <a:r>
              <a:rPr lang="en-US" dirty="0" smtClean="0"/>
              <a:t>By </a:t>
            </a:r>
            <a:r>
              <a:rPr lang="en-US" dirty="0"/>
              <a:t>using that key you can access the element in O(1) time. Using the key, the algorithm (hash function) computes an index that suggests where an entry can be found or inserted.</a:t>
            </a:r>
          </a:p>
        </p:txBody>
      </p:sp>
    </p:spTree>
    <p:extLst>
      <p:ext uri="{BB962C8B-B14F-4D97-AF65-F5344CB8AC3E}">
        <p14:creationId xmlns:p14="http://schemas.microsoft.com/office/powerpoint/2010/main" val="1988298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tables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sz="2200" dirty="0"/>
              <a:t>The Hash table data structure stores elements in key-value pairs </a:t>
            </a:r>
            <a:r>
              <a:rPr lang="en-US" sz="2200" dirty="0" smtClean="0"/>
              <a:t>where</a:t>
            </a:r>
          </a:p>
          <a:p>
            <a:pPr lvl="1">
              <a:buFont typeface="Wingdings" panose="05000000000000000000" pitchFamily="2" charset="2"/>
              <a:buChar char="Ø"/>
            </a:pPr>
            <a:r>
              <a:rPr lang="en-US" sz="2200" b="1" dirty="0"/>
              <a:t>Key</a:t>
            </a:r>
            <a:r>
              <a:rPr lang="en-US" sz="2200" dirty="0"/>
              <a:t>- unique integer that is used for indexing the values</a:t>
            </a:r>
          </a:p>
          <a:p>
            <a:pPr lvl="1">
              <a:buFont typeface="Wingdings" panose="05000000000000000000" pitchFamily="2" charset="2"/>
              <a:buChar char="Ø"/>
            </a:pPr>
            <a:r>
              <a:rPr lang="en-US" sz="2200" b="1" dirty="0"/>
              <a:t>Value</a:t>
            </a:r>
            <a:r>
              <a:rPr lang="en-US" sz="2200" dirty="0"/>
              <a:t> - data that are associated with keys.</a:t>
            </a:r>
          </a:p>
          <a:p>
            <a:r>
              <a:rPr lang="en-US" dirty="0"/>
              <a:t/>
            </a:r>
            <a:br>
              <a:rPr lang="en-US" dirty="0"/>
            </a:br>
            <a:endParaRPr lang="en-US" dirty="0"/>
          </a:p>
        </p:txBody>
      </p:sp>
      <p:pic>
        <p:nvPicPr>
          <p:cNvPr id="4" name="Picture 3"/>
          <p:cNvPicPr>
            <a:picLocks noChangeAspect="1"/>
          </p:cNvPicPr>
          <p:nvPr/>
        </p:nvPicPr>
        <p:blipFill>
          <a:blip r:embed="rId2"/>
          <a:stretch>
            <a:fillRect/>
          </a:stretch>
        </p:blipFill>
        <p:spPr>
          <a:xfrm>
            <a:off x="4255393" y="3302180"/>
            <a:ext cx="2634803" cy="1110468"/>
          </a:xfrm>
          <a:prstGeom prst="rect">
            <a:avLst/>
          </a:prstGeom>
        </p:spPr>
      </p:pic>
    </p:spTree>
    <p:extLst>
      <p:ext uri="{BB962C8B-B14F-4D97-AF65-F5344CB8AC3E}">
        <p14:creationId xmlns:p14="http://schemas.microsoft.com/office/powerpoint/2010/main" val="3523282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Search Technique</a:t>
            </a:r>
          </a:p>
        </p:txBody>
      </p:sp>
      <p:sp>
        <p:nvSpPr>
          <p:cNvPr id="3" name="Content Placeholder 2"/>
          <p:cNvSpPr>
            <a:spLocks noGrp="1"/>
          </p:cNvSpPr>
          <p:nvPr>
            <p:ph idx="1"/>
          </p:nvPr>
        </p:nvSpPr>
        <p:spPr>
          <a:xfrm>
            <a:off x="1097280" y="1845733"/>
            <a:ext cx="10058400" cy="4400521"/>
          </a:xfrm>
        </p:spPr>
        <p:txBody>
          <a:bodyPr>
            <a:normAutofit/>
          </a:bodyPr>
          <a:lstStyle/>
          <a:p>
            <a:pPr>
              <a:buFont typeface="Wingdings" panose="05000000000000000000" pitchFamily="2" charset="2"/>
              <a:buChar char="Ø"/>
            </a:pPr>
            <a:r>
              <a:rPr lang="en-US" dirty="0"/>
              <a:t>Searching in data structure refers to the process of finding the required information from a collection of items stored as elements in the computer memory. </a:t>
            </a:r>
            <a:endParaRPr lang="en-US" dirty="0" smtClean="0"/>
          </a:p>
          <a:p>
            <a:pPr>
              <a:buFont typeface="Wingdings" panose="05000000000000000000" pitchFamily="2" charset="2"/>
              <a:buChar char="Ø"/>
            </a:pPr>
            <a:r>
              <a:rPr lang="en-US" dirty="0" smtClean="0"/>
              <a:t>These </a:t>
            </a:r>
            <a:r>
              <a:rPr lang="en-US" dirty="0"/>
              <a:t>sets of items are in different forms, such as an array, linked list, graph, or tree</a:t>
            </a:r>
            <a:r>
              <a:rPr lang="en-US" dirty="0" smtClean="0"/>
              <a:t>.</a:t>
            </a:r>
          </a:p>
          <a:p>
            <a:pPr>
              <a:buFont typeface="Wingdings" panose="05000000000000000000" pitchFamily="2" charset="2"/>
              <a:buChar char="Ø"/>
            </a:pPr>
            <a:r>
              <a:rPr lang="en-US" dirty="0"/>
              <a:t>Another way to define searching in the data structures is by locating the desired element of specific characteristics in a collection of items</a:t>
            </a:r>
            <a:r>
              <a:rPr lang="en-US" dirty="0" smtClean="0"/>
              <a:t>.</a:t>
            </a:r>
          </a:p>
          <a:p>
            <a:pPr>
              <a:buFont typeface="Wingdings" panose="05000000000000000000" pitchFamily="2" charset="2"/>
              <a:buChar char="Ø"/>
            </a:pPr>
            <a:r>
              <a:rPr lang="en-US" dirty="0"/>
              <a:t>These algorithms are classified according to the type of search operation they </a:t>
            </a:r>
            <a:r>
              <a:rPr lang="en-US" dirty="0" smtClean="0"/>
              <a:t>perform:</a:t>
            </a:r>
          </a:p>
          <a:p>
            <a:pPr lvl="1">
              <a:buFont typeface="Wingdings" panose="05000000000000000000" pitchFamily="2" charset="2"/>
              <a:buChar char="Ø"/>
            </a:pPr>
            <a:r>
              <a:rPr lang="en-US" b="1" dirty="0"/>
              <a:t>Sequential </a:t>
            </a:r>
            <a:r>
              <a:rPr lang="en-US" b="1" dirty="0" smtClean="0"/>
              <a:t>search</a:t>
            </a:r>
          </a:p>
          <a:p>
            <a:pPr lvl="2">
              <a:buFont typeface="Wingdings" panose="05000000000000000000" pitchFamily="2" charset="2"/>
              <a:buChar char="Ø"/>
            </a:pPr>
            <a:r>
              <a:rPr lang="en-US" dirty="0" smtClean="0"/>
              <a:t>The </a:t>
            </a:r>
            <a:r>
              <a:rPr lang="en-US" dirty="0"/>
              <a:t>list or array of elements is traversed sequentially while checking every component of the set.</a:t>
            </a:r>
          </a:p>
          <a:p>
            <a:pPr lvl="2">
              <a:buFont typeface="Wingdings" panose="05000000000000000000" pitchFamily="2" charset="2"/>
              <a:buChar char="Ø"/>
            </a:pPr>
            <a:r>
              <a:rPr lang="en-US" dirty="0"/>
              <a:t>For example – Linear Search.</a:t>
            </a:r>
          </a:p>
          <a:p>
            <a:pPr lvl="1">
              <a:buFont typeface="Wingdings" panose="05000000000000000000" pitchFamily="2" charset="2"/>
              <a:buChar char="Ø"/>
            </a:pPr>
            <a:r>
              <a:rPr lang="en-US" b="1" dirty="0"/>
              <a:t>Interval </a:t>
            </a:r>
            <a:r>
              <a:rPr lang="en-US" b="1" dirty="0" smtClean="0"/>
              <a:t>Search</a:t>
            </a:r>
          </a:p>
          <a:p>
            <a:pPr lvl="2">
              <a:buFont typeface="Wingdings" panose="05000000000000000000" pitchFamily="2" charset="2"/>
              <a:buChar char="Ø"/>
            </a:pPr>
            <a:r>
              <a:rPr lang="en-US" dirty="0" smtClean="0"/>
              <a:t>The </a:t>
            </a:r>
            <a:r>
              <a:rPr lang="en-US" dirty="0"/>
              <a:t>interval search includes algorithms that are explicitly designed for searching in sorted data structures. In terms of efficiency, these algorithms are far better than linear search </a:t>
            </a:r>
            <a:r>
              <a:rPr lang="en-US" dirty="0" smtClean="0"/>
              <a:t>algorithms.</a:t>
            </a:r>
          </a:p>
          <a:p>
            <a:pPr lvl="2">
              <a:buFont typeface="Wingdings" panose="05000000000000000000" pitchFamily="2" charset="2"/>
              <a:buChar char="Ø"/>
            </a:pPr>
            <a:r>
              <a:rPr lang="en-US" dirty="0" smtClean="0"/>
              <a:t>Example- </a:t>
            </a:r>
            <a:r>
              <a:rPr lang="en-US" dirty="0"/>
              <a:t>Logarithmic Search, Binary search</a:t>
            </a:r>
            <a:r>
              <a:rPr lang="en-US" dirty="0" smtClean="0"/>
              <a:t>.</a:t>
            </a:r>
            <a:endParaRPr lang="en-US" dirty="0"/>
          </a:p>
        </p:txBody>
      </p:sp>
    </p:spTree>
    <p:extLst>
      <p:ext uri="{BB962C8B-B14F-4D97-AF65-F5344CB8AC3E}">
        <p14:creationId xmlns:p14="http://schemas.microsoft.com/office/powerpoint/2010/main" val="33489500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Hash </a:t>
            </a:r>
            <a:r>
              <a:rPr lang="en-US" dirty="0" smtClean="0"/>
              <a:t>functions</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A function that transforms a key into a table index is called a hash function. </a:t>
            </a:r>
          </a:p>
          <a:p>
            <a:pPr>
              <a:buFont typeface="Wingdings" panose="05000000000000000000" pitchFamily="2" charset="2"/>
              <a:buChar char="Ø"/>
            </a:pPr>
            <a:r>
              <a:rPr lang="en-US" dirty="0" smtClean="0"/>
              <a:t>The </a:t>
            </a:r>
            <a:r>
              <a:rPr lang="en-US" dirty="0"/>
              <a:t>efficiency of mapping depends on the efficiency of the hash function used</a:t>
            </a:r>
            <a:r>
              <a:rPr lang="en-US" dirty="0" smtClean="0"/>
              <a:t>.</a:t>
            </a:r>
          </a:p>
          <a:p>
            <a:pPr>
              <a:buFont typeface="Wingdings" panose="05000000000000000000" pitchFamily="2" charset="2"/>
              <a:buChar char="Ø"/>
            </a:pPr>
            <a:r>
              <a:rPr lang="en-US" dirty="0"/>
              <a:t>Let a hash function H(x) maps the value x at the index x%10 in an Array. </a:t>
            </a:r>
            <a:endParaRPr lang="en-US" dirty="0" smtClean="0"/>
          </a:p>
          <a:p>
            <a:pPr>
              <a:buFont typeface="Wingdings" panose="05000000000000000000" pitchFamily="2" charset="2"/>
              <a:buChar char="Ø"/>
            </a:pPr>
            <a:r>
              <a:rPr lang="en-US" dirty="0" smtClean="0"/>
              <a:t>For </a:t>
            </a:r>
            <a:r>
              <a:rPr lang="en-US" dirty="0"/>
              <a:t>example if the list of values is [11,12,13,14,15] it will be stored at positions {1,2,3,4,5} in the array or Hash table respectively</a:t>
            </a:r>
            <a:r>
              <a:rPr lang="en-US" dirty="0" smtClean="0"/>
              <a:t>.</a:t>
            </a:r>
          </a:p>
          <a:p>
            <a:pPr>
              <a:buFont typeface="Wingdings" panose="05000000000000000000" pitchFamily="2" charset="2"/>
              <a:buChar char="Ø"/>
            </a:pPr>
            <a:endParaRPr lang="en-US" dirty="0"/>
          </a:p>
        </p:txBody>
      </p:sp>
      <p:pic>
        <p:nvPicPr>
          <p:cNvPr id="5130" name="Picture 10" descr="Hashing Data 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9838" y="3950142"/>
            <a:ext cx="7533712" cy="22151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3239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Collision resolution techniques</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When the hash function generates the same index for multiple keys, there will be a conflict (what value to be stored in that index). This is called a </a:t>
            </a:r>
            <a:r>
              <a:rPr lang="en-US" b="1" dirty="0"/>
              <a:t>hash collision</a:t>
            </a:r>
            <a:r>
              <a:rPr lang="en-US" b="1" dirty="0" smtClean="0"/>
              <a:t>.</a:t>
            </a:r>
          </a:p>
          <a:p>
            <a:pPr>
              <a:buFont typeface="Wingdings" panose="05000000000000000000" pitchFamily="2" charset="2"/>
              <a:buChar char="Ø"/>
            </a:pPr>
            <a:r>
              <a:rPr lang="en-US" dirty="0"/>
              <a:t>We can resolve the hash collision using one of the following techniques.</a:t>
            </a:r>
          </a:p>
          <a:p>
            <a:pPr lvl="1">
              <a:buFont typeface="Wingdings" panose="05000000000000000000" pitchFamily="2" charset="2"/>
              <a:buChar char="Ø"/>
            </a:pPr>
            <a:r>
              <a:rPr lang="en-US" sz="2000" b="1" dirty="0"/>
              <a:t>Collision resolution by </a:t>
            </a:r>
            <a:r>
              <a:rPr lang="en-US" sz="2000" b="1" dirty="0" smtClean="0"/>
              <a:t>chaining: </a:t>
            </a:r>
            <a:r>
              <a:rPr lang="en-US" sz="2000" dirty="0" smtClean="0"/>
              <a:t>An array of Linked list applications.</a:t>
            </a:r>
            <a:endParaRPr lang="en-US" sz="2000" b="1" dirty="0"/>
          </a:p>
          <a:p>
            <a:pPr lvl="1">
              <a:buFont typeface="Wingdings" panose="05000000000000000000" pitchFamily="2" charset="2"/>
              <a:buChar char="Ø"/>
            </a:pPr>
            <a:r>
              <a:rPr lang="en-US" sz="2000" b="1" dirty="0"/>
              <a:t>Open Addressing: </a:t>
            </a:r>
            <a:r>
              <a:rPr lang="en-US" sz="2000" dirty="0" smtClean="0"/>
              <a:t>Array based implementation</a:t>
            </a:r>
          </a:p>
          <a:p>
            <a:pPr lvl="2">
              <a:buFont typeface="Wingdings" panose="05000000000000000000" pitchFamily="2" charset="2"/>
              <a:buChar char="Ø"/>
            </a:pPr>
            <a:r>
              <a:rPr lang="en-US" sz="2000" dirty="0" smtClean="0"/>
              <a:t>Linear Probing</a:t>
            </a:r>
          </a:p>
          <a:p>
            <a:pPr lvl="2">
              <a:buFont typeface="Wingdings" panose="05000000000000000000" pitchFamily="2" charset="2"/>
              <a:buChar char="Ø"/>
            </a:pPr>
            <a:r>
              <a:rPr lang="en-US" sz="2000" dirty="0"/>
              <a:t>Quadratic Probing</a:t>
            </a:r>
            <a:r>
              <a:rPr lang="en-US" sz="2000" dirty="0" smtClean="0"/>
              <a:t> </a:t>
            </a:r>
            <a:r>
              <a:rPr lang="en-US" sz="2000" dirty="0"/>
              <a:t>and </a:t>
            </a:r>
            <a:endParaRPr lang="en-US" sz="2000" dirty="0" smtClean="0"/>
          </a:p>
          <a:p>
            <a:pPr lvl="2">
              <a:buFont typeface="Wingdings" panose="05000000000000000000" pitchFamily="2" charset="2"/>
              <a:buChar char="Ø"/>
            </a:pPr>
            <a:r>
              <a:rPr lang="en-US" sz="2000" dirty="0" smtClean="0"/>
              <a:t>Double </a:t>
            </a:r>
            <a:r>
              <a:rPr lang="en-US" sz="2000" dirty="0"/>
              <a:t>Hashing</a:t>
            </a:r>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627856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Collision resolution by </a:t>
            </a:r>
            <a:r>
              <a:rPr lang="en-US" b="1" dirty="0" smtClean="0"/>
              <a:t>chaining</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In chaining, if a hash function produces the same index for multiple elements, these elements are stored in the same index by using a </a:t>
            </a:r>
            <a:r>
              <a:rPr lang="en-US" dirty="0" smtClean="0"/>
              <a:t>linked </a:t>
            </a:r>
            <a:r>
              <a:rPr lang="en-US" dirty="0"/>
              <a:t>list</a:t>
            </a:r>
            <a:r>
              <a:rPr lang="en-US" dirty="0" smtClean="0"/>
              <a:t>.</a:t>
            </a:r>
          </a:p>
          <a:p>
            <a:pPr>
              <a:buFont typeface="Wingdings" panose="05000000000000000000" pitchFamily="2" charset="2"/>
              <a:buChar char="Ø"/>
            </a:pPr>
            <a:r>
              <a:rPr lang="en-US" dirty="0"/>
              <a:t>In this technique, a linked list is created from the slot in which collision has occurred, after which the new key is inserted into the linked list. </a:t>
            </a:r>
            <a:endParaRPr lang="en-US" dirty="0" smtClean="0"/>
          </a:p>
          <a:p>
            <a:pPr>
              <a:buFont typeface="Wingdings" panose="05000000000000000000" pitchFamily="2" charset="2"/>
              <a:buChar char="Ø"/>
            </a:pPr>
            <a:r>
              <a:rPr lang="en-US" dirty="0" smtClean="0"/>
              <a:t>This </a:t>
            </a:r>
            <a:r>
              <a:rPr lang="en-US" dirty="0"/>
              <a:t>linked list of slots looks like a chain, so it is </a:t>
            </a:r>
            <a:r>
              <a:rPr lang="en-US" dirty="0" smtClean="0"/>
              <a:t>called </a:t>
            </a:r>
            <a:r>
              <a:rPr lang="en-US" dirty="0"/>
              <a:t>chaining. </a:t>
            </a:r>
            <a:endParaRPr lang="en-US" dirty="0" smtClean="0"/>
          </a:p>
          <a:p>
            <a:pPr>
              <a:buFont typeface="Wingdings" panose="05000000000000000000" pitchFamily="2" charset="2"/>
              <a:buChar char="Ø"/>
            </a:pPr>
            <a:r>
              <a:rPr lang="en-US" dirty="0" smtClean="0"/>
              <a:t>It </a:t>
            </a:r>
            <a:r>
              <a:rPr lang="en-US" dirty="0"/>
              <a:t>is used more when we do not know how many keys to insert or delete. </a:t>
            </a:r>
            <a:endParaRPr lang="en-US" dirty="0" smtClean="0"/>
          </a:p>
          <a:p>
            <a:pPr marL="0" indent="0">
              <a:buNone/>
            </a:pPr>
            <a:r>
              <a:rPr lang="en-US" b="1" dirty="0" smtClean="0"/>
              <a:t>Time </a:t>
            </a:r>
            <a:r>
              <a:rPr lang="en-US" b="1" dirty="0"/>
              <a:t>complexity </a:t>
            </a:r>
            <a:endParaRPr lang="en-US" b="1" dirty="0" smtClean="0"/>
          </a:p>
          <a:p>
            <a:pPr>
              <a:buFont typeface="Wingdings" panose="05000000000000000000" pitchFamily="2" charset="2"/>
              <a:buChar char="Ø"/>
            </a:pPr>
            <a:r>
              <a:rPr lang="en-US" dirty="0" smtClean="0"/>
              <a:t>Its </a:t>
            </a:r>
            <a:r>
              <a:rPr lang="en-US" dirty="0"/>
              <a:t>worst-case complexity for searching is </a:t>
            </a:r>
            <a:r>
              <a:rPr lang="en-US" dirty="0" smtClean="0"/>
              <a:t>O(n</a:t>
            </a:r>
            <a:r>
              <a:rPr lang="en-US" dirty="0"/>
              <a:t>). </a:t>
            </a:r>
            <a:endParaRPr lang="en-US" dirty="0" smtClean="0"/>
          </a:p>
          <a:p>
            <a:pPr>
              <a:buFont typeface="Wingdings" panose="05000000000000000000" pitchFamily="2" charset="2"/>
              <a:buChar char="Ø"/>
            </a:pPr>
            <a:r>
              <a:rPr lang="en-US" dirty="0" smtClean="0"/>
              <a:t>Its </a:t>
            </a:r>
            <a:r>
              <a:rPr lang="en-US" dirty="0"/>
              <a:t>worst-case complexity for deletion is </a:t>
            </a:r>
            <a:r>
              <a:rPr lang="en-US" dirty="0" smtClean="0"/>
              <a:t>O(n</a:t>
            </a:r>
            <a:r>
              <a:rPr lang="en-US" dirty="0"/>
              <a:t>).</a:t>
            </a:r>
            <a:endParaRPr lang="en-US" dirty="0" smtClean="0"/>
          </a:p>
          <a:p>
            <a:pPr>
              <a:buFont typeface="Wingdings" panose="05000000000000000000" pitchFamily="2" charset="2"/>
              <a:buChar char="Ø"/>
            </a:pPr>
            <a:endParaRPr lang="en-US" dirty="0"/>
          </a:p>
        </p:txBody>
      </p:sp>
    </p:spTree>
    <p:extLst>
      <p:ext uri="{BB962C8B-B14F-4D97-AF65-F5344CB8AC3E}">
        <p14:creationId xmlns:p14="http://schemas.microsoft.com/office/powerpoint/2010/main" val="39467104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Collision resolution by chaining</a:t>
            </a:r>
            <a:endParaRPr lang="en-US" dirty="0"/>
          </a:p>
        </p:txBody>
      </p:sp>
      <p:pic>
        <p:nvPicPr>
          <p:cNvPr id="4" name="Content Placeholder 3"/>
          <p:cNvPicPr>
            <a:picLocks noGrp="1" noChangeAspect="1"/>
          </p:cNvPicPr>
          <p:nvPr>
            <p:ph idx="1"/>
          </p:nvPr>
        </p:nvPicPr>
        <p:blipFill>
          <a:blip r:embed="rId2"/>
          <a:stretch>
            <a:fillRect/>
          </a:stretch>
        </p:blipFill>
        <p:spPr>
          <a:xfrm>
            <a:off x="1451449" y="1846263"/>
            <a:ext cx="9350061" cy="4022725"/>
          </a:xfrm>
          <a:prstGeom prst="rect">
            <a:avLst/>
          </a:prstGeom>
        </p:spPr>
      </p:pic>
    </p:spTree>
    <p:extLst>
      <p:ext uri="{BB962C8B-B14F-4D97-AF65-F5344CB8AC3E}">
        <p14:creationId xmlns:p14="http://schemas.microsoft.com/office/powerpoint/2010/main" val="33452041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Collision resolution by chaining</a:t>
            </a:r>
            <a:endParaRPr lang="en-US" dirty="0"/>
          </a:p>
        </p:txBody>
      </p:sp>
      <p:pic>
        <p:nvPicPr>
          <p:cNvPr id="4" name="Content Placeholder 3"/>
          <p:cNvPicPr>
            <a:picLocks noGrp="1" noChangeAspect="1"/>
          </p:cNvPicPr>
          <p:nvPr>
            <p:ph idx="1"/>
          </p:nvPr>
        </p:nvPicPr>
        <p:blipFill>
          <a:blip r:embed="rId2"/>
          <a:stretch>
            <a:fillRect/>
          </a:stretch>
        </p:blipFill>
        <p:spPr>
          <a:xfrm>
            <a:off x="1558344" y="1897778"/>
            <a:ext cx="9453093" cy="4022725"/>
          </a:xfrm>
          <a:prstGeom prst="rect">
            <a:avLst/>
          </a:prstGeom>
        </p:spPr>
      </p:pic>
    </p:spTree>
    <p:extLst>
      <p:ext uri="{BB962C8B-B14F-4D97-AF65-F5344CB8AC3E}">
        <p14:creationId xmlns:p14="http://schemas.microsoft.com/office/powerpoint/2010/main" val="5493031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Collision resolution by chaining</a:t>
            </a:r>
            <a:endParaRPr lang="en-US" dirty="0"/>
          </a:p>
        </p:txBody>
      </p:sp>
      <p:pic>
        <p:nvPicPr>
          <p:cNvPr id="4" name="Content Placeholder 3"/>
          <p:cNvPicPr>
            <a:picLocks noGrp="1" noChangeAspect="1"/>
          </p:cNvPicPr>
          <p:nvPr>
            <p:ph idx="1"/>
          </p:nvPr>
        </p:nvPicPr>
        <p:blipFill>
          <a:blip r:embed="rId2"/>
          <a:stretch>
            <a:fillRect/>
          </a:stretch>
        </p:blipFill>
        <p:spPr>
          <a:xfrm>
            <a:off x="1311070" y="1897779"/>
            <a:ext cx="9630820" cy="4022725"/>
          </a:xfrm>
          <a:prstGeom prst="rect">
            <a:avLst/>
          </a:prstGeom>
        </p:spPr>
      </p:pic>
    </p:spTree>
    <p:extLst>
      <p:ext uri="{BB962C8B-B14F-4D97-AF65-F5344CB8AC3E}">
        <p14:creationId xmlns:p14="http://schemas.microsoft.com/office/powerpoint/2010/main" val="38629822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Open Addressing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Unlike chaining, open addressing doesn't store multiple elements into the same slot. Here, each slot is either filled with a single key or </a:t>
            </a:r>
            <a:r>
              <a:rPr lang="en-US" dirty="0" smtClean="0"/>
              <a:t>left</a:t>
            </a:r>
            <a:r>
              <a:rPr lang="en-US" b="1" dirty="0" smtClean="0"/>
              <a:t> NIL</a:t>
            </a:r>
          </a:p>
          <a:p>
            <a:pPr>
              <a:buFont typeface="Wingdings" panose="05000000000000000000" pitchFamily="2" charset="2"/>
              <a:buChar char="Ø"/>
            </a:pPr>
            <a:r>
              <a:rPr lang="en-US" dirty="0" smtClean="0"/>
              <a:t>There </a:t>
            </a:r>
            <a:r>
              <a:rPr lang="en-US" dirty="0"/>
              <a:t>is no key stored outside of the hash table. </a:t>
            </a:r>
            <a:endParaRPr lang="en-US" dirty="0" smtClean="0"/>
          </a:p>
          <a:p>
            <a:pPr>
              <a:buFont typeface="Wingdings" panose="05000000000000000000" pitchFamily="2" charset="2"/>
              <a:buChar char="Ø"/>
            </a:pPr>
            <a:r>
              <a:rPr lang="en-US" dirty="0" smtClean="0"/>
              <a:t>Therefore</a:t>
            </a:r>
            <a:r>
              <a:rPr lang="en-US" dirty="0"/>
              <a:t>, the size of the hash table is always greater than or equal to the number of keys</a:t>
            </a:r>
            <a:r>
              <a:rPr lang="en-US" dirty="0" smtClean="0"/>
              <a:t>.</a:t>
            </a:r>
          </a:p>
          <a:p>
            <a:pPr>
              <a:buFont typeface="Wingdings" panose="05000000000000000000" pitchFamily="2" charset="2"/>
              <a:buChar char="Ø"/>
            </a:pPr>
            <a:r>
              <a:rPr lang="en-US" dirty="0" smtClean="0"/>
              <a:t>It </a:t>
            </a:r>
            <a:r>
              <a:rPr lang="en-US" dirty="0"/>
              <a:t>is also called closed hashing. </a:t>
            </a:r>
            <a:endParaRPr lang="en-US" dirty="0" smtClean="0"/>
          </a:p>
          <a:p>
            <a:pPr>
              <a:buFont typeface="Wingdings" panose="05000000000000000000" pitchFamily="2" charset="2"/>
              <a:buChar char="Ø"/>
            </a:pPr>
            <a:r>
              <a:rPr lang="en-US" dirty="0" smtClean="0"/>
              <a:t>The </a:t>
            </a:r>
            <a:r>
              <a:rPr lang="en-US" dirty="0"/>
              <a:t>following techniques are used in open addressing</a:t>
            </a:r>
            <a:r>
              <a:rPr lang="en-US" dirty="0" smtClean="0"/>
              <a:t>:</a:t>
            </a:r>
          </a:p>
          <a:p>
            <a:pPr lvl="2">
              <a:buFont typeface="Wingdings" panose="05000000000000000000" pitchFamily="2" charset="2"/>
              <a:buChar char="Ø"/>
            </a:pPr>
            <a:r>
              <a:rPr lang="en-US" sz="2000" dirty="0"/>
              <a:t>Linear Probing</a:t>
            </a:r>
          </a:p>
          <a:p>
            <a:pPr lvl="2">
              <a:buFont typeface="Wingdings" panose="05000000000000000000" pitchFamily="2" charset="2"/>
              <a:buChar char="Ø"/>
            </a:pPr>
            <a:r>
              <a:rPr lang="en-US" sz="2000" dirty="0"/>
              <a:t>Quadratic Probing and </a:t>
            </a:r>
          </a:p>
          <a:p>
            <a:pPr lvl="2">
              <a:buFont typeface="Wingdings" panose="05000000000000000000" pitchFamily="2" charset="2"/>
              <a:buChar char="Ø"/>
            </a:pPr>
            <a:r>
              <a:rPr lang="en-US" sz="2000" dirty="0"/>
              <a:t>Double Hashing</a:t>
            </a:r>
          </a:p>
          <a:p>
            <a:pPr lvl="1">
              <a:buFont typeface="Wingdings" panose="05000000000000000000" pitchFamily="2" charset="2"/>
              <a:buChar char="Ø"/>
            </a:pPr>
            <a:endParaRPr lang="en-US" b="1" dirty="0"/>
          </a:p>
        </p:txBody>
      </p:sp>
    </p:spTree>
    <p:extLst>
      <p:ext uri="{BB962C8B-B14F-4D97-AF65-F5344CB8AC3E}">
        <p14:creationId xmlns:p14="http://schemas.microsoft.com/office/powerpoint/2010/main" val="32124339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a:t>
            </a:r>
            <a:r>
              <a:rPr lang="en-US" dirty="0" smtClean="0"/>
              <a:t>Probing</a:t>
            </a:r>
            <a:endParaRPr lang="en-US"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smtClean="0"/>
              <a:t>In </a:t>
            </a:r>
            <a:r>
              <a:rPr lang="en-US" dirty="0"/>
              <a:t>linear probing, we search the hash table sequentially, starting from the original hash location. </a:t>
            </a:r>
            <a:endParaRPr lang="en-US" dirty="0" smtClean="0"/>
          </a:p>
          <a:p>
            <a:pPr>
              <a:buFont typeface="Wingdings" panose="05000000000000000000" pitchFamily="2" charset="2"/>
              <a:buChar char="Ø"/>
            </a:pPr>
            <a:r>
              <a:rPr lang="en-US" dirty="0" smtClean="0"/>
              <a:t>If </a:t>
            </a:r>
            <a:r>
              <a:rPr lang="en-US" dirty="0"/>
              <a:t>a location is occupied, we check the next location. </a:t>
            </a:r>
            <a:endParaRPr lang="en-US" dirty="0" smtClean="0"/>
          </a:p>
          <a:p>
            <a:pPr>
              <a:buFont typeface="Wingdings" panose="05000000000000000000" pitchFamily="2" charset="2"/>
              <a:buChar char="Ø"/>
            </a:pPr>
            <a:r>
              <a:rPr lang="en-US" dirty="0" smtClean="0"/>
              <a:t>We </a:t>
            </a:r>
            <a:r>
              <a:rPr lang="en-US" dirty="0"/>
              <a:t>wrap around from the last table location to the first table location if necessary</a:t>
            </a:r>
            <a:r>
              <a:rPr lang="en-US" dirty="0" smtClean="0"/>
              <a:t>.</a:t>
            </a:r>
          </a:p>
          <a:p>
            <a:pPr>
              <a:buFont typeface="Wingdings" panose="05000000000000000000" pitchFamily="2" charset="2"/>
              <a:buChar char="Ø"/>
            </a:pPr>
            <a:r>
              <a:rPr lang="en-US" dirty="0" smtClean="0"/>
              <a:t>The </a:t>
            </a:r>
            <a:r>
              <a:rPr lang="en-US" dirty="0"/>
              <a:t>function for rehashing is the following: </a:t>
            </a:r>
            <a:endParaRPr lang="en-US" dirty="0" smtClean="0"/>
          </a:p>
          <a:p>
            <a:pPr lvl="1">
              <a:buFont typeface="Wingdings" panose="05000000000000000000" pitchFamily="2" charset="2"/>
              <a:buChar char="Ø"/>
            </a:pPr>
            <a:r>
              <a:rPr lang="en-US" dirty="0" smtClean="0"/>
              <a:t>rehash </a:t>
            </a:r>
            <a:r>
              <a:rPr lang="en-US" dirty="0"/>
              <a:t>(key)=(n+1)% hash table </a:t>
            </a:r>
            <a:endParaRPr lang="en-US" dirty="0" smtClean="0"/>
          </a:p>
          <a:p>
            <a:pPr>
              <a:buFont typeface="Wingdings" panose="05000000000000000000" pitchFamily="2" charset="2"/>
              <a:buChar char="Ø"/>
            </a:pPr>
            <a:r>
              <a:rPr lang="en-US" dirty="0" smtClean="0"/>
              <a:t>If </a:t>
            </a:r>
            <a:r>
              <a:rPr lang="en-US" dirty="0"/>
              <a:t>slot hash(x) % </a:t>
            </a:r>
            <a:r>
              <a:rPr lang="en-US" dirty="0" err="1"/>
              <a:t>tablesize</a:t>
            </a:r>
            <a:r>
              <a:rPr lang="en-US" dirty="0"/>
              <a:t> is full, then we try (hash(x) + 1) % </a:t>
            </a:r>
            <a:r>
              <a:rPr lang="en-US" dirty="0" err="1" smtClean="0"/>
              <a:t>tablesize</a:t>
            </a:r>
            <a:endParaRPr lang="en-US" dirty="0" smtClean="0"/>
          </a:p>
          <a:p>
            <a:pPr>
              <a:buFont typeface="Wingdings" panose="05000000000000000000" pitchFamily="2" charset="2"/>
              <a:buChar char="Ø"/>
            </a:pPr>
            <a:r>
              <a:rPr lang="en-US" dirty="0" smtClean="0"/>
              <a:t>If </a:t>
            </a:r>
            <a:r>
              <a:rPr lang="en-US" dirty="0"/>
              <a:t>(hash(x) + 1) % </a:t>
            </a:r>
            <a:r>
              <a:rPr lang="en-US" dirty="0" err="1"/>
              <a:t>tablesize</a:t>
            </a:r>
            <a:r>
              <a:rPr lang="en-US" dirty="0"/>
              <a:t> is also full, then we try (hash(x)+2)% </a:t>
            </a:r>
            <a:r>
              <a:rPr lang="en-US" dirty="0" err="1" smtClean="0"/>
              <a:t>tablesize</a:t>
            </a:r>
            <a:endParaRPr lang="en-US" dirty="0" smtClean="0"/>
          </a:p>
          <a:p>
            <a:pPr>
              <a:buFont typeface="Wingdings" panose="05000000000000000000" pitchFamily="2" charset="2"/>
              <a:buChar char="Ø"/>
            </a:pPr>
            <a:r>
              <a:rPr lang="en-US" dirty="0" smtClean="0"/>
              <a:t>If </a:t>
            </a:r>
            <a:r>
              <a:rPr lang="en-US" dirty="0"/>
              <a:t>(hash(x)+2) % </a:t>
            </a:r>
            <a:r>
              <a:rPr lang="en-US" dirty="0" err="1"/>
              <a:t>tablesize</a:t>
            </a:r>
            <a:r>
              <a:rPr lang="en-US" dirty="0"/>
              <a:t> is also full, then we try (hash(x) + 3)% </a:t>
            </a:r>
            <a:r>
              <a:rPr lang="en-US" dirty="0" err="1"/>
              <a:t>tablesize</a:t>
            </a:r>
            <a:r>
              <a:rPr lang="en-US" dirty="0"/>
              <a:t> </a:t>
            </a:r>
            <a:endParaRPr lang="en-US" dirty="0" smtClean="0"/>
          </a:p>
          <a:p>
            <a:pPr>
              <a:buFont typeface="Wingdings" panose="05000000000000000000" pitchFamily="2" charset="2"/>
              <a:buChar char="Ø"/>
            </a:pPr>
            <a:r>
              <a:rPr lang="en-US" dirty="0" smtClean="0"/>
              <a:t>And </a:t>
            </a:r>
            <a:r>
              <a:rPr lang="en-US" dirty="0"/>
              <a:t>so on until you find the empty slot.</a:t>
            </a:r>
          </a:p>
        </p:txBody>
      </p:sp>
    </p:spTree>
    <p:extLst>
      <p:ext uri="{BB962C8B-B14F-4D97-AF65-F5344CB8AC3E}">
        <p14:creationId xmlns:p14="http://schemas.microsoft.com/office/powerpoint/2010/main" val="6295476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pic>
        <p:nvPicPr>
          <p:cNvPr id="4" name="Content Placeholder 3"/>
          <p:cNvPicPr>
            <a:picLocks noGrp="1" noChangeAspect="1"/>
          </p:cNvPicPr>
          <p:nvPr>
            <p:ph idx="1"/>
          </p:nvPr>
        </p:nvPicPr>
        <p:blipFill>
          <a:blip r:embed="rId2"/>
          <a:stretch>
            <a:fillRect/>
          </a:stretch>
        </p:blipFill>
        <p:spPr>
          <a:xfrm>
            <a:off x="2743208" y="1846263"/>
            <a:ext cx="6765910" cy="4022725"/>
          </a:xfrm>
          <a:prstGeom prst="rect">
            <a:avLst/>
          </a:prstGeom>
        </p:spPr>
      </p:pic>
    </p:spTree>
    <p:extLst>
      <p:ext uri="{BB962C8B-B14F-4D97-AF65-F5344CB8AC3E}">
        <p14:creationId xmlns:p14="http://schemas.microsoft.com/office/powerpoint/2010/main" val="40503631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pic>
        <p:nvPicPr>
          <p:cNvPr id="4" name="Content Placeholder 3"/>
          <p:cNvPicPr>
            <a:picLocks noGrp="1" noChangeAspect="1"/>
          </p:cNvPicPr>
          <p:nvPr>
            <p:ph idx="1"/>
          </p:nvPr>
        </p:nvPicPr>
        <p:blipFill>
          <a:blip r:embed="rId2"/>
          <a:stretch>
            <a:fillRect/>
          </a:stretch>
        </p:blipFill>
        <p:spPr>
          <a:xfrm>
            <a:off x="1586677" y="1978919"/>
            <a:ext cx="9079605" cy="3886200"/>
          </a:xfrm>
          <a:prstGeom prst="rect">
            <a:avLst/>
          </a:prstGeom>
        </p:spPr>
      </p:pic>
    </p:spTree>
    <p:extLst>
      <p:ext uri="{BB962C8B-B14F-4D97-AF65-F5344CB8AC3E}">
        <p14:creationId xmlns:p14="http://schemas.microsoft.com/office/powerpoint/2010/main" val="2288600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Dictionary</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a:t>Dictionary (map, association list) is a data structure, which is generally an association of unique keys with some values. </a:t>
            </a:r>
            <a:endParaRPr lang="en-US" dirty="0" smtClean="0"/>
          </a:p>
          <a:p>
            <a:pPr>
              <a:buFont typeface="Wingdings" panose="05000000000000000000" pitchFamily="2" charset="2"/>
              <a:buChar char="Ø"/>
            </a:pPr>
            <a:r>
              <a:rPr lang="en-US" dirty="0" smtClean="0"/>
              <a:t>One </a:t>
            </a:r>
            <a:r>
              <a:rPr lang="en-US" dirty="0"/>
              <a:t>may bind a value to a key, delete a key (and naturally an associated value) and lookup for a value by the key. </a:t>
            </a:r>
            <a:endParaRPr lang="en-US" dirty="0" smtClean="0"/>
          </a:p>
          <a:p>
            <a:pPr>
              <a:buFont typeface="Wingdings" panose="05000000000000000000" pitchFamily="2" charset="2"/>
              <a:buChar char="Ø"/>
            </a:pPr>
            <a:r>
              <a:rPr lang="en-US" dirty="0" smtClean="0"/>
              <a:t>Values </a:t>
            </a:r>
            <a:r>
              <a:rPr lang="en-US" dirty="0"/>
              <a:t>are not required to be unique. </a:t>
            </a:r>
            <a:endParaRPr lang="en-US" dirty="0" smtClean="0"/>
          </a:p>
          <a:p>
            <a:pPr>
              <a:buFont typeface="Wingdings" panose="05000000000000000000" pitchFamily="2" charset="2"/>
              <a:buChar char="Ø"/>
            </a:pPr>
            <a:r>
              <a:rPr lang="en-US" dirty="0" smtClean="0"/>
              <a:t>Simple </a:t>
            </a:r>
            <a:r>
              <a:rPr lang="en-US" dirty="0"/>
              <a:t>usage example is an explanatory dictionary. In the example, words are keys and explanations are values.</a:t>
            </a:r>
          </a:p>
        </p:txBody>
      </p:sp>
    </p:spTree>
    <p:extLst>
      <p:ext uri="{BB962C8B-B14F-4D97-AF65-F5344CB8AC3E}">
        <p14:creationId xmlns:p14="http://schemas.microsoft.com/office/powerpoint/2010/main" val="4200035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pic>
        <p:nvPicPr>
          <p:cNvPr id="4" name="Content Placeholder 3"/>
          <p:cNvPicPr>
            <a:picLocks noGrp="1" noChangeAspect="1"/>
          </p:cNvPicPr>
          <p:nvPr>
            <p:ph idx="1"/>
          </p:nvPr>
        </p:nvPicPr>
        <p:blipFill>
          <a:blip r:embed="rId2"/>
          <a:stretch>
            <a:fillRect/>
          </a:stretch>
        </p:blipFill>
        <p:spPr>
          <a:xfrm>
            <a:off x="1747663" y="1909763"/>
            <a:ext cx="8757634" cy="3895725"/>
          </a:xfrm>
          <a:prstGeom prst="rect">
            <a:avLst/>
          </a:prstGeom>
        </p:spPr>
      </p:pic>
    </p:spTree>
    <p:extLst>
      <p:ext uri="{BB962C8B-B14F-4D97-AF65-F5344CB8AC3E}">
        <p14:creationId xmlns:p14="http://schemas.microsoft.com/office/powerpoint/2010/main" val="20494839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Linear Probing</a:t>
            </a:r>
          </a:p>
        </p:txBody>
      </p:sp>
      <p:pic>
        <p:nvPicPr>
          <p:cNvPr id="4" name="Content Placeholder 3"/>
          <p:cNvPicPr>
            <a:picLocks noGrp="1" noChangeAspect="1"/>
          </p:cNvPicPr>
          <p:nvPr>
            <p:ph idx="1"/>
          </p:nvPr>
        </p:nvPicPr>
        <p:blipFill>
          <a:blip r:embed="rId2"/>
          <a:stretch>
            <a:fillRect/>
          </a:stretch>
        </p:blipFill>
        <p:spPr>
          <a:xfrm>
            <a:off x="1902210" y="1953162"/>
            <a:ext cx="8448540" cy="3886200"/>
          </a:xfrm>
          <a:prstGeom prst="rect">
            <a:avLst/>
          </a:prstGeom>
        </p:spPr>
      </p:pic>
    </p:spTree>
    <p:extLst>
      <p:ext uri="{BB962C8B-B14F-4D97-AF65-F5344CB8AC3E}">
        <p14:creationId xmlns:p14="http://schemas.microsoft.com/office/powerpoint/2010/main" val="6790657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Probing</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400" dirty="0" smtClean="0"/>
              <a:t>In </a:t>
            </a:r>
            <a:r>
              <a:rPr lang="en-US" sz="2400" dirty="0"/>
              <a:t>quadratic probing, When collision occurs, we probe for i</a:t>
            </a:r>
            <a:r>
              <a:rPr lang="en-US" sz="2400" baseline="30000" dirty="0"/>
              <a:t>2</a:t>
            </a:r>
            <a:r>
              <a:rPr lang="en-US" sz="2400" dirty="0"/>
              <a:t> </a:t>
            </a:r>
            <a:r>
              <a:rPr lang="en-US" sz="2400" dirty="0" err="1"/>
              <a:t>th</a:t>
            </a:r>
            <a:r>
              <a:rPr lang="en-US" sz="2400" dirty="0"/>
              <a:t> bucket in </a:t>
            </a:r>
            <a:r>
              <a:rPr lang="en-US" sz="2400" dirty="0" err="1"/>
              <a:t>i</a:t>
            </a:r>
            <a:r>
              <a:rPr lang="en-US" sz="2400" baseline="30000" dirty="0" err="1"/>
              <a:t>th</a:t>
            </a:r>
            <a:r>
              <a:rPr lang="en-US" sz="2400" dirty="0"/>
              <a:t> iteration. </a:t>
            </a:r>
            <a:endParaRPr lang="en-US" sz="2400" dirty="0" smtClean="0"/>
          </a:p>
          <a:p>
            <a:pPr lvl="1">
              <a:buFont typeface="Wingdings" panose="05000000000000000000" pitchFamily="2" charset="2"/>
              <a:buChar char="Ø"/>
            </a:pPr>
            <a:r>
              <a:rPr lang="en-US" sz="2400" dirty="0" smtClean="0"/>
              <a:t>i.e. In </a:t>
            </a:r>
            <a:r>
              <a:rPr lang="en-US" sz="2400" dirty="0"/>
              <a:t>quadratic probing, we start from the original hash location </a:t>
            </a:r>
            <a:r>
              <a:rPr lang="en-US" sz="2400" dirty="0" err="1"/>
              <a:t>i</a:t>
            </a:r>
            <a:r>
              <a:rPr lang="en-US" sz="2400" dirty="0"/>
              <a:t>. </a:t>
            </a:r>
            <a:endParaRPr lang="en-US" sz="2400" dirty="0" smtClean="0"/>
          </a:p>
          <a:p>
            <a:pPr lvl="1">
              <a:buFont typeface="Wingdings" panose="05000000000000000000" pitchFamily="2" charset="2"/>
              <a:buChar char="Ø"/>
            </a:pPr>
            <a:r>
              <a:rPr lang="en-US" sz="2400" dirty="0" smtClean="0"/>
              <a:t>If </a:t>
            </a:r>
            <a:r>
              <a:rPr lang="en-US" sz="2400" dirty="0"/>
              <a:t>a location is occupied, we check the locations :H+1</a:t>
            </a:r>
            <a:r>
              <a:rPr lang="en-US" sz="2400" baseline="30000" dirty="0"/>
              <a:t>2</a:t>
            </a:r>
            <a:r>
              <a:rPr lang="en-US" sz="2400" dirty="0"/>
              <a:t>,H+2</a:t>
            </a:r>
            <a:r>
              <a:rPr lang="en-US" sz="2400" baseline="30000" dirty="0"/>
              <a:t>2</a:t>
            </a:r>
            <a:r>
              <a:rPr lang="en-US" sz="2400" dirty="0"/>
              <a:t>,H+3</a:t>
            </a:r>
            <a:r>
              <a:rPr lang="en-US" sz="2400" baseline="30000" dirty="0"/>
              <a:t>2</a:t>
            </a:r>
            <a:r>
              <a:rPr lang="en-US" sz="2400" dirty="0"/>
              <a:t>,H+4</a:t>
            </a:r>
            <a:r>
              <a:rPr lang="en-US" sz="2400" baseline="30000" dirty="0"/>
              <a:t>2</a:t>
            </a:r>
            <a:r>
              <a:rPr lang="en-US" sz="2400" dirty="0"/>
              <a:t>,...,H+k</a:t>
            </a:r>
            <a:r>
              <a:rPr lang="en-US" sz="2400" baseline="30000" dirty="0"/>
              <a:t>2</a:t>
            </a:r>
            <a:r>
              <a:rPr lang="en-US" sz="2400" dirty="0"/>
              <a:t> where </a:t>
            </a:r>
            <a:r>
              <a:rPr lang="en-US" sz="2400" dirty="0" err="1"/>
              <a:t>i</a:t>
            </a:r>
            <a:r>
              <a:rPr lang="en-US" sz="2400" dirty="0"/>
              <a:t>= 1 to k </a:t>
            </a:r>
            <a:endParaRPr lang="en-US" sz="2400" dirty="0" smtClean="0"/>
          </a:p>
          <a:p>
            <a:pPr>
              <a:buFont typeface="Wingdings" panose="05000000000000000000" pitchFamily="2" charset="2"/>
              <a:buChar char="Ø"/>
            </a:pPr>
            <a:r>
              <a:rPr lang="en-US" sz="2400" dirty="0" smtClean="0"/>
              <a:t>In </a:t>
            </a:r>
            <a:r>
              <a:rPr lang="en-US" sz="2400" dirty="0"/>
              <a:t>quadratic probing, f is a quadratic function of </a:t>
            </a:r>
            <a:r>
              <a:rPr lang="en-US" sz="2400" dirty="0" err="1"/>
              <a:t>i</a:t>
            </a:r>
            <a:r>
              <a:rPr lang="en-US" sz="2400" dirty="0"/>
              <a:t>, typically f(</a:t>
            </a:r>
            <a:r>
              <a:rPr lang="en-US" sz="2400" dirty="0" err="1"/>
              <a:t>i</a:t>
            </a:r>
            <a:r>
              <a:rPr lang="en-US" sz="2400" dirty="0"/>
              <a:t>) = i</a:t>
            </a:r>
            <a:r>
              <a:rPr lang="en-US" sz="2400" baseline="30000" dirty="0"/>
              <a:t>2</a:t>
            </a:r>
            <a:r>
              <a:rPr lang="en-US" sz="2400" dirty="0"/>
              <a:t>. </a:t>
            </a:r>
            <a:endParaRPr lang="en-US" sz="2400" dirty="0" smtClean="0"/>
          </a:p>
          <a:p>
            <a:pPr lvl="1">
              <a:buFont typeface="Wingdings" panose="05000000000000000000" pitchFamily="2" charset="2"/>
              <a:buChar char="Ø"/>
            </a:pPr>
            <a:r>
              <a:rPr lang="en-US" sz="2400" dirty="0" smtClean="0"/>
              <a:t>For </a:t>
            </a:r>
            <a:r>
              <a:rPr lang="en-US" sz="2400" dirty="0"/>
              <a:t>example: </a:t>
            </a:r>
            <a:r>
              <a:rPr lang="en-US" sz="2400" dirty="0" err="1"/>
              <a:t>Table.Size</a:t>
            </a:r>
            <a:r>
              <a:rPr lang="en-US" sz="2400" dirty="0"/>
              <a:t> = 10, hash(x) = x mod 10, f(</a:t>
            </a:r>
            <a:r>
              <a:rPr lang="en-US" sz="2400" dirty="0" err="1"/>
              <a:t>i</a:t>
            </a:r>
            <a:r>
              <a:rPr lang="en-US" sz="2400" dirty="0"/>
              <a:t>) = i</a:t>
            </a:r>
            <a:r>
              <a:rPr lang="en-US" sz="2400" baseline="30000" dirty="0"/>
              <a:t>2</a:t>
            </a:r>
            <a:r>
              <a:rPr lang="en-US" sz="2400" dirty="0"/>
              <a:t>, h(x) = (hash(x) + f(</a:t>
            </a:r>
            <a:r>
              <a:rPr lang="en-US" sz="2400" dirty="0" err="1"/>
              <a:t>i</a:t>
            </a:r>
            <a:r>
              <a:rPr lang="en-US" sz="2400" dirty="0"/>
              <a:t>)) mod Table.</a:t>
            </a:r>
          </a:p>
        </p:txBody>
      </p:sp>
    </p:spTree>
    <p:extLst>
      <p:ext uri="{BB962C8B-B14F-4D97-AF65-F5344CB8AC3E}">
        <p14:creationId xmlns:p14="http://schemas.microsoft.com/office/powerpoint/2010/main" val="2060301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Probing</a:t>
            </a:r>
          </a:p>
        </p:txBody>
      </p:sp>
      <p:pic>
        <p:nvPicPr>
          <p:cNvPr id="4" name="Content Placeholder 3"/>
          <p:cNvPicPr>
            <a:picLocks noGrp="1" noChangeAspect="1"/>
          </p:cNvPicPr>
          <p:nvPr>
            <p:ph idx="1"/>
          </p:nvPr>
        </p:nvPicPr>
        <p:blipFill>
          <a:blip r:embed="rId2"/>
          <a:stretch>
            <a:fillRect/>
          </a:stretch>
        </p:blipFill>
        <p:spPr>
          <a:xfrm>
            <a:off x="1455313" y="1950881"/>
            <a:ext cx="9453093" cy="4019550"/>
          </a:xfrm>
          <a:prstGeom prst="rect">
            <a:avLst/>
          </a:prstGeom>
        </p:spPr>
      </p:pic>
    </p:spTree>
    <p:extLst>
      <p:ext uri="{BB962C8B-B14F-4D97-AF65-F5344CB8AC3E}">
        <p14:creationId xmlns:p14="http://schemas.microsoft.com/office/powerpoint/2010/main" val="372994928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Probing</a:t>
            </a:r>
          </a:p>
        </p:txBody>
      </p:sp>
      <p:pic>
        <p:nvPicPr>
          <p:cNvPr id="4" name="Content Placeholder 3"/>
          <p:cNvPicPr>
            <a:picLocks noGrp="1" noChangeAspect="1"/>
          </p:cNvPicPr>
          <p:nvPr>
            <p:ph idx="1"/>
          </p:nvPr>
        </p:nvPicPr>
        <p:blipFill>
          <a:blip r:embed="rId2"/>
          <a:stretch>
            <a:fillRect/>
          </a:stretch>
        </p:blipFill>
        <p:spPr>
          <a:xfrm>
            <a:off x="1648496" y="1859142"/>
            <a:ext cx="9156879" cy="4022725"/>
          </a:xfrm>
          <a:prstGeom prst="rect">
            <a:avLst/>
          </a:prstGeom>
        </p:spPr>
      </p:pic>
    </p:spTree>
    <p:extLst>
      <p:ext uri="{BB962C8B-B14F-4D97-AF65-F5344CB8AC3E}">
        <p14:creationId xmlns:p14="http://schemas.microsoft.com/office/powerpoint/2010/main" val="1727957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Quadratic Probing</a:t>
            </a:r>
          </a:p>
        </p:txBody>
      </p:sp>
      <p:pic>
        <p:nvPicPr>
          <p:cNvPr id="4" name="Content Placeholder 3"/>
          <p:cNvPicPr>
            <a:picLocks noGrp="1" noChangeAspect="1"/>
          </p:cNvPicPr>
          <p:nvPr>
            <p:ph idx="1"/>
          </p:nvPr>
        </p:nvPicPr>
        <p:blipFill>
          <a:blip r:embed="rId2"/>
          <a:stretch>
            <a:fillRect/>
          </a:stretch>
        </p:blipFill>
        <p:spPr>
          <a:xfrm>
            <a:off x="1483646" y="1897778"/>
            <a:ext cx="9285668" cy="4022725"/>
          </a:xfrm>
          <a:prstGeom prst="rect">
            <a:avLst/>
          </a:prstGeom>
        </p:spPr>
      </p:pic>
    </p:spTree>
    <p:extLst>
      <p:ext uri="{BB962C8B-B14F-4D97-AF65-F5344CB8AC3E}">
        <p14:creationId xmlns:p14="http://schemas.microsoft.com/office/powerpoint/2010/main" val="32594289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For double hashing, one popular choice is </a:t>
            </a:r>
            <a:r>
              <a:rPr lang="en-US" dirty="0"/>
              <a:t>h(x) = (hash</a:t>
            </a:r>
            <a:r>
              <a:rPr lang="en-US" baseline="-25000" dirty="0"/>
              <a:t>1</a:t>
            </a:r>
            <a:r>
              <a:rPr lang="en-US" dirty="0"/>
              <a:t>(x) + f(</a:t>
            </a:r>
            <a:r>
              <a:rPr lang="en-US" dirty="0" err="1"/>
              <a:t>i</a:t>
            </a:r>
            <a:r>
              <a:rPr lang="en-US" dirty="0" smtClean="0"/>
              <a:t>))</a:t>
            </a:r>
          </a:p>
          <a:p>
            <a:pPr lvl="1">
              <a:buFont typeface="Wingdings" panose="05000000000000000000" pitchFamily="2" charset="2"/>
              <a:buChar char="Ø"/>
            </a:pPr>
            <a:r>
              <a:rPr lang="en-US" sz="2000" dirty="0" smtClean="0"/>
              <a:t>Where, f(</a:t>
            </a:r>
            <a:r>
              <a:rPr lang="en-US" sz="2000" dirty="0" err="1" smtClean="0"/>
              <a:t>i</a:t>
            </a:r>
            <a:r>
              <a:rPr lang="en-US" sz="2000" dirty="0" smtClean="0"/>
              <a:t>) = </a:t>
            </a:r>
            <a:r>
              <a:rPr lang="en-US" sz="2000" dirty="0" err="1" smtClean="0"/>
              <a:t>i</a:t>
            </a:r>
            <a:r>
              <a:rPr lang="en-US" sz="2000" dirty="0" smtClean="0"/>
              <a:t> * hash</a:t>
            </a:r>
            <a:r>
              <a:rPr lang="en-US" sz="2000" baseline="-25000" dirty="0" smtClean="0"/>
              <a:t>2</a:t>
            </a:r>
            <a:r>
              <a:rPr lang="en-US" sz="2000" dirty="0" smtClean="0"/>
              <a:t>(x) and </a:t>
            </a:r>
            <a:r>
              <a:rPr lang="en-US" sz="2000" dirty="0" err="1" smtClean="0"/>
              <a:t>i</a:t>
            </a:r>
            <a:r>
              <a:rPr lang="en-US" sz="2000" dirty="0" smtClean="0"/>
              <a:t> = 0,1,2,……</a:t>
            </a:r>
          </a:p>
          <a:p>
            <a:pPr>
              <a:buFont typeface="Wingdings" panose="05000000000000000000" pitchFamily="2" charset="2"/>
              <a:buChar char="Ø"/>
            </a:pPr>
            <a:r>
              <a:rPr lang="en-US" dirty="0" smtClean="0"/>
              <a:t>This </a:t>
            </a:r>
            <a:r>
              <a:rPr lang="en-US" dirty="0"/>
              <a:t>formula says that we apply a second hash function to x and probe at a distance hash</a:t>
            </a:r>
            <a:r>
              <a:rPr lang="en-US" baseline="-25000" dirty="0"/>
              <a:t>2</a:t>
            </a:r>
            <a:r>
              <a:rPr lang="en-US" dirty="0"/>
              <a:t>(x</a:t>
            </a:r>
            <a:r>
              <a:rPr lang="en-US" dirty="0" smtClean="0"/>
              <a:t>), 2*hash</a:t>
            </a:r>
            <a:r>
              <a:rPr lang="en-US" baseline="-25000" dirty="0" smtClean="0"/>
              <a:t>2</a:t>
            </a:r>
            <a:r>
              <a:rPr lang="en-US" dirty="0" smtClean="0"/>
              <a:t>(x</a:t>
            </a:r>
            <a:r>
              <a:rPr lang="en-US" dirty="0"/>
              <a:t>), </a:t>
            </a:r>
            <a:r>
              <a:rPr lang="en-US" dirty="0" smtClean="0"/>
              <a:t>3*hash</a:t>
            </a:r>
            <a:r>
              <a:rPr lang="en-US" baseline="-25000" dirty="0" smtClean="0"/>
              <a:t>2</a:t>
            </a:r>
            <a:r>
              <a:rPr lang="en-US" dirty="0" smtClean="0"/>
              <a:t>(x</a:t>
            </a:r>
            <a:r>
              <a:rPr lang="en-US" dirty="0"/>
              <a:t>), ..., and so on. </a:t>
            </a:r>
            <a:endParaRPr lang="en-US" dirty="0" smtClean="0"/>
          </a:p>
          <a:p>
            <a:pPr>
              <a:buFont typeface="Wingdings" panose="05000000000000000000" pitchFamily="2" charset="2"/>
              <a:buChar char="Ø"/>
            </a:pPr>
            <a:r>
              <a:rPr lang="en-US" dirty="0" smtClean="0"/>
              <a:t>The </a:t>
            </a:r>
            <a:r>
              <a:rPr lang="en-US" dirty="0"/>
              <a:t>choice of hash</a:t>
            </a:r>
            <a:r>
              <a:rPr lang="en-US" baseline="-25000" dirty="0"/>
              <a:t>2</a:t>
            </a:r>
            <a:r>
              <a:rPr lang="en-US" dirty="0"/>
              <a:t>(x) is essential. </a:t>
            </a:r>
            <a:endParaRPr lang="en-US" dirty="0" smtClean="0"/>
          </a:p>
          <a:p>
            <a:pPr lvl="1">
              <a:buFont typeface="Wingdings" panose="05000000000000000000" pitchFamily="2" charset="2"/>
              <a:buChar char="Ø"/>
            </a:pPr>
            <a:r>
              <a:rPr lang="en-US" sz="2000" dirty="0" smtClean="0"/>
              <a:t>The </a:t>
            </a:r>
            <a:r>
              <a:rPr lang="en-US" sz="2000" dirty="0"/>
              <a:t>function must never evaluate to zero. </a:t>
            </a:r>
            <a:endParaRPr lang="en-US" sz="2000" dirty="0" smtClean="0"/>
          </a:p>
          <a:p>
            <a:pPr lvl="1">
              <a:buFont typeface="Wingdings" panose="05000000000000000000" pitchFamily="2" charset="2"/>
              <a:buChar char="Ø"/>
            </a:pPr>
            <a:r>
              <a:rPr lang="en-US" sz="2000" dirty="0" smtClean="0"/>
              <a:t>It </a:t>
            </a:r>
            <a:r>
              <a:rPr lang="en-US" sz="2000" dirty="0"/>
              <a:t>is important to make sure all cells can be probed. </a:t>
            </a:r>
            <a:endParaRPr lang="en-US" sz="2000" dirty="0" smtClean="0"/>
          </a:p>
          <a:p>
            <a:pPr lvl="1">
              <a:buFont typeface="Wingdings" panose="05000000000000000000" pitchFamily="2" charset="2"/>
              <a:buChar char="Ø"/>
            </a:pPr>
            <a:r>
              <a:rPr lang="en-US" sz="2000" dirty="0" smtClean="0"/>
              <a:t>A </a:t>
            </a:r>
            <a:r>
              <a:rPr lang="en-US" sz="2000" dirty="0"/>
              <a:t>function such as hash</a:t>
            </a:r>
            <a:r>
              <a:rPr lang="en-US" sz="2000" baseline="-25000" dirty="0"/>
              <a:t>2</a:t>
            </a:r>
            <a:r>
              <a:rPr lang="en-US" sz="2000" dirty="0"/>
              <a:t>(x) = R - (x mod R), with R a prime smaller than Table Size. </a:t>
            </a:r>
            <a:endParaRPr lang="en-US" sz="2000" dirty="0" smtClean="0"/>
          </a:p>
          <a:p>
            <a:pPr lvl="1">
              <a:buFont typeface="Wingdings" panose="05000000000000000000" pitchFamily="2" charset="2"/>
              <a:buChar char="Ø"/>
            </a:pPr>
            <a:r>
              <a:rPr lang="en-US" sz="2000" dirty="0" smtClean="0"/>
              <a:t>Table </a:t>
            </a:r>
            <a:r>
              <a:rPr lang="en-US" sz="2000" dirty="0"/>
              <a:t>Size need to be prime. </a:t>
            </a:r>
            <a:endParaRPr lang="en-US" sz="2000" dirty="0" smtClean="0"/>
          </a:p>
          <a:p>
            <a:pPr lvl="1">
              <a:buFont typeface="Wingdings" panose="05000000000000000000" pitchFamily="2" charset="2"/>
              <a:buChar char="Ø"/>
            </a:pPr>
            <a:r>
              <a:rPr lang="en-US" sz="2000" dirty="0" smtClean="0"/>
              <a:t>The </a:t>
            </a:r>
            <a:r>
              <a:rPr lang="en-US" sz="2000" dirty="0"/>
              <a:t>cost of double hashing: the use of a second hash function.</a:t>
            </a:r>
          </a:p>
        </p:txBody>
      </p:sp>
    </p:spTree>
    <p:extLst>
      <p:ext uri="{BB962C8B-B14F-4D97-AF65-F5344CB8AC3E}">
        <p14:creationId xmlns:p14="http://schemas.microsoft.com/office/powerpoint/2010/main" val="3084877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hashing</a:t>
            </a:r>
          </a:p>
        </p:txBody>
      </p:sp>
      <p:pic>
        <p:nvPicPr>
          <p:cNvPr id="4" name="Content Placeholder 3"/>
          <p:cNvPicPr>
            <a:picLocks noGrp="1" noChangeAspect="1"/>
          </p:cNvPicPr>
          <p:nvPr>
            <p:ph idx="1"/>
          </p:nvPr>
        </p:nvPicPr>
        <p:blipFill>
          <a:blip r:embed="rId2"/>
          <a:stretch>
            <a:fillRect/>
          </a:stretch>
        </p:blipFill>
        <p:spPr>
          <a:xfrm>
            <a:off x="1790163" y="1846263"/>
            <a:ext cx="8512935" cy="4022725"/>
          </a:xfrm>
          <a:prstGeom prst="rect">
            <a:avLst/>
          </a:prstGeom>
        </p:spPr>
      </p:pic>
    </p:spTree>
    <p:extLst>
      <p:ext uri="{BB962C8B-B14F-4D97-AF65-F5344CB8AC3E}">
        <p14:creationId xmlns:p14="http://schemas.microsoft.com/office/powerpoint/2010/main" val="818693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Rehashing</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dirty="0" smtClean="0"/>
              <a:t>Rehashing </a:t>
            </a:r>
            <a:r>
              <a:rPr lang="en-US" dirty="0"/>
              <a:t>is a technique in which the table is resized, i.e., the size of table is doubled by creating a new table. </a:t>
            </a:r>
            <a:endParaRPr lang="en-US" dirty="0" smtClean="0"/>
          </a:p>
          <a:p>
            <a:pPr>
              <a:buFont typeface="Wingdings" panose="05000000000000000000" pitchFamily="2" charset="2"/>
              <a:buChar char="Ø"/>
            </a:pPr>
            <a:r>
              <a:rPr lang="en-US" dirty="0" smtClean="0"/>
              <a:t>It </a:t>
            </a:r>
            <a:r>
              <a:rPr lang="en-US" dirty="0"/>
              <a:t>is preferable is the total size of table is a prime number. </a:t>
            </a:r>
            <a:endParaRPr lang="en-US" dirty="0" smtClean="0"/>
          </a:p>
          <a:p>
            <a:pPr>
              <a:buFont typeface="Wingdings" panose="05000000000000000000" pitchFamily="2" charset="2"/>
              <a:buChar char="Ø"/>
            </a:pPr>
            <a:r>
              <a:rPr lang="en-US" dirty="0" smtClean="0"/>
              <a:t>There </a:t>
            </a:r>
            <a:r>
              <a:rPr lang="en-US" dirty="0"/>
              <a:t>are situations in which the rehashing is required. </a:t>
            </a:r>
            <a:endParaRPr lang="en-US" dirty="0" smtClean="0"/>
          </a:p>
          <a:p>
            <a:pPr lvl="1">
              <a:buFont typeface="Wingdings" panose="05000000000000000000" pitchFamily="2" charset="2"/>
              <a:buChar char="Ø"/>
            </a:pPr>
            <a:r>
              <a:rPr lang="en-US" sz="2000" dirty="0" smtClean="0"/>
              <a:t>When </a:t>
            </a:r>
            <a:r>
              <a:rPr lang="en-US" sz="2000" dirty="0"/>
              <a:t>table is completely full </a:t>
            </a:r>
            <a:endParaRPr lang="en-US" sz="2000" dirty="0" smtClean="0"/>
          </a:p>
          <a:p>
            <a:pPr lvl="1">
              <a:buFont typeface="Wingdings" panose="05000000000000000000" pitchFamily="2" charset="2"/>
              <a:buChar char="Ø"/>
            </a:pPr>
            <a:r>
              <a:rPr lang="en-US" sz="2000" dirty="0" smtClean="0"/>
              <a:t>With </a:t>
            </a:r>
            <a:r>
              <a:rPr lang="en-US" sz="2000" dirty="0"/>
              <a:t>quadratic probing when the table is filled half. </a:t>
            </a:r>
            <a:endParaRPr lang="en-US" sz="2000" dirty="0" smtClean="0"/>
          </a:p>
          <a:p>
            <a:pPr lvl="1">
              <a:buFont typeface="Wingdings" panose="05000000000000000000" pitchFamily="2" charset="2"/>
              <a:buChar char="Ø"/>
            </a:pPr>
            <a:r>
              <a:rPr lang="en-US" sz="2000" dirty="0" smtClean="0"/>
              <a:t>When </a:t>
            </a:r>
            <a:r>
              <a:rPr lang="en-US" sz="2000" dirty="0"/>
              <a:t>insertions fail due to overflow </a:t>
            </a:r>
            <a:endParaRPr lang="en-US" sz="2000" dirty="0" smtClean="0"/>
          </a:p>
          <a:p>
            <a:pPr>
              <a:buFont typeface="Wingdings" panose="05000000000000000000" pitchFamily="2" charset="2"/>
              <a:buChar char="Ø"/>
            </a:pPr>
            <a:r>
              <a:rPr lang="en-US" dirty="0" smtClean="0"/>
              <a:t>In </a:t>
            </a:r>
            <a:r>
              <a:rPr lang="en-US" dirty="0"/>
              <a:t>such situations, we have to transfer entries from old table to the new table by re computing their positions using hash functions.</a:t>
            </a:r>
          </a:p>
        </p:txBody>
      </p:sp>
    </p:spTree>
    <p:extLst>
      <p:ext uri="{BB962C8B-B14F-4D97-AF65-F5344CB8AC3E}">
        <p14:creationId xmlns:p14="http://schemas.microsoft.com/office/powerpoint/2010/main" val="726920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Rehashing</a:t>
            </a:r>
          </a:p>
        </p:txBody>
      </p:sp>
      <p:sp>
        <p:nvSpPr>
          <p:cNvPr id="3" name="Content Placeholder 2"/>
          <p:cNvSpPr>
            <a:spLocks noGrp="1"/>
          </p:cNvSpPr>
          <p:nvPr>
            <p:ph idx="1"/>
          </p:nvPr>
        </p:nvSpPr>
        <p:spPr>
          <a:xfrm>
            <a:off x="1097280" y="1845734"/>
            <a:ext cx="10058400" cy="4284610"/>
          </a:xfrm>
        </p:spPr>
        <p:txBody>
          <a:bodyPr>
            <a:normAutofit lnSpcReduction="10000"/>
          </a:bodyPr>
          <a:lstStyle/>
          <a:p>
            <a:pPr>
              <a:buFont typeface="Wingdings" panose="05000000000000000000" pitchFamily="2" charset="2"/>
              <a:buChar char="Ø"/>
            </a:pPr>
            <a:r>
              <a:rPr lang="en-US" dirty="0"/>
              <a:t>In such situations, we have to transfer entries from old table to the new table by re computing their positions using hash functions</a:t>
            </a:r>
            <a:r>
              <a:rPr lang="en-US" dirty="0" smtClean="0"/>
              <a:t>.</a:t>
            </a:r>
          </a:p>
          <a:p>
            <a:pPr>
              <a:buFont typeface="Wingdings" panose="05000000000000000000" pitchFamily="2" charset="2"/>
              <a:buChar char="Ø"/>
            </a:pPr>
            <a:r>
              <a:rPr lang="en-US" dirty="0" smtClean="0"/>
              <a:t>H(key</a:t>
            </a:r>
            <a:r>
              <a:rPr lang="en-US" dirty="0"/>
              <a:t>) = key mod </a:t>
            </a:r>
            <a:r>
              <a:rPr lang="en-US" dirty="0" err="1"/>
              <a:t>tablesize</a:t>
            </a:r>
            <a:r>
              <a:rPr lang="en-US" dirty="0"/>
              <a:t> </a:t>
            </a:r>
            <a:endParaRPr lang="en-US" dirty="0" smtClean="0"/>
          </a:p>
          <a:p>
            <a:pPr lvl="1">
              <a:buFont typeface="Wingdings" panose="05000000000000000000" pitchFamily="2" charset="2"/>
              <a:buChar char="Ø"/>
            </a:pPr>
            <a:r>
              <a:rPr lang="en-US" dirty="0" smtClean="0"/>
              <a:t>37</a:t>
            </a:r>
            <a:r>
              <a:rPr lang="en-US" dirty="0"/>
              <a:t>% 10=7 </a:t>
            </a:r>
            <a:endParaRPr lang="en-US" dirty="0" smtClean="0"/>
          </a:p>
          <a:p>
            <a:pPr lvl="1">
              <a:buFont typeface="Wingdings" panose="05000000000000000000" pitchFamily="2" charset="2"/>
              <a:buChar char="Ø"/>
            </a:pPr>
            <a:r>
              <a:rPr lang="en-US" dirty="0" smtClean="0"/>
              <a:t>90</a:t>
            </a:r>
            <a:r>
              <a:rPr lang="en-US" dirty="0"/>
              <a:t>% </a:t>
            </a:r>
            <a:r>
              <a:rPr lang="en-US" dirty="0" smtClean="0"/>
              <a:t>10=0 </a:t>
            </a:r>
          </a:p>
          <a:p>
            <a:pPr lvl="1">
              <a:buFont typeface="Wingdings" panose="05000000000000000000" pitchFamily="2" charset="2"/>
              <a:buChar char="Ø"/>
            </a:pPr>
            <a:r>
              <a:rPr lang="en-US" dirty="0" smtClean="0"/>
              <a:t>55</a:t>
            </a:r>
            <a:r>
              <a:rPr lang="en-US" dirty="0"/>
              <a:t>% 10=5 </a:t>
            </a:r>
            <a:endParaRPr lang="en-US" dirty="0" smtClean="0"/>
          </a:p>
          <a:p>
            <a:pPr lvl="1">
              <a:buFont typeface="Wingdings" panose="05000000000000000000" pitchFamily="2" charset="2"/>
              <a:buChar char="Ø"/>
            </a:pPr>
            <a:r>
              <a:rPr lang="en-US" dirty="0" smtClean="0"/>
              <a:t>22</a:t>
            </a:r>
            <a:r>
              <a:rPr lang="en-US" dirty="0"/>
              <a:t>% 10=2 </a:t>
            </a:r>
            <a:endParaRPr lang="en-US" dirty="0" smtClean="0"/>
          </a:p>
          <a:p>
            <a:pPr lvl="1">
              <a:buFont typeface="Wingdings" panose="05000000000000000000" pitchFamily="2" charset="2"/>
              <a:buChar char="Ø"/>
            </a:pPr>
            <a:r>
              <a:rPr lang="en-US" dirty="0" smtClean="0"/>
              <a:t>17</a:t>
            </a:r>
            <a:r>
              <a:rPr lang="en-US" dirty="0"/>
              <a:t>% </a:t>
            </a:r>
            <a:r>
              <a:rPr lang="en-US" dirty="0" smtClean="0"/>
              <a:t>10 = 7 </a:t>
            </a:r>
            <a:r>
              <a:rPr lang="en-US" dirty="0"/>
              <a:t>Collision solved by linear probing </a:t>
            </a:r>
            <a:endParaRPr lang="en-US" dirty="0" smtClean="0"/>
          </a:p>
          <a:p>
            <a:pPr lvl="1">
              <a:buFont typeface="Wingdings" panose="05000000000000000000" pitchFamily="2" charset="2"/>
              <a:buChar char="Ø"/>
            </a:pPr>
            <a:r>
              <a:rPr lang="en-US" dirty="0" smtClean="0"/>
              <a:t>49</a:t>
            </a:r>
            <a:r>
              <a:rPr lang="en-US" dirty="0"/>
              <a:t>% 10=9 </a:t>
            </a:r>
            <a:endParaRPr lang="en-US" dirty="0" smtClean="0"/>
          </a:p>
          <a:p>
            <a:pPr>
              <a:buFont typeface="Wingdings" panose="05000000000000000000" pitchFamily="2" charset="2"/>
              <a:buChar char="Ø"/>
            </a:pPr>
            <a:r>
              <a:rPr lang="en-US" dirty="0" smtClean="0"/>
              <a:t>Now </a:t>
            </a:r>
            <a:r>
              <a:rPr lang="en-US" dirty="0"/>
              <a:t>this table is almost full and if we try to insert more elements collisions will occur and eventually further insertions will fail. Hence we will rehash by doubling the table size. The old table size is 10 then we should double this size for new table, that becomes 20. But 20 is not a prime number, we will prefer to make the table size as 23.</a:t>
            </a:r>
          </a:p>
        </p:txBody>
      </p:sp>
    </p:spTree>
    <p:extLst>
      <p:ext uri="{BB962C8B-B14F-4D97-AF65-F5344CB8AC3E}">
        <p14:creationId xmlns:p14="http://schemas.microsoft.com/office/powerpoint/2010/main" val="40986285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Dictionary as ADT</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b="1" dirty="0"/>
              <a:t>Dictionary create</a:t>
            </a:r>
            <a:r>
              <a:rPr lang="en-US" b="1" dirty="0" smtClean="0"/>
              <a:t>(): </a:t>
            </a:r>
            <a:r>
              <a:rPr lang="en-US" dirty="0" smtClean="0"/>
              <a:t>creates </a:t>
            </a:r>
            <a:r>
              <a:rPr lang="en-US" dirty="0"/>
              <a:t>empty </a:t>
            </a:r>
            <a:r>
              <a:rPr lang="en-US" dirty="0" smtClean="0"/>
              <a:t>dictionary</a:t>
            </a:r>
          </a:p>
          <a:p>
            <a:pPr>
              <a:buFont typeface="Wingdings" panose="05000000000000000000" pitchFamily="2" charset="2"/>
              <a:buChar char="Ø"/>
            </a:pPr>
            <a:r>
              <a:rPr lang="en-US" b="1" dirty="0" err="1" smtClean="0"/>
              <a:t>boolean</a:t>
            </a:r>
            <a:r>
              <a:rPr lang="en-US" b="1" dirty="0" smtClean="0"/>
              <a:t> </a:t>
            </a:r>
            <a:r>
              <a:rPr lang="en-US" b="1" dirty="0" err="1"/>
              <a:t>isEmpty</a:t>
            </a:r>
            <a:r>
              <a:rPr lang="en-US" b="1" dirty="0"/>
              <a:t>(Dictionary </a:t>
            </a:r>
            <a:r>
              <a:rPr lang="en-US" b="1" dirty="0" smtClean="0"/>
              <a:t>d): </a:t>
            </a:r>
            <a:r>
              <a:rPr lang="en-US" dirty="0" smtClean="0"/>
              <a:t>tells </a:t>
            </a:r>
            <a:r>
              <a:rPr lang="en-US" dirty="0"/>
              <a:t>whether the dictionary </a:t>
            </a:r>
            <a:r>
              <a:rPr lang="en-US" b="1" dirty="0"/>
              <a:t>d </a:t>
            </a:r>
            <a:r>
              <a:rPr lang="en-US" dirty="0"/>
              <a:t>is </a:t>
            </a:r>
            <a:r>
              <a:rPr lang="en-US" dirty="0" smtClean="0"/>
              <a:t>empty</a:t>
            </a:r>
          </a:p>
          <a:p>
            <a:pPr>
              <a:buFont typeface="Wingdings" panose="05000000000000000000" pitchFamily="2" charset="2"/>
              <a:buChar char="Ø"/>
            </a:pPr>
            <a:r>
              <a:rPr lang="en-US" b="1" dirty="0" smtClean="0"/>
              <a:t>put(Dictionary </a:t>
            </a:r>
            <a:r>
              <a:rPr lang="en-US" b="1" dirty="0"/>
              <a:t>d, Key k, Value </a:t>
            </a:r>
            <a:r>
              <a:rPr lang="en-US" b="1" dirty="0" smtClean="0"/>
              <a:t>v): </a:t>
            </a:r>
            <a:r>
              <a:rPr lang="en-US" dirty="0" smtClean="0"/>
              <a:t>associates </a:t>
            </a:r>
            <a:r>
              <a:rPr lang="en-US" dirty="0"/>
              <a:t>key </a:t>
            </a:r>
            <a:r>
              <a:rPr lang="en-US" b="1" dirty="0"/>
              <a:t>k</a:t>
            </a:r>
            <a:r>
              <a:rPr lang="en-US" dirty="0"/>
              <a:t> with a value </a:t>
            </a:r>
            <a:r>
              <a:rPr lang="en-US" b="1" dirty="0" smtClean="0"/>
              <a:t>v; </a:t>
            </a:r>
            <a:r>
              <a:rPr lang="en-US" dirty="0" smtClean="0"/>
              <a:t>if </a:t>
            </a:r>
            <a:r>
              <a:rPr lang="en-US" dirty="0"/>
              <a:t>key </a:t>
            </a:r>
            <a:r>
              <a:rPr lang="en-US" b="1" dirty="0"/>
              <a:t>k </a:t>
            </a:r>
            <a:r>
              <a:rPr lang="en-US" dirty="0"/>
              <a:t>already presents in the </a:t>
            </a:r>
            <a:r>
              <a:rPr lang="en-US" dirty="0" smtClean="0"/>
              <a:t>dictionary old value </a:t>
            </a:r>
            <a:r>
              <a:rPr lang="en-US" dirty="0"/>
              <a:t>is replaced by </a:t>
            </a:r>
            <a:r>
              <a:rPr lang="en-US" b="1" dirty="0" smtClean="0"/>
              <a:t>v</a:t>
            </a:r>
            <a:endParaRPr lang="en-US" dirty="0"/>
          </a:p>
          <a:p>
            <a:pPr>
              <a:buFont typeface="Wingdings" panose="05000000000000000000" pitchFamily="2" charset="2"/>
              <a:buChar char="Ø"/>
            </a:pPr>
            <a:r>
              <a:rPr lang="en-US" b="1" dirty="0"/>
              <a:t>Value get(Dictionary d, Key</a:t>
            </a:r>
            <a:r>
              <a:rPr lang="en-US" dirty="0"/>
              <a:t> </a:t>
            </a:r>
            <a:r>
              <a:rPr lang="en-US" b="1" dirty="0" smtClean="0"/>
              <a:t>k): </a:t>
            </a:r>
            <a:r>
              <a:rPr lang="en-US" dirty="0" smtClean="0"/>
              <a:t>returns </a:t>
            </a:r>
            <a:r>
              <a:rPr lang="en-US" dirty="0"/>
              <a:t>a value, associated with key </a:t>
            </a:r>
            <a:r>
              <a:rPr lang="en-US" b="1" dirty="0" smtClean="0"/>
              <a:t>k </a:t>
            </a:r>
            <a:r>
              <a:rPr lang="en-US" dirty="0" smtClean="0"/>
              <a:t>or </a:t>
            </a:r>
            <a:r>
              <a:rPr lang="en-US" dirty="0"/>
              <a:t>null, if dictionary contains no such </a:t>
            </a:r>
            <a:r>
              <a:rPr lang="en-US" dirty="0" smtClean="0"/>
              <a:t>key</a:t>
            </a:r>
            <a:endParaRPr lang="en-US" dirty="0"/>
          </a:p>
          <a:p>
            <a:pPr>
              <a:buFont typeface="Wingdings" panose="05000000000000000000" pitchFamily="2" charset="2"/>
              <a:buChar char="Ø"/>
            </a:pPr>
            <a:r>
              <a:rPr lang="en-US" b="1" dirty="0"/>
              <a:t>remove(Dictionary d, Key</a:t>
            </a:r>
            <a:r>
              <a:rPr lang="en-US" dirty="0"/>
              <a:t> </a:t>
            </a:r>
            <a:r>
              <a:rPr lang="en-US" b="1" dirty="0" smtClean="0"/>
              <a:t>k): </a:t>
            </a:r>
            <a:r>
              <a:rPr lang="en-US" dirty="0" smtClean="0"/>
              <a:t>removes </a:t>
            </a:r>
            <a:r>
              <a:rPr lang="en-US" dirty="0"/>
              <a:t>key </a:t>
            </a:r>
            <a:r>
              <a:rPr lang="en-US" b="1" dirty="0"/>
              <a:t>k</a:t>
            </a:r>
            <a:r>
              <a:rPr lang="en-US" dirty="0"/>
              <a:t> and associated </a:t>
            </a:r>
            <a:r>
              <a:rPr lang="en-US" dirty="0" smtClean="0"/>
              <a:t>value</a:t>
            </a:r>
          </a:p>
          <a:p>
            <a:pPr>
              <a:buFont typeface="Wingdings" panose="05000000000000000000" pitchFamily="2" charset="2"/>
              <a:buChar char="Ø"/>
            </a:pPr>
            <a:r>
              <a:rPr lang="en-US" b="1" dirty="0" smtClean="0"/>
              <a:t>destroy(Dictionary d): </a:t>
            </a:r>
            <a:r>
              <a:rPr lang="en-US" dirty="0" smtClean="0"/>
              <a:t>destroys </a:t>
            </a:r>
            <a:r>
              <a:rPr lang="en-US" dirty="0"/>
              <a:t>dictionary</a:t>
            </a:r>
            <a:r>
              <a:rPr lang="en-US" b="1" dirty="0"/>
              <a:t> d</a:t>
            </a:r>
            <a:endParaRPr lang="en-US" dirty="0"/>
          </a:p>
          <a:p>
            <a:endParaRPr lang="en-US" dirty="0"/>
          </a:p>
        </p:txBody>
      </p:sp>
    </p:spTree>
    <p:extLst>
      <p:ext uri="{BB962C8B-B14F-4D97-AF65-F5344CB8AC3E}">
        <p14:creationId xmlns:p14="http://schemas.microsoft.com/office/powerpoint/2010/main" val="25410202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Rehashing</a:t>
            </a:r>
          </a:p>
        </p:txBody>
      </p:sp>
      <p:sp>
        <p:nvSpPr>
          <p:cNvPr id="3" name="Content Placeholder 2"/>
          <p:cNvSpPr>
            <a:spLocks noGrp="1"/>
          </p:cNvSpPr>
          <p:nvPr>
            <p:ph idx="1"/>
          </p:nvPr>
        </p:nvSpPr>
        <p:spPr>
          <a:xfrm>
            <a:off x="1097280" y="1737360"/>
            <a:ext cx="8123993" cy="4567946"/>
          </a:xfrm>
        </p:spPr>
        <p:txBody>
          <a:bodyPr>
            <a:normAutofit lnSpcReduction="10000"/>
          </a:bodyPr>
          <a:lstStyle/>
          <a:p>
            <a:pPr>
              <a:buFont typeface="Wingdings" panose="05000000000000000000" pitchFamily="2" charset="2"/>
              <a:buChar char="Ø"/>
            </a:pPr>
            <a:r>
              <a:rPr lang="en-US" dirty="0" smtClean="0"/>
              <a:t>And </a:t>
            </a:r>
            <a:r>
              <a:rPr lang="en-US" dirty="0"/>
              <a:t>new hash function will be </a:t>
            </a:r>
            <a:endParaRPr lang="en-US" dirty="0" smtClean="0"/>
          </a:p>
          <a:p>
            <a:pPr lvl="1">
              <a:buFont typeface="Wingdings" panose="05000000000000000000" pitchFamily="2" charset="2"/>
              <a:buChar char="Ø"/>
            </a:pPr>
            <a:r>
              <a:rPr lang="en-US" dirty="0" smtClean="0"/>
              <a:t>H(key</a:t>
            </a:r>
            <a:r>
              <a:rPr lang="en-US" dirty="0"/>
              <a:t>) key mod 23 </a:t>
            </a:r>
            <a:endParaRPr lang="en-US" dirty="0" smtClean="0"/>
          </a:p>
          <a:p>
            <a:pPr lvl="1">
              <a:buFont typeface="Wingdings" panose="05000000000000000000" pitchFamily="2" charset="2"/>
              <a:buChar char="Ø"/>
            </a:pPr>
            <a:r>
              <a:rPr lang="en-US" dirty="0" smtClean="0"/>
              <a:t>37</a:t>
            </a:r>
            <a:r>
              <a:rPr lang="en-US" dirty="0"/>
              <a:t>% 23=14 </a:t>
            </a:r>
            <a:endParaRPr lang="en-US" dirty="0" smtClean="0"/>
          </a:p>
          <a:p>
            <a:pPr lvl="1">
              <a:buFont typeface="Wingdings" panose="05000000000000000000" pitchFamily="2" charset="2"/>
              <a:buChar char="Ø"/>
            </a:pPr>
            <a:r>
              <a:rPr lang="en-US" dirty="0" smtClean="0"/>
              <a:t>90</a:t>
            </a:r>
            <a:r>
              <a:rPr lang="en-US" dirty="0"/>
              <a:t>% 23=21 </a:t>
            </a:r>
            <a:endParaRPr lang="en-US" dirty="0" smtClean="0"/>
          </a:p>
          <a:p>
            <a:pPr lvl="1">
              <a:buFont typeface="Wingdings" panose="05000000000000000000" pitchFamily="2" charset="2"/>
              <a:buChar char="Ø"/>
            </a:pPr>
            <a:r>
              <a:rPr lang="en-US" dirty="0" smtClean="0"/>
              <a:t>55</a:t>
            </a:r>
            <a:r>
              <a:rPr lang="en-US" dirty="0"/>
              <a:t>% 23=9 </a:t>
            </a:r>
            <a:endParaRPr lang="en-US" dirty="0" smtClean="0"/>
          </a:p>
          <a:p>
            <a:pPr lvl="1">
              <a:buFont typeface="Wingdings" panose="05000000000000000000" pitchFamily="2" charset="2"/>
              <a:buChar char="Ø"/>
            </a:pPr>
            <a:r>
              <a:rPr lang="en-US" dirty="0" smtClean="0"/>
              <a:t>22</a:t>
            </a:r>
            <a:r>
              <a:rPr lang="en-US" dirty="0"/>
              <a:t>% 23 = 22 </a:t>
            </a:r>
            <a:endParaRPr lang="en-US" dirty="0" smtClean="0"/>
          </a:p>
          <a:p>
            <a:pPr lvl="1">
              <a:buFont typeface="Wingdings" panose="05000000000000000000" pitchFamily="2" charset="2"/>
              <a:buChar char="Ø"/>
            </a:pPr>
            <a:r>
              <a:rPr lang="en-US" dirty="0" smtClean="0"/>
              <a:t>17</a:t>
            </a:r>
            <a:r>
              <a:rPr lang="en-US" dirty="0"/>
              <a:t>% 23 = 17 </a:t>
            </a:r>
            <a:endParaRPr lang="en-US" dirty="0" smtClean="0"/>
          </a:p>
          <a:p>
            <a:pPr lvl="1">
              <a:buFont typeface="Wingdings" panose="05000000000000000000" pitchFamily="2" charset="2"/>
              <a:buChar char="Ø"/>
            </a:pPr>
            <a:r>
              <a:rPr lang="en-US" dirty="0" smtClean="0"/>
              <a:t>49</a:t>
            </a:r>
            <a:r>
              <a:rPr lang="en-US" dirty="0"/>
              <a:t>% 23=3 </a:t>
            </a:r>
            <a:endParaRPr lang="en-US" dirty="0" smtClean="0"/>
          </a:p>
          <a:p>
            <a:pPr lvl="1">
              <a:buFont typeface="Wingdings" panose="05000000000000000000" pitchFamily="2" charset="2"/>
              <a:buChar char="Ø"/>
            </a:pPr>
            <a:r>
              <a:rPr lang="en-US" dirty="0" smtClean="0"/>
              <a:t>87</a:t>
            </a:r>
            <a:r>
              <a:rPr lang="en-US" dirty="0"/>
              <a:t>% 23 = 18 </a:t>
            </a:r>
            <a:endParaRPr lang="en-US" dirty="0" smtClean="0"/>
          </a:p>
          <a:p>
            <a:pPr>
              <a:buFont typeface="Wingdings" panose="05000000000000000000" pitchFamily="2" charset="2"/>
              <a:buChar char="Ø"/>
            </a:pPr>
            <a:r>
              <a:rPr lang="en-US" dirty="0" smtClean="0"/>
              <a:t>Now </a:t>
            </a:r>
            <a:r>
              <a:rPr lang="en-US" dirty="0"/>
              <a:t>the hash table is sufficiently large to accommodate new </a:t>
            </a:r>
            <a:r>
              <a:rPr lang="en-US" dirty="0" smtClean="0"/>
              <a:t>insertions</a:t>
            </a:r>
          </a:p>
          <a:p>
            <a:pPr>
              <a:buFont typeface="Wingdings" panose="05000000000000000000" pitchFamily="2" charset="2"/>
              <a:buChar char="Ø"/>
            </a:pPr>
            <a:r>
              <a:rPr lang="en-US" dirty="0" smtClean="0"/>
              <a:t> </a:t>
            </a:r>
            <a:r>
              <a:rPr lang="en-US" b="1" dirty="0"/>
              <a:t>Advantages</a:t>
            </a:r>
            <a:r>
              <a:rPr lang="en-US" dirty="0"/>
              <a:t> </a:t>
            </a:r>
            <a:endParaRPr lang="en-US" dirty="0" smtClean="0"/>
          </a:p>
          <a:p>
            <a:pPr lvl="1">
              <a:buFont typeface="Wingdings" panose="05000000000000000000" pitchFamily="2" charset="2"/>
              <a:buChar char="Ø"/>
            </a:pPr>
            <a:r>
              <a:rPr lang="en-US" dirty="0" smtClean="0"/>
              <a:t>This </a:t>
            </a:r>
            <a:r>
              <a:rPr lang="en-US" dirty="0"/>
              <a:t>technique provides the programmer a flexibility to enlarge the table size if required. </a:t>
            </a:r>
            <a:endParaRPr lang="en-US" dirty="0" smtClean="0"/>
          </a:p>
          <a:p>
            <a:pPr lvl="1">
              <a:buFont typeface="Wingdings" panose="05000000000000000000" pitchFamily="2" charset="2"/>
              <a:buChar char="Ø"/>
            </a:pPr>
            <a:r>
              <a:rPr lang="en-US" dirty="0" smtClean="0"/>
              <a:t>Only </a:t>
            </a:r>
            <a:r>
              <a:rPr lang="en-US" dirty="0"/>
              <a:t>the space gets doubled with simple hash function which avoids occurrence of collisions.</a:t>
            </a:r>
          </a:p>
        </p:txBody>
      </p:sp>
      <p:pic>
        <p:nvPicPr>
          <p:cNvPr id="4" name="Picture 3"/>
          <p:cNvPicPr>
            <a:picLocks noChangeAspect="1"/>
          </p:cNvPicPr>
          <p:nvPr/>
        </p:nvPicPr>
        <p:blipFill>
          <a:blip r:embed="rId2"/>
          <a:stretch>
            <a:fillRect/>
          </a:stretch>
        </p:blipFill>
        <p:spPr>
          <a:xfrm>
            <a:off x="9364664" y="1957024"/>
            <a:ext cx="1647625" cy="4128618"/>
          </a:xfrm>
          <a:prstGeom prst="rect">
            <a:avLst/>
          </a:prstGeom>
        </p:spPr>
      </p:pic>
    </p:spTree>
    <p:extLst>
      <p:ext uri="{BB962C8B-B14F-4D97-AF65-F5344CB8AC3E}">
        <p14:creationId xmlns:p14="http://schemas.microsoft.com/office/powerpoint/2010/main" val="18641153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a:t>
            </a:r>
            <a:endParaRPr lang="en-US" dirty="0"/>
          </a:p>
        </p:txBody>
      </p:sp>
      <p:sp>
        <p:nvSpPr>
          <p:cNvPr id="3" name="Content Placeholder 2"/>
          <p:cNvSpPr>
            <a:spLocks noGrp="1"/>
          </p:cNvSpPr>
          <p:nvPr>
            <p:ph idx="1"/>
          </p:nvPr>
        </p:nvSpPr>
        <p:spPr/>
        <p:txBody>
          <a:bodyPr>
            <a:normAutofit/>
          </a:bodyPr>
          <a:lstStyle/>
          <a:p>
            <a:pPr>
              <a:buFont typeface="Wingdings" panose="05000000000000000000" pitchFamily="2" charset="2"/>
              <a:buChar char="Ø"/>
            </a:pPr>
            <a:r>
              <a:rPr lang="en-US" sz="2800" dirty="0" smtClean="0"/>
              <a:t>Prepare a report on comparison of different search technique along with its efficiency. </a:t>
            </a:r>
            <a:endParaRPr lang="en-US" sz="2800" dirty="0"/>
          </a:p>
        </p:txBody>
      </p:sp>
    </p:spTree>
    <p:extLst>
      <p:ext uri="{BB962C8B-B14F-4D97-AF65-F5344CB8AC3E}">
        <p14:creationId xmlns:p14="http://schemas.microsoft.com/office/powerpoint/2010/main" val="4201671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a:t>
            </a:r>
            <a:r>
              <a:rPr lang="en-US" dirty="0" smtClean="0"/>
              <a:t>pplications of </a:t>
            </a:r>
            <a:r>
              <a:rPr lang="en-US" dirty="0"/>
              <a:t>Searching</a:t>
            </a:r>
          </a:p>
        </p:txBody>
      </p:sp>
      <p:pic>
        <p:nvPicPr>
          <p:cNvPr id="4" name="Content Placeholder 3"/>
          <p:cNvPicPr>
            <a:picLocks noGrp="1" noChangeAspect="1"/>
          </p:cNvPicPr>
          <p:nvPr>
            <p:ph idx="1"/>
          </p:nvPr>
        </p:nvPicPr>
        <p:blipFill>
          <a:blip r:embed="rId2"/>
          <a:stretch>
            <a:fillRect/>
          </a:stretch>
        </p:blipFill>
        <p:spPr>
          <a:xfrm>
            <a:off x="2369713" y="1944710"/>
            <a:ext cx="6709893" cy="4095482"/>
          </a:xfrm>
          <a:prstGeom prst="rect">
            <a:avLst/>
          </a:prstGeom>
        </p:spPr>
      </p:pic>
    </p:spTree>
    <p:extLst>
      <p:ext uri="{BB962C8B-B14F-4D97-AF65-F5344CB8AC3E}">
        <p14:creationId xmlns:p14="http://schemas.microsoft.com/office/powerpoint/2010/main" val="2513698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Search</a:t>
            </a: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b="1" dirty="0"/>
              <a:t>Linear search </a:t>
            </a:r>
            <a:r>
              <a:rPr lang="en-US" dirty="0"/>
              <a:t>is a sequential searching algorithm where we start from one end and check every element of the list until the desired element is found. </a:t>
            </a:r>
            <a:endParaRPr lang="en-US" dirty="0" smtClean="0"/>
          </a:p>
          <a:p>
            <a:pPr>
              <a:buFont typeface="Wingdings" panose="05000000000000000000" pitchFamily="2" charset="2"/>
              <a:buChar char="Ø"/>
            </a:pPr>
            <a:r>
              <a:rPr lang="en-US" dirty="0" smtClean="0"/>
              <a:t>It </a:t>
            </a:r>
            <a:r>
              <a:rPr lang="en-US" dirty="0"/>
              <a:t>is the simplest searching algorithm</a:t>
            </a:r>
            <a:r>
              <a:rPr lang="en-US" dirty="0" smtClean="0"/>
              <a:t>.</a:t>
            </a:r>
          </a:p>
          <a:p>
            <a:pPr>
              <a:buFont typeface="Wingdings" panose="05000000000000000000" pitchFamily="2" charset="2"/>
              <a:buChar char="Ø"/>
            </a:pPr>
            <a:r>
              <a:rPr lang="en-US" dirty="0" smtClean="0"/>
              <a:t>It sequentially checks each element of the list for the target value until a match is found or until all the elements have been searched.</a:t>
            </a:r>
          </a:p>
          <a:p>
            <a:pPr>
              <a:buFont typeface="Wingdings" panose="05000000000000000000" pitchFamily="2" charset="2"/>
              <a:buChar char="Ø"/>
            </a:pPr>
            <a:endParaRPr lang="en-US" dirty="0"/>
          </a:p>
        </p:txBody>
      </p:sp>
      <p:pic>
        <p:nvPicPr>
          <p:cNvPr id="2050" name="Picture 2" descr="Linear Search Algorithm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6480" y="3766534"/>
            <a:ext cx="7620000" cy="18744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0263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Linear Search Work?</a:t>
            </a:r>
            <a:endParaRPr lang="en-US" dirty="0"/>
          </a:p>
        </p:txBody>
      </p:sp>
      <p:sp>
        <p:nvSpPr>
          <p:cNvPr id="3" name="Content Placeholder 2"/>
          <p:cNvSpPr>
            <a:spLocks noGrp="1"/>
          </p:cNvSpPr>
          <p:nvPr>
            <p:ph idx="1"/>
          </p:nvPr>
        </p:nvSpPr>
        <p:spPr/>
        <p:txBody>
          <a:bodyPr/>
          <a:lstStyle/>
          <a:p>
            <a:r>
              <a:rPr lang="en-US" b="1" dirty="0"/>
              <a:t>steps </a:t>
            </a:r>
            <a:r>
              <a:rPr lang="en-US" b="1" dirty="0" smtClean="0"/>
              <a:t>to be </a:t>
            </a:r>
            <a:r>
              <a:rPr lang="en-US" b="1" dirty="0"/>
              <a:t>followed to search for an </a:t>
            </a:r>
            <a:r>
              <a:rPr lang="en-US" b="1" dirty="0" smtClean="0"/>
              <a:t>element k = 1.</a:t>
            </a:r>
          </a:p>
          <a:p>
            <a:pPr>
              <a:buFont typeface="Wingdings" panose="05000000000000000000" pitchFamily="2" charset="2"/>
              <a:buChar char="Ø"/>
            </a:pPr>
            <a:r>
              <a:rPr lang="en-US" dirty="0"/>
              <a:t>Array to be searched </a:t>
            </a:r>
            <a:r>
              <a:rPr lang="en-US" dirty="0" smtClean="0"/>
              <a:t>for</a:t>
            </a:r>
          </a:p>
          <a:p>
            <a:pPr>
              <a:buFont typeface="Wingdings" panose="05000000000000000000" pitchFamily="2" charset="2"/>
              <a:buChar char="Ø"/>
            </a:pPr>
            <a:endParaRPr lang="en-US" b="1" dirty="0"/>
          </a:p>
          <a:p>
            <a:pPr>
              <a:buFont typeface="Wingdings" panose="05000000000000000000" pitchFamily="2" charset="2"/>
              <a:buChar char="Ø"/>
            </a:pPr>
            <a:r>
              <a:rPr lang="en-US" dirty="0"/>
              <a:t>Start from the first </a:t>
            </a:r>
            <a:r>
              <a:rPr lang="en-US" dirty="0" smtClean="0"/>
              <a:t>element, </a:t>
            </a:r>
            <a:r>
              <a:rPr lang="en-US" dirty="0"/>
              <a:t>compare k with each element x.</a:t>
            </a:r>
            <a:endParaRPr lang="en-US" b="1" dirty="0"/>
          </a:p>
        </p:txBody>
      </p:sp>
      <p:pic>
        <p:nvPicPr>
          <p:cNvPr id="4" name="Picture 3"/>
          <p:cNvPicPr>
            <a:picLocks noChangeAspect="1"/>
          </p:cNvPicPr>
          <p:nvPr/>
        </p:nvPicPr>
        <p:blipFill>
          <a:blip r:embed="rId2"/>
          <a:stretch>
            <a:fillRect/>
          </a:stretch>
        </p:blipFill>
        <p:spPr>
          <a:xfrm>
            <a:off x="4107153" y="2358712"/>
            <a:ext cx="3333750" cy="723900"/>
          </a:xfrm>
          <a:prstGeom prst="rect">
            <a:avLst/>
          </a:prstGeom>
        </p:spPr>
      </p:pic>
      <p:pic>
        <p:nvPicPr>
          <p:cNvPr id="5" name="Picture 4"/>
          <p:cNvPicPr>
            <a:picLocks noChangeAspect="1"/>
          </p:cNvPicPr>
          <p:nvPr/>
        </p:nvPicPr>
        <p:blipFill>
          <a:blip r:embed="rId3"/>
          <a:stretch>
            <a:fillRect/>
          </a:stretch>
        </p:blipFill>
        <p:spPr>
          <a:xfrm>
            <a:off x="4632907" y="3672925"/>
            <a:ext cx="3467100" cy="2304543"/>
          </a:xfrm>
          <a:prstGeom prst="rect">
            <a:avLst/>
          </a:prstGeom>
        </p:spPr>
      </p:pic>
    </p:spTree>
    <p:extLst>
      <p:ext uri="{BB962C8B-B14F-4D97-AF65-F5344CB8AC3E}">
        <p14:creationId xmlns:p14="http://schemas.microsoft.com/office/powerpoint/2010/main" val="1394041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Linear Search Work?</a:t>
            </a:r>
          </a:p>
        </p:txBody>
      </p:sp>
      <p:sp>
        <p:nvSpPr>
          <p:cNvPr id="3" name="Content Placeholder 2"/>
          <p:cNvSpPr>
            <a:spLocks noGrp="1"/>
          </p:cNvSpPr>
          <p:nvPr>
            <p:ph idx="1"/>
          </p:nvPr>
        </p:nvSpPr>
        <p:spPr>
          <a:xfrm>
            <a:off x="1097280" y="1845734"/>
            <a:ext cx="5045943" cy="4349004"/>
          </a:xfrm>
        </p:spPr>
        <p:txBody>
          <a:bodyPr>
            <a:normAutofit lnSpcReduction="10000"/>
          </a:bodyPr>
          <a:lstStyle/>
          <a:p>
            <a:pPr>
              <a:buFont typeface="Wingdings" panose="05000000000000000000" pitchFamily="2" charset="2"/>
              <a:buChar char="Ø"/>
            </a:pPr>
            <a:r>
              <a:rPr lang="en-US" altLang="en-US" dirty="0">
                <a:solidFill>
                  <a:schemeClr val="tx1"/>
                </a:solidFill>
              </a:rPr>
              <a:t>If x == k, return the index</a:t>
            </a:r>
            <a:r>
              <a:rPr lang="en-US" altLang="en-US" dirty="0" smtClean="0">
                <a:solidFill>
                  <a:schemeClr val="tx1"/>
                </a:solidFill>
              </a:rPr>
              <a:t>. Element Found.</a:t>
            </a:r>
          </a:p>
          <a:p>
            <a:pPr>
              <a:buFont typeface="Wingdings" panose="05000000000000000000" pitchFamily="2" charset="2"/>
              <a:buChar char="Ø"/>
            </a:pPr>
            <a:endParaRPr lang="en-US" altLang="en-US" dirty="0">
              <a:solidFill>
                <a:schemeClr val="tx1"/>
              </a:solidFill>
            </a:endParaRPr>
          </a:p>
          <a:p>
            <a:pPr>
              <a:buFont typeface="Wingdings" panose="05000000000000000000" pitchFamily="2" charset="2"/>
              <a:buChar char="Ø"/>
            </a:pPr>
            <a:endParaRPr lang="en-US" altLang="en-US" dirty="0" smtClean="0">
              <a:solidFill>
                <a:schemeClr val="tx1"/>
              </a:solidFill>
            </a:endParaRPr>
          </a:p>
          <a:p>
            <a:pPr>
              <a:buFont typeface="Wingdings" panose="05000000000000000000" pitchFamily="2" charset="2"/>
              <a:buChar char="Ø"/>
            </a:pPr>
            <a:endParaRPr lang="en-US" altLang="en-US" dirty="0">
              <a:solidFill>
                <a:schemeClr val="tx1"/>
              </a:solidFill>
            </a:endParaRPr>
          </a:p>
          <a:p>
            <a:pPr>
              <a:buFont typeface="Wingdings" panose="05000000000000000000" pitchFamily="2" charset="2"/>
              <a:buChar char="Ø"/>
            </a:pPr>
            <a:r>
              <a:rPr lang="en-US" dirty="0" smtClean="0"/>
              <a:t>Else, return</a:t>
            </a:r>
            <a:r>
              <a:rPr lang="en-US" b="1" dirty="0" smtClean="0"/>
              <a:t> not Found.</a:t>
            </a:r>
            <a:r>
              <a:rPr lang="en-US" altLang="en-US" dirty="0" smtClean="0">
                <a:solidFill>
                  <a:schemeClr val="tx1"/>
                </a:solidFill>
              </a:rPr>
              <a:t> </a:t>
            </a:r>
          </a:p>
          <a:p>
            <a:pPr marL="0" indent="0">
              <a:buNone/>
            </a:pPr>
            <a:r>
              <a:rPr lang="en-US" altLang="en-US" b="1" dirty="0" smtClean="0">
                <a:solidFill>
                  <a:schemeClr val="tx1"/>
                </a:solidFill>
              </a:rPr>
              <a:t>Pseudocode</a:t>
            </a:r>
          </a:p>
          <a:p>
            <a:pPr marL="0" indent="0">
              <a:buNone/>
            </a:pPr>
            <a:r>
              <a:rPr lang="en-US" altLang="en-US" dirty="0" err="1">
                <a:solidFill>
                  <a:schemeClr val="tx1"/>
                </a:solidFill>
              </a:rPr>
              <a:t>LinearSearch</a:t>
            </a:r>
            <a:r>
              <a:rPr lang="en-US" altLang="en-US" dirty="0">
                <a:solidFill>
                  <a:schemeClr val="tx1"/>
                </a:solidFill>
              </a:rPr>
              <a:t>(array, key) </a:t>
            </a:r>
            <a:endParaRPr lang="en-US" altLang="en-US" dirty="0" smtClean="0">
              <a:solidFill>
                <a:schemeClr val="tx1"/>
              </a:solidFill>
            </a:endParaRPr>
          </a:p>
          <a:p>
            <a:pPr marL="0" indent="0">
              <a:buNone/>
            </a:pPr>
            <a:r>
              <a:rPr lang="en-US" altLang="en-US" dirty="0" smtClean="0">
                <a:solidFill>
                  <a:schemeClr val="tx1"/>
                </a:solidFill>
              </a:rPr>
              <a:t>     for </a:t>
            </a:r>
            <a:r>
              <a:rPr lang="en-US" altLang="en-US" dirty="0">
                <a:solidFill>
                  <a:schemeClr val="tx1"/>
                </a:solidFill>
              </a:rPr>
              <a:t>each item in the array </a:t>
            </a:r>
            <a:endParaRPr lang="en-US" altLang="en-US" dirty="0" smtClean="0">
              <a:solidFill>
                <a:schemeClr val="tx1"/>
              </a:solidFill>
            </a:endParaRPr>
          </a:p>
          <a:p>
            <a:pPr marL="0" indent="0">
              <a:buNone/>
            </a:pPr>
            <a:r>
              <a:rPr lang="en-US" altLang="en-US" dirty="0" smtClean="0">
                <a:solidFill>
                  <a:schemeClr val="tx1"/>
                </a:solidFill>
              </a:rPr>
              <a:t>            if </a:t>
            </a:r>
            <a:r>
              <a:rPr lang="en-US" altLang="en-US" dirty="0">
                <a:solidFill>
                  <a:schemeClr val="tx1"/>
                </a:solidFill>
              </a:rPr>
              <a:t>item == value </a:t>
            </a:r>
            <a:endParaRPr lang="en-US" altLang="en-US" dirty="0" smtClean="0">
              <a:solidFill>
                <a:schemeClr val="tx1"/>
              </a:solidFill>
            </a:endParaRPr>
          </a:p>
          <a:p>
            <a:pPr marL="0" indent="0">
              <a:buNone/>
            </a:pPr>
            <a:r>
              <a:rPr lang="en-US" altLang="en-US" dirty="0" smtClean="0">
                <a:solidFill>
                  <a:schemeClr val="tx1"/>
                </a:solidFill>
              </a:rPr>
              <a:t>	return </a:t>
            </a:r>
            <a:r>
              <a:rPr lang="en-US" altLang="en-US" dirty="0">
                <a:solidFill>
                  <a:schemeClr val="tx1"/>
                </a:solidFill>
              </a:rPr>
              <a:t>its index </a:t>
            </a:r>
          </a:p>
          <a:p>
            <a:pPr marL="0" indent="0">
              <a:buNone/>
            </a:pPr>
            <a:endParaRPr lang="en-US" altLang="en-US" b="1" dirty="0" smtClean="0">
              <a:solidFill>
                <a:schemeClr val="tx1"/>
              </a:solidFill>
            </a:endParaRPr>
          </a:p>
          <a:p>
            <a:pPr>
              <a:buFont typeface="Wingdings" panose="05000000000000000000" pitchFamily="2" charset="2"/>
              <a:buChar char="Ø"/>
            </a:pPr>
            <a:endParaRPr lang="en-US" altLang="en-US" dirty="0">
              <a:solidFill>
                <a:schemeClr val="tx1"/>
              </a:solidFill>
            </a:endParaRPr>
          </a:p>
          <a:p>
            <a:endParaRPr lang="en-US" dirty="0"/>
          </a:p>
        </p:txBody>
      </p:sp>
      <p:pic>
        <p:nvPicPr>
          <p:cNvPr id="5" name="Picture 4"/>
          <p:cNvPicPr>
            <a:picLocks noChangeAspect="1"/>
          </p:cNvPicPr>
          <p:nvPr/>
        </p:nvPicPr>
        <p:blipFill>
          <a:blip r:embed="rId2"/>
          <a:stretch>
            <a:fillRect/>
          </a:stretch>
        </p:blipFill>
        <p:spPr>
          <a:xfrm>
            <a:off x="1665466" y="2278488"/>
            <a:ext cx="3400425" cy="1070020"/>
          </a:xfrm>
          <a:prstGeom prst="rect">
            <a:avLst/>
          </a:prstGeom>
        </p:spPr>
      </p:pic>
      <p:sp>
        <p:nvSpPr>
          <p:cNvPr id="7" name="Content Placeholder 2"/>
          <p:cNvSpPr txBox="1">
            <a:spLocks/>
          </p:cNvSpPr>
          <p:nvPr/>
        </p:nvSpPr>
        <p:spPr>
          <a:xfrm>
            <a:off x="6367315" y="1845734"/>
            <a:ext cx="4631243" cy="4349004"/>
          </a:xfrm>
          <a:prstGeom prst="rect">
            <a:avLst/>
          </a:prstGeom>
        </p:spPr>
        <p:style>
          <a:lnRef idx="2">
            <a:schemeClr val="accent2"/>
          </a:lnRef>
          <a:fillRef idx="1">
            <a:schemeClr val="lt1"/>
          </a:fillRef>
          <a:effectRef idx="0">
            <a:schemeClr val="accent2"/>
          </a:effectRef>
          <a:fontRef idx="minor">
            <a:schemeClr val="dk1"/>
          </a:fontRef>
        </p:style>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altLang="en-US" b="1" dirty="0" smtClean="0">
                <a:solidFill>
                  <a:schemeClr val="tx1"/>
                </a:solidFill>
              </a:rPr>
              <a:t>C Function</a:t>
            </a:r>
          </a:p>
          <a:p>
            <a:r>
              <a:rPr lang="en-US" altLang="en-US" dirty="0" err="1" smtClean="0">
                <a:solidFill>
                  <a:schemeClr val="tx1"/>
                </a:solidFill>
              </a:rPr>
              <a:t>int</a:t>
            </a:r>
            <a:r>
              <a:rPr lang="en-US" altLang="en-US" dirty="0" smtClean="0">
                <a:solidFill>
                  <a:schemeClr val="tx1"/>
                </a:solidFill>
              </a:rPr>
              <a:t> </a:t>
            </a:r>
            <a:r>
              <a:rPr lang="en-US" altLang="en-US" dirty="0">
                <a:solidFill>
                  <a:schemeClr val="tx1"/>
                </a:solidFill>
              </a:rPr>
              <a:t>search(</a:t>
            </a:r>
            <a:r>
              <a:rPr lang="en-US" altLang="en-US" dirty="0" err="1">
                <a:solidFill>
                  <a:schemeClr val="tx1"/>
                </a:solidFill>
              </a:rPr>
              <a:t>int</a:t>
            </a:r>
            <a:r>
              <a:rPr lang="en-US" altLang="en-US" dirty="0">
                <a:solidFill>
                  <a:schemeClr val="tx1"/>
                </a:solidFill>
              </a:rPr>
              <a:t> array[], </a:t>
            </a:r>
            <a:r>
              <a:rPr lang="en-US" altLang="en-US" dirty="0" err="1">
                <a:solidFill>
                  <a:schemeClr val="tx1"/>
                </a:solidFill>
              </a:rPr>
              <a:t>int</a:t>
            </a:r>
            <a:r>
              <a:rPr lang="en-US" altLang="en-US" dirty="0">
                <a:solidFill>
                  <a:schemeClr val="tx1"/>
                </a:solidFill>
              </a:rPr>
              <a:t> </a:t>
            </a:r>
            <a:r>
              <a:rPr lang="en-US" altLang="en-US" dirty="0" smtClean="0">
                <a:solidFill>
                  <a:schemeClr val="tx1"/>
                </a:solidFill>
              </a:rPr>
              <a:t>size, </a:t>
            </a:r>
            <a:r>
              <a:rPr lang="en-US" altLang="en-US" dirty="0" err="1">
                <a:solidFill>
                  <a:schemeClr val="tx1"/>
                </a:solidFill>
              </a:rPr>
              <a:t>int</a:t>
            </a:r>
            <a:r>
              <a:rPr lang="en-US" altLang="en-US" dirty="0">
                <a:solidFill>
                  <a:schemeClr val="tx1"/>
                </a:solidFill>
              </a:rPr>
              <a:t> </a:t>
            </a:r>
            <a:r>
              <a:rPr lang="en-US" altLang="en-US" dirty="0" smtClean="0">
                <a:solidFill>
                  <a:schemeClr val="tx1"/>
                </a:solidFill>
              </a:rPr>
              <a:t>key) {</a:t>
            </a:r>
            <a:endParaRPr lang="en-US" altLang="en-US" dirty="0">
              <a:solidFill>
                <a:schemeClr val="tx1"/>
              </a:solidFill>
            </a:endParaRPr>
          </a:p>
          <a:p>
            <a:r>
              <a:rPr lang="en-US" altLang="en-US" dirty="0">
                <a:solidFill>
                  <a:schemeClr val="tx1"/>
                </a:solidFill>
              </a:rPr>
              <a:t>  // Going through array </a:t>
            </a:r>
            <a:r>
              <a:rPr lang="en-US" altLang="en-US" dirty="0" err="1">
                <a:solidFill>
                  <a:schemeClr val="tx1"/>
                </a:solidFill>
              </a:rPr>
              <a:t>sequencially</a:t>
            </a:r>
            <a:endParaRPr lang="en-US" altLang="en-US" dirty="0">
              <a:solidFill>
                <a:schemeClr val="tx1"/>
              </a:solidFill>
            </a:endParaRPr>
          </a:p>
          <a:p>
            <a:r>
              <a:rPr lang="en-US" altLang="en-US" dirty="0">
                <a:solidFill>
                  <a:schemeClr val="tx1"/>
                </a:solidFill>
              </a:rPr>
              <a:t>  for (</a:t>
            </a:r>
            <a:r>
              <a:rPr lang="en-US" altLang="en-US" dirty="0" err="1">
                <a:solidFill>
                  <a:schemeClr val="tx1"/>
                </a:solidFill>
              </a:rPr>
              <a:t>int</a:t>
            </a:r>
            <a:r>
              <a:rPr lang="en-US" altLang="en-US" dirty="0">
                <a:solidFill>
                  <a:schemeClr val="tx1"/>
                </a:solidFill>
              </a:rPr>
              <a:t> </a:t>
            </a:r>
            <a:r>
              <a:rPr lang="en-US" altLang="en-US" dirty="0" err="1">
                <a:solidFill>
                  <a:schemeClr val="tx1"/>
                </a:solidFill>
              </a:rPr>
              <a:t>i</a:t>
            </a:r>
            <a:r>
              <a:rPr lang="en-US" altLang="en-US" dirty="0">
                <a:solidFill>
                  <a:schemeClr val="tx1"/>
                </a:solidFill>
              </a:rPr>
              <a:t> = 0; </a:t>
            </a:r>
            <a:r>
              <a:rPr lang="en-US" altLang="en-US" dirty="0" err="1">
                <a:solidFill>
                  <a:schemeClr val="tx1"/>
                </a:solidFill>
              </a:rPr>
              <a:t>i</a:t>
            </a:r>
            <a:r>
              <a:rPr lang="en-US" altLang="en-US" dirty="0">
                <a:solidFill>
                  <a:schemeClr val="tx1"/>
                </a:solidFill>
              </a:rPr>
              <a:t> &lt; </a:t>
            </a:r>
            <a:r>
              <a:rPr lang="en-US" altLang="en-US" dirty="0" smtClean="0">
                <a:solidFill>
                  <a:schemeClr val="tx1"/>
                </a:solidFill>
              </a:rPr>
              <a:t>size; </a:t>
            </a:r>
            <a:r>
              <a:rPr lang="en-US" altLang="en-US" dirty="0" err="1">
                <a:solidFill>
                  <a:schemeClr val="tx1"/>
                </a:solidFill>
              </a:rPr>
              <a:t>i</a:t>
            </a:r>
            <a:r>
              <a:rPr lang="en-US" altLang="en-US" dirty="0">
                <a:solidFill>
                  <a:schemeClr val="tx1"/>
                </a:solidFill>
              </a:rPr>
              <a:t>++)</a:t>
            </a:r>
          </a:p>
          <a:p>
            <a:r>
              <a:rPr lang="en-US" altLang="en-US" dirty="0">
                <a:solidFill>
                  <a:schemeClr val="tx1"/>
                </a:solidFill>
              </a:rPr>
              <a:t>    if (array[</a:t>
            </a:r>
            <a:r>
              <a:rPr lang="en-US" altLang="en-US" dirty="0" err="1">
                <a:solidFill>
                  <a:schemeClr val="tx1"/>
                </a:solidFill>
              </a:rPr>
              <a:t>i</a:t>
            </a:r>
            <a:r>
              <a:rPr lang="en-US" altLang="en-US" dirty="0">
                <a:solidFill>
                  <a:schemeClr val="tx1"/>
                </a:solidFill>
              </a:rPr>
              <a:t>] == </a:t>
            </a:r>
            <a:r>
              <a:rPr lang="en-US" altLang="en-US" dirty="0" smtClean="0">
                <a:solidFill>
                  <a:schemeClr val="tx1"/>
                </a:solidFill>
              </a:rPr>
              <a:t>key)</a:t>
            </a:r>
            <a:endParaRPr lang="en-US" altLang="en-US" dirty="0">
              <a:solidFill>
                <a:schemeClr val="tx1"/>
              </a:solidFill>
            </a:endParaRPr>
          </a:p>
          <a:p>
            <a:r>
              <a:rPr lang="en-US" altLang="en-US" dirty="0">
                <a:solidFill>
                  <a:schemeClr val="tx1"/>
                </a:solidFill>
              </a:rPr>
              <a:t>      return </a:t>
            </a:r>
            <a:r>
              <a:rPr lang="en-US" altLang="en-US" dirty="0" err="1">
                <a:solidFill>
                  <a:schemeClr val="tx1"/>
                </a:solidFill>
              </a:rPr>
              <a:t>i</a:t>
            </a:r>
            <a:r>
              <a:rPr lang="en-US" altLang="en-US" dirty="0">
                <a:solidFill>
                  <a:schemeClr val="tx1"/>
                </a:solidFill>
              </a:rPr>
              <a:t>;</a:t>
            </a:r>
          </a:p>
          <a:p>
            <a:r>
              <a:rPr lang="en-US" altLang="en-US" dirty="0">
                <a:solidFill>
                  <a:schemeClr val="tx1"/>
                </a:solidFill>
              </a:rPr>
              <a:t>  return -1;</a:t>
            </a:r>
          </a:p>
          <a:p>
            <a:r>
              <a:rPr lang="en-US" altLang="en-US" dirty="0">
                <a:solidFill>
                  <a:schemeClr val="tx1"/>
                </a:solidFill>
              </a:rPr>
              <a:t>}</a:t>
            </a:r>
            <a:endParaRPr lang="en-US" altLang="en-US" b="1" dirty="0" smtClean="0">
              <a:solidFill>
                <a:schemeClr val="tx1"/>
              </a:solidFill>
            </a:endParaRPr>
          </a:p>
          <a:p>
            <a:pPr>
              <a:buFont typeface="Wingdings" panose="05000000000000000000" pitchFamily="2" charset="2"/>
              <a:buChar char="Ø"/>
            </a:pPr>
            <a:endParaRPr lang="en-US" altLang="en-US" dirty="0" smtClean="0">
              <a:solidFill>
                <a:schemeClr val="tx1"/>
              </a:solidFill>
            </a:endParaRPr>
          </a:p>
          <a:p>
            <a:endParaRPr lang="en-US" dirty="0"/>
          </a:p>
        </p:txBody>
      </p:sp>
    </p:spTree>
    <p:extLst>
      <p:ext uri="{BB962C8B-B14F-4D97-AF65-F5344CB8AC3E}">
        <p14:creationId xmlns:p14="http://schemas.microsoft.com/office/powerpoint/2010/main" val="32265177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Efficiency of Sequential Search</a:t>
            </a:r>
            <a:endParaRPr lang="en-US" dirty="0"/>
          </a:p>
        </p:txBody>
      </p:sp>
      <p:sp>
        <p:nvSpPr>
          <p:cNvPr id="3" name="Content Placeholder 2"/>
          <p:cNvSpPr>
            <a:spLocks noGrp="1"/>
          </p:cNvSpPr>
          <p:nvPr>
            <p:ph idx="1"/>
          </p:nvPr>
        </p:nvSpPr>
        <p:spPr/>
        <p:txBody>
          <a:bodyPr/>
          <a:lstStyle/>
          <a:p>
            <a:r>
              <a:rPr lang="en-US" sz="2400" b="1" dirty="0" smtClean="0"/>
              <a:t>Time complexity</a:t>
            </a:r>
          </a:p>
          <a:p>
            <a:pPr>
              <a:buFont typeface="Wingdings" panose="05000000000000000000" pitchFamily="2" charset="2"/>
              <a:buChar char="Ø"/>
            </a:pPr>
            <a:r>
              <a:rPr lang="en-US" b="1" dirty="0" smtClean="0"/>
              <a:t>Best Case: O(1)</a:t>
            </a:r>
          </a:p>
          <a:p>
            <a:pPr lvl="1">
              <a:buFont typeface="Wingdings" panose="05000000000000000000" pitchFamily="2" charset="2"/>
              <a:buChar char="Ø"/>
            </a:pPr>
            <a:r>
              <a:rPr lang="en-US" dirty="0" smtClean="0"/>
              <a:t>Locate desired item at first.</a:t>
            </a:r>
          </a:p>
          <a:p>
            <a:pPr>
              <a:buFont typeface="Wingdings" panose="05000000000000000000" pitchFamily="2" charset="2"/>
              <a:buChar char="Ø"/>
            </a:pPr>
            <a:r>
              <a:rPr lang="en-US" b="1" dirty="0" smtClean="0"/>
              <a:t>Worst Case: O(n)</a:t>
            </a:r>
          </a:p>
          <a:p>
            <a:pPr lvl="1">
              <a:buFont typeface="Wingdings" panose="05000000000000000000" pitchFamily="2" charset="2"/>
              <a:buChar char="Ø"/>
            </a:pPr>
            <a:r>
              <a:rPr lang="en-US" dirty="0" smtClean="0"/>
              <a:t>Most look at all the item.</a:t>
            </a:r>
          </a:p>
          <a:p>
            <a:pPr>
              <a:buFont typeface="Wingdings" panose="05000000000000000000" pitchFamily="2" charset="2"/>
              <a:buChar char="Ø"/>
            </a:pPr>
            <a:r>
              <a:rPr lang="en-US" b="1" dirty="0" smtClean="0"/>
              <a:t>Average Case: O(n)</a:t>
            </a:r>
          </a:p>
          <a:p>
            <a:pPr lvl="1">
              <a:buFont typeface="Wingdings" panose="05000000000000000000" pitchFamily="2" charset="2"/>
              <a:buChar char="Ø"/>
            </a:pPr>
            <a:r>
              <a:rPr lang="en-US" dirty="0" smtClean="0"/>
              <a:t>Must look at half the items.</a:t>
            </a:r>
          </a:p>
          <a:p>
            <a:pPr lvl="1">
              <a:buFont typeface="Wingdings" panose="05000000000000000000" pitchFamily="2" charset="2"/>
              <a:buChar char="Ø"/>
            </a:pPr>
            <a:r>
              <a:rPr lang="en-US" dirty="0" smtClean="0"/>
              <a:t>O(n/2) is just O(n).</a:t>
            </a:r>
          </a:p>
          <a:p>
            <a:pPr marL="0" indent="0">
              <a:buNone/>
            </a:pPr>
            <a:r>
              <a:rPr lang="en-US" sz="2400" b="1" dirty="0" smtClean="0"/>
              <a:t>Space Complexity: O(1)</a:t>
            </a:r>
          </a:p>
          <a:p>
            <a:pPr>
              <a:buFont typeface="Wingdings" panose="05000000000000000000" pitchFamily="2" charset="2"/>
              <a:buChar char="Ø"/>
            </a:pPr>
            <a:endParaRPr lang="en-US" b="1" dirty="0" smtClean="0"/>
          </a:p>
        </p:txBody>
      </p:sp>
    </p:spTree>
    <p:extLst>
      <p:ext uri="{BB962C8B-B14F-4D97-AF65-F5344CB8AC3E}">
        <p14:creationId xmlns:p14="http://schemas.microsoft.com/office/powerpoint/2010/main" val="4164958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387</TotalTime>
  <Words>2353</Words>
  <Application>Microsoft Office PowerPoint</Application>
  <PresentationFormat>Widescreen</PresentationFormat>
  <Paragraphs>259</Paragraphs>
  <Slides>41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41</vt:i4>
      </vt:variant>
    </vt:vector>
  </HeadingPairs>
  <TitlesOfParts>
    <vt:vector size="45" baseType="lpstr">
      <vt:lpstr>Calibri</vt:lpstr>
      <vt:lpstr>Calibri Light</vt:lpstr>
      <vt:lpstr>Wingdings</vt:lpstr>
      <vt:lpstr>Retrospect</vt:lpstr>
      <vt:lpstr>Unit-9 Searching</vt:lpstr>
      <vt:lpstr>Introduction to Search Technique</vt:lpstr>
      <vt:lpstr>Dictionary</vt:lpstr>
      <vt:lpstr>Dictionary as ADT</vt:lpstr>
      <vt:lpstr>Applications of Searching</vt:lpstr>
      <vt:lpstr>Sequential Search</vt:lpstr>
      <vt:lpstr>How Linear Search Work?</vt:lpstr>
      <vt:lpstr>How Linear Search Work?</vt:lpstr>
      <vt:lpstr>Efficiency of Sequential Search</vt:lpstr>
      <vt:lpstr>Binary Search</vt:lpstr>
      <vt:lpstr>Working of binary search</vt:lpstr>
      <vt:lpstr>Working of binary search</vt:lpstr>
      <vt:lpstr>Working of binary search</vt:lpstr>
      <vt:lpstr>Binary Search </vt:lpstr>
      <vt:lpstr>Binary Search </vt:lpstr>
      <vt:lpstr>Tree Search</vt:lpstr>
      <vt:lpstr>Hashing</vt:lpstr>
      <vt:lpstr>Why hashing?</vt:lpstr>
      <vt:lpstr>Hash tables</vt:lpstr>
      <vt:lpstr>Hash functions</vt:lpstr>
      <vt:lpstr>Collision resolution techniques</vt:lpstr>
      <vt:lpstr>Collision resolution by chaining</vt:lpstr>
      <vt:lpstr>Collision resolution by chaining</vt:lpstr>
      <vt:lpstr>Collision resolution by chaining</vt:lpstr>
      <vt:lpstr>Collision resolution by chaining</vt:lpstr>
      <vt:lpstr>Open Addressing</vt:lpstr>
      <vt:lpstr>Linear Probing</vt:lpstr>
      <vt:lpstr>Linear Probing</vt:lpstr>
      <vt:lpstr>Linear Probing</vt:lpstr>
      <vt:lpstr>Linear Probing</vt:lpstr>
      <vt:lpstr>Linear Probing</vt:lpstr>
      <vt:lpstr>Quadratic Probing</vt:lpstr>
      <vt:lpstr>Quadratic Probing</vt:lpstr>
      <vt:lpstr>Quadratic Probing</vt:lpstr>
      <vt:lpstr>Quadratic Probing</vt:lpstr>
      <vt:lpstr>Double hashing</vt:lpstr>
      <vt:lpstr>Double hashing</vt:lpstr>
      <vt:lpstr>Rehashing</vt:lpstr>
      <vt:lpstr>Rehashing</vt:lpstr>
      <vt:lpstr>Rehashing</vt:lpstr>
      <vt:lpstr>Assignment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Unit-9 Searching</dc:title>
  <dc:creator>gs</dc:creator>
  <cp:lastModifiedBy>gs</cp:lastModifiedBy>
  <cp:revision>87</cp:revision>
  <dcterms:created xsi:type="dcterms:W3CDTF">2022-11-16T13:41:15Z</dcterms:created>
  <dcterms:modified xsi:type="dcterms:W3CDTF">2022-11-28T17:19:17Z</dcterms:modified>
</cp:coreProperties>
</file>