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383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95" r:id="rId11"/>
    <p:sldId id="372" r:id="rId12"/>
    <p:sldId id="347" r:id="rId13"/>
    <p:sldId id="348" r:id="rId14"/>
    <p:sldId id="373" r:id="rId15"/>
    <p:sldId id="396" r:id="rId16"/>
    <p:sldId id="397" r:id="rId17"/>
    <p:sldId id="398" r:id="rId18"/>
    <p:sldId id="399" r:id="rId19"/>
    <p:sldId id="400" r:id="rId20"/>
    <p:sldId id="401" r:id="rId21"/>
    <p:sldId id="387" r:id="rId22"/>
    <p:sldId id="389" r:id="rId23"/>
    <p:sldId id="390" r:id="rId24"/>
    <p:sldId id="391" r:id="rId25"/>
    <p:sldId id="392" r:id="rId26"/>
    <p:sldId id="393" r:id="rId27"/>
    <p:sldId id="394" r:id="rId28"/>
    <p:sldId id="365" r:id="rId29"/>
    <p:sldId id="366" r:id="rId30"/>
    <p:sldId id="356" r:id="rId31"/>
    <p:sldId id="357" r:id="rId32"/>
    <p:sldId id="361" r:id="rId33"/>
    <p:sldId id="362" r:id="rId34"/>
    <p:sldId id="364" r:id="rId35"/>
    <p:sldId id="363" r:id="rId36"/>
    <p:sldId id="367" r:id="rId37"/>
    <p:sldId id="368" r:id="rId38"/>
    <p:sldId id="369" r:id="rId39"/>
    <p:sldId id="385" r:id="rId40"/>
    <p:sldId id="38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CCE2"/>
    <a:srgbClr val="27EBD8"/>
    <a:srgbClr val="4BACC6"/>
    <a:srgbClr val="CDA133"/>
    <a:srgbClr val="EEBF14"/>
    <a:srgbClr val="E40524"/>
    <a:srgbClr val="FF6702"/>
    <a:srgbClr val="7D7D8F"/>
    <a:srgbClr val="34495E"/>
    <a:srgbClr val="D6B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4" autoAdjust="0"/>
    <p:restoredTop sz="94662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0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EC9C6-1CE4-4880-838A-FB85AC35DCB4}" type="datetimeFigureOut">
              <a:rPr lang="en-US" smtClean="0"/>
              <a:pPr/>
              <a:t>6/16/2024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A3D7D-4DD0-4519-9573-665089B6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6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763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500" y="1066800"/>
            <a:ext cx="4305300" cy="5059363"/>
          </a:xfrm>
        </p:spPr>
        <p:txBody>
          <a:bodyPr/>
          <a:lstStyle>
            <a:lvl1pP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defRPr lang="en-US" sz="23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/>
              <a:t>Second level</a:t>
            </a:r>
          </a:p>
          <a:p>
            <a:pPr marL="1143000" lvl="2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600200" lvl="3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053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ktangel 11"/>
          <p:cNvSpPr/>
          <p:nvPr userDrawn="1"/>
        </p:nvSpPr>
        <p:spPr>
          <a:xfrm>
            <a:off x="0" y="6477000"/>
            <a:ext cx="4038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dirty="0"/>
              <a:t>Process Management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Rektangel 11"/>
          <p:cNvSpPr/>
          <p:nvPr userDrawn="1"/>
        </p:nvSpPr>
        <p:spPr>
          <a:xfrm>
            <a:off x="4648200" y="6480727"/>
            <a:ext cx="4495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4038600" y="6477000"/>
            <a:ext cx="6096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0500" y="106363"/>
            <a:ext cx="8763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90500" y="914400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76200"/>
            <a:ext cx="9144000" cy="6858000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9570" y="381000"/>
            <a:ext cx="9158748" cy="4789606"/>
            <a:chOff x="-14748" y="986564"/>
            <a:chExt cx="9158748" cy="4789606"/>
          </a:xfrm>
        </p:grpSpPr>
        <p:sp>
          <p:nvSpPr>
            <p:cNvPr id="22" name="TextBox 21"/>
            <p:cNvSpPr txBox="1"/>
            <p:nvPr/>
          </p:nvSpPr>
          <p:spPr>
            <a:xfrm>
              <a:off x="177782" y="4812105"/>
              <a:ext cx="32802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/>
                <a:t>Jhumi</a:t>
              </a:r>
              <a:r>
                <a:rPr lang="en-US" sz="2000" b="1" dirty="0" smtClean="0"/>
                <a:t> </a:t>
              </a:r>
              <a:r>
                <a:rPr lang="en-US" sz="2000" b="1" dirty="0" err="1" smtClean="0"/>
                <a:t>Thapa</a:t>
              </a:r>
              <a:endParaRPr lang="en-US" sz="2000" b="1" dirty="0"/>
            </a:p>
          </p:txBody>
        </p:sp>
        <p:grpSp>
          <p:nvGrpSpPr>
            <p:cNvPr id="25" name="Shape 411"/>
            <p:cNvGrpSpPr/>
            <p:nvPr/>
          </p:nvGrpSpPr>
          <p:grpSpPr>
            <a:xfrm>
              <a:off x="272251" y="5632170"/>
              <a:ext cx="216000" cy="144000"/>
              <a:chOff x="564675" y="1700625"/>
              <a:chExt cx="465200" cy="314200"/>
            </a:xfrm>
            <a:solidFill>
              <a:schemeClr val="accent2"/>
            </a:solidFill>
          </p:grpSpPr>
          <p:sp>
            <p:nvSpPr>
              <p:cNvPr id="53" name="Shape 412"/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4" name="Shape 413"/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0" t="0" r="0" b="0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  <p:sp>
            <p:nvSpPr>
              <p:cNvPr id="55" name="Shape 414"/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0" t="0" r="0" b="0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grpFill/>
              <a:ln w="12175" cap="rnd" cmpd="sng">
                <a:solidFill>
                  <a:srgbClr val="59595B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>
                  <a:solidFill>
                    <a:srgbClr val="ED7D31"/>
                  </a:solidFill>
                </a:endParaRPr>
              </a:p>
            </p:txBody>
          </p:sp>
        </p:grpSp>
        <p:sp>
          <p:nvSpPr>
            <p:cNvPr id="26" name="Shape 509"/>
            <p:cNvSpPr/>
            <p:nvPr/>
          </p:nvSpPr>
          <p:spPr>
            <a:xfrm>
              <a:off x="308251" y="5275944"/>
              <a:ext cx="144000" cy="252000"/>
            </a:xfrm>
            <a:custGeom>
              <a:avLst/>
              <a:gdLst/>
              <a:ahLst/>
              <a:cxnLst/>
              <a:rect l="0" t="0" r="0" b="0"/>
              <a:pathLst>
                <a:path w="11838" h="20508" fill="none" extrusionOk="0">
                  <a:moveTo>
                    <a:pt x="10547" y="1"/>
                  </a:moveTo>
                  <a:lnTo>
                    <a:pt x="1292" y="1"/>
                  </a:lnTo>
                  <a:lnTo>
                    <a:pt x="1292" y="1"/>
                  </a:lnTo>
                  <a:lnTo>
                    <a:pt x="1024" y="25"/>
                  </a:lnTo>
                  <a:lnTo>
                    <a:pt x="780" y="98"/>
                  </a:lnTo>
                  <a:lnTo>
                    <a:pt x="561" y="220"/>
                  </a:lnTo>
                  <a:lnTo>
                    <a:pt x="366" y="366"/>
                  </a:lnTo>
                  <a:lnTo>
                    <a:pt x="220" y="561"/>
                  </a:lnTo>
                  <a:lnTo>
                    <a:pt x="98" y="780"/>
                  </a:lnTo>
                  <a:lnTo>
                    <a:pt x="25" y="1024"/>
                  </a:lnTo>
                  <a:lnTo>
                    <a:pt x="1" y="1292"/>
                  </a:lnTo>
                  <a:lnTo>
                    <a:pt x="1" y="19217"/>
                  </a:lnTo>
                  <a:lnTo>
                    <a:pt x="1" y="19217"/>
                  </a:lnTo>
                  <a:lnTo>
                    <a:pt x="25" y="19485"/>
                  </a:lnTo>
                  <a:lnTo>
                    <a:pt x="98" y="19728"/>
                  </a:lnTo>
                  <a:lnTo>
                    <a:pt x="220" y="19948"/>
                  </a:lnTo>
                  <a:lnTo>
                    <a:pt x="366" y="20142"/>
                  </a:lnTo>
                  <a:lnTo>
                    <a:pt x="561" y="20289"/>
                  </a:lnTo>
                  <a:lnTo>
                    <a:pt x="780" y="20410"/>
                  </a:lnTo>
                  <a:lnTo>
                    <a:pt x="1024" y="20483"/>
                  </a:lnTo>
                  <a:lnTo>
                    <a:pt x="1292" y="20508"/>
                  </a:lnTo>
                  <a:lnTo>
                    <a:pt x="10547" y="20508"/>
                  </a:lnTo>
                  <a:lnTo>
                    <a:pt x="10547" y="20508"/>
                  </a:lnTo>
                  <a:lnTo>
                    <a:pt x="10814" y="20483"/>
                  </a:lnTo>
                  <a:lnTo>
                    <a:pt x="11058" y="20410"/>
                  </a:lnTo>
                  <a:lnTo>
                    <a:pt x="11277" y="20289"/>
                  </a:lnTo>
                  <a:lnTo>
                    <a:pt x="11472" y="20142"/>
                  </a:lnTo>
                  <a:lnTo>
                    <a:pt x="11618" y="19948"/>
                  </a:lnTo>
                  <a:lnTo>
                    <a:pt x="11740" y="19728"/>
                  </a:lnTo>
                  <a:lnTo>
                    <a:pt x="11813" y="19485"/>
                  </a:lnTo>
                  <a:lnTo>
                    <a:pt x="11837" y="19217"/>
                  </a:lnTo>
                  <a:lnTo>
                    <a:pt x="11837" y="1292"/>
                  </a:lnTo>
                  <a:lnTo>
                    <a:pt x="11837" y="1292"/>
                  </a:lnTo>
                  <a:lnTo>
                    <a:pt x="11813" y="1024"/>
                  </a:lnTo>
                  <a:lnTo>
                    <a:pt x="11740" y="780"/>
                  </a:lnTo>
                  <a:lnTo>
                    <a:pt x="11618" y="561"/>
                  </a:lnTo>
                  <a:lnTo>
                    <a:pt x="11472" y="366"/>
                  </a:lnTo>
                  <a:lnTo>
                    <a:pt x="11277" y="220"/>
                  </a:lnTo>
                  <a:lnTo>
                    <a:pt x="11058" y="98"/>
                  </a:lnTo>
                  <a:lnTo>
                    <a:pt x="10814" y="25"/>
                  </a:lnTo>
                  <a:lnTo>
                    <a:pt x="10547" y="1"/>
                  </a:lnTo>
                  <a:lnTo>
                    <a:pt x="10547" y="1"/>
                  </a:lnTo>
                  <a:close/>
                  <a:moveTo>
                    <a:pt x="5554" y="975"/>
                  </a:moveTo>
                  <a:lnTo>
                    <a:pt x="6284" y="975"/>
                  </a:lnTo>
                  <a:lnTo>
                    <a:pt x="6284" y="975"/>
                  </a:lnTo>
                  <a:lnTo>
                    <a:pt x="6406" y="999"/>
                  </a:lnTo>
                  <a:lnTo>
                    <a:pt x="6479" y="1073"/>
                  </a:lnTo>
                  <a:lnTo>
                    <a:pt x="6552" y="1146"/>
                  </a:lnTo>
                  <a:lnTo>
                    <a:pt x="6577" y="1267"/>
                  </a:lnTo>
                  <a:lnTo>
                    <a:pt x="6577" y="1267"/>
                  </a:lnTo>
                  <a:lnTo>
                    <a:pt x="6552" y="1365"/>
                  </a:lnTo>
                  <a:lnTo>
                    <a:pt x="6479" y="1462"/>
                  </a:lnTo>
                  <a:lnTo>
                    <a:pt x="6406" y="1511"/>
                  </a:lnTo>
                  <a:lnTo>
                    <a:pt x="6284" y="1535"/>
                  </a:lnTo>
                  <a:lnTo>
                    <a:pt x="5554" y="1535"/>
                  </a:lnTo>
                  <a:lnTo>
                    <a:pt x="5554" y="1535"/>
                  </a:lnTo>
                  <a:lnTo>
                    <a:pt x="5432" y="1511"/>
                  </a:lnTo>
                  <a:lnTo>
                    <a:pt x="5359" y="1462"/>
                  </a:lnTo>
                  <a:lnTo>
                    <a:pt x="5286" y="1365"/>
                  </a:lnTo>
                  <a:lnTo>
                    <a:pt x="5262" y="1267"/>
                  </a:lnTo>
                  <a:lnTo>
                    <a:pt x="5262" y="1267"/>
                  </a:lnTo>
                  <a:lnTo>
                    <a:pt x="5286" y="1146"/>
                  </a:lnTo>
                  <a:lnTo>
                    <a:pt x="5359" y="1073"/>
                  </a:lnTo>
                  <a:lnTo>
                    <a:pt x="5432" y="999"/>
                  </a:lnTo>
                  <a:lnTo>
                    <a:pt x="5554" y="975"/>
                  </a:lnTo>
                  <a:lnTo>
                    <a:pt x="5554" y="975"/>
                  </a:lnTo>
                  <a:close/>
                  <a:moveTo>
                    <a:pt x="5919" y="19436"/>
                  </a:moveTo>
                  <a:lnTo>
                    <a:pt x="5919" y="19436"/>
                  </a:lnTo>
                  <a:lnTo>
                    <a:pt x="5749" y="19412"/>
                  </a:lnTo>
                  <a:lnTo>
                    <a:pt x="5578" y="19363"/>
                  </a:lnTo>
                  <a:lnTo>
                    <a:pt x="5432" y="19290"/>
                  </a:lnTo>
                  <a:lnTo>
                    <a:pt x="5310" y="19193"/>
                  </a:lnTo>
                  <a:lnTo>
                    <a:pt x="5213" y="19071"/>
                  </a:lnTo>
                  <a:lnTo>
                    <a:pt x="5140" y="18925"/>
                  </a:lnTo>
                  <a:lnTo>
                    <a:pt x="5091" y="18754"/>
                  </a:lnTo>
                  <a:lnTo>
                    <a:pt x="5067" y="18584"/>
                  </a:lnTo>
                  <a:lnTo>
                    <a:pt x="5067" y="18584"/>
                  </a:lnTo>
                  <a:lnTo>
                    <a:pt x="5091" y="18413"/>
                  </a:lnTo>
                  <a:lnTo>
                    <a:pt x="5140" y="18243"/>
                  </a:lnTo>
                  <a:lnTo>
                    <a:pt x="5213" y="18097"/>
                  </a:lnTo>
                  <a:lnTo>
                    <a:pt x="5310" y="17975"/>
                  </a:lnTo>
                  <a:lnTo>
                    <a:pt x="5432" y="17877"/>
                  </a:lnTo>
                  <a:lnTo>
                    <a:pt x="5578" y="17804"/>
                  </a:lnTo>
                  <a:lnTo>
                    <a:pt x="5749" y="17756"/>
                  </a:lnTo>
                  <a:lnTo>
                    <a:pt x="5919" y="17731"/>
                  </a:lnTo>
                  <a:lnTo>
                    <a:pt x="5919" y="17731"/>
                  </a:lnTo>
                  <a:lnTo>
                    <a:pt x="6090" y="17756"/>
                  </a:lnTo>
                  <a:lnTo>
                    <a:pt x="6260" y="17804"/>
                  </a:lnTo>
                  <a:lnTo>
                    <a:pt x="6406" y="17877"/>
                  </a:lnTo>
                  <a:lnTo>
                    <a:pt x="6528" y="17975"/>
                  </a:lnTo>
                  <a:lnTo>
                    <a:pt x="6625" y="18097"/>
                  </a:lnTo>
                  <a:lnTo>
                    <a:pt x="6699" y="18243"/>
                  </a:lnTo>
                  <a:lnTo>
                    <a:pt x="6747" y="18413"/>
                  </a:lnTo>
                  <a:lnTo>
                    <a:pt x="6772" y="18584"/>
                  </a:lnTo>
                  <a:lnTo>
                    <a:pt x="6772" y="18584"/>
                  </a:lnTo>
                  <a:lnTo>
                    <a:pt x="6747" y="18754"/>
                  </a:lnTo>
                  <a:lnTo>
                    <a:pt x="6699" y="18925"/>
                  </a:lnTo>
                  <a:lnTo>
                    <a:pt x="6625" y="19071"/>
                  </a:lnTo>
                  <a:lnTo>
                    <a:pt x="6528" y="19193"/>
                  </a:lnTo>
                  <a:lnTo>
                    <a:pt x="6406" y="19290"/>
                  </a:lnTo>
                  <a:lnTo>
                    <a:pt x="6260" y="19363"/>
                  </a:lnTo>
                  <a:lnTo>
                    <a:pt x="6090" y="19412"/>
                  </a:lnTo>
                  <a:lnTo>
                    <a:pt x="5919" y="19436"/>
                  </a:lnTo>
                  <a:lnTo>
                    <a:pt x="5919" y="19436"/>
                  </a:lnTo>
                  <a:close/>
                  <a:moveTo>
                    <a:pt x="10547" y="16660"/>
                  </a:moveTo>
                  <a:lnTo>
                    <a:pt x="1292" y="16660"/>
                  </a:lnTo>
                  <a:lnTo>
                    <a:pt x="1292" y="2558"/>
                  </a:lnTo>
                  <a:lnTo>
                    <a:pt x="10547" y="2558"/>
                  </a:lnTo>
                  <a:lnTo>
                    <a:pt x="10547" y="16660"/>
                  </a:lnTo>
                  <a:close/>
                </a:path>
              </a:pathLst>
            </a:custGeom>
            <a:solidFill>
              <a:schemeClr val="accent2"/>
            </a:solidFill>
            <a:ln w="12175" cap="rnd" cmpd="sng">
              <a:solidFill>
                <a:srgbClr val="59595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solidFill>
                  <a:srgbClr val="ED7D31"/>
                </a:solidFill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-14748" y="986564"/>
              <a:ext cx="9158748" cy="3628907"/>
              <a:chOff x="-14748" y="986564"/>
              <a:chExt cx="9158748" cy="3628907"/>
            </a:xfrm>
          </p:grpSpPr>
          <p:sp>
            <p:nvSpPr>
              <p:cNvPr id="45" name="Freeform 44"/>
              <p:cNvSpPr/>
              <p:nvPr/>
            </p:nvSpPr>
            <p:spPr>
              <a:xfrm>
                <a:off x="5003203" y="1761199"/>
                <a:ext cx="4140797" cy="2622445"/>
              </a:xfrm>
              <a:custGeom>
                <a:avLst/>
                <a:gdLst>
                  <a:gd name="connsiteX0" fmla="*/ 1 w 4140797"/>
                  <a:gd name="connsiteY0" fmla="*/ 0 h 2622445"/>
                  <a:gd name="connsiteX1" fmla="*/ 4140797 w 4140797"/>
                  <a:gd name="connsiteY1" fmla="*/ 0 h 2622445"/>
                  <a:gd name="connsiteX2" fmla="*/ 4140797 w 4140797"/>
                  <a:gd name="connsiteY2" fmla="*/ 2622445 h 2622445"/>
                  <a:gd name="connsiteX3" fmla="*/ 0 w 4140797"/>
                  <a:gd name="connsiteY3" fmla="*/ 2622445 h 2622445"/>
                  <a:gd name="connsiteX4" fmla="*/ 1311223 w 4140797"/>
                  <a:gd name="connsiteY4" fmla="*/ 1311222 h 2622445"/>
                  <a:gd name="connsiteX5" fmla="*/ 1 w 4140797"/>
                  <a:gd name="connsiteY5" fmla="*/ 0 h 262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40797" h="2622445">
                    <a:moveTo>
                      <a:pt x="1" y="0"/>
                    </a:moveTo>
                    <a:lnTo>
                      <a:pt x="4140797" y="0"/>
                    </a:lnTo>
                    <a:lnTo>
                      <a:pt x="4140797" y="2622445"/>
                    </a:lnTo>
                    <a:lnTo>
                      <a:pt x="0" y="2622445"/>
                    </a:lnTo>
                    <a:lnTo>
                      <a:pt x="1311223" y="13112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3A9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Pentagon 45"/>
              <p:cNvSpPr/>
              <p:nvPr/>
            </p:nvSpPr>
            <p:spPr>
              <a:xfrm>
                <a:off x="0" y="1529371"/>
                <a:ext cx="5743977" cy="3086100"/>
              </a:xfrm>
              <a:prstGeom prst="homePlate">
                <a:avLst/>
              </a:prstGeom>
              <a:solidFill>
                <a:srgbClr val="59595B"/>
              </a:solidFill>
              <a:ln>
                <a:solidFill>
                  <a:srgbClr val="59595B"/>
                </a:solidFill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rgbClr val="59595B"/>
                  </a:solidFill>
                </a:endParaRP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-14748" y="986564"/>
                <a:ext cx="4014973" cy="1075928"/>
                <a:chOff x="-19391" y="1011603"/>
                <a:chExt cx="5278947" cy="1075928"/>
              </a:xfrm>
            </p:grpSpPr>
            <p:sp>
              <p:nvSpPr>
                <p:cNvPr id="51" name="Pentagon 50"/>
                <p:cNvSpPr/>
                <p:nvPr/>
              </p:nvSpPr>
              <p:spPr>
                <a:xfrm>
                  <a:off x="-19391" y="1011603"/>
                  <a:ext cx="5278947" cy="1075928"/>
                </a:xfrm>
                <a:prstGeom prst="homePlate">
                  <a:avLst/>
                </a:prstGeom>
                <a:solidFill>
                  <a:srgbClr val="03A9F4"/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237041" y="1296369"/>
                  <a:ext cx="4181886" cy="58477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en-US" sz="3200" b="1" dirty="0" smtClean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Data </a:t>
                  </a:r>
                  <a:r>
                    <a:rPr lang="en-US" sz="3200" b="1" dirty="0">
                      <a:solidFill>
                        <a:schemeClr val="bg1"/>
                      </a:solidFill>
                      <a:ea typeface="Open Sans Light" panose="020B0306030504020204" pitchFamily="34" charset="0"/>
                      <a:cs typeface="Open Sans Light" panose="020B0306030504020204" pitchFamily="34" charset="0"/>
                    </a:rPr>
                    <a:t>Structure</a:t>
                  </a: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143141" y="2577405"/>
                <a:ext cx="549565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Unit – 6</a:t>
                </a:r>
              </a:p>
              <a:p>
                <a:r>
                  <a:rPr lang="en-US" sz="4000" b="1" dirty="0">
                    <a:solidFill>
                      <a:schemeClr val="bg1"/>
                    </a:solidFill>
                    <a:ea typeface="Open Sans Bold" panose="020B0806030504020204" pitchFamily="34" charset="0"/>
                    <a:cs typeface="Open Sans Bold" panose="020B0806030504020204" pitchFamily="34" charset="0"/>
                  </a:rPr>
                  <a:t>Searching &amp; Sorting</a:t>
                </a:r>
                <a:endParaRPr lang="en-US" sz="3000" b="1" dirty="0">
                  <a:solidFill>
                    <a:schemeClr val="bg1"/>
                  </a:solidFill>
                  <a:ea typeface="Open Sans Bold" panose="020B0806030504020204" pitchFamily="34" charset="0"/>
                  <a:cs typeface="Open Sans Bold" panose="020B0806030504020204" pitchFamily="34" charset="0"/>
                </a:endParaRPr>
              </a:p>
            </p:txBody>
          </p:sp>
          <p:sp>
            <p:nvSpPr>
              <p:cNvPr id="50" name="Freeform 49"/>
              <p:cNvSpPr/>
              <p:nvPr/>
            </p:nvSpPr>
            <p:spPr>
              <a:xfrm>
                <a:off x="4652237" y="1529372"/>
                <a:ext cx="1672363" cy="3086099"/>
              </a:xfrm>
              <a:custGeom>
                <a:avLst/>
                <a:gdLst>
                  <a:gd name="connsiteX0" fmla="*/ 0 w 1672363"/>
                  <a:gd name="connsiteY0" fmla="*/ 0 h 3086099"/>
                  <a:gd name="connsiteX1" fmla="*/ 129314 w 1672363"/>
                  <a:gd name="connsiteY1" fmla="*/ 0 h 3086099"/>
                  <a:gd name="connsiteX2" fmla="*/ 1672363 w 1672363"/>
                  <a:gd name="connsiteY2" fmla="*/ 1543050 h 3086099"/>
                  <a:gd name="connsiteX3" fmla="*/ 129314 w 1672363"/>
                  <a:gd name="connsiteY3" fmla="*/ 3086099 h 3086099"/>
                  <a:gd name="connsiteX4" fmla="*/ 0 w 1672363"/>
                  <a:gd name="connsiteY4" fmla="*/ 3086099 h 3086099"/>
                  <a:gd name="connsiteX5" fmla="*/ 1543049 w 1672363"/>
                  <a:gd name="connsiteY5" fmla="*/ 1543050 h 3086099"/>
                  <a:gd name="connsiteX6" fmla="*/ 0 w 1672363"/>
                  <a:gd name="connsiteY6" fmla="*/ 0 h 3086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72363" h="3086099">
                    <a:moveTo>
                      <a:pt x="0" y="0"/>
                    </a:moveTo>
                    <a:lnTo>
                      <a:pt x="129314" y="0"/>
                    </a:lnTo>
                    <a:lnTo>
                      <a:pt x="1672363" y="1543050"/>
                    </a:lnTo>
                    <a:lnTo>
                      <a:pt x="129314" y="3086099"/>
                    </a:lnTo>
                    <a:lnTo>
                      <a:pt x="0" y="3086099"/>
                    </a:lnTo>
                    <a:lnTo>
                      <a:pt x="1543049" y="15430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1A6A9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7" name="Picture 26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99" y="849684"/>
            <a:ext cx="2694401" cy="328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82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Sorting means reordering of all the elements </a:t>
            </a:r>
            <a:r>
              <a:rPr lang="en-US" dirty="0" smtClean="0"/>
              <a:t>in some logical order.(either </a:t>
            </a:r>
            <a:r>
              <a:rPr lang="en-US" dirty="0"/>
              <a:t>in ascending or in descending </a:t>
            </a:r>
            <a:r>
              <a:rPr lang="en-US" dirty="0" smtClean="0"/>
              <a:t>order)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 Types of sorting: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Internal </a:t>
            </a:r>
            <a:r>
              <a:rPr lang="en-US" b="1" dirty="0"/>
              <a:t>Sorting: </a:t>
            </a:r>
            <a:r>
              <a:rPr lang="en-US" dirty="0"/>
              <a:t>Internal Sorting is when all the data is placed in the </a:t>
            </a:r>
            <a:r>
              <a:rPr lang="en-US" b="1" dirty="0"/>
              <a:t>main memory</a:t>
            </a:r>
            <a:r>
              <a:rPr lang="en-US" dirty="0"/>
              <a:t> or </a:t>
            </a:r>
            <a:r>
              <a:rPr lang="en-US" b="1" dirty="0"/>
              <a:t>internal memory</a:t>
            </a:r>
            <a:r>
              <a:rPr lang="en-US" dirty="0"/>
              <a:t>. In internal sorting, the problem cannot take input beyond its size. Example: heap sort, bubble sort, selection sort, quick sort, shell sort, insertion sort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External Sorting :</a:t>
            </a:r>
            <a:r>
              <a:rPr lang="en-US" dirty="0"/>
              <a:t> External Sorting is when all the data that needs to be sorted cannot be placed in memory at a time, the sorting is called external sorting. External Sorting is used for the massive amount of data. Examples: Merge sort, Tag sort, Polyphase sort, Four tape sort, External radix sort, etc.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b="1" dirty="0"/>
              <a:t>Stable sorting: </a:t>
            </a:r>
            <a:r>
              <a:rPr lang="en-US" dirty="0"/>
              <a:t>When two same data appear in the </a:t>
            </a:r>
            <a:r>
              <a:rPr lang="en-US" b="1" dirty="0"/>
              <a:t>same</a:t>
            </a:r>
            <a:r>
              <a:rPr lang="en-US" dirty="0"/>
              <a:t> </a:t>
            </a:r>
            <a:r>
              <a:rPr lang="en-US" b="1" dirty="0"/>
              <a:t>order</a:t>
            </a:r>
            <a:r>
              <a:rPr lang="en-US" dirty="0"/>
              <a:t> in sorted data without changing their position is called stable sort. Examples: Merge Sort, Insertion Sort, Bubble Sort.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b="1" dirty="0"/>
              <a:t>Unstable sorting: </a:t>
            </a:r>
            <a:r>
              <a:rPr lang="en-US" dirty="0"/>
              <a:t>When two same data appear in the </a:t>
            </a:r>
            <a:r>
              <a:rPr lang="en-US" b="1" dirty="0"/>
              <a:t>different</a:t>
            </a:r>
            <a:r>
              <a:rPr lang="en-US" dirty="0"/>
              <a:t> </a:t>
            </a:r>
            <a:r>
              <a:rPr lang="en-US" b="1" dirty="0"/>
              <a:t>order</a:t>
            </a:r>
            <a:r>
              <a:rPr lang="en-US" dirty="0"/>
              <a:t> in sorted data it is called unstable sort. Examples: Quick Sort, Heap Sort, Shell Sort</a:t>
            </a:r>
            <a:r>
              <a:rPr lang="en-US" i="1" dirty="0"/>
              <a:t>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45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Bubble Sort</a:t>
            </a:r>
            <a:r>
              <a:rPr lang="en-US" dirty="0"/>
              <a:t> is the </a:t>
            </a:r>
            <a:r>
              <a:rPr lang="en-US" dirty="0" smtClean="0"/>
              <a:t>simplest</a:t>
            </a:r>
            <a:r>
              <a:rPr lang="en-US" dirty="0"/>
              <a:t> </a:t>
            </a:r>
            <a:r>
              <a:rPr lang="en-US" dirty="0" smtClean="0"/>
              <a:t>sorting algorithm</a:t>
            </a:r>
            <a:r>
              <a:rPr lang="en-US" dirty="0"/>
              <a:t> that works by repeatedly swapping the adjacent </a:t>
            </a:r>
            <a:r>
              <a:rPr lang="en-US" dirty="0" smtClean="0"/>
              <a:t>elements </a:t>
            </a:r>
            <a:r>
              <a:rPr lang="en-US" dirty="0"/>
              <a:t>if they are in the wrong order. This algorithm is not suitable for large data sets as its average and worst-case time complexity is quite high</a:t>
            </a:r>
            <a:r>
              <a:rPr lang="en-US" dirty="0" smtClean="0"/>
              <a:t>..</a:t>
            </a:r>
          </a:p>
          <a:p>
            <a:r>
              <a:rPr lang="en-US" dirty="0" smtClean="0"/>
              <a:t>This </a:t>
            </a:r>
            <a:r>
              <a:rPr lang="en-US" dirty="0"/>
              <a:t>method will cause records with </a:t>
            </a:r>
            <a:r>
              <a:rPr lang="en-US" b="1" dirty="0">
                <a:solidFill>
                  <a:srgbClr val="C00000"/>
                </a:solidFill>
              </a:rPr>
              <a:t>small key to move “bubble up”, </a:t>
            </a:r>
          </a:p>
          <a:p>
            <a:r>
              <a:rPr lang="en-US" b="1" dirty="0"/>
              <a:t>After</a:t>
            </a:r>
            <a:r>
              <a:rPr lang="en-US" dirty="0"/>
              <a:t> the </a:t>
            </a:r>
            <a:r>
              <a:rPr lang="en-US" b="1" dirty="0"/>
              <a:t>first pass</a:t>
            </a:r>
            <a:r>
              <a:rPr lang="en-US" dirty="0"/>
              <a:t>, the record with </a:t>
            </a:r>
            <a:r>
              <a:rPr lang="en-US" b="1" dirty="0">
                <a:solidFill>
                  <a:srgbClr val="C00000"/>
                </a:solidFill>
              </a:rPr>
              <a:t>largest key</a:t>
            </a:r>
            <a:r>
              <a:rPr lang="en-US" dirty="0"/>
              <a:t> will be in the n</a:t>
            </a:r>
            <a:r>
              <a:rPr lang="en-US" b="1" baseline="30000" dirty="0"/>
              <a:t>th</a:t>
            </a:r>
            <a:r>
              <a:rPr lang="en-US" dirty="0"/>
              <a:t> </a:t>
            </a:r>
            <a:r>
              <a:rPr lang="en-US" dirty="0" smtClean="0"/>
              <a:t>position.(ascending order)</a:t>
            </a:r>
            <a:endParaRPr lang="en-US" dirty="0"/>
          </a:p>
          <a:p>
            <a:r>
              <a:rPr lang="en-US" dirty="0"/>
              <a:t>On each successive pass, the records with the next largest key will be placed in position n-1, n-2 ….., 2 respectively</a:t>
            </a:r>
          </a:p>
          <a:p>
            <a:r>
              <a:rPr lang="en-US" dirty="0"/>
              <a:t>This approached required at most n–1 passes, The </a:t>
            </a:r>
            <a:r>
              <a:rPr lang="en-US" b="1" dirty="0">
                <a:solidFill>
                  <a:srgbClr val="FF0000"/>
                </a:solidFill>
              </a:rPr>
              <a:t>complexity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bubble sort is </a:t>
            </a:r>
            <a:r>
              <a:rPr lang="en-US" b="1" dirty="0">
                <a:solidFill>
                  <a:srgbClr val="FF0000"/>
                </a:solidFill>
              </a:rPr>
              <a:t>O(n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00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95855"/>
              </p:ext>
            </p:extLst>
          </p:nvPr>
        </p:nvGraphicFramePr>
        <p:xfrm>
          <a:off x="2514600" y="1600200"/>
          <a:ext cx="3810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6676" y="1066800"/>
            <a:ext cx="2130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2286000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" y="2286000"/>
            <a:ext cx="88710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1 :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609600" y="2819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3200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3581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9600" y="3962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9600" y="4343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28883" y="2819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28883" y="3200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28883" y="3581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28883" y="3962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28883" y="4343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48166" y="2819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48166" y="3200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248166" y="3581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48166" y="3962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48166" y="4343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769975" y="2819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769975" y="3200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769975" y="3581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769975" y="3962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69975" y="43434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" name="Freeform 2"/>
          <p:cNvSpPr/>
          <p:nvPr/>
        </p:nvSpPr>
        <p:spPr>
          <a:xfrm>
            <a:off x="1132764" y="2975212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09600" y="2819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09600" y="3200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05109" y="2912972"/>
            <a:ext cx="461665" cy="5888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33" name="Freeform 32"/>
          <p:cNvSpPr/>
          <p:nvPr/>
        </p:nvSpPr>
        <p:spPr>
          <a:xfrm>
            <a:off x="3781566" y="3731667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946479" y="3657600"/>
            <a:ext cx="461665" cy="5888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48166" y="3581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248166" y="3962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43" name="Freeform 42"/>
          <p:cNvSpPr/>
          <p:nvPr/>
        </p:nvSpPr>
        <p:spPr>
          <a:xfrm>
            <a:off x="5314950" y="4118212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464708" y="4040334"/>
            <a:ext cx="461665" cy="5888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769975" y="39624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769975" y="4343400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106029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34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38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2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6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9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98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2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6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" grpId="0" animBg="1"/>
      <p:bldP spid="29" grpId="0" animBg="1"/>
      <p:bldP spid="30" grpId="0" animBg="1"/>
      <p:bldP spid="33" grpId="0" animBg="1"/>
      <p:bldP spid="36" grpId="0" animBg="1"/>
      <p:bldP spid="37" grpId="0" animBg="1"/>
      <p:bldP spid="43" grpId="0" animBg="1"/>
      <p:bldP spid="45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914400"/>
            <a:ext cx="88710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2 :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1828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2209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2590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2971800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90500" y="3692769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76400" y="1447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676400" y="1828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76400" y="2209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76400" y="2590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76400" y="2971800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00400" y="1447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00400" y="1828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00400" y="2209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0400" y="2590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00400" y="2971800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91808" y="1447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91808" y="1828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791808" y="2209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791808" y="2590800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791808" y="2971800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38" name="Freeform 37"/>
          <p:cNvSpPr/>
          <p:nvPr/>
        </p:nvSpPr>
        <p:spPr>
          <a:xfrm>
            <a:off x="2222130" y="2009975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387043" y="1935908"/>
            <a:ext cx="461665" cy="5888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676400" y="18288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676400" y="22098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42" name="Freeform 41"/>
          <p:cNvSpPr/>
          <p:nvPr/>
        </p:nvSpPr>
        <p:spPr>
          <a:xfrm>
            <a:off x="3751991" y="2380851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916904" y="2306784"/>
            <a:ext cx="461665" cy="5888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200400" y="22098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200400" y="2590800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95800" y="914400"/>
            <a:ext cx="88710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3 :</a:t>
            </a:r>
            <a:endParaRPr lang="en-US" b="1" dirty="0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4419600" y="984738"/>
            <a:ext cx="0" cy="270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257948" y="144486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257948" y="182586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57948" y="220686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257948" y="25878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257948" y="29688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924800" y="1447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924800" y="182880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924800" y="2209800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924800" y="2590800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45</a:t>
            </a:r>
          </a:p>
        </p:txBody>
      </p:sp>
      <p:sp>
        <p:nvSpPr>
          <p:cNvPr id="60" name="Rectangle 59"/>
          <p:cNvSpPr/>
          <p:nvPr/>
        </p:nvSpPr>
        <p:spPr>
          <a:xfrm>
            <a:off x="7924800" y="2971800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56</a:t>
            </a:r>
          </a:p>
        </p:txBody>
      </p:sp>
      <p:sp>
        <p:nvSpPr>
          <p:cNvPr id="66" name="Freeform 65"/>
          <p:cNvSpPr/>
          <p:nvPr/>
        </p:nvSpPr>
        <p:spPr>
          <a:xfrm>
            <a:off x="5336118" y="1613017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501031" y="1538950"/>
            <a:ext cx="461665" cy="5888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791808" y="14478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791808" y="18288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70" name="Freeform 69"/>
          <p:cNvSpPr/>
          <p:nvPr/>
        </p:nvSpPr>
        <p:spPr>
          <a:xfrm>
            <a:off x="6801034" y="1945533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6965947" y="1871466"/>
            <a:ext cx="461665" cy="5888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257948" y="1825869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257948" y="22068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571098" y="914400"/>
            <a:ext cx="88710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Pass 4 :</a:t>
            </a:r>
            <a:endParaRPr lang="en-US" b="1" dirty="0"/>
          </a:p>
        </p:txBody>
      </p:sp>
      <p:cxnSp>
        <p:nvCxnSpPr>
          <p:cNvPr id="75" name="Straight Connector 74"/>
          <p:cNvCxnSpPr/>
          <p:nvPr/>
        </p:nvCxnSpPr>
        <p:spPr>
          <a:xfrm flipV="1">
            <a:off x="7494898" y="984738"/>
            <a:ext cx="0" cy="270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8458200" y="1605528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8623113" y="1531461"/>
            <a:ext cx="461665" cy="5888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 dirty="0"/>
              <a:t>swap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924800" y="1447800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924800" y="1828800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128534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7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45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4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83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87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8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1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2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66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70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11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15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8" grpId="0" animBg="1"/>
      <p:bldP spid="40" grpId="0" animBg="1"/>
      <p:bldP spid="41" grpId="0" animBg="1"/>
      <p:bldP spid="42" grpId="0" animBg="1"/>
      <p:bldP spid="46" grpId="0" animBg="1"/>
      <p:bldP spid="47" grpId="0" animBg="1"/>
      <p:bldP spid="48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6" grpId="0" animBg="1"/>
      <p:bldP spid="68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6" grpId="0" animBg="1"/>
      <p:bldP spid="78" grpId="0" animBg="1"/>
      <p:bldP spid="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</a:t>
            </a:r>
            <a:r>
              <a:rPr lang="en-US" dirty="0" smtClean="0"/>
              <a:t>bubble_sort ()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5032" y="914400"/>
            <a:ext cx="3886200" cy="378565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void</a:t>
            </a:r>
            <a:r>
              <a:rPr lang="en-US" sz="2000" dirty="0"/>
              <a:t> </a:t>
            </a:r>
            <a:r>
              <a:rPr lang="en-US" sz="2000" dirty="0" err="1"/>
              <a:t>bubble_sort</a:t>
            </a:r>
            <a:r>
              <a:rPr lang="en-US" sz="2000" dirty="0"/>
              <a:t>(</a:t>
            </a:r>
            <a:r>
              <a:rPr lang="en-US" sz="2000" b="1" dirty="0" err="1"/>
              <a:t>int</a:t>
            </a:r>
            <a:r>
              <a:rPr lang="en-US" sz="2000" dirty="0"/>
              <a:t> arr[], </a:t>
            </a:r>
            <a:r>
              <a:rPr lang="en-US" sz="2000" b="1" dirty="0" err="1"/>
              <a:t>int</a:t>
            </a:r>
            <a:r>
              <a:rPr lang="en-US" sz="2000" dirty="0"/>
              <a:t> n) {  </a:t>
            </a:r>
          </a:p>
          <a:p>
            <a:r>
              <a:rPr lang="en-US" sz="2000" dirty="0"/>
              <a:t>  </a:t>
            </a:r>
            <a:r>
              <a:rPr lang="en-US" sz="2000" b="1" dirty="0" err="1"/>
              <a:t>int</a:t>
            </a:r>
            <a:r>
              <a:rPr lang="en-US" sz="2000" dirty="0"/>
              <a:t> </a:t>
            </a:r>
            <a:r>
              <a:rPr lang="en-US" sz="2000" dirty="0" err="1"/>
              <a:t>i</a:t>
            </a:r>
            <a:r>
              <a:rPr lang="en-US" sz="2000" dirty="0"/>
              <a:t>, j;  </a:t>
            </a:r>
          </a:p>
          <a:p>
            <a:r>
              <a:rPr lang="en-US" sz="2000" dirty="0"/>
              <a:t>  </a:t>
            </a:r>
            <a:r>
              <a:rPr lang="en-US" sz="2000" b="1" dirty="0"/>
              <a:t>for</a:t>
            </a:r>
            <a:r>
              <a:rPr lang="en-US" sz="2000" dirty="0"/>
              <a:t> (</a:t>
            </a:r>
            <a:r>
              <a:rPr lang="en-US" sz="2000" dirty="0" err="1"/>
              <a:t>i</a:t>
            </a:r>
            <a:r>
              <a:rPr lang="en-US" sz="2000" dirty="0"/>
              <a:t> = 0; </a:t>
            </a:r>
            <a:r>
              <a:rPr lang="en-US" sz="2000" dirty="0" err="1"/>
              <a:t>i</a:t>
            </a:r>
            <a:r>
              <a:rPr lang="en-US" sz="2000" dirty="0"/>
              <a:t> &lt; n - 1; </a:t>
            </a:r>
            <a:r>
              <a:rPr lang="en-US" sz="2000" dirty="0" err="1"/>
              <a:t>i</a:t>
            </a:r>
            <a:r>
              <a:rPr lang="en-US" sz="2000" dirty="0"/>
              <a:t>++) {  </a:t>
            </a:r>
          </a:p>
          <a:p>
            <a:r>
              <a:rPr lang="en-US" sz="2000" dirty="0"/>
              <a:t>    </a:t>
            </a:r>
            <a:r>
              <a:rPr lang="en-US" sz="2000" b="1" dirty="0"/>
              <a:t>for</a:t>
            </a:r>
            <a:r>
              <a:rPr lang="en-US" sz="2000" dirty="0"/>
              <a:t> (j = 0; j &lt; n </a:t>
            </a:r>
            <a:r>
              <a:rPr lang="en-US" sz="2000" dirty="0" smtClean="0"/>
              <a:t>-i-1</a:t>
            </a:r>
            <a:r>
              <a:rPr lang="en-US" sz="2000" dirty="0" smtClean="0"/>
              <a:t>;</a:t>
            </a:r>
            <a:r>
              <a:rPr lang="en-US" sz="2000" dirty="0"/>
              <a:t> </a:t>
            </a:r>
            <a:r>
              <a:rPr lang="en-US" sz="2000" dirty="0" err="1"/>
              <a:t>j++</a:t>
            </a:r>
            <a:r>
              <a:rPr lang="en-US" sz="2000" dirty="0"/>
              <a:t>) {  </a:t>
            </a:r>
          </a:p>
          <a:p>
            <a:r>
              <a:rPr lang="en-US" sz="2000" dirty="0"/>
              <a:t>      </a:t>
            </a:r>
            <a:r>
              <a:rPr lang="en-US" sz="2000" b="1" dirty="0"/>
              <a:t>if</a:t>
            </a:r>
            <a:r>
              <a:rPr lang="en-US" sz="2000" dirty="0"/>
              <a:t> (</a:t>
            </a:r>
            <a:r>
              <a:rPr lang="en-US" sz="2000" dirty="0" err="1"/>
              <a:t>arr</a:t>
            </a:r>
            <a:r>
              <a:rPr lang="en-US" sz="2000" dirty="0"/>
              <a:t>[j] &gt; </a:t>
            </a:r>
            <a:r>
              <a:rPr lang="en-US" sz="2000" dirty="0" err="1"/>
              <a:t>arr</a:t>
            </a:r>
            <a:r>
              <a:rPr lang="en-US" sz="2000" dirty="0"/>
              <a:t>[j + 1]) {  </a:t>
            </a:r>
          </a:p>
          <a:p>
            <a:r>
              <a:rPr lang="en-US" sz="2000" dirty="0"/>
              <a:t>        </a:t>
            </a:r>
            <a:r>
              <a:rPr lang="en-US" sz="2000" b="1" dirty="0" err="1"/>
              <a:t>int</a:t>
            </a:r>
            <a:r>
              <a:rPr lang="en-US" sz="2000" dirty="0"/>
              <a:t> temp = </a:t>
            </a:r>
            <a:r>
              <a:rPr lang="en-US" sz="2000" dirty="0" err="1"/>
              <a:t>arr</a:t>
            </a:r>
            <a:r>
              <a:rPr lang="en-US" sz="2000" dirty="0"/>
              <a:t>[j];  </a:t>
            </a:r>
          </a:p>
          <a:p>
            <a:r>
              <a:rPr lang="en-US" sz="2000" dirty="0"/>
              <a:t>        </a:t>
            </a:r>
            <a:r>
              <a:rPr lang="en-US" sz="2000" dirty="0" err="1"/>
              <a:t>arr</a:t>
            </a:r>
            <a:r>
              <a:rPr lang="en-US" sz="2000" dirty="0"/>
              <a:t>[j] = </a:t>
            </a:r>
            <a:r>
              <a:rPr lang="en-US" sz="2000" dirty="0" err="1"/>
              <a:t>arr</a:t>
            </a:r>
            <a:r>
              <a:rPr lang="en-US" sz="2000" dirty="0"/>
              <a:t>[j + 1];  </a:t>
            </a:r>
          </a:p>
          <a:p>
            <a:r>
              <a:rPr lang="en-US" sz="2000" dirty="0"/>
              <a:t>        </a:t>
            </a:r>
            <a:r>
              <a:rPr lang="en-US" sz="2000" dirty="0" err="1"/>
              <a:t>arr</a:t>
            </a:r>
            <a:r>
              <a:rPr lang="en-US" sz="2000" dirty="0"/>
              <a:t>[j + 1] = temp;  </a:t>
            </a:r>
          </a:p>
          <a:p>
            <a:r>
              <a:rPr lang="en-US" sz="2000" dirty="0"/>
              <a:t>      }  </a:t>
            </a:r>
          </a:p>
          <a:p>
            <a:r>
              <a:rPr lang="en-US" sz="2000" dirty="0"/>
              <a:t>    }  </a:t>
            </a:r>
          </a:p>
          <a:p>
            <a:r>
              <a:rPr lang="en-US" sz="2000" dirty="0"/>
              <a:t>  }  </a:t>
            </a:r>
          </a:p>
          <a:p>
            <a:r>
              <a:rPr lang="en-US" sz="2000" dirty="0"/>
              <a:t>} 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0" y="1752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33657" y="914400"/>
            <a:ext cx="3886200" cy="5324535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Optimized code:</a:t>
            </a:r>
          </a:p>
          <a:p>
            <a:r>
              <a:rPr lang="en-US" sz="2000" b="1" dirty="0" smtClean="0"/>
              <a:t>void</a:t>
            </a:r>
            <a:r>
              <a:rPr lang="en-US" sz="2000" dirty="0"/>
              <a:t> </a:t>
            </a:r>
            <a:r>
              <a:rPr lang="en-US" sz="2000" dirty="0" err="1"/>
              <a:t>bubble_sort</a:t>
            </a:r>
            <a:r>
              <a:rPr lang="en-US" sz="2000" dirty="0"/>
              <a:t>(</a:t>
            </a:r>
            <a:r>
              <a:rPr lang="en-US" sz="2000" b="1" dirty="0" err="1"/>
              <a:t>int</a:t>
            </a:r>
            <a:r>
              <a:rPr lang="en-US" sz="2000" dirty="0"/>
              <a:t> arr[], </a:t>
            </a:r>
            <a:r>
              <a:rPr lang="en-US" sz="2000" b="1" dirty="0" err="1"/>
              <a:t>int</a:t>
            </a:r>
            <a:r>
              <a:rPr lang="en-US" sz="2000" dirty="0"/>
              <a:t> n) {  </a:t>
            </a:r>
          </a:p>
          <a:p>
            <a:r>
              <a:rPr lang="en-US" sz="2000" dirty="0"/>
              <a:t>  </a:t>
            </a:r>
            <a:r>
              <a:rPr lang="en-US" sz="2000" b="1" dirty="0" err="1"/>
              <a:t>int</a:t>
            </a:r>
            <a:r>
              <a:rPr lang="en-US" sz="2000" dirty="0"/>
              <a:t> </a:t>
            </a:r>
            <a:r>
              <a:rPr lang="en-US" sz="2000" dirty="0" err="1"/>
              <a:t>i</a:t>
            </a:r>
            <a:r>
              <a:rPr lang="en-US" sz="2000" dirty="0"/>
              <a:t>, </a:t>
            </a:r>
            <a:r>
              <a:rPr lang="en-US" sz="2000" dirty="0" smtClean="0"/>
              <a:t>j, flag;</a:t>
            </a:r>
            <a:endParaRPr lang="en-US" sz="2000" dirty="0"/>
          </a:p>
          <a:p>
            <a:r>
              <a:rPr lang="en-US" sz="2000" dirty="0"/>
              <a:t>  </a:t>
            </a:r>
            <a:r>
              <a:rPr lang="en-US" sz="2000" b="1" dirty="0"/>
              <a:t>for</a:t>
            </a:r>
            <a:r>
              <a:rPr lang="en-US" sz="2000" dirty="0"/>
              <a:t> (</a:t>
            </a:r>
            <a:r>
              <a:rPr lang="en-US" sz="2000" dirty="0" err="1"/>
              <a:t>i</a:t>
            </a:r>
            <a:r>
              <a:rPr lang="en-US" sz="2000" dirty="0"/>
              <a:t> = 0; </a:t>
            </a:r>
            <a:r>
              <a:rPr lang="en-US" sz="2000" dirty="0" err="1"/>
              <a:t>i</a:t>
            </a:r>
            <a:r>
              <a:rPr lang="en-US" sz="2000" dirty="0"/>
              <a:t> &lt; n - 1; </a:t>
            </a:r>
            <a:r>
              <a:rPr lang="en-US" sz="2000" dirty="0" err="1"/>
              <a:t>i</a:t>
            </a:r>
            <a:r>
              <a:rPr lang="en-US" sz="2000" dirty="0"/>
              <a:t>++) {  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    flag=0;</a:t>
            </a:r>
            <a:endParaRPr lang="en-US" sz="2000" dirty="0"/>
          </a:p>
          <a:p>
            <a:r>
              <a:rPr lang="en-US" sz="2000" dirty="0"/>
              <a:t>    </a:t>
            </a:r>
            <a:r>
              <a:rPr lang="en-US" sz="2000" b="1" dirty="0"/>
              <a:t>for</a:t>
            </a:r>
            <a:r>
              <a:rPr lang="en-US" sz="2000" dirty="0"/>
              <a:t> (j = 0; j &lt; n - </a:t>
            </a:r>
            <a:r>
              <a:rPr lang="en-US" sz="2000" dirty="0" err="1"/>
              <a:t>i</a:t>
            </a:r>
            <a:r>
              <a:rPr lang="en-US" sz="2000" dirty="0"/>
              <a:t> - 1; </a:t>
            </a:r>
            <a:r>
              <a:rPr lang="en-US" sz="2000" dirty="0" err="1"/>
              <a:t>j++</a:t>
            </a:r>
            <a:r>
              <a:rPr lang="en-US" sz="2000" dirty="0"/>
              <a:t>) {  </a:t>
            </a:r>
          </a:p>
          <a:p>
            <a:r>
              <a:rPr lang="en-US" sz="2000" dirty="0"/>
              <a:t>      </a:t>
            </a:r>
            <a:r>
              <a:rPr lang="en-US" sz="2000" b="1" dirty="0"/>
              <a:t>if</a:t>
            </a:r>
            <a:r>
              <a:rPr lang="en-US" sz="2000" dirty="0"/>
              <a:t> (</a:t>
            </a:r>
            <a:r>
              <a:rPr lang="en-US" sz="2000" dirty="0" err="1"/>
              <a:t>arr</a:t>
            </a:r>
            <a:r>
              <a:rPr lang="en-US" sz="2000" dirty="0"/>
              <a:t>[j] &gt; </a:t>
            </a:r>
            <a:r>
              <a:rPr lang="en-US" sz="2000" dirty="0" err="1"/>
              <a:t>arr</a:t>
            </a:r>
            <a:r>
              <a:rPr lang="en-US" sz="2000" dirty="0"/>
              <a:t>[j + 1]) {  </a:t>
            </a:r>
          </a:p>
          <a:p>
            <a:r>
              <a:rPr lang="en-US" sz="2000" dirty="0"/>
              <a:t>        </a:t>
            </a:r>
            <a:r>
              <a:rPr lang="en-US" sz="2000" b="1" dirty="0" err="1"/>
              <a:t>int</a:t>
            </a:r>
            <a:r>
              <a:rPr lang="en-US" sz="2000" dirty="0"/>
              <a:t> temp = </a:t>
            </a:r>
            <a:r>
              <a:rPr lang="en-US" sz="2000" dirty="0" err="1"/>
              <a:t>arr</a:t>
            </a:r>
            <a:r>
              <a:rPr lang="en-US" sz="2000" dirty="0"/>
              <a:t>[j];  </a:t>
            </a:r>
          </a:p>
          <a:p>
            <a:r>
              <a:rPr lang="en-US" sz="2000" dirty="0"/>
              <a:t>        </a:t>
            </a:r>
            <a:r>
              <a:rPr lang="en-US" sz="2000" dirty="0" err="1"/>
              <a:t>arr</a:t>
            </a:r>
            <a:r>
              <a:rPr lang="en-US" sz="2000" dirty="0"/>
              <a:t>[j] = </a:t>
            </a:r>
            <a:r>
              <a:rPr lang="en-US" sz="2000" dirty="0" err="1"/>
              <a:t>arr</a:t>
            </a:r>
            <a:r>
              <a:rPr lang="en-US" sz="2000" dirty="0"/>
              <a:t>[j + 1];  </a:t>
            </a:r>
          </a:p>
          <a:p>
            <a:r>
              <a:rPr lang="en-US" sz="2000" dirty="0"/>
              <a:t>        </a:t>
            </a:r>
            <a:r>
              <a:rPr lang="en-US" sz="2000" dirty="0" err="1"/>
              <a:t>arr</a:t>
            </a:r>
            <a:r>
              <a:rPr lang="en-US" sz="2000" dirty="0"/>
              <a:t>[j + 1] = temp;  </a:t>
            </a:r>
            <a:endParaRPr lang="en-US" sz="2000" dirty="0" smtClean="0"/>
          </a:p>
          <a:p>
            <a:r>
              <a:rPr lang="en-US" sz="2000" dirty="0" smtClean="0"/>
              <a:t>        flag=1;</a:t>
            </a:r>
            <a:endParaRPr lang="en-US" sz="2000" dirty="0"/>
          </a:p>
          <a:p>
            <a:r>
              <a:rPr lang="en-US" sz="2000" dirty="0"/>
              <a:t>      }  </a:t>
            </a:r>
          </a:p>
          <a:p>
            <a:r>
              <a:rPr lang="en-US" sz="2000" dirty="0"/>
              <a:t>    }  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if (flag==0)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break;</a:t>
            </a:r>
            <a:endParaRPr lang="en-US" sz="2000" dirty="0"/>
          </a:p>
          <a:p>
            <a:r>
              <a:rPr lang="en-US" sz="2000" dirty="0"/>
              <a:t>  }  </a:t>
            </a:r>
          </a:p>
          <a:p>
            <a:r>
              <a:rPr lang="en-US" sz="2000" dirty="0"/>
              <a:t>} 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9262" y="4682992"/>
            <a:ext cx="48443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value of </a:t>
            </a:r>
            <a:r>
              <a:rPr lang="en-US" b="1" dirty="0" smtClean="0"/>
              <a:t>flag</a:t>
            </a:r>
            <a:r>
              <a:rPr lang="en-US" dirty="0"/>
              <a:t> is set </a:t>
            </a:r>
            <a:r>
              <a:rPr lang="en-US" dirty="0" smtClean="0"/>
              <a:t>1 </a:t>
            </a:r>
            <a:r>
              <a:rPr lang="en-US" dirty="0"/>
              <a:t>if there occurs swapping of elements. Otherwise, it is set </a:t>
            </a:r>
            <a:r>
              <a:rPr lang="en-US" b="1" dirty="0"/>
              <a:t>0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After an iteration, if there is no swapping, the value of</a:t>
            </a:r>
            <a:r>
              <a:rPr lang="en-US" b="1" dirty="0"/>
              <a:t> </a:t>
            </a:r>
            <a:r>
              <a:rPr lang="en-US" b="1" dirty="0" smtClean="0"/>
              <a:t>flag</a:t>
            </a:r>
            <a:r>
              <a:rPr lang="en-US" dirty="0"/>
              <a:t> will be </a:t>
            </a:r>
            <a:r>
              <a:rPr lang="en-US" b="1" dirty="0"/>
              <a:t>0</a:t>
            </a:r>
            <a:r>
              <a:rPr lang="en-US" dirty="0" smtClean="0"/>
              <a:t>. </a:t>
            </a:r>
            <a:r>
              <a:rPr lang="en-US" dirty="0"/>
              <a:t>This means elements are already sorted and there is no need to perform further </a:t>
            </a:r>
            <a:r>
              <a:rPr lang="en-US" dirty="0" smtClean="0"/>
              <a:t>iterations. This </a:t>
            </a:r>
            <a:r>
              <a:rPr lang="en-US" dirty="0"/>
              <a:t>will reduce the execution </a:t>
            </a:r>
            <a:r>
              <a:rPr lang="en-US" dirty="0" smtClean="0"/>
              <a:t>time and optimize bubble sort. Time complexity O(n) for best case.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2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Selection sort is a simple sorting algorithm. 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list</a:t>
            </a:r>
            <a:r>
              <a:rPr lang="en-US" dirty="0"/>
              <a:t> is </a:t>
            </a:r>
            <a:r>
              <a:rPr lang="en-US" b="1" dirty="0">
                <a:solidFill>
                  <a:srgbClr val="FF0000"/>
                </a:solidFill>
              </a:rPr>
              <a:t>divided into two parts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sorted part </a:t>
            </a:r>
            <a:r>
              <a:rPr lang="en-US" dirty="0"/>
              <a:t>at the </a:t>
            </a:r>
            <a:r>
              <a:rPr lang="en-US" b="1" dirty="0">
                <a:solidFill>
                  <a:srgbClr val="FF0000"/>
                </a:solidFill>
              </a:rPr>
              <a:t>left end </a:t>
            </a:r>
            <a:r>
              <a:rPr lang="en-US" dirty="0"/>
              <a:t>and 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unsorted part </a:t>
            </a:r>
            <a:r>
              <a:rPr lang="en-US" dirty="0"/>
              <a:t>at the </a:t>
            </a:r>
            <a:r>
              <a:rPr lang="en-US" b="1" dirty="0">
                <a:solidFill>
                  <a:srgbClr val="FF0000"/>
                </a:solidFill>
              </a:rPr>
              <a:t>right end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Initially, the sorted part is empty and the unsorted part is the entire list.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smallest element </a:t>
            </a:r>
            <a:r>
              <a:rPr lang="en-US" dirty="0"/>
              <a:t>is </a:t>
            </a:r>
            <a:r>
              <a:rPr lang="en-US" b="1" dirty="0">
                <a:solidFill>
                  <a:srgbClr val="FF0000"/>
                </a:solidFill>
              </a:rPr>
              <a:t>selected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from the </a:t>
            </a:r>
            <a:r>
              <a:rPr lang="en-US" b="1" dirty="0">
                <a:solidFill>
                  <a:srgbClr val="FF0000"/>
                </a:solidFill>
              </a:rPr>
              <a:t>unsorted array </a:t>
            </a:r>
            <a:r>
              <a:rPr lang="en-US" dirty="0"/>
              <a:t>and </a:t>
            </a:r>
            <a:r>
              <a:rPr lang="en-US" b="1" dirty="0">
                <a:solidFill>
                  <a:srgbClr val="FF0000"/>
                </a:solidFill>
              </a:rPr>
              <a:t>swapped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with the </a:t>
            </a:r>
            <a:r>
              <a:rPr lang="en-US" b="1" dirty="0">
                <a:solidFill>
                  <a:srgbClr val="FF0000"/>
                </a:solidFill>
              </a:rPr>
              <a:t>leftmost element</a:t>
            </a:r>
            <a:r>
              <a:rPr lang="en-US" dirty="0"/>
              <a:t>, and that element becomes a part of the sorted array. </a:t>
            </a:r>
          </a:p>
          <a:p>
            <a:r>
              <a:rPr lang="en-US" dirty="0"/>
              <a:t>This process continues moving unsorted array boundary by one element to the right.</a:t>
            </a:r>
          </a:p>
          <a:p>
            <a:r>
              <a:rPr lang="en-US" dirty="0"/>
              <a:t>This algorithm is </a:t>
            </a:r>
            <a:r>
              <a:rPr lang="en-US" b="1" dirty="0">
                <a:solidFill>
                  <a:srgbClr val="FF0000"/>
                </a:solidFill>
              </a:rPr>
              <a:t>not suitable</a:t>
            </a:r>
            <a:r>
              <a:rPr lang="en-US" dirty="0"/>
              <a:t> for </a:t>
            </a:r>
            <a:r>
              <a:rPr lang="en-US" b="1" dirty="0">
                <a:solidFill>
                  <a:srgbClr val="FF0000"/>
                </a:solidFill>
              </a:rPr>
              <a:t>large data sets</a:t>
            </a:r>
            <a:r>
              <a:rPr lang="en-US" dirty="0"/>
              <a:t> as its average and worst case complexities are of </a:t>
            </a:r>
            <a:r>
              <a:rPr lang="en-US" b="1" dirty="0">
                <a:solidFill>
                  <a:srgbClr val="FF0000"/>
                </a:solidFill>
              </a:rPr>
              <a:t>Ο(n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/>
              <a:t>, where n is the number of items.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6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023528" y="1528465"/>
          <a:ext cx="52154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6676" y="1066800"/>
            <a:ext cx="2130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286000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2286000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 :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99528" y="3032760"/>
          <a:ext cx="52154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982676" y="2571095"/>
            <a:ext cx="2130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99528" y="3566160"/>
          <a:ext cx="5215472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81000" y="4202668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1000" y="4202668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2 :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19800" y="4621768"/>
            <a:ext cx="24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0, value = 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9600" y="512781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43000" y="512781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83936" y="512781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17336" y="512781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750736" y="512781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84136" y="512781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17536" y="512781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350936" y="5127812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9600" y="55626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143000" y="55626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683936" y="55626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217336" y="55626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750736" y="55626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284136" y="55626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17536" y="55626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350936" y="55626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93427" y="5172670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Index = 3, value = -5</a:t>
            </a:r>
          </a:p>
        </p:txBody>
      </p:sp>
      <p:sp>
        <p:nvSpPr>
          <p:cNvPr id="36" name="Freeform 35"/>
          <p:cNvSpPr/>
          <p:nvPr/>
        </p:nvSpPr>
        <p:spPr>
          <a:xfrm>
            <a:off x="609600" y="4953000"/>
            <a:ext cx="4262077" cy="122945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137237" y="4572000"/>
            <a:ext cx="3734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(elements 0 to 7)</a:t>
            </a:r>
          </a:p>
        </p:txBody>
      </p:sp>
      <p:sp>
        <p:nvSpPr>
          <p:cNvPr id="39" name="Freeform 38"/>
          <p:cNvSpPr/>
          <p:nvPr/>
        </p:nvSpPr>
        <p:spPr>
          <a:xfrm>
            <a:off x="866274" y="5867400"/>
            <a:ext cx="1636294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233029" y="6096000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9600" y="5127812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17336" y="5127812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3025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73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95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9" grpId="0"/>
      <p:bldP spid="12" grpId="0" animBg="1"/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6" grpId="1" animBg="1"/>
      <p:bldP spid="27" grpId="0" animBg="1"/>
      <p:bldP spid="28" grpId="0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/>
      <p:bldP spid="36" grpId="0" animBg="1"/>
      <p:bldP spid="37" grpId="0"/>
      <p:bldP spid="39" grpId="0" animBg="1"/>
      <p:bldP spid="40" grpId="0"/>
      <p:bldP spid="41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511" y="1252559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3 :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28600" y="1979455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1979455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2936" y="1979455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8" name="Rectangle 7"/>
          <p:cNvSpPr/>
          <p:nvPr/>
        </p:nvSpPr>
        <p:spPr>
          <a:xfrm>
            <a:off x="1836336" y="1979455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2369736" y="1979455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03136" y="1979455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36536" y="1979455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69936" y="1979455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239555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239555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02936" y="239555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36336" y="239555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69736" y="239555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03136" y="239555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36536" y="239555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969936" y="239555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1" name="Freeform 20"/>
          <p:cNvSpPr/>
          <p:nvPr/>
        </p:nvSpPr>
        <p:spPr>
          <a:xfrm>
            <a:off x="762000" y="1793329"/>
            <a:ext cx="3741337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87112" y="144040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(elements 1 to 7)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48400" y="1252559"/>
            <a:ext cx="24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1, value = 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22027" y="1803461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1, value =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68022" y="3059668"/>
            <a:ext cx="490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Swapping as min value is already at right place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2000" y="1979455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228600" y="3593068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8600" y="3593068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4 :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228600" y="475363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62000" y="475363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302936" y="475363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836336" y="475363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369736" y="475363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903136" y="475363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436536" y="475363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969936" y="475363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28600" y="51697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62000" y="51697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302936" y="51697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836336" y="51697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369736" y="51697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03136" y="51697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436536" y="51697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969936" y="51697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5" name="Freeform 44"/>
          <p:cNvSpPr/>
          <p:nvPr/>
        </p:nvSpPr>
        <p:spPr>
          <a:xfrm>
            <a:off x="1295400" y="4560141"/>
            <a:ext cx="3207937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219200" y="3874341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2 to 7)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998225" y="4316968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2, value = 12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171852" y="4867870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5, value = 2</a:t>
            </a:r>
          </a:p>
        </p:txBody>
      </p:sp>
      <p:sp>
        <p:nvSpPr>
          <p:cNvPr id="49" name="Freeform 48"/>
          <p:cNvSpPr/>
          <p:nvPr/>
        </p:nvSpPr>
        <p:spPr>
          <a:xfrm>
            <a:off x="1551589" y="5574268"/>
            <a:ext cx="1636294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918344" y="5802868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302936" y="475363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903136" y="4753637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88800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1" grpId="0" animBg="1"/>
      <p:bldP spid="42" grpId="0" animBg="1"/>
      <p:bldP spid="42" grpId="1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 animBg="1"/>
      <p:bldP spid="50" grpId="0"/>
      <p:bldP spid="52" grpId="0" animBg="1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066800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5 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273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22273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1302936" y="22273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1836336" y="222736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69736" y="222736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03136" y="222736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36536" y="222736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69936" y="222736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0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02936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36336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69736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03136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36536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69936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2" name="Freeform 21"/>
          <p:cNvSpPr/>
          <p:nvPr/>
        </p:nvSpPr>
        <p:spPr>
          <a:xfrm>
            <a:off x="1836336" y="2033873"/>
            <a:ext cx="2667001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98225" y="1790700"/>
            <a:ext cx="2442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3, value = 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71852" y="2341602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3, value = 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" y="4050268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6 :</a:t>
            </a:r>
            <a:endParaRPr lang="en-US" b="1" dirty="0"/>
          </a:p>
        </p:txBody>
      </p:sp>
      <p:sp>
        <p:nvSpPr>
          <p:cNvPr id="31" name="Rectangle 30"/>
          <p:cNvSpPr/>
          <p:nvPr/>
        </p:nvSpPr>
        <p:spPr>
          <a:xfrm>
            <a:off x="228600" y="521083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521083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302936" y="521083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836336" y="521083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369736" y="521083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903136" y="521083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436536" y="521083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969936" y="5210837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8600" y="56269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2000" y="56269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302936" y="56269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836336" y="56269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69736" y="56269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903136" y="56269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436536" y="56269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69936" y="56269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7" name="Freeform 46"/>
          <p:cNvSpPr/>
          <p:nvPr/>
        </p:nvSpPr>
        <p:spPr>
          <a:xfrm>
            <a:off x="2383595" y="5017341"/>
            <a:ext cx="2119742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5998225" y="4774168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4, value = 16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71852" y="5325070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5, value = 12</a:t>
            </a:r>
          </a:p>
        </p:txBody>
      </p:sp>
      <p:sp>
        <p:nvSpPr>
          <p:cNvPr id="51" name="Freeform 50"/>
          <p:cNvSpPr/>
          <p:nvPr/>
        </p:nvSpPr>
        <p:spPr>
          <a:xfrm>
            <a:off x="2634726" y="5943057"/>
            <a:ext cx="533400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450519" y="6171657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347073" y="1348073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3 to 7)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86200" y="3408474"/>
            <a:ext cx="4908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Swapping as min value is already at right place 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228600" y="4038600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836336" y="22273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537649" y="4345216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5 to 7)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369736" y="5210837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59" name="Rectangle 58"/>
          <p:cNvSpPr/>
          <p:nvPr/>
        </p:nvSpPr>
        <p:spPr>
          <a:xfrm>
            <a:off x="2903136" y="5210837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83086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38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/>
      <p:bldP spid="25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7" grpId="0" animBg="1"/>
      <p:bldP spid="49" grpId="0"/>
      <p:bldP spid="50" grpId="0"/>
      <p:bldP spid="51" grpId="0" animBg="1"/>
      <p:bldP spid="52" grpId="0"/>
      <p:bldP spid="53" grpId="0"/>
      <p:bldP spid="54" grpId="0"/>
      <p:bldP spid="56" grpId="0" animBg="1"/>
      <p:bldP spid="57" grpId="0"/>
      <p:bldP spid="58" grpId="0" animBg="1"/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1066800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7 :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228600" y="22273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22273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1302936" y="22273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1836336" y="22273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69736" y="22273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03136" y="222736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36536" y="222736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69936" y="222736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000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02936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836336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69736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03136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436536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69936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2" name="Freeform 21"/>
          <p:cNvSpPr/>
          <p:nvPr/>
        </p:nvSpPr>
        <p:spPr>
          <a:xfrm>
            <a:off x="2903136" y="2033873"/>
            <a:ext cx="1600201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998225" y="1790700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5, value = 16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71852" y="2341602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6, value = 12</a:t>
            </a:r>
          </a:p>
        </p:txBody>
      </p:sp>
      <p:sp>
        <p:nvSpPr>
          <p:cNvPr id="25" name="Freeform 24"/>
          <p:cNvSpPr/>
          <p:nvPr/>
        </p:nvSpPr>
        <p:spPr>
          <a:xfrm>
            <a:off x="3172446" y="2983452"/>
            <a:ext cx="520883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04074" y="3212052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903136" y="22273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436536" y="2227369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03854" y="1311694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5 to 7)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28600" y="50467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-5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62000" y="50467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302936" y="50467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836336" y="50467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369736" y="50467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903136" y="50467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436536" y="504676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969936" y="5046769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28600" y="54628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2000" y="54628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302936" y="54628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836336" y="54628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369736" y="54628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903136" y="54628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436536" y="54628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69936" y="54628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47" name="Freeform 46"/>
          <p:cNvSpPr/>
          <p:nvPr/>
        </p:nvSpPr>
        <p:spPr>
          <a:xfrm>
            <a:off x="3436536" y="4853273"/>
            <a:ext cx="1066801" cy="15804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998225" y="4610100"/>
            <a:ext cx="2559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 index = 6, value = 16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171852" y="5161002"/>
            <a:ext cx="2112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Find min value from </a:t>
            </a:r>
          </a:p>
          <a:p>
            <a:pPr algn="ctr"/>
            <a:r>
              <a:rPr lang="en-US" dirty="0"/>
              <a:t>Unsorted array</a:t>
            </a:r>
          </a:p>
          <a:p>
            <a:pPr algn="ctr"/>
            <a:r>
              <a:rPr lang="en-US" dirty="0"/>
              <a:t>Index = 7, value = 14</a:t>
            </a:r>
          </a:p>
        </p:txBody>
      </p:sp>
      <p:sp>
        <p:nvSpPr>
          <p:cNvPr id="50" name="Freeform 49"/>
          <p:cNvSpPr/>
          <p:nvPr/>
        </p:nvSpPr>
        <p:spPr>
          <a:xfrm>
            <a:off x="3698452" y="5802852"/>
            <a:ext cx="520883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505200" y="6031452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436536" y="5046769"/>
            <a:ext cx="5334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14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969936" y="5046769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067060" y="4177959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Unsorted Array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(elements 6 to 7)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28600" y="4050268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8 :</a:t>
            </a:r>
            <a:endParaRPr lang="en-US" b="1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228600" y="4038600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9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67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36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7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52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5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/>
      <p:bldP spid="24" grpId="0"/>
      <p:bldP spid="25" grpId="0" animBg="1"/>
      <p:bldP spid="26" grpId="0"/>
      <p:bldP spid="27" grpId="0" animBg="1"/>
      <p:bldP spid="28" grpId="0" animBg="1"/>
      <p:bldP spid="29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6" grpId="1" animBg="1"/>
      <p:bldP spid="47" grpId="0" animBg="1"/>
      <p:bldP spid="48" grpId="0"/>
      <p:bldP spid="49" grpId="0"/>
      <p:bldP spid="50" grpId="0" animBg="1"/>
      <p:bldP spid="51" grpId="0"/>
      <p:bldP spid="52" grpId="0" animBg="1"/>
      <p:bldP spid="53" grpId="0" animBg="1"/>
      <p:bldP spid="54" grpId="0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Sorting &amp;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Searching</a:t>
            </a:r>
          </a:p>
          <a:p>
            <a:pPr lvl="1"/>
            <a:r>
              <a:rPr lang="en-US" dirty="0"/>
              <a:t>Linear/Sequential Search</a:t>
            </a:r>
          </a:p>
          <a:p>
            <a:pPr lvl="1"/>
            <a:r>
              <a:rPr lang="en-US" dirty="0"/>
              <a:t>Binary Search</a:t>
            </a:r>
          </a:p>
          <a:p>
            <a:r>
              <a:rPr lang="en-IN" dirty="0"/>
              <a:t>Sorting</a:t>
            </a:r>
          </a:p>
          <a:p>
            <a:pPr lvl="1"/>
            <a:r>
              <a:rPr lang="fr-FR" dirty="0" err="1"/>
              <a:t>Bubble</a:t>
            </a:r>
            <a:r>
              <a:rPr lang="fr-FR" dirty="0"/>
              <a:t> sort</a:t>
            </a:r>
          </a:p>
          <a:p>
            <a:pPr lvl="1"/>
            <a:r>
              <a:rPr lang="fr-FR" dirty="0" err="1"/>
              <a:t>Selection</a:t>
            </a:r>
            <a:r>
              <a:rPr lang="fr-FR" dirty="0"/>
              <a:t> Sort</a:t>
            </a:r>
          </a:p>
          <a:p>
            <a:pPr lvl="1"/>
            <a:r>
              <a:rPr lang="fr-FR" dirty="0"/>
              <a:t>Insertion Sort</a:t>
            </a:r>
            <a:endParaRPr lang="en-US" dirty="0"/>
          </a:p>
          <a:p>
            <a:pPr lvl="1"/>
            <a:r>
              <a:rPr lang="fr-FR" dirty="0"/>
              <a:t>Quick Sort</a:t>
            </a:r>
          </a:p>
          <a:p>
            <a:pPr lvl="1"/>
            <a:r>
              <a:rPr lang="fr-FR" dirty="0" err="1"/>
              <a:t>Merge</a:t>
            </a:r>
            <a:r>
              <a:rPr lang="fr-FR" dirty="0"/>
              <a:t> Sort</a:t>
            </a:r>
          </a:p>
        </p:txBody>
      </p:sp>
    </p:spTree>
    <p:extLst>
      <p:ext uri="{BB962C8B-B14F-4D97-AF65-F5344CB8AC3E}">
        <p14:creationId xmlns:p14="http://schemas.microsoft.com/office/powerpoint/2010/main" val="100767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selectionSort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arr[], </a:t>
            </a:r>
            <a:r>
              <a:rPr lang="en-US" dirty="0" err="1"/>
              <a:t>int</a:t>
            </a:r>
            <a:r>
              <a:rPr lang="en-US" dirty="0"/>
              <a:t> 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selectionSort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arr[], </a:t>
            </a:r>
            <a:r>
              <a:rPr lang="en-US" dirty="0" err="1"/>
              <a:t>int</a:t>
            </a:r>
            <a:r>
              <a:rPr lang="en-US" dirty="0"/>
              <a:t> n)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	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, j, </a:t>
            </a:r>
            <a:r>
              <a:rPr lang="en-US" dirty="0" smtClean="0"/>
              <a:t>min_indx;</a:t>
            </a:r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n-1; </a:t>
            </a:r>
            <a:r>
              <a:rPr lang="en-US" dirty="0" err="1"/>
              <a:t>i</a:t>
            </a:r>
            <a:r>
              <a:rPr lang="en-US" dirty="0"/>
              <a:t>++)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{ </a:t>
            </a:r>
          </a:p>
          <a:p>
            <a:pPr marL="0" indent="0">
              <a:buNone/>
            </a:pPr>
            <a:r>
              <a:rPr lang="en-US" dirty="0" smtClean="0"/>
              <a:t>                                     // </a:t>
            </a:r>
            <a:r>
              <a:rPr lang="en-US" dirty="0"/>
              <a:t>Find the minimum element in the unsorted subarray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min_indx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(j = i+1; j &lt; n; </a:t>
            </a:r>
            <a:r>
              <a:rPr lang="en-US" dirty="0" err="1"/>
              <a:t>j++</a:t>
            </a:r>
            <a:r>
              <a:rPr lang="en-US" dirty="0"/>
              <a:t>)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{</a:t>
            </a:r>
          </a:p>
          <a:p>
            <a:pPr marL="0" indent="0">
              <a:buNone/>
            </a:pPr>
            <a:r>
              <a:rPr lang="en-US" dirty="0" smtClean="0"/>
              <a:t>	   if </a:t>
            </a:r>
            <a:r>
              <a:rPr lang="en-US" dirty="0"/>
              <a:t>(arr[j] &lt; </a:t>
            </a:r>
            <a:r>
              <a:rPr lang="en-US" dirty="0" smtClean="0"/>
              <a:t>arr[min_indx</a:t>
            </a:r>
            <a:r>
              <a:rPr lang="en-US" dirty="0"/>
              <a:t>])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   min_indx </a:t>
            </a:r>
            <a:r>
              <a:rPr lang="en-US" dirty="0"/>
              <a:t>= j;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                     // </a:t>
            </a:r>
            <a:r>
              <a:rPr lang="en-US" dirty="0"/>
              <a:t>Swap the found minimum element with the first element 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if(min_indx!=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	swap(arr[min_indx</a:t>
            </a:r>
            <a:r>
              <a:rPr lang="en-US" dirty="0"/>
              <a:t>], </a:t>
            </a:r>
            <a:r>
              <a:rPr lang="en-US" dirty="0" smtClean="0"/>
              <a:t>arr[</a:t>
            </a:r>
            <a:r>
              <a:rPr lang="en-US" dirty="0" err="1" smtClean="0"/>
              <a:t>i</a:t>
            </a:r>
            <a:r>
              <a:rPr lang="en-US" dirty="0"/>
              <a:t>]);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} </a:t>
            </a:r>
          </a:p>
          <a:p>
            <a:pPr marL="0" indent="0">
              <a:buNone/>
            </a:pPr>
            <a:r>
              <a:rPr lang="en-US" dirty="0" smtClean="0"/>
              <a:t>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70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Insertion Sort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066800"/>
            <a:ext cx="8763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In insertion sort, </a:t>
            </a:r>
            <a:r>
              <a:rPr lang="en-IN" sz="2400" b="1" dirty="0"/>
              <a:t>every iteration moves</a:t>
            </a:r>
            <a:r>
              <a:rPr lang="en-IN" sz="2400" dirty="0"/>
              <a:t> an </a:t>
            </a:r>
            <a:r>
              <a:rPr lang="en-IN" sz="2400" b="1" dirty="0"/>
              <a:t>element</a:t>
            </a:r>
            <a:r>
              <a:rPr lang="en-IN" sz="2400" dirty="0"/>
              <a:t> from </a:t>
            </a:r>
            <a:r>
              <a:rPr lang="en-IN" sz="2400" b="1" dirty="0"/>
              <a:t>unsorted portion</a:t>
            </a:r>
            <a:r>
              <a:rPr lang="en-IN" sz="2400" dirty="0"/>
              <a:t> to </a:t>
            </a:r>
            <a:r>
              <a:rPr lang="en-IN" sz="2400" b="1" dirty="0"/>
              <a:t>sorted portion</a:t>
            </a:r>
            <a:r>
              <a:rPr lang="en-IN" sz="2400" dirty="0"/>
              <a:t> until all the elements are sorted in the list.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057400"/>
            <a:ext cx="8305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04800" y="2286000"/>
            <a:ext cx="8610600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b="1" dirty="0"/>
              <a:t>Steps for Insertion Sort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04800" y="2823865"/>
            <a:ext cx="457200" cy="8357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762000" y="2828583"/>
            <a:ext cx="8153400" cy="83099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dirty="0"/>
              <a:t>Assume that </a:t>
            </a:r>
            <a:r>
              <a:rPr lang="en-IN" sz="2400" b="1" dirty="0">
                <a:solidFill>
                  <a:srgbClr val="C00000"/>
                </a:solidFill>
              </a:rPr>
              <a:t>first element</a:t>
            </a:r>
            <a:r>
              <a:rPr lang="en-IN" sz="2400" dirty="0"/>
              <a:t> in the list is in </a:t>
            </a:r>
            <a:r>
              <a:rPr lang="en-IN" sz="2400" b="1" dirty="0">
                <a:solidFill>
                  <a:srgbClr val="C00000"/>
                </a:solidFill>
              </a:rPr>
              <a:t>sorted portion</a:t>
            </a:r>
            <a:r>
              <a:rPr lang="en-IN" sz="2400" dirty="0"/>
              <a:t> of the list and </a:t>
            </a:r>
            <a:r>
              <a:rPr lang="en-IN" sz="2400" b="1" dirty="0">
                <a:solidFill>
                  <a:srgbClr val="C00000"/>
                </a:solidFill>
              </a:rPr>
              <a:t>remaining all elements </a:t>
            </a:r>
            <a:r>
              <a:rPr lang="en-IN" sz="2400" dirty="0"/>
              <a:t>are in </a:t>
            </a:r>
            <a:r>
              <a:rPr lang="en-IN" sz="2400" b="1" dirty="0">
                <a:solidFill>
                  <a:srgbClr val="C00000"/>
                </a:solidFill>
              </a:rPr>
              <a:t>unsorted portion</a:t>
            </a:r>
            <a:r>
              <a:rPr lang="en-IN" sz="2400" dirty="0"/>
              <a:t>.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04800" y="3736285"/>
            <a:ext cx="457200" cy="8357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762000" y="3741003"/>
            <a:ext cx="8153400" cy="83099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dirty="0"/>
              <a:t>Select </a:t>
            </a:r>
            <a:r>
              <a:rPr lang="en-IN" sz="2400" b="1" dirty="0">
                <a:solidFill>
                  <a:srgbClr val="C00000"/>
                </a:solidFill>
              </a:rPr>
              <a:t>first element</a:t>
            </a:r>
            <a:r>
              <a:rPr lang="en-IN" sz="2400" dirty="0"/>
              <a:t> from the </a:t>
            </a:r>
            <a:r>
              <a:rPr lang="en-IN" sz="2400" b="1" dirty="0">
                <a:solidFill>
                  <a:srgbClr val="C00000"/>
                </a:solidFill>
              </a:rPr>
              <a:t>unsorted list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C00000"/>
                </a:solidFill>
              </a:rPr>
              <a:t>insert</a:t>
            </a:r>
            <a:r>
              <a:rPr lang="en-IN" sz="2400" dirty="0"/>
              <a:t> that element </a:t>
            </a:r>
            <a:r>
              <a:rPr lang="en-IN" sz="2400" b="1" dirty="0">
                <a:solidFill>
                  <a:srgbClr val="C00000"/>
                </a:solidFill>
              </a:rPr>
              <a:t>into the sorted </a:t>
            </a:r>
            <a:r>
              <a:rPr lang="en-IN" sz="2400" dirty="0"/>
              <a:t>list in </a:t>
            </a:r>
            <a:r>
              <a:rPr lang="en-IN" sz="2400" b="1" dirty="0">
                <a:solidFill>
                  <a:srgbClr val="C00000"/>
                </a:solidFill>
              </a:rPr>
              <a:t>order specified</a:t>
            </a:r>
            <a:r>
              <a:rPr lang="en-IN" sz="2400" dirty="0"/>
              <a:t>.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304800" y="4648200"/>
            <a:ext cx="457200" cy="8357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762000" y="4652918"/>
            <a:ext cx="8153400" cy="830997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IN" sz="2400" b="1" dirty="0">
                <a:solidFill>
                  <a:srgbClr val="C00000"/>
                </a:solidFill>
              </a:rPr>
              <a:t>Repeat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the above process </a:t>
            </a:r>
            <a:r>
              <a:rPr lang="en-IN" sz="2400" b="1" dirty="0">
                <a:solidFill>
                  <a:srgbClr val="C00000"/>
                </a:solidFill>
              </a:rPr>
              <a:t>until all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elements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from the </a:t>
            </a:r>
            <a:r>
              <a:rPr lang="en-IN" sz="2400" b="1" dirty="0">
                <a:solidFill>
                  <a:srgbClr val="C00000"/>
                </a:solidFill>
              </a:rPr>
              <a:t>unsorted list</a:t>
            </a:r>
            <a:r>
              <a:rPr lang="en-IN" sz="2400" dirty="0"/>
              <a:t> are </a:t>
            </a:r>
            <a:r>
              <a:rPr lang="en-IN" sz="2400" b="1" dirty="0">
                <a:solidFill>
                  <a:srgbClr val="C00000"/>
                </a:solidFill>
              </a:rPr>
              <a:t>moved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into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C00000"/>
                </a:solidFill>
              </a:rPr>
              <a:t>sorted list</a:t>
            </a:r>
            <a:r>
              <a:rPr lang="en-IN" sz="2400" b="1" dirty="0">
                <a:solidFill>
                  <a:schemeClr val="tx1"/>
                </a:solidFill>
              </a:rPr>
              <a:t>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" y="5791200"/>
            <a:ext cx="861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This algorithm is not suitable for large data sets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81000" y="5715000"/>
            <a:ext cx="83058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28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2514600" y="45325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98177" y="914400"/>
            <a:ext cx="4747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Sort given array using Insertion Sort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6200" y="2133600"/>
            <a:ext cx="88773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7318" y="2133600"/>
            <a:ext cx="75550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- 1 : Select First Record and considered as Sorter Sub-array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88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146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29296" y="26670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4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15096" y="26670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862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000896" y="26670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86696" y="26670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2578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372496" y="26670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436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058296" y="26670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629400" y="27037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744096" y="26670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8288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943496" y="1411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146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2629296" y="1411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2004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315096" y="1411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862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000896" y="1411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720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686696" y="1411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2578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372496" y="1411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9436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6058296" y="1411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629400" y="1447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6744096" y="1411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828800" y="45325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987422" y="44958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29296" y="44958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200400" y="45325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315096" y="44958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86200" y="45325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000896" y="44958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572000" y="45325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686696" y="44958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257800" y="45325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5372496" y="44958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943600" y="45325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058296" y="44958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629400" y="45325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744096" y="44958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28800" y="27037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943496" y="26670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2514600" y="3237131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600200" y="3248799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590800" y="3248799"/>
            <a:ext cx="11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38100" y="3733800"/>
            <a:ext cx="88773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8894" y="3733800"/>
            <a:ext cx="86103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- 2 : Select Second Record and Insert at proper place in sorted array</a:t>
            </a:r>
          </a:p>
        </p:txBody>
      </p:sp>
      <p:cxnSp>
        <p:nvCxnSpPr>
          <p:cNvPr id="70" name="Elbow Connector 69"/>
          <p:cNvCxnSpPr/>
          <p:nvPr/>
        </p:nvCxnSpPr>
        <p:spPr>
          <a:xfrm rot="5400000" flipH="1" flipV="1">
            <a:off x="2517711" y="4185621"/>
            <a:ext cx="12700" cy="64187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514600" y="5403850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1828800" y="54038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1987422" y="53671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629296" y="53671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200400" y="54038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315096" y="53671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886200" y="54038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000896" y="53671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572000" y="54038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686696" y="53671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257800" y="54038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5372496" y="53671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943600" y="54038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058296" y="53671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629400" y="54038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744096" y="53671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91" name="Elbow Connector 90"/>
          <p:cNvCxnSpPr/>
          <p:nvPr/>
        </p:nvCxnSpPr>
        <p:spPr>
          <a:xfrm rot="5400000">
            <a:off x="2517711" y="4750247"/>
            <a:ext cx="12700" cy="64187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200400" y="59436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2286000" y="595526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276600" y="5955268"/>
            <a:ext cx="11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0826" y="1483668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arr</a:t>
            </a:r>
            <a:endParaRPr lang="en-US" dirty="0"/>
          </a:p>
        </p:txBody>
      </p:sp>
      <p:sp>
        <p:nvSpPr>
          <p:cNvPr id="89" name="TextBox 88"/>
          <p:cNvSpPr txBox="1"/>
          <p:nvPr/>
        </p:nvSpPr>
        <p:spPr>
          <a:xfrm>
            <a:off x="7839632" y="4230470"/>
            <a:ext cx="49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92960" y="4621086"/>
            <a:ext cx="392904" cy="40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7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" grpId="0"/>
      <p:bldP spid="9" grpId="0"/>
      <p:bldP spid="10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56" grpId="0" animBg="1"/>
      <p:bldP spid="57" grpId="0"/>
      <p:bldP spid="58" grpId="0" animBg="1"/>
      <p:bldP spid="11" grpId="0"/>
      <p:bldP spid="61" grpId="0"/>
      <p:bldP spid="62" grpId="0"/>
      <p:bldP spid="64" grpId="0"/>
      <p:bldP spid="71" grpId="0" animBg="1"/>
      <p:bldP spid="72" grpId="0" animBg="1"/>
      <p:bldP spid="73" grpId="0"/>
      <p:bldP spid="74" grpId="0"/>
      <p:bldP spid="75" grpId="0" animBg="1"/>
      <p:bldP spid="76" grpId="0"/>
      <p:bldP spid="77" grpId="0" animBg="1"/>
      <p:bldP spid="78" grpId="0"/>
      <p:bldP spid="79" grpId="0" animBg="1"/>
      <p:bldP spid="80" grpId="0"/>
      <p:bldP spid="81" grpId="0" animBg="1"/>
      <p:bldP spid="82" grpId="0"/>
      <p:bldP spid="83" grpId="0" animBg="1"/>
      <p:bldP spid="84" grpId="0"/>
      <p:bldP spid="85" grpId="0" animBg="1"/>
      <p:bldP spid="86" grpId="0"/>
      <p:bldP spid="97" grpId="0"/>
      <p:bldP spid="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Example Cont.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1899" y="990600"/>
            <a:ext cx="83687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- 3 : Select Third record and Insert at proper place in sorted array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514600" y="1746250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828800" y="174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987422" y="17095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29296" y="17095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00400" y="174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315096" y="17095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86200" y="174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000896" y="17095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572000" y="174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686696" y="17095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257800" y="174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372496" y="17095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43600" y="174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058296" y="17095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629400" y="174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744096" y="17095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49" name="Elbow Connector 48"/>
          <p:cNvCxnSpPr/>
          <p:nvPr/>
        </p:nvCxnSpPr>
        <p:spPr>
          <a:xfrm rot="16200000" flipH="1">
            <a:off x="3381961" y="1394825"/>
            <a:ext cx="36731" cy="704652"/>
          </a:xfrm>
          <a:prstGeom prst="bentConnector3">
            <a:avLst>
              <a:gd name="adj1" fmla="val -6223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16200000" flipH="1">
            <a:off x="2601108" y="1399588"/>
            <a:ext cx="36731" cy="704652"/>
          </a:xfrm>
          <a:prstGeom prst="bentConnector3">
            <a:avLst>
              <a:gd name="adj1" fmla="val -6223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Elbow Connector 53"/>
          <p:cNvCxnSpPr/>
          <p:nvPr/>
        </p:nvCxnSpPr>
        <p:spPr>
          <a:xfrm rot="5400000">
            <a:off x="2860611" y="1628513"/>
            <a:ext cx="12700" cy="132767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514600" y="285613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828800" y="28561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987422" y="28194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29296" y="28194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200400" y="28561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3315096" y="28194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886200" y="28561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000896" y="28194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572000" y="28561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686696" y="28194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257800" y="28561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372496" y="28194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943600" y="28561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6058296" y="28194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629400" y="28561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744096" y="28194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72" name="Straight Connector 71"/>
          <p:cNvCxnSpPr/>
          <p:nvPr/>
        </p:nvCxnSpPr>
        <p:spPr>
          <a:xfrm>
            <a:off x="3886200" y="33528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971800" y="336446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962400" y="3364468"/>
            <a:ext cx="11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38100" y="3805535"/>
            <a:ext cx="88773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21059" y="3805535"/>
            <a:ext cx="83895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- 4 : Select Forth record and Insert at proper place in sorted array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514600" y="4648200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828800" y="46482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1987422" y="46114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629296" y="46114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200400" y="46482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315096" y="46114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886200" y="46482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000896" y="46114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572000" y="46482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4686696" y="46114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257800" y="46482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372496" y="46114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91" name="Rectangle 90"/>
          <p:cNvSpPr/>
          <p:nvPr/>
        </p:nvSpPr>
        <p:spPr>
          <a:xfrm>
            <a:off x="5943600" y="46482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/>
          <p:cNvSpPr txBox="1"/>
          <p:nvPr/>
        </p:nvSpPr>
        <p:spPr>
          <a:xfrm>
            <a:off x="6058296" y="46114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629400" y="46482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6744096" y="46114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95" name="Elbow Connector 94"/>
          <p:cNvCxnSpPr/>
          <p:nvPr/>
        </p:nvCxnSpPr>
        <p:spPr>
          <a:xfrm rot="16200000" flipH="1">
            <a:off x="4048908" y="4292499"/>
            <a:ext cx="36731" cy="704652"/>
          </a:xfrm>
          <a:prstGeom prst="bentConnector3">
            <a:avLst>
              <a:gd name="adj1" fmla="val -6223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Elbow Connector 95"/>
          <p:cNvCxnSpPr/>
          <p:nvPr/>
        </p:nvCxnSpPr>
        <p:spPr>
          <a:xfrm rot="16200000" flipH="1">
            <a:off x="3229561" y="4292499"/>
            <a:ext cx="36731" cy="704652"/>
          </a:xfrm>
          <a:prstGeom prst="bentConnector3">
            <a:avLst>
              <a:gd name="adj1" fmla="val -6223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16200000" flipH="1">
            <a:off x="2391361" y="4292499"/>
            <a:ext cx="36731" cy="704652"/>
          </a:xfrm>
          <a:prstGeom prst="bentConnector3">
            <a:avLst>
              <a:gd name="adj1" fmla="val -6223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Elbow Connector 98"/>
          <p:cNvCxnSpPr/>
          <p:nvPr/>
        </p:nvCxnSpPr>
        <p:spPr>
          <a:xfrm rot="5400000">
            <a:off x="3203511" y="4176113"/>
            <a:ext cx="12700" cy="201347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2514600" y="559933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1828800" y="5599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987422" y="5562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629296" y="5562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200400" y="5599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/>
          <p:cNvSpPr txBox="1"/>
          <p:nvPr/>
        </p:nvSpPr>
        <p:spPr>
          <a:xfrm>
            <a:off x="3315096" y="5562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886200" y="5599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4000896" y="5562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572000" y="55993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4686696" y="5562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257800" y="55993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5372496" y="5562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5943600" y="55993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/>
          <p:cNvSpPr txBox="1"/>
          <p:nvPr/>
        </p:nvSpPr>
        <p:spPr>
          <a:xfrm>
            <a:off x="6058296" y="5562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6629400" y="55993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/>
          <p:cNvSpPr txBox="1"/>
          <p:nvPr/>
        </p:nvSpPr>
        <p:spPr>
          <a:xfrm>
            <a:off x="6744096" y="5562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116" name="Straight Connector 115"/>
          <p:cNvCxnSpPr/>
          <p:nvPr/>
        </p:nvCxnSpPr>
        <p:spPr>
          <a:xfrm>
            <a:off x="4575350" y="610362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3660950" y="611528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651550" y="6115288"/>
            <a:ext cx="11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772400" y="1746250"/>
            <a:ext cx="392904" cy="40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7892960" y="4580211"/>
            <a:ext cx="392904" cy="40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98255" y="1346505"/>
            <a:ext cx="49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57288" y="1746250"/>
            <a:ext cx="47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arr</a:t>
            </a:r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7824697" y="4244062"/>
            <a:ext cx="49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3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 animBg="1"/>
      <p:bldP spid="31" grpId="0" animBg="1"/>
      <p:bldP spid="32" grpId="0"/>
      <p:bldP spid="33" grpId="0"/>
      <p:bldP spid="34" grpId="0" animBg="1"/>
      <p:bldP spid="35" grpId="0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 animBg="1"/>
      <p:bldP spid="43" grpId="0"/>
      <p:bldP spid="44" grpId="0" animBg="1"/>
      <p:bldP spid="45" grpId="0"/>
      <p:bldP spid="55" grpId="0" animBg="1"/>
      <p:bldP spid="56" grpId="0" animBg="1"/>
      <p:bldP spid="57" grpId="0"/>
      <p:bldP spid="58" grpId="0"/>
      <p:bldP spid="59" grpId="0" animBg="1"/>
      <p:bldP spid="60" grpId="0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73" grpId="0"/>
      <p:bldP spid="74" grpId="0"/>
      <p:bldP spid="76" grpId="0"/>
      <p:bldP spid="79" grpId="0" animBg="1"/>
      <p:bldP spid="80" grpId="0" animBg="1"/>
      <p:bldP spid="81" grpId="0"/>
      <p:bldP spid="82" grpId="0"/>
      <p:bldP spid="83" grpId="0" animBg="1"/>
      <p:bldP spid="84" grpId="0"/>
      <p:bldP spid="85" grpId="0" animBg="1"/>
      <p:bldP spid="86" grpId="0"/>
      <p:bldP spid="87" grpId="0" animBg="1"/>
      <p:bldP spid="88" grpId="0"/>
      <p:bldP spid="89" grpId="0" animBg="1"/>
      <p:bldP spid="90" grpId="0"/>
      <p:bldP spid="91" grpId="0" animBg="1"/>
      <p:bldP spid="92" grpId="0"/>
      <p:bldP spid="93" grpId="0" animBg="1"/>
      <p:bldP spid="94" grpId="0"/>
      <p:bldP spid="100" grpId="0" animBg="1"/>
      <p:bldP spid="101" grpId="0" animBg="1"/>
      <p:bldP spid="102" grpId="0"/>
      <p:bldP spid="103" grpId="0"/>
      <p:bldP spid="104" grpId="0" animBg="1"/>
      <p:bldP spid="105" grpId="0"/>
      <p:bldP spid="106" grpId="0" animBg="1"/>
      <p:bldP spid="107" grpId="0"/>
      <p:bldP spid="108" grpId="0" animBg="1"/>
      <p:bldP spid="109" grpId="0"/>
      <p:bldP spid="110" grpId="0" animBg="1"/>
      <p:bldP spid="111" grpId="0"/>
      <p:bldP spid="112" grpId="0" animBg="1"/>
      <p:bldP spid="113" grpId="0"/>
      <p:bldP spid="114" grpId="0" animBg="1"/>
      <p:bldP spid="115" grpId="0"/>
      <p:bldP spid="117" grpId="0"/>
      <p:bldP spid="1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Example Cont.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514600" y="163693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828800" y="1636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987422" y="1600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629296" y="1600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200400" y="1636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315096" y="1600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886200" y="1636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00896" y="1600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572000" y="1636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686696" y="1600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257800" y="1636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372496" y="1600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943600" y="1636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6058296" y="1600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629400" y="1636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6744096" y="1600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35974" y="990600"/>
            <a:ext cx="82984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- 5 : Select Fifth record and Insert at proper place in sorted array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14600" y="277993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1828800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1987422" y="2743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29296" y="2743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68" name="Rectangle 67"/>
          <p:cNvSpPr/>
          <p:nvPr/>
        </p:nvSpPr>
        <p:spPr>
          <a:xfrm>
            <a:off x="3200400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315096" y="2743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886200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000896" y="2743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572000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686696" y="2743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57800" y="2779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372496" y="2743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943600" y="2779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6058296" y="2743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629400" y="2779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744096" y="2743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505200" y="2286000"/>
            <a:ext cx="227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 is at proper position</a:t>
            </a:r>
          </a:p>
        </p:txBody>
      </p:sp>
      <p:cxnSp>
        <p:nvCxnSpPr>
          <p:cNvPr id="97" name="Straight Connector 96"/>
          <p:cNvCxnSpPr/>
          <p:nvPr/>
        </p:nvCxnSpPr>
        <p:spPr>
          <a:xfrm>
            <a:off x="38100" y="3733800"/>
            <a:ext cx="88773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12147" y="3733800"/>
            <a:ext cx="83984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- 6 : Select Sixth Record and Insert at proper place in sorted array</a:t>
            </a:r>
          </a:p>
        </p:txBody>
      </p:sp>
      <p:sp>
        <p:nvSpPr>
          <p:cNvPr id="99" name="Rectangle 98"/>
          <p:cNvSpPr/>
          <p:nvPr/>
        </p:nvSpPr>
        <p:spPr>
          <a:xfrm>
            <a:off x="2514600" y="4572000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828800" y="45720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1987422" y="45352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629296" y="45352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200400" y="45720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3315096" y="45352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3886200" y="45720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4000896" y="45352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4572000" y="45720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686696" y="45352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5257800" y="45720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5372496" y="45352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5943600" y="45720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/>
          <p:cNvSpPr txBox="1"/>
          <p:nvPr/>
        </p:nvSpPr>
        <p:spPr>
          <a:xfrm>
            <a:off x="6058296" y="45352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629400" y="45720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744096" y="45352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115" name="Elbow Connector 114"/>
          <p:cNvCxnSpPr/>
          <p:nvPr/>
        </p:nvCxnSpPr>
        <p:spPr>
          <a:xfrm rot="16200000" flipH="1">
            <a:off x="5268108" y="4238040"/>
            <a:ext cx="36731" cy="704652"/>
          </a:xfrm>
          <a:prstGeom prst="bentConnector3">
            <a:avLst>
              <a:gd name="adj1" fmla="val -6223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Elbow Connector 116"/>
          <p:cNvCxnSpPr/>
          <p:nvPr/>
        </p:nvCxnSpPr>
        <p:spPr>
          <a:xfrm rot="5400000">
            <a:off x="5238948" y="4768850"/>
            <a:ext cx="12700" cy="685800"/>
          </a:xfrm>
          <a:prstGeom prst="bentConnector3">
            <a:avLst>
              <a:gd name="adj1" fmla="val 221538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514600" y="5556250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1828800" y="555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1987422" y="55195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629296" y="55195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3200400" y="555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3315096" y="55195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3886200" y="555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4000896" y="55195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4572000" y="555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4686696" y="55195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257800" y="555625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5372496" y="55195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5943600" y="555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6058296" y="55195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6629400" y="555625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6744096" y="551951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137" name="Straight Connector 136"/>
          <p:cNvCxnSpPr/>
          <p:nvPr/>
        </p:nvCxnSpPr>
        <p:spPr>
          <a:xfrm>
            <a:off x="5962190" y="610362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5047790" y="611528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038390" y="6115288"/>
            <a:ext cx="11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  <p:cxnSp>
        <p:nvCxnSpPr>
          <p:cNvPr id="140" name="Straight Connector 139"/>
          <p:cNvCxnSpPr/>
          <p:nvPr/>
        </p:nvCxnSpPr>
        <p:spPr>
          <a:xfrm>
            <a:off x="5257800" y="33147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4343400" y="332636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5334000" y="3326368"/>
            <a:ext cx="11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696200" y="1452265"/>
            <a:ext cx="49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696200" y="1787828"/>
            <a:ext cx="392904" cy="40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7892960" y="4580211"/>
            <a:ext cx="392904" cy="408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839324" y="4271665"/>
            <a:ext cx="49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3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/>
      <p:bldP spid="56" grpId="0" animBg="1"/>
      <p:bldP spid="57" grpId="0"/>
      <p:bldP spid="58" grpId="0" animBg="1"/>
      <p:bldP spid="59" grpId="0"/>
      <p:bldP spid="63" grpId="0"/>
      <p:bldP spid="64" grpId="0" animBg="1"/>
      <p:bldP spid="65" grpId="0" animBg="1"/>
      <p:bldP spid="66" grpId="0"/>
      <p:bldP spid="67" grpId="0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6" grpId="0" animBg="1"/>
      <p:bldP spid="77" grpId="0"/>
      <p:bldP spid="78" grpId="0" animBg="1"/>
      <p:bldP spid="79" grpId="0"/>
      <p:bldP spid="80" grpId="0"/>
      <p:bldP spid="98" grpId="0"/>
      <p:bldP spid="99" grpId="0" animBg="1"/>
      <p:bldP spid="100" grpId="0" animBg="1"/>
      <p:bldP spid="101" grpId="0"/>
      <p:bldP spid="102" grpId="0"/>
      <p:bldP spid="103" grpId="0" animBg="1"/>
      <p:bldP spid="104" grpId="0"/>
      <p:bldP spid="105" grpId="0" animBg="1"/>
      <p:bldP spid="106" grpId="0"/>
      <p:bldP spid="107" grpId="0" animBg="1"/>
      <p:bldP spid="108" grpId="0"/>
      <p:bldP spid="109" grpId="0" animBg="1"/>
      <p:bldP spid="110" grpId="0"/>
      <p:bldP spid="111" grpId="0" animBg="1"/>
      <p:bldP spid="112" grpId="0"/>
      <p:bldP spid="113" grpId="0" animBg="1"/>
      <p:bldP spid="114" grpId="0"/>
      <p:bldP spid="119" grpId="0" animBg="1"/>
      <p:bldP spid="120" grpId="0" animBg="1"/>
      <p:bldP spid="121" grpId="0"/>
      <p:bldP spid="122" grpId="0"/>
      <p:bldP spid="123" grpId="0" animBg="1"/>
      <p:bldP spid="124" grpId="0"/>
      <p:bldP spid="125" grpId="0" animBg="1"/>
      <p:bldP spid="126" grpId="0"/>
      <p:bldP spid="127" grpId="0" animBg="1"/>
      <p:bldP spid="128" grpId="0"/>
      <p:bldP spid="129" grpId="0" animBg="1"/>
      <p:bldP spid="130" grpId="0"/>
      <p:bldP spid="131" grpId="0" animBg="1"/>
      <p:bldP spid="132" grpId="0"/>
      <p:bldP spid="133" grpId="0" animBg="1"/>
      <p:bldP spid="134" grpId="0"/>
      <p:bldP spid="138" grpId="0"/>
      <p:bldP spid="139" grpId="0"/>
      <p:bldP spid="141" grpId="0"/>
      <p:bldP spid="1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Example Cont.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5974" y="990600"/>
            <a:ext cx="85867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- 7 : Select Seventh record and Insert at proper place in sorted array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514600" y="277993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28800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987422" y="2743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29296" y="2743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00400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315096" y="2743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886200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00896" y="2743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72000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686696" y="2743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57800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72496" y="2743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943600" y="27799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58296" y="2743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629400" y="2779931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744096" y="27432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38100" y="3733800"/>
            <a:ext cx="88773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2147" y="3733800"/>
            <a:ext cx="85000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Pass - 8 : Select Eighth Record and Insert at proper place in sorted array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6635290" y="331470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720890" y="332636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11490" y="3326368"/>
            <a:ext cx="11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14600" y="1828800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828800" y="18288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987422" y="1792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629296" y="1792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200400" y="18288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315096" y="1792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886200" y="18288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000896" y="1792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572000" y="18288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4686696" y="1792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257800" y="1828800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372496" y="1792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943600" y="1828800"/>
            <a:ext cx="6858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058296" y="1792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629400" y="1828800"/>
            <a:ext cx="6858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744096" y="1792069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59" name="Elbow Connector 58"/>
          <p:cNvCxnSpPr/>
          <p:nvPr/>
        </p:nvCxnSpPr>
        <p:spPr>
          <a:xfrm rot="16200000" flipH="1">
            <a:off x="6106309" y="1468527"/>
            <a:ext cx="36731" cy="704652"/>
          </a:xfrm>
          <a:prstGeom prst="bentConnector3">
            <a:avLst>
              <a:gd name="adj1" fmla="val -6223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16200000" flipH="1">
            <a:off x="5327905" y="1458108"/>
            <a:ext cx="36731" cy="704652"/>
          </a:xfrm>
          <a:prstGeom prst="bentConnector3">
            <a:avLst>
              <a:gd name="adj1" fmla="val -6223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/>
          <p:cNvCxnSpPr/>
          <p:nvPr/>
        </p:nvCxnSpPr>
        <p:spPr>
          <a:xfrm rot="16200000" flipH="1">
            <a:off x="4552257" y="1458108"/>
            <a:ext cx="36731" cy="704652"/>
          </a:xfrm>
          <a:prstGeom prst="bentConnector3">
            <a:avLst>
              <a:gd name="adj1" fmla="val -6223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Elbow Connector 61"/>
          <p:cNvCxnSpPr/>
          <p:nvPr/>
        </p:nvCxnSpPr>
        <p:spPr>
          <a:xfrm rot="16200000" flipH="1">
            <a:off x="3785052" y="1458108"/>
            <a:ext cx="36731" cy="704652"/>
          </a:xfrm>
          <a:prstGeom prst="bentConnector3">
            <a:avLst>
              <a:gd name="adj1" fmla="val -6223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rot="16200000" flipH="1">
            <a:off x="3017364" y="1458108"/>
            <a:ext cx="36731" cy="704652"/>
          </a:xfrm>
          <a:prstGeom prst="bentConnector3">
            <a:avLst>
              <a:gd name="adj1" fmla="val -6223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Elbow Connector 64"/>
          <p:cNvCxnSpPr/>
          <p:nvPr/>
        </p:nvCxnSpPr>
        <p:spPr>
          <a:xfrm rot="5400000">
            <a:off x="4553148" y="673431"/>
            <a:ext cx="12700" cy="34290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514600" y="445633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1828800" y="4456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1987422" y="4419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629296" y="4419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200400" y="4456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3315096" y="4419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886200" y="4456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000896" y="4419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572000" y="4456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4686696" y="4419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257800" y="4456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372496" y="4419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943600" y="445633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058296" y="4419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80" name="Rectangle 79"/>
          <p:cNvSpPr/>
          <p:nvPr/>
        </p:nvSpPr>
        <p:spPr>
          <a:xfrm>
            <a:off x="6629400" y="4456331"/>
            <a:ext cx="6858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6744096" y="441960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83" name="Elbow Connector 82"/>
          <p:cNvCxnSpPr/>
          <p:nvPr/>
        </p:nvCxnSpPr>
        <p:spPr>
          <a:xfrm rot="16200000" flipH="1">
            <a:off x="6810961" y="4085640"/>
            <a:ext cx="36731" cy="704652"/>
          </a:xfrm>
          <a:prstGeom prst="bentConnector3">
            <a:avLst>
              <a:gd name="adj1" fmla="val -6223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Elbow Connector 83"/>
          <p:cNvCxnSpPr/>
          <p:nvPr/>
        </p:nvCxnSpPr>
        <p:spPr>
          <a:xfrm rot="16200000" flipH="1">
            <a:off x="6056234" y="4085640"/>
            <a:ext cx="36731" cy="704652"/>
          </a:xfrm>
          <a:prstGeom prst="bentConnector3">
            <a:avLst>
              <a:gd name="adj1" fmla="val -6223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Elbow Connector 84"/>
          <p:cNvCxnSpPr/>
          <p:nvPr/>
        </p:nvCxnSpPr>
        <p:spPr>
          <a:xfrm rot="16200000" flipH="1">
            <a:off x="5300024" y="4085640"/>
            <a:ext cx="36731" cy="704652"/>
          </a:xfrm>
          <a:prstGeom prst="bentConnector3">
            <a:avLst>
              <a:gd name="adj1" fmla="val -6223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16200000" flipH="1">
            <a:off x="4538024" y="4085640"/>
            <a:ext cx="36731" cy="704652"/>
          </a:xfrm>
          <a:prstGeom prst="bentConnector3">
            <a:avLst>
              <a:gd name="adj1" fmla="val -62236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5400000">
            <a:off x="5581848" y="3638187"/>
            <a:ext cx="12700" cy="27432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2514600" y="5592981"/>
            <a:ext cx="685800" cy="533400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828800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1987422" y="555625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2629296" y="555625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200400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3315096" y="555625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  <p:sp>
        <p:nvSpPr>
          <p:cNvPr id="99" name="Rectangle 98"/>
          <p:cNvSpPr/>
          <p:nvPr/>
        </p:nvSpPr>
        <p:spPr>
          <a:xfrm>
            <a:off x="4572000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686696" y="555625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5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257800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5372496" y="555625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943600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058296" y="555625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7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6629400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744096" y="5556250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886200" y="5592981"/>
            <a:ext cx="6858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987998" y="553651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cxnSp>
        <p:nvCxnSpPr>
          <p:cNvPr id="109" name="Straight Connector 108"/>
          <p:cNvCxnSpPr/>
          <p:nvPr/>
        </p:nvCxnSpPr>
        <p:spPr>
          <a:xfrm>
            <a:off x="7314740" y="6127750"/>
            <a:ext cx="0" cy="304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406690" y="6139418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Sorted 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333790" y="6139418"/>
            <a:ext cx="11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Unsorted 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835900" y="1604686"/>
            <a:ext cx="49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95995" y="1923681"/>
            <a:ext cx="562205" cy="350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04748" y="191041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arr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7773255" y="4547990"/>
            <a:ext cx="562205" cy="350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61991" y="4164687"/>
            <a:ext cx="49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4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  <p:bldP spid="23" grpId="0"/>
      <p:bldP spid="24" grpId="0"/>
      <p:bldP spid="25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3" grpId="0" animBg="1"/>
      <p:bldP spid="34" grpId="0"/>
      <p:bldP spid="35" grpId="0" animBg="1"/>
      <p:bldP spid="36" grpId="0"/>
      <p:bldP spid="39" grpId="0"/>
      <p:bldP spid="41" grpId="0"/>
      <p:bldP spid="42" grpId="0"/>
      <p:bldP spid="43" grpId="0" animBg="1"/>
      <p:bldP spid="44" grpId="0" animBg="1"/>
      <p:bldP spid="45" grpId="0"/>
      <p:bldP spid="46" grpId="0"/>
      <p:bldP spid="47" grpId="0" animBg="1"/>
      <p:bldP spid="48" grpId="0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66" grpId="0" animBg="1"/>
      <p:bldP spid="67" grpId="0" animBg="1"/>
      <p:bldP spid="68" grpId="0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6" grpId="0" animBg="1"/>
      <p:bldP spid="77" grpId="0"/>
      <p:bldP spid="78" grpId="0" animBg="1"/>
      <p:bldP spid="79" grpId="0"/>
      <p:bldP spid="80" grpId="0" animBg="1"/>
      <p:bldP spid="81" grpId="0"/>
      <p:bldP spid="93" grpId="0" animBg="1"/>
      <p:bldP spid="94" grpId="0" animBg="1"/>
      <p:bldP spid="95" grpId="0"/>
      <p:bldP spid="96" grpId="0"/>
      <p:bldP spid="97" grpId="0" animBg="1"/>
      <p:bldP spid="98" grpId="0"/>
      <p:bldP spid="99" grpId="0" animBg="1"/>
      <p:bldP spid="100" grpId="0"/>
      <p:bldP spid="101" grpId="0" animBg="1"/>
      <p:bldP spid="102" grpId="0"/>
      <p:bldP spid="103" grpId="0" animBg="1"/>
      <p:bldP spid="104" grpId="0"/>
      <p:bldP spid="105" grpId="0" animBg="1"/>
      <p:bldP spid="106" grpId="0"/>
      <p:bldP spid="107" grpId="0" animBg="1"/>
      <p:bldP spid="108" grpId="0"/>
      <p:bldP spid="110" grpId="0"/>
      <p:bldP spid="1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 err="1"/>
              <a:t>insertionSort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arr[], </a:t>
            </a:r>
            <a:r>
              <a:rPr lang="en-US" dirty="0" err="1"/>
              <a:t>int</a:t>
            </a:r>
            <a:r>
              <a:rPr lang="en-US" dirty="0"/>
              <a:t> n)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895350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insertionSort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arr[], </a:t>
            </a:r>
            <a:r>
              <a:rPr lang="en-US" dirty="0" err="1"/>
              <a:t>int</a:t>
            </a:r>
            <a:r>
              <a:rPr lang="en-US" dirty="0"/>
              <a:t> n)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{ 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, key, j;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for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key </a:t>
            </a:r>
            <a:r>
              <a:rPr lang="en-US" dirty="0"/>
              <a:t>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j </a:t>
            </a:r>
            <a:r>
              <a:rPr lang="en-US" dirty="0"/>
              <a:t>= </a:t>
            </a:r>
            <a:r>
              <a:rPr lang="en-US" dirty="0" err="1"/>
              <a:t>i</a:t>
            </a:r>
            <a:r>
              <a:rPr lang="en-US" dirty="0"/>
              <a:t> - 1;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//Move </a:t>
            </a:r>
            <a:r>
              <a:rPr lang="en-US" dirty="0"/>
              <a:t>elements of </a:t>
            </a:r>
            <a:r>
              <a:rPr lang="en-US" dirty="0" err="1"/>
              <a:t>arr</a:t>
            </a:r>
            <a:r>
              <a:rPr lang="en-US" dirty="0"/>
              <a:t>[0..i-1], that are greater than </a:t>
            </a:r>
            <a:r>
              <a:rPr lang="en-US" dirty="0" err="1" smtClean="0"/>
              <a:t>key,to</a:t>
            </a:r>
            <a:r>
              <a:rPr lang="en-US" dirty="0" smtClean="0"/>
              <a:t> </a:t>
            </a:r>
            <a:r>
              <a:rPr lang="en-US" dirty="0"/>
              <a:t>one position </a:t>
            </a:r>
            <a:r>
              <a:rPr lang="en-US" dirty="0" smtClean="0"/>
              <a:t>//ahead </a:t>
            </a:r>
            <a:r>
              <a:rPr lang="en-US" dirty="0"/>
              <a:t>of their current position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</a:t>
            </a:r>
            <a:r>
              <a:rPr lang="en-US" dirty="0"/>
              <a:t>(j &gt;= 0 &amp;&amp; </a:t>
            </a:r>
            <a:r>
              <a:rPr lang="en-US" dirty="0" err="1"/>
              <a:t>arr</a:t>
            </a:r>
            <a:r>
              <a:rPr lang="en-US" dirty="0"/>
              <a:t>[j] &gt; key)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arr</a:t>
            </a:r>
            <a:r>
              <a:rPr lang="en-US" dirty="0" smtClean="0"/>
              <a:t>[j </a:t>
            </a:r>
            <a:r>
              <a:rPr lang="en-US" dirty="0"/>
              <a:t>+ 1] = </a:t>
            </a:r>
            <a:r>
              <a:rPr lang="en-US" dirty="0" err="1"/>
              <a:t>arr</a:t>
            </a:r>
            <a:r>
              <a:rPr lang="en-US" dirty="0"/>
              <a:t>[j]; </a:t>
            </a:r>
            <a:r>
              <a:rPr lang="en-US" dirty="0" smtClean="0"/>
              <a:t>   //shift right</a:t>
            </a:r>
          </a:p>
          <a:p>
            <a:pPr marL="0" indent="0">
              <a:buNone/>
            </a:pPr>
            <a:r>
              <a:rPr lang="en-US" dirty="0" smtClean="0"/>
              <a:t>	j --; 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/>
              <a:t>arr</a:t>
            </a:r>
            <a:r>
              <a:rPr lang="en-US" dirty="0"/>
              <a:t>[j + 1] = key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81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Insertion Sort cont.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066800"/>
            <a:ext cx="8610600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b="1" dirty="0"/>
              <a:t>Complexity of the Insertion Sort Algorithm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304800" y="1600200"/>
            <a:ext cx="8610600" cy="12003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sz="2400" b="1" dirty="0"/>
              <a:t>To sort a </a:t>
            </a:r>
            <a:r>
              <a:rPr lang="en-IN" sz="2400" b="1" dirty="0">
                <a:solidFill>
                  <a:srgbClr val="E40524"/>
                </a:solidFill>
              </a:rPr>
              <a:t>unsorted list </a:t>
            </a:r>
            <a:r>
              <a:rPr lang="en-IN" sz="2400" dirty="0"/>
              <a:t>with </a:t>
            </a:r>
            <a:r>
              <a:rPr lang="en-IN" sz="2400" b="1" dirty="0"/>
              <a:t>'n'</a:t>
            </a:r>
            <a:r>
              <a:rPr lang="en-IN" sz="2400" dirty="0"/>
              <a:t> number of </a:t>
            </a:r>
            <a:r>
              <a:rPr lang="en-IN" sz="2400" b="1" dirty="0">
                <a:solidFill>
                  <a:srgbClr val="E40524"/>
                </a:solidFill>
              </a:rPr>
              <a:t>elements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/>
              <a:t>we </a:t>
            </a:r>
            <a:r>
              <a:rPr lang="en-IN" sz="2400" b="1" dirty="0"/>
              <a:t>need</a:t>
            </a:r>
            <a:r>
              <a:rPr lang="en-IN" sz="2400" dirty="0"/>
              <a:t> to make </a:t>
            </a:r>
            <a:r>
              <a:rPr lang="en-IN" sz="2400" b="1" dirty="0"/>
              <a:t>(1+2+3+......+n-1) </a:t>
            </a:r>
            <a:r>
              <a:rPr lang="en-IN" sz="2400" dirty="0"/>
              <a:t>= </a:t>
            </a:r>
            <a:r>
              <a:rPr lang="en-IN" sz="2400" b="1" dirty="0"/>
              <a:t>(n (n-1))/2 </a:t>
            </a:r>
            <a:r>
              <a:rPr lang="en-IN" sz="2400" dirty="0"/>
              <a:t>number of </a:t>
            </a:r>
            <a:r>
              <a:rPr lang="en-IN" sz="2400" b="1" dirty="0"/>
              <a:t>comparisons</a:t>
            </a:r>
            <a:r>
              <a:rPr lang="en-IN" sz="2400" dirty="0"/>
              <a:t> in the worst case.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04800" y="2883932"/>
            <a:ext cx="8610600" cy="830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If the list </a:t>
            </a:r>
            <a:r>
              <a:rPr lang="en-IN" sz="2400" b="1" dirty="0">
                <a:solidFill>
                  <a:srgbClr val="E40524"/>
                </a:solidFill>
              </a:rPr>
              <a:t>already sorted</a:t>
            </a:r>
            <a:r>
              <a:rPr lang="en-IN" sz="2400" dirty="0"/>
              <a:t>, then it requires </a:t>
            </a:r>
            <a:r>
              <a:rPr lang="en-IN" sz="2400" b="1" dirty="0">
                <a:solidFill>
                  <a:srgbClr val="E40524"/>
                </a:solidFill>
              </a:rPr>
              <a:t>'n' </a:t>
            </a:r>
            <a:r>
              <a:rPr lang="en-IN" sz="2400" dirty="0"/>
              <a:t>number of </a:t>
            </a:r>
            <a:r>
              <a:rPr lang="en-IN" sz="2400" b="1" dirty="0">
                <a:solidFill>
                  <a:srgbClr val="E40524"/>
                </a:solidFill>
              </a:rPr>
              <a:t>comparisons</a:t>
            </a:r>
            <a:r>
              <a:rPr lang="en-IN" sz="2400" dirty="0"/>
              <a:t>.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04800" y="3817960"/>
            <a:ext cx="8610600" cy="120032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Worst Case : </a:t>
            </a:r>
            <a:r>
              <a:rPr lang="en-IN" sz="2400" dirty="0" smtClean="0"/>
              <a:t>O(n</a:t>
            </a:r>
            <a:r>
              <a:rPr lang="en-IN" sz="2400" baseline="30000" dirty="0" smtClean="0"/>
              <a:t>2</a:t>
            </a:r>
            <a:r>
              <a:rPr lang="en-IN" sz="2400" dirty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Best Case : </a:t>
            </a:r>
            <a:r>
              <a:rPr lang="en-IN" sz="2400" dirty="0" smtClean="0"/>
              <a:t>O(n</a:t>
            </a:r>
            <a:r>
              <a:rPr lang="en-IN" sz="2400" dirty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sz="2400" dirty="0"/>
              <a:t>Average Case : </a:t>
            </a:r>
            <a:r>
              <a:rPr lang="en-IN" sz="2400" dirty="0" smtClean="0"/>
              <a:t>O(n</a:t>
            </a:r>
            <a:r>
              <a:rPr lang="en-IN" sz="2400" baseline="30000" dirty="0" smtClean="0"/>
              <a:t>2</a:t>
            </a:r>
            <a:r>
              <a:rPr lang="en-IN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495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Quick sort </a:t>
            </a:r>
            <a:r>
              <a:rPr lang="en-US" dirty="0"/>
              <a:t>is a highly efficient sorting algorithm and is based on </a:t>
            </a:r>
            <a:r>
              <a:rPr lang="en-US" b="1" dirty="0">
                <a:solidFill>
                  <a:srgbClr val="C00000"/>
                </a:solidFill>
              </a:rPr>
              <a:t>partitioning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of array </a:t>
            </a:r>
            <a:r>
              <a:rPr lang="en-US" dirty="0"/>
              <a:t>of data into </a:t>
            </a:r>
            <a:r>
              <a:rPr lang="en-US" b="1" dirty="0">
                <a:solidFill>
                  <a:srgbClr val="C00000"/>
                </a:solidFill>
              </a:rPr>
              <a:t>smaller arrays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</a:pPr>
            <a:r>
              <a:rPr lang="en-US" dirty="0"/>
              <a:t>Quick Sort is </a:t>
            </a:r>
            <a:r>
              <a:rPr lang="en-US" b="1" dirty="0">
                <a:solidFill>
                  <a:srgbClr val="C00000"/>
                </a:solidFill>
              </a:rPr>
              <a:t>divide and conquer </a:t>
            </a:r>
            <a:r>
              <a:rPr lang="en-US" dirty="0"/>
              <a:t>algorithm.</a:t>
            </a:r>
          </a:p>
          <a:p>
            <a:pPr>
              <a:buClr>
                <a:schemeClr val="tx1"/>
              </a:buClr>
            </a:pPr>
            <a:r>
              <a:rPr lang="en-US" dirty="0"/>
              <a:t>At each step of the method, the goal is to place a particular record in its final position within the table, </a:t>
            </a:r>
          </a:p>
          <a:p>
            <a:pPr>
              <a:buClr>
                <a:schemeClr val="tx1"/>
              </a:buClr>
            </a:pPr>
            <a:r>
              <a:rPr lang="en-US" dirty="0"/>
              <a:t>In doing so all the records which precedes this record will have smaller keys, while all records that follows it have larger keys.</a:t>
            </a:r>
          </a:p>
          <a:p>
            <a:pPr>
              <a:buClr>
                <a:schemeClr val="tx1"/>
              </a:buClr>
            </a:pPr>
            <a:r>
              <a:rPr lang="en-US" dirty="0"/>
              <a:t>This particular records is </a:t>
            </a:r>
            <a:r>
              <a:rPr lang="en-US" dirty="0">
                <a:solidFill>
                  <a:srgbClr val="C00000"/>
                </a:solidFill>
              </a:rPr>
              <a:t>termed </a:t>
            </a:r>
            <a:r>
              <a:rPr lang="en-US" b="1" dirty="0">
                <a:solidFill>
                  <a:srgbClr val="C00000"/>
                </a:solidFill>
              </a:rPr>
              <a:t>pivot element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</a:pPr>
            <a:r>
              <a:rPr lang="en-US" dirty="0"/>
              <a:t>The same process can then be  applied to each of these </a:t>
            </a:r>
            <a:r>
              <a:rPr lang="en-US" dirty="0" err="1"/>
              <a:t>subtables</a:t>
            </a:r>
            <a:r>
              <a:rPr lang="en-US" dirty="0"/>
              <a:t> and repeated until all records are placed in their positions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8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</a:t>
            </a:r>
            <a:r>
              <a:rPr lang="en-US" b="1" dirty="0">
                <a:solidFill>
                  <a:srgbClr val="C00000"/>
                </a:solidFill>
              </a:rPr>
              <a:t>different versions </a:t>
            </a:r>
            <a:r>
              <a:rPr lang="en-US" dirty="0"/>
              <a:t>of Quick Sort </a:t>
            </a:r>
            <a:r>
              <a:rPr lang="en-US" b="1" dirty="0">
                <a:solidFill>
                  <a:srgbClr val="C00000"/>
                </a:solidFill>
              </a:rPr>
              <a:t>that pick pivot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different ways.</a:t>
            </a:r>
          </a:p>
          <a:p>
            <a:pPr lvl="1"/>
            <a:r>
              <a:rPr lang="en-US" dirty="0"/>
              <a:t>Always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pick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first element as pivot</a:t>
            </a:r>
            <a:r>
              <a:rPr lang="en-US" dirty="0"/>
              <a:t>. (in our case we have consider this version).</a:t>
            </a:r>
          </a:p>
          <a:p>
            <a:pPr lvl="1"/>
            <a:r>
              <a:rPr lang="en-US" dirty="0"/>
              <a:t>Always pick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last element as pivot</a:t>
            </a:r>
            <a:r>
              <a:rPr lang="en-US" dirty="0"/>
              <a:t> (implemented below)</a:t>
            </a:r>
          </a:p>
          <a:p>
            <a:pPr lvl="1"/>
            <a:r>
              <a:rPr lang="en-US" dirty="0"/>
              <a:t>Pick a </a:t>
            </a:r>
            <a:r>
              <a:rPr lang="en-US" b="1" dirty="0">
                <a:solidFill>
                  <a:srgbClr val="C00000"/>
                </a:solidFill>
              </a:rPr>
              <a:t>random element as pivot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Pick </a:t>
            </a:r>
            <a:r>
              <a:rPr lang="en-US" b="1" dirty="0">
                <a:solidFill>
                  <a:srgbClr val="C00000"/>
                </a:solidFill>
              </a:rPr>
              <a:t>median as pivot</a:t>
            </a:r>
            <a:r>
              <a:rPr lang="en-US" dirty="0"/>
              <a:t>.</a:t>
            </a:r>
          </a:p>
          <a:p>
            <a:r>
              <a:rPr lang="en-US" dirty="0"/>
              <a:t>Quick sort partitions an array and then calls itself recursively twice to sort the two resulting sub arrays.</a:t>
            </a:r>
          </a:p>
          <a:p>
            <a:r>
              <a:rPr lang="en-US" dirty="0"/>
              <a:t>This algorithm is quite </a:t>
            </a:r>
            <a:r>
              <a:rPr lang="en-US" b="1" dirty="0">
                <a:solidFill>
                  <a:srgbClr val="C00000"/>
                </a:solidFill>
              </a:rPr>
              <a:t>efficient for large-sized data sets</a:t>
            </a:r>
          </a:p>
          <a:p>
            <a:r>
              <a:rPr lang="en-US" dirty="0"/>
              <a:t>Its average and </a:t>
            </a:r>
            <a:r>
              <a:rPr lang="en-US" b="1" dirty="0">
                <a:solidFill>
                  <a:srgbClr val="C00000"/>
                </a:solidFill>
              </a:rPr>
              <a:t>worst case complexity</a:t>
            </a:r>
            <a:r>
              <a:rPr lang="en-US" dirty="0"/>
              <a:t> are of</a:t>
            </a:r>
            <a:r>
              <a:rPr lang="en-US" b="1" dirty="0">
                <a:solidFill>
                  <a:srgbClr val="C00000"/>
                </a:solidFill>
              </a:rPr>
              <a:t> Ο(n</a:t>
            </a:r>
            <a:r>
              <a:rPr lang="en-US" b="1" baseline="30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, where n is the number of items.</a:t>
            </a:r>
          </a:p>
        </p:txBody>
      </p:sp>
    </p:spTree>
    <p:extLst>
      <p:ext uri="{BB962C8B-B14F-4D97-AF65-F5344CB8AC3E}">
        <p14:creationId xmlns:p14="http://schemas.microsoft.com/office/powerpoint/2010/main" val="219418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Linear/Sequential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computer science, </a:t>
            </a:r>
            <a:r>
              <a:rPr lang="en-IN" b="1" dirty="0">
                <a:solidFill>
                  <a:srgbClr val="FF0000"/>
                </a:solidFill>
              </a:rPr>
              <a:t>linear search </a:t>
            </a:r>
            <a:r>
              <a:rPr lang="en-IN" dirty="0"/>
              <a:t>or </a:t>
            </a:r>
            <a:r>
              <a:rPr lang="en-IN" b="1" dirty="0">
                <a:solidFill>
                  <a:srgbClr val="FF0000"/>
                </a:solidFill>
              </a:rPr>
              <a:t>sequential search </a:t>
            </a:r>
            <a:r>
              <a:rPr lang="en-IN" dirty="0"/>
              <a:t>is a method for finding a particular value in a list that consists of </a:t>
            </a:r>
            <a:r>
              <a:rPr lang="en-IN" b="1" dirty="0">
                <a:solidFill>
                  <a:srgbClr val="FF0000"/>
                </a:solidFill>
              </a:rPr>
              <a:t>checking every </a:t>
            </a:r>
            <a:r>
              <a:rPr lang="en-IN" dirty="0"/>
              <a:t>one of its </a:t>
            </a:r>
            <a:r>
              <a:rPr lang="en-IN" b="1" dirty="0">
                <a:solidFill>
                  <a:srgbClr val="FF0000"/>
                </a:solidFill>
              </a:rPr>
              <a:t>elements</a:t>
            </a:r>
            <a:r>
              <a:rPr lang="en-IN" dirty="0"/>
              <a:t>, </a:t>
            </a:r>
            <a:r>
              <a:rPr lang="en-IN" b="1" dirty="0">
                <a:solidFill>
                  <a:srgbClr val="FF0000"/>
                </a:solidFill>
              </a:rPr>
              <a:t>one at a time </a:t>
            </a:r>
            <a:r>
              <a:rPr lang="en-IN" dirty="0"/>
              <a:t>and in sequence, </a:t>
            </a:r>
            <a:r>
              <a:rPr lang="en-IN" b="1" dirty="0">
                <a:solidFill>
                  <a:srgbClr val="FF0000"/>
                </a:solidFill>
              </a:rPr>
              <a:t>until the desired one is found</a:t>
            </a:r>
            <a:r>
              <a:rPr lang="en-IN" dirty="0"/>
              <a:t>. </a:t>
            </a:r>
          </a:p>
          <a:p>
            <a:r>
              <a:rPr lang="en-IN" dirty="0"/>
              <a:t>Linear search is the simplest search algorithm.</a:t>
            </a:r>
          </a:p>
          <a:p>
            <a:r>
              <a:rPr lang="en-IN" dirty="0"/>
              <a:t>It is a special case of brute-force search. </a:t>
            </a:r>
          </a:p>
          <a:p>
            <a:r>
              <a:rPr lang="en-IN" dirty="0"/>
              <a:t>Its </a:t>
            </a:r>
            <a:r>
              <a:rPr lang="en-IN" b="1" dirty="0">
                <a:solidFill>
                  <a:srgbClr val="FF0000"/>
                </a:solidFill>
              </a:rPr>
              <a:t>worst case cost </a:t>
            </a:r>
            <a:r>
              <a:rPr lang="en-IN" dirty="0"/>
              <a:t>is proportional to the </a:t>
            </a:r>
            <a:r>
              <a:rPr lang="en-IN" b="1" dirty="0">
                <a:solidFill>
                  <a:srgbClr val="FF0000"/>
                </a:solidFill>
              </a:rPr>
              <a:t>number of elements in the list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6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5264076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4600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" name="Rectangle 5"/>
          <p:cNvSpPr/>
          <p:nvPr/>
        </p:nvSpPr>
        <p:spPr>
          <a:xfrm>
            <a:off x="3055536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7" name="Rectangle 6"/>
          <p:cNvSpPr/>
          <p:nvPr/>
        </p:nvSpPr>
        <p:spPr>
          <a:xfrm>
            <a:off x="3588936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" name="Rectangle 7"/>
          <p:cNvSpPr/>
          <p:nvPr/>
        </p:nvSpPr>
        <p:spPr>
          <a:xfrm>
            <a:off x="4122336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9" name="Rectangle 8"/>
          <p:cNvSpPr/>
          <p:nvPr/>
        </p:nvSpPr>
        <p:spPr>
          <a:xfrm>
            <a:off x="4655736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9136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22536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1200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14600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55536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88936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122336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55736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89136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22536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48400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781800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48400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781800" y="4860664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043752" y="603102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cxnSp>
        <p:nvCxnSpPr>
          <p:cNvPr id="53" name="Straight Arrow Connector 52"/>
          <p:cNvCxnSpPr>
            <a:stCxn id="51" idx="0"/>
            <a:endCxn id="4" idx="2"/>
          </p:cNvCxnSpPr>
          <p:nvPr/>
        </p:nvCxnSpPr>
        <p:spPr>
          <a:xfrm flipH="1" flipV="1">
            <a:off x="2247900" y="5645076"/>
            <a:ext cx="1998" cy="385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807878" y="6031468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55" name="Straight Arrow Connector 54"/>
          <p:cNvCxnSpPr>
            <a:stCxn id="54" idx="0"/>
          </p:cNvCxnSpPr>
          <p:nvPr/>
        </p:nvCxnSpPr>
        <p:spPr>
          <a:xfrm flipH="1" flipV="1">
            <a:off x="7038476" y="5645524"/>
            <a:ext cx="1998" cy="385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52600" y="3733800"/>
            <a:ext cx="972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Pivot 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Element</a:t>
            </a:r>
          </a:p>
        </p:txBody>
      </p:sp>
      <p:cxnSp>
        <p:nvCxnSpPr>
          <p:cNvPr id="20" name="Straight Arrow Connector 19"/>
          <p:cNvCxnSpPr>
            <a:stCxn id="30" idx="2"/>
            <a:endCxn id="12" idx="0"/>
          </p:cNvCxnSpPr>
          <p:nvPr/>
        </p:nvCxnSpPr>
        <p:spPr>
          <a:xfrm>
            <a:off x="2239015" y="4380131"/>
            <a:ext cx="8885" cy="480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90500" y="1071767"/>
            <a:ext cx="876300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Sort Following Array using Quick Sort Algorithm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0500" y="1683603"/>
            <a:ext cx="8763000" cy="830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We are considering </a:t>
            </a:r>
            <a:r>
              <a:rPr lang="en-US" sz="2400" b="1" dirty="0">
                <a:solidFill>
                  <a:srgbClr val="C00000"/>
                </a:solidFill>
              </a:rPr>
              <a:t>first element as pivot element</a:t>
            </a:r>
            <a:r>
              <a:rPr lang="en-US" sz="2400" dirty="0"/>
              <a:t>, so </a:t>
            </a:r>
            <a:r>
              <a:rPr lang="en-US" sz="2400" b="1" dirty="0">
                <a:solidFill>
                  <a:srgbClr val="C00000"/>
                </a:solidFill>
              </a:rPr>
              <a:t>Lower bound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C00000"/>
                </a:solidFill>
              </a:rPr>
              <a:t>First Index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Upper bound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C00000"/>
                </a:solidFill>
              </a:rPr>
              <a:t>Last Index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70044" y="2674203"/>
            <a:ext cx="8783456" cy="8309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We need to find our proper position of Pivot element in sorted array and perform same operations recursively  for two sub array</a:t>
            </a:r>
          </a:p>
        </p:txBody>
      </p:sp>
    </p:spTree>
    <p:extLst>
      <p:ext uri="{BB962C8B-B14F-4D97-AF65-F5344CB8AC3E}">
        <p14:creationId xmlns:p14="http://schemas.microsoft.com/office/powerpoint/2010/main" val="34551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5" grpId="0" animBg="1"/>
      <p:bldP spid="26" grpId="0" animBg="1"/>
      <p:bldP spid="27" grpId="0" animBg="1"/>
      <p:bldP spid="28" grpId="0" animBg="1"/>
      <p:bldP spid="51" grpId="0"/>
      <p:bldP spid="54" grpId="0"/>
      <p:bldP spid="30" grpId="0"/>
      <p:bldP spid="3" grpId="0" animBg="1"/>
      <p:bldP spid="21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6600" y="14702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" name="Rectangle 5"/>
          <p:cNvSpPr/>
          <p:nvPr/>
        </p:nvSpPr>
        <p:spPr>
          <a:xfrm>
            <a:off x="43509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7" name="Rectangle 6"/>
          <p:cNvSpPr/>
          <p:nvPr/>
        </p:nvSpPr>
        <p:spPr>
          <a:xfrm>
            <a:off x="48843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77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9" name="Rectangle 8"/>
          <p:cNvSpPr/>
          <p:nvPr/>
        </p:nvSpPr>
        <p:spPr>
          <a:xfrm>
            <a:off x="59511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845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17936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7660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000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509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843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4177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511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845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17936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54380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77200" y="14702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4380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77200" y="10668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2400" y="510540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LB = 0, UB = 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8600" y="548640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start=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20759" y="5495646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8600" y="57848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end=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4890" y="5826203"/>
            <a:ext cx="48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820409" y="5113421"/>
            <a:ext cx="112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pivot </a:t>
            </a:r>
            <a:r>
              <a:rPr lang="en-US" b="1" dirty="0"/>
              <a:t>= 42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124244" y="1754959"/>
            <a:ext cx="817853" cy="443173"/>
            <a:chOff x="3448318" y="1754959"/>
            <a:chExt cx="817853" cy="443173"/>
          </a:xfrm>
        </p:grpSpPr>
        <p:sp>
          <p:nvSpPr>
            <p:cNvPr id="32" name="TextBox 31"/>
            <p:cNvSpPr txBox="1"/>
            <p:nvPr/>
          </p:nvSpPr>
          <p:spPr>
            <a:xfrm>
              <a:off x="3448318" y="182880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  <a:endParaRPr 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8553660" y="1812099"/>
            <a:ext cx="564578" cy="443173"/>
            <a:chOff x="3574955" y="1754959"/>
            <a:chExt cx="564578" cy="443173"/>
          </a:xfrm>
        </p:grpSpPr>
        <p:sp>
          <p:nvSpPr>
            <p:cNvPr id="37" name="TextBox 36"/>
            <p:cNvSpPr txBox="1"/>
            <p:nvPr/>
          </p:nvSpPr>
          <p:spPr>
            <a:xfrm>
              <a:off x="3574955" y="182880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endParaRPr 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3276600" y="26894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81000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509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8843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4177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9511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4845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48" name="Rectangle 47"/>
          <p:cNvSpPr/>
          <p:nvPr/>
        </p:nvSpPr>
        <p:spPr>
          <a:xfrm>
            <a:off x="7017936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49" name="Rectangle 48"/>
          <p:cNvSpPr/>
          <p:nvPr/>
        </p:nvSpPr>
        <p:spPr>
          <a:xfrm>
            <a:off x="754380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077200" y="2689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667775" y="2979811"/>
            <a:ext cx="817853" cy="443173"/>
            <a:chOff x="3448318" y="1754959"/>
            <a:chExt cx="817853" cy="443173"/>
          </a:xfrm>
        </p:grpSpPr>
        <p:sp>
          <p:nvSpPr>
            <p:cNvPr id="52" name="TextBox 51"/>
            <p:cNvSpPr txBox="1"/>
            <p:nvPr/>
          </p:nvSpPr>
          <p:spPr>
            <a:xfrm>
              <a:off x="3448318" y="182880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  <a:endParaRPr 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8075795" y="2976957"/>
            <a:ext cx="564578" cy="443173"/>
            <a:chOff x="3574955" y="1754959"/>
            <a:chExt cx="564578" cy="443173"/>
          </a:xfrm>
        </p:grpSpPr>
        <p:sp>
          <p:nvSpPr>
            <p:cNvPr id="55" name="TextBox 54"/>
            <p:cNvSpPr txBox="1"/>
            <p:nvPr/>
          </p:nvSpPr>
          <p:spPr>
            <a:xfrm>
              <a:off x="3574955" y="182880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endParaRPr 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4350936" y="2689412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017936" y="2689412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59" name="Freeform 58"/>
          <p:cNvSpPr/>
          <p:nvPr/>
        </p:nvSpPr>
        <p:spPr>
          <a:xfrm flipV="1">
            <a:off x="4601183" y="2427058"/>
            <a:ext cx="2690100" cy="24480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648330" y="2381656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276600" y="3922639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81000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3509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8843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4177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9511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4845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017936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54380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70" name="Rectangle 69"/>
          <p:cNvSpPr/>
          <p:nvPr/>
        </p:nvSpPr>
        <p:spPr>
          <a:xfrm>
            <a:off x="807720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4177025" y="4205027"/>
            <a:ext cx="817853" cy="443173"/>
            <a:chOff x="3448318" y="1754959"/>
            <a:chExt cx="817853" cy="443173"/>
          </a:xfrm>
        </p:grpSpPr>
        <p:sp>
          <p:nvSpPr>
            <p:cNvPr id="72" name="TextBox 71"/>
            <p:cNvSpPr txBox="1"/>
            <p:nvPr/>
          </p:nvSpPr>
          <p:spPr>
            <a:xfrm>
              <a:off x="3448318" y="182880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  <a:endParaRPr 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7002348" y="4205027"/>
            <a:ext cx="564578" cy="443173"/>
            <a:chOff x="3574955" y="1754959"/>
            <a:chExt cx="564578" cy="443173"/>
          </a:xfrm>
        </p:grpSpPr>
        <p:sp>
          <p:nvSpPr>
            <p:cNvPr id="75" name="TextBox 74"/>
            <p:cNvSpPr txBox="1"/>
            <p:nvPr/>
          </p:nvSpPr>
          <p:spPr>
            <a:xfrm>
              <a:off x="3574955" y="182880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endParaRPr 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0" name="Rectangle 79"/>
          <p:cNvSpPr/>
          <p:nvPr/>
        </p:nvSpPr>
        <p:spPr>
          <a:xfrm>
            <a:off x="4884336" y="3922639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276600" y="3922639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2" name="Freeform 81"/>
          <p:cNvSpPr/>
          <p:nvPr/>
        </p:nvSpPr>
        <p:spPr>
          <a:xfrm flipV="1">
            <a:off x="3508467" y="3671407"/>
            <a:ext cx="1673133" cy="24480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4026055" y="3621256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89621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0592 3.33333E-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L -0.05989 -3.7037E-6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885 -3.7037E-6 L -0.11736 -3.7037E-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3.7037E-7 L 0.05677 -3.7037E-7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77 -3.7037E-7 L 0.12014 -3.7037E-7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78 -3.7037E-7 L -0.06111 -3.7037E-7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111 -3.7037E-7 L -0.11667 -3.7037E-7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667 -3.7037E-7 L -0.18837 -3.7037E-7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837 0.00023 L -0.23837 0.00023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/>
      <p:bldP spid="27" grpId="0"/>
      <p:bldP spid="28" grpId="0"/>
      <p:bldP spid="29" grpId="0"/>
      <p:bldP spid="30" grpId="0"/>
      <p:bldP spid="31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7" grpId="0" animBg="1"/>
      <p:bldP spid="58" grpId="0" animBg="1"/>
      <p:bldP spid="59" grpId="0" animBg="1"/>
      <p:bldP spid="60" grpId="0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80" grpId="0" animBg="1"/>
      <p:bldP spid="81" grpId="0" animBg="1"/>
      <p:bldP spid="82" grpId="0" animBg="1"/>
      <p:bldP spid="8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5" name="Rectangle 4"/>
          <p:cNvSpPr/>
          <p:nvPr/>
        </p:nvSpPr>
        <p:spPr>
          <a:xfrm>
            <a:off x="3600674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4134074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5010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8" name="Rectangle 7"/>
          <p:cNvSpPr/>
          <p:nvPr/>
        </p:nvSpPr>
        <p:spPr>
          <a:xfrm>
            <a:off x="5208410" y="2079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5741810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75210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08610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42010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00674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34074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675010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08410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41810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75210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08610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342010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867874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01274" y="2079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67874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01274" y="16764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61228" y="118872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82766" y="118872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208410" y="1143000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715000" y="1143000"/>
            <a:ext cx="0" cy="9368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581400" y="2918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114800" y="2918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655736" y="2918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437854" y="3222812"/>
            <a:ext cx="817853" cy="443173"/>
            <a:chOff x="3448318" y="1754959"/>
            <a:chExt cx="817853" cy="443173"/>
          </a:xfrm>
        </p:grpSpPr>
        <p:sp>
          <p:nvSpPr>
            <p:cNvPr id="40" name="TextBox 39"/>
            <p:cNvSpPr txBox="1"/>
            <p:nvPr/>
          </p:nvSpPr>
          <p:spPr>
            <a:xfrm>
              <a:off x="3448318" y="182880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  <a:endParaRPr 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161292" y="3222812"/>
            <a:ext cx="564578" cy="443173"/>
            <a:chOff x="3574955" y="1754959"/>
            <a:chExt cx="564578" cy="443173"/>
          </a:xfrm>
        </p:grpSpPr>
        <p:sp>
          <p:nvSpPr>
            <p:cNvPr id="43" name="TextBox 42"/>
            <p:cNvSpPr txBox="1"/>
            <p:nvPr/>
          </p:nvSpPr>
          <p:spPr>
            <a:xfrm>
              <a:off x="3574955" y="182880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endParaRPr 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3581400" y="2918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581400" y="4289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114800" y="4289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655736" y="4289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189136" y="4289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722536" y="4289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55936" y="4289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789336" y="4289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322736" y="4289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848600" y="4289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57" name="Rectangle 56"/>
          <p:cNvSpPr/>
          <p:nvPr/>
        </p:nvSpPr>
        <p:spPr>
          <a:xfrm>
            <a:off x="8382000" y="4289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3505200" y="3733800"/>
            <a:ext cx="541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134074" y="3810000"/>
            <a:ext cx="0" cy="4347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194628" y="3846786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09114" y="384068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114800" y="4876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655736" y="4876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991849" y="5181600"/>
            <a:ext cx="817853" cy="443173"/>
            <a:chOff x="3448318" y="1754959"/>
            <a:chExt cx="817853" cy="443173"/>
          </a:xfrm>
        </p:grpSpPr>
        <p:sp>
          <p:nvSpPr>
            <p:cNvPr id="67" name="TextBox 66"/>
            <p:cNvSpPr txBox="1"/>
            <p:nvPr/>
          </p:nvSpPr>
          <p:spPr>
            <a:xfrm>
              <a:off x="3448318" y="182880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  <a:endParaRPr 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5124660" y="5181600"/>
            <a:ext cx="564578" cy="443173"/>
            <a:chOff x="3574955" y="1754959"/>
            <a:chExt cx="564578" cy="443173"/>
          </a:xfrm>
        </p:grpSpPr>
        <p:sp>
          <p:nvSpPr>
            <p:cNvPr id="70" name="TextBox 69"/>
            <p:cNvSpPr txBox="1"/>
            <p:nvPr/>
          </p:nvSpPr>
          <p:spPr>
            <a:xfrm>
              <a:off x="3574955" y="182880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endParaRPr 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4114800" y="48768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581400" y="6076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4114800" y="6076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655736" y="6076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189136" y="6076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77" name="Rectangle 76"/>
          <p:cNvSpPr/>
          <p:nvPr/>
        </p:nvSpPr>
        <p:spPr>
          <a:xfrm>
            <a:off x="5722536" y="6076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255936" y="6076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79" name="Rectangle 78"/>
          <p:cNvSpPr/>
          <p:nvPr/>
        </p:nvSpPr>
        <p:spPr>
          <a:xfrm>
            <a:off x="6789336" y="6076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322736" y="6076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74</a:t>
            </a:r>
          </a:p>
        </p:txBody>
      </p:sp>
      <p:sp>
        <p:nvSpPr>
          <p:cNvPr id="81" name="Rectangle 80"/>
          <p:cNvSpPr/>
          <p:nvPr/>
        </p:nvSpPr>
        <p:spPr>
          <a:xfrm>
            <a:off x="7848600" y="6076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82" name="Rectangle 81"/>
          <p:cNvSpPr/>
          <p:nvPr/>
        </p:nvSpPr>
        <p:spPr>
          <a:xfrm>
            <a:off x="8382000" y="607637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cxnSp>
        <p:nvCxnSpPr>
          <p:cNvPr id="83" name="Straight Connector 82"/>
          <p:cNvCxnSpPr/>
          <p:nvPr/>
        </p:nvCxnSpPr>
        <p:spPr>
          <a:xfrm>
            <a:off x="3657600" y="5638800"/>
            <a:ext cx="541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4662754" y="5769678"/>
            <a:ext cx="0" cy="2501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740903" y="558501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728390" y="5783705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88" name="Rectangle 87"/>
          <p:cNvSpPr/>
          <p:nvPr/>
        </p:nvSpPr>
        <p:spPr>
          <a:xfrm>
            <a:off x="4655736" y="607637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65748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0.06042 -3.33333E-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-0.05712 -3.3333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364 -3.33333E-6 L -0.12864 -3.33333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64 -3.33333E-6 L -0.17465 -3.33333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48148E-6 L 0.06875 -1.48148E-6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48148E-6 L -0.06632 -1.48148E-6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32 -1.48148E-6 L -0.11007 -1.48148E-6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33" grpId="0" animBg="1"/>
      <p:bldP spid="34" grpId="0" animBg="1"/>
      <p:bldP spid="35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2" grpId="0"/>
      <p:bldP spid="63" grpId="0"/>
      <p:bldP spid="64" grpId="0" animBg="1"/>
      <p:bldP spid="65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5" grpId="0"/>
      <p:bldP spid="86" grpId="0"/>
      <p:bldP spid="8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5" name="Rectangle 4"/>
          <p:cNvSpPr/>
          <p:nvPr/>
        </p:nvSpPr>
        <p:spPr>
          <a:xfrm>
            <a:off x="3581400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" name="Rectangle 5"/>
          <p:cNvSpPr/>
          <p:nvPr/>
        </p:nvSpPr>
        <p:spPr>
          <a:xfrm>
            <a:off x="4114800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7" name="Rectangle 6"/>
          <p:cNvSpPr/>
          <p:nvPr/>
        </p:nvSpPr>
        <p:spPr>
          <a:xfrm>
            <a:off x="4655736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9136" y="16988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9" name="Rectangle 8"/>
          <p:cNvSpPr/>
          <p:nvPr/>
        </p:nvSpPr>
        <p:spPr>
          <a:xfrm>
            <a:off x="57225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559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893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22736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48600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382000" y="16988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418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752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086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342010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67874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01274" y="1286282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02364" y="98902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08810" y="937274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722536" y="1066800"/>
            <a:ext cx="0" cy="564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6482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1816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7150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48400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74264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307664" y="25908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4509962" y="2906641"/>
            <a:ext cx="817853" cy="443173"/>
            <a:chOff x="3448318" y="1754959"/>
            <a:chExt cx="817853" cy="443173"/>
          </a:xfrm>
        </p:grpSpPr>
        <p:sp>
          <p:nvSpPr>
            <p:cNvPr id="36" name="TextBox 35"/>
            <p:cNvSpPr txBox="1"/>
            <p:nvPr/>
          </p:nvSpPr>
          <p:spPr>
            <a:xfrm>
              <a:off x="3448318" y="182880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  <a:endParaRPr 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7867860" y="2906641"/>
            <a:ext cx="564578" cy="443173"/>
            <a:chOff x="3574955" y="1754959"/>
            <a:chExt cx="564578" cy="443173"/>
          </a:xfrm>
        </p:grpSpPr>
        <p:sp>
          <p:nvSpPr>
            <p:cNvPr id="39" name="TextBox 38"/>
            <p:cNvSpPr txBox="1"/>
            <p:nvPr/>
          </p:nvSpPr>
          <p:spPr>
            <a:xfrm>
              <a:off x="3574955" y="182880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endParaRPr 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4648200" y="25908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181600" y="25908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648200" y="2590800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44" name="Freeform 43"/>
          <p:cNvSpPr/>
          <p:nvPr/>
        </p:nvSpPr>
        <p:spPr>
          <a:xfrm flipV="1">
            <a:off x="4940801" y="2303107"/>
            <a:ext cx="516191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876800" y="2001878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6557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225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2559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781800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7315200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655736" y="36576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655736" y="3657600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181600" y="36576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65" name="Rectangle 64"/>
          <p:cNvSpPr/>
          <p:nvPr/>
        </p:nvSpPr>
        <p:spPr>
          <a:xfrm>
            <a:off x="35814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1148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655736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189136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69" name="Rectangle 68"/>
          <p:cNvSpPr/>
          <p:nvPr/>
        </p:nvSpPr>
        <p:spPr>
          <a:xfrm>
            <a:off x="5715000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2484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781800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315200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841064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374464" y="46706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75" name="Rectangle 74"/>
          <p:cNvSpPr/>
          <p:nvPr/>
        </p:nvSpPr>
        <p:spPr>
          <a:xfrm>
            <a:off x="57150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715000" y="46706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708754" y="31242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697603" y="3344173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655736" y="3657600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861628" y="42672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382000" y="42672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6781800" y="4331732"/>
            <a:ext cx="0" cy="2733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25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48148E-6 L 0.05885 1.48148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15 1.48148E-6 L 0.11718 1.48148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48148E-6 L -0.06302 1.48148E-6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32 1.48148E-6 L -0.11962 1.48148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465 1.48148E-6 L -0.17882 1.48148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299 1.48148E-6 L -0.24635 1.48148E-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74 1.48148E-6 L -0.29132 1.48148E-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8" grpId="0" animBg="1"/>
      <p:bldP spid="49" grpId="0" animBg="1"/>
      <p:bldP spid="50" grpId="0" animBg="1"/>
      <p:bldP spid="51" grpId="0" animBg="1"/>
      <p:bldP spid="58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/>
      <p:bldP spid="79" grpId="0"/>
      <p:bldP spid="80" grpId="0" animBg="1"/>
      <p:bldP spid="81" grpId="0"/>
      <p:bldP spid="8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56513" y="1894450"/>
            <a:ext cx="817853" cy="443173"/>
            <a:chOff x="3448318" y="1754959"/>
            <a:chExt cx="817853" cy="443173"/>
          </a:xfrm>
        </p:grpSpPr>
        <p:sp>
          <p:nvSpPr>
            <p:cNvPr id="5" name="TextBox 4"/>
            <p:cNvSpPr txBox="1"/>
            <p:nvPr/>
          </p:nvSpPr>
          <p:spPr>
            <a:xfrm>
              <a:off x="3448318" y="182880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  <a:endParaRPr 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" name="Freeform 6"/>
          <p:cNvSpPr/>
          <p:nvPr/>
        </p:nvSpPr>
        <p:spPr>
          <a:xfrm flipV="1">
            <a:off x="6069758" y="2275941"/>
            <a:ext cx="1058304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76028" y="2208445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9" name="Rectangle 8"/>
          <p:cNvSpPr/>
          <p:nvPr/>
        </p:nvSpPr>
        <p:spPr>
          <a:xfrm>
            <a:off x="5789884" y="1546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24600" y="1546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0464" y="1546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83864" y="15464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026764" y="1894450"/>
            <a:ext cx="564578" cy="443173"/>
            <a:chOff x="3574955" y="1754959"/>
            <a:chExt cx="564578" cy="443173"/>
          </a:xfrm>
        </p:grpSpPr>
        <p:sp>
          <p:nvSpPr>
            <p:cNvPr id="14" name="TextBox 13"/>
            <p:cNvSpPr txBox="1"/>
            <p:nvPr/>
          </p:nvSpPr>
          <p:spPr>
            <a:xfrm>
              <a:off x="3574955" y="182880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endParaRPr 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417968" y="9144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08798" y="9906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89884" y="15464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50464" y="1546412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83864" y="1546412"/>
            <a:ext cx="533400" cy="28238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91200" y="2537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325916" y="2537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51780" y="2537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85180" y="2537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791200" y="2537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6708239" y="2853480"/>
            <a:ext cx="817853" cy="443173"/>
            <a:chOff x="3448318" y="1754959"/>
            <a:chExt cx="817853" cy="443173"/>
          </a:xfrm>
        </p:grpSpPr>
        <p:sp>
          <p:nvSpPr>
            <p:cNvPr id="30" name="TextBox 29"/>
            <p:cNvSpPr txBox="1"/>
            <p:nvPr/>
          </p:nvSpPr>
          <p:spPr>
            <a:xfrm>
              <a:off x="3448318" y="182880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  <a:endParaRPr 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7486860" y="2853480"/>
            <a:ext cx="564578" cy="443173"/>
            <a:chOff x="3574955" y="1754959"/>
            <a:chExt cx="564578" cy="443173"/>
          </a:xfrm>
        </p:grpSpPr>
        <p:sp>
          <p:nvSpPr>
            <p:cNvPr id="33" name="TextBox 32"/>
            <p:cNvSpPr txBox="1"/>
            <p:nvPr/>
          </p:nvSpPr>
          <p:spPr>
            <a:xfrm>
              <a:off x="3574955" y="182880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endParaRPr 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5791200" y="2537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851780" y="2537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sp>
        <p:nvSpPr>
          <p:cNvPr id="41" name="Freeform 40"/>
          <p:cNvSpPr/>
          <p:nvPr/>
        </p:nvSpPr>
        <p:spPr>
          <a:xfrm flipV="1">
            <a:off x="7095096" y="1231598"/>
            <a:ext cx="601104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095096" y="1175471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3" name="Freeform 42"/>
          <p:cNvSpPr/>
          <p:nvPr/>
        </p:nvSpPr>
        <p:spPr>
          <a:xfrm flipV="1">
            <a:off x="5926719" y="3776052"/>
            <a:ext cx="626481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930366" y="3731565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49716" y="4061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715000" y="4061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71786" y="3276600"/>
            <a:ext cx="465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52685" y="32766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LB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5549906" y="4371011"/>
            <a:ext cx="817853" cy="443173"/>
            <a:chOff x="3448318" y="1754959"/>
            <a:chExt cx="817853" cy="443173"/>
          </a:xfrm>
        </p:grpSpPr>
        <p:sp>
          <p:nvSpPr>
            <p:cNvPr id="55" name="TextBox 54"/>
            <p:cNvSpPr txBox="1"/>
            <p:nvPr/>
          </p:nvSpPr>
          <p:spPr>
            <a:xfrm>
              <a:off x="3448318" y="1828800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  <a:endParaRPr 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745183" y="4371011"/>
            <a:ext cx="564578" cy="443173"/>
            <a:chOff x="3574955" y="1754959"/>
            <a:chExt cx="564578" cy="443173"/>
          </a:xfrm>
        </p:grpSpPr>
        <p:sp>
          <p:nvSpPr>
            <p:cNvPr id="58" name="TextBox 57"/>
            <p:cNvSpPr txBox="1"/>
            <p:nvPr/>
          </p:nvSpPr>
          <p:spPr>
            <a:xfrm>
              <a:off x="3574955" y="182880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end</a:t>
              </a:r>
              <a:endParaRPr lang="en-US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0" name="Rectangle 59"/>
          <p:cNvSpPr/>
          <p:nvPr/>
        </p:nvSpPr>
        <p:spPr>
          <a:xfrm>
            <a:off x="5715000" y="4061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715000" y="4061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249716" y="4061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5486400" y="3276600"/>
            <a:ext cx="3467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315200" y="4061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6781800" y="4061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6781800" y="3370769"/>
            <a:ext cx="0" cy="5773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486400" y="4953000"/>
            <a:ext cx="3467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715000" y="5585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249716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87</a:t>
            </a:r>
          </a:p>
        </p:txBody>
      </p:sp>
      <p:sp>
        <p:nvSpPr>
          <p:cNvPr id="68" name="Rectangle 67"/>
          <p:cNvSpPr/>
          <p:nvPr/>
        </p:nvSpPr>
        <p:spPr>
          <a:xfrm>
            <a:off x="7315200" y="5585012"/>
            <a:ext cx="533400" cy="282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81800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94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734178" y="4996934"/>
            <a:ext cx="465192" cy="633927"/>
            <a:chOff x="5734178" y="4996934"/>
            <a:chExt cx="465192" cy="633927"/>
          </a:xfrm>
        </p:grpSpPr>
        <p:sp>
          <p:nvSpPr>
            <p:cNvPr id="70" name="TextBox 69"/>
            <p:cNvSpPr txBox="1"/>
            <p:nvPr/>
          </p:nvSpPr>
          <p:spPr>
            <a:xfrm>
              <a:off x="5760628" y="4996934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LB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34178" y="5261529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UB</a:t>
              </a:r>
            </a:p>
          </p:txBody>
        </p:sp>
      </p:grpSp>
      <p:cxnSp>
        <p:nvCxnSpPr>
          <p:cNvPr id="72" name="Straight Connector 71"/>
          <p:cNvCxnSpPr/>
          <p:nvPr/>
        </p:nvCxnSpPr>
        <p:spPr>
          <a:xfrm>
            <a:off x="6248400" y="5105400"/>
            <a:ext cx="0" cy="424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315200" y="5105400"/>
            <a:ext cx="0" cy="424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7380900" y="4973052"/>
            <a:ext cx="465192" cy="633927"/>
            <a:chOff x="7380900" y="4973052"/>
            <a:chExt cx="465192" cy="633927"/>
          </a:xfrm>
        </p:grpSpPr>
        <p:sp>
          <p:nvSpPr>
            <p:cNvPr id="74" name="TextBox 73"/>
            <p:cNvSpPr txBox="1"/>
            <p:nvPr/>
          </p:nvSpPr>
          <p:spPr>
            <a:xfrm>
              <a:off x="7407350" y="4973052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LB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380900" y="5237647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UB</a:t>
              </a:r>
            </a:p>
          </p:txBody>
        </p:sp>
      </p:grpSp>
      <p:sp>
        <p:nvSpPr>
          <p:cNvPr id="78" name="Rectangle 77"/>
          <p:cNvSpPr/>
          <p:nvPr/>
        </p:nvSpPr>
        <p:spPr>
          <a:xfrm>
            <a:off x="5715000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72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315200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99</a:t>
            </a:r>
          </a:p>
        </p:txBody>
      </p:sp>
      <p:sp>
        <p:nvSpPr>
          <p:cNvPr id="80" name="Rectangle 79"/>
          <p:cNvSpPr/>
          <p:nvPr/>
        </p:nvSpPr>
        <p:spPr>
          <a:xfrm>
            <a:off x="2514600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23</a:t>
            </a:r>
          </a:p>
        </p:txBody>
      </p:sp>
      <p:sp>
        <p:nvSpPr>
          <p:cNvPr id="82" name="Rectangle 81"/>
          <p:cNvSpPr/>
          <p:nvPr/>
        </p:nvSpPr>
        <p:spPr>
          <a:xfrm>
            <a:off x="3588936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36</a:t>
            </a:r>
          </a:p>
        </p:txBody>
      </p:sp>
      <p:sp>
        <p:nvSpPr>
          <p:cNvPr id="83" name="Rectangle 82"/>
          <p:cNvSpPr/>
          <p:nvPr/>
        </p:nvSpPr>
        <p:spPr>
          <a:xfrm>
            <a:off x="4122336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42</a:t>
            </a:r>
          </a:p>
        </p:txBody>
      </p:sp>
      <p:sp>
        <p:nvSpPr>
          <p:cNvPr id="85" name="Rectangle 84"/>
          <p:cNvSpPr/>
          <p:nvPr/>
        </p:nvSpPr>
        <p:spPr>
          <a:xfrm>
            <a:off x="5181600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65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648200" y="5585012"/>
            <a:ext cx="533400" cy="282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266540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81481E-6 L 0.05746 -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163 -4.81481E-6 L 0.11493 -4.81481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81481E-6 L -0.07205 -4.8148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7037E-7 L 0.05434 3.7037E-7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7 L -0.07136 3.7037E-7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0.06493 4.07407E-6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326 4.07407E-6 L 0.13784 4.07407E-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07407E-6 L -0.04358 4.07407E-6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7" grpId="0" animBg="1"/>
      <p:bldP spid="40" grpId="0" animBg="1"/>
      <p:bldP spid="41" grpId="0" animBg="1"/>
      <p:bldP spid="42" grpId="0"/>
      <p:bldP spid="43" grpId="0" animBg="1"/>
      <p:bldP spid="44" grpId="0"/>
      <p:bldP spid="46" grpId="0" animBg="1"/>
      <p:bldP spid="50" grpId="0" animBg="1"/>
      <p:bldP spid="52" grpId="0"/>
      <p:bldP spid="53" grpId="0"/>
      <p:bldP spid="60" grpId="0" animBg="1"/>
      <p:bldP spid="61" grpId="0" animBg="1"/>
      <p:bldP spid="62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5" grpId="0" animBg="1"/>
      <p:bldP spid="8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QUICK_SORT(K,LB,UB)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264" y="935808"/>
            <a:ext cx="4000500" cy="5632311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part(</a:t>
            </a:r>
            <a:r>
              <a:rPr lang="en-US" dirty="0" err="1"/>
              <a:t>int</a:t>
            </a:r>
            <a:r>
              <a:rPr lang="en-US" dirty="0"/>
              <a:t> a[],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lb</a:t>
            </a:r>
            <a:r>
              <a:rPr lang="en-US" dirty="0" smtClean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ub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pivot=a[</a:t>
            </a:r>
            <a:r>
              <a:rPr lang="en-US" dirty="0" err="1" smtClean="0"/>
              <a:t>lb</a:t>
            </a:r>
            <a:r>
              <a:rPr lang="en-US" dirty="0" smtClean="0"/>
              <a:t>],start=</a:t>
            </a:r>
            <a:r>
              <a:rPr lang="en-US" dirty="0" err="1" smtClean="0"/>
              <a:t>lb,end</a:t>
            </a:r>
            <a:r>
              <a:rPr lang="en-US" dirty="0" smtClean="0"/>
              <a:t>=</a:t>
            </a:r>
            <a:r>
              <a:rPr lang="en-US" dirty="0" err="1" smtClean="0"/>
              <a:t>ub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    while(start&lt;end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{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smtClean="0"/>
              <a:t>              while(a[start]&lt;=</a:t>
            </a:r>
            <a:r>
              <a:rPr lang="en-US" dirty="0"/>
              <a:t>pivot)</a:t>
            </a:r>
          </a:p>
          <a:p>
            <a:r>
              <a:rPr lang="en-US" dirty="0"/>
              <a:t>    	</a:t>
            </a:r>
            <a:r>
              <a:rPr lang="en-US" dirty="0" smtClean="0"/>
              <a:t>        {</a:t>
            </a:r>
          </a:p>
          <a:p>
            <a:r>
              <a:rPr lang="en-US" dirty="0"/>
              <a:t>	 </a:t>
            </a:r>
            <a:r>
              <a:rPr lang="en-US" dirty="0" smtClean="0"/>
              <a:t>    	start++;</a:t>
            </a:r>
          </a:p>
          <a:p>
            <a:r>
              <a:rPr lang="en-US" dirty="0"/>
              <a:t>	 </a:t>
            </a:r>
            <a:r>
              <a:rPr lang="en-US" dirty="0" smtClean="0"/>
              <a:t>        }</a:t>
            </a:r>
            <a:r>
              <a:rPr lang="en-US" dirty="0"/>
              <a:t>			</a:t>
            </a:r>
            <a:r>
              <a:rPr lang="en-US" dirty="0" smtClean="0"/>
              <a:t>while(a[end]&gt;pivot</a:t>
            </a:r>
            <a:r>
              <a:rPr lang="en-US" dirty="0"/>
              <a:t>)</a:t>
            </a:r>
          </a:p>
          <a:p>
            <a:r>
              <a:rPr lang="en-US" dirty="0" smtClean="0"/>
              <a:t>	        { </a:t>
            </a:r>
          </a:p>
          <a:p>
            <a:r>
              <a:rPr lang="en-US" dirty="0" smtClean="0"/>
              <a:t>		end--;</a:t>
            </a:r>
          </a:p>
          <a:p>
            <a:r>
              <a:rPr lang="en-US" dirty="0" smtClean="0"/>
              <a:t>	         }</a:t>
            </a:r>
          </a:p>
          <a:p>
            <a:r>
              <a:rPr lang="en-US" dirty="0"/>
              <a:t>	</a:t>
            </a:r>
            <a:r>
              <a:rPr lang="en-US" dirty="0" smtClean="0"/>
              <a:t>if(start&lt;end)</a:t>
            </a:r>
          </a:p>
          <a:p>
            <a:r>
              <a:rPr lang="en-US" dirty="0" smtClean="0"/>
              <a:t>	{</a:t>
            </a:r>
            <a:endParaRPr lang="en-US" dirty="0"/>
          </a:p>
          <a:p>
            <a:r>
              <a:rPr lang="en-US" dirty="0" smtClean="0"/>
              <a:t>    	swap(a[start],a[end]);</a:t>
            </a:r>
            <a:endParaRPr lang="en-US" dirty="0"/>
          </a:p>
          <a:p>
            <a:r>
              <a:rPr lang="en-US" dirty="0"/>
              <a:t>    	</a:t>
            </a:r>
            <a:r>
              <a:rPr lang="en-US" dirty="0" smtClean="0"/>
              <a:t>}</a:t>
            </a:r>
            <a:endParaRPr lang="en-US" dirty="0"/>
          </a:p>
          <a:p>
            <a:r>
              <a:rPr lang="en-US" dirty="0" smtClean="0"/>
              <a:t>       }</a:t>
            </a:r>
            <a:r>
              <a:rPr lang="en-US" dirty="0"/>
              <a:t>		</a:t>
            </a:r>
          </a:p>
          <a:p>
            <a:r>
              <a:rPr lang="en-US" dirty="0"/>
              <a:t>	</a:t>
            </a:r>
            <a:r>
              <a:rPr lang="en-US" dirty="0" smtClean="0"/>
              <a:t>        swap(a[</a:t>
            </a:r>
            <a:r>
              <a:rPr lang="en-US" dirty="0" err="1" smtClean="0"/>
              <a:t>lb</a:t>
            </a:r>
            <a:r>
              <a:rPr lang="en-US" dirty="0" smtClean="0"/>
              <a:t>],a[end]);</a:t>
            </a:r>
          </a:p>
          <a:p>
            <a:r>
              <a:rPr lang="en-US" dirty="0"/>
              <a:t>	</a:t>
            </a:r>
            <a:r>
              <a:rPr lang="en-US" dirty="0" smtClean="0"/>
              <a:t>        return end;</a:t>
            </a:r>
            <a:endParaRPr lang="en-US" dirty="0"/>
          </a:p>
          <a:p>
            <a:r>
              <a:rPr lang="en-US" dirty="0" smtClean="0"/>
              <a:t>      }</a:t>
            </a:r>
            <a:endParaRPr lang="pt-BR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67200" y="935808"/>
            <a:ext cx="4876800" cy="3724096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US" sz="2000" b="1" u="sng" dirty="0"/>
              <a:t>Function to implement quick sort </a:t>
            </a:r>
            <a:endParaRPr lang="en-US" sz="2000" b="1" u="sng" dirty="0" smtClean="0"/>
          </a:p>
          <a:p>
            <a:r>
              <a:rPr lang="en-US" dirty="0" smtClean="0"/>
              <a:t>void </a:t>
            </a:r>
            <a:r>
              <a:rPr lang="en-US" dirty="0" err="1"/>
              <a:t>quickSort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a[],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lb</a:t>
            </a:r>
            <a:r>
              <a:rPr lang="en-US" dirty="0" smtClean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ub</a:t>
            </a:r>
            <a:r>
              <a:rPr lang="en-US" dirty="0" smtClean="0"/>
              <a:t>)</a:t>
            </a:r>
          </a:p>
          <a:p>
            <a:r>
              <a:rPr lang="en-US" dirty="0" smtClean="0"/>
              <a:t> </a:t>
            </a:r>
            <a:r>
              <a:rPr lang="en-US" dirty="0"/>
              <a:t>{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 smtClean="0"/>
              <a:t>lb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err="1" smtClean="0"/>
              <a:t>ub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{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loc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partition(a, </a:t>
            </a:r>
            <a:r>
              <a:rPr lang="en-US" dirty="0" err="1" smtClean="0"/>
              <a:t>lb</a:t>
            </a:r>
            <a:r>
              <a:rPr lang="en-US" dirty="0" smtClean="0"/>
              <a:t>, </a:t>
            </a:r>
            <a:r>
              <a:rPr lang="en-US" dirty="0" err="1" smtClean="0"/>
              <a:t>ub</a:t>
            </a:r>
            <a:r>
              <a:rPr lang="en-US" dirty="0" smtClean="0"/>
              <a:t>); </a:t>
            </a:r>
            <a:r>
              <a:rPr lang="en-US" dirty="0"/>
              <a:t>// Find the  </a:t>
            </a:r>
            <a:r>
              <a:rPr lang="en-US" dirty="0" smtClean="0"/>
              <a:t>          				partition point.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quickSort</a:t>
            </a:r>
            <a:r>
              <a:rPr lang="en-US" dirty="0" smtClean="0"/>
              <a:t>(a, </a:t>
            </a:r>
            <a:r>
              <a:rPr lang="en-US" dirty="0" err="1" smtClean="0"/>
              <a:t>lb</a:t>
            </a:r>
            <a:r>
              <a:rPr lang="en-US" dirty="0" smtClean="0"/>
              <a:t>, </a:t>
            </a:r>
            <a:r>
              <a:rPr lang="en-US" dirty="0" err="1" smtClean="0"/>
              <a:t>loc</a:t>
            </a:r>
            <a:r>
              <a:rPr lang="en-US" dirty="0" smtClean="0"/>
              <a:t> </a:t>
            </a:r>
            <a:r>
              <a:rPr lang="en-US" dirty="0"/>
              <a:t>- 1); </a:t>
            </a:r>
            <a:r>
              <a:rPr lang="en-US" dirty="0" smtClean="0"/>
              <a:t>     // </a:t>
            </a:r>
            <a:r>
              <a:rPr lang="en-US" dirty="0"/>
              <a:t>Recursively </a:t>
            </a:r>
            <a:r>
              <a:rPr lang="en-US" dirty="0" smtClean="0"/>
              <a:t>  sort 				//the </a:t>
            </a:r>
            <a:r>
              <a:rPr lang="en-US" dirty="0"/>
              <a:t>left </a:t>
            </a:r>
            <a:r>
              <a:rPr lang="en-US" dirty="0" smtClean="0"/>
              <a:t>subarray.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quickSort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/>
              <a:t>, </a:t>
            </a:r>
            <a:r>
              <a:rPr lang="en-US" dirty="0" err="1" smtClean="0"/>
              <a:t>loc</a:t>
            </a:r>
            <a:r>
              <a:rPr lang="en-US" dirty="0" smtClean="0"/>
              <a:t> </a:t>
            </a:r>
            <a:r>
              <a:rPr lang="en-US" dirty="0"/>
              <a:t>+ 1, </a:t>
            </a:r>
            <a:r>
              <a:rPr lang="en-US" dirty="0" err="1" smtClean="0"/>
              <a:t>ub</a:t>
            </a:r>
            <a:r>
              <a:rPr lang="en-US" dirty="0" smtClean="0"/>
              <a:t>);   // Recursively sort 				//the </a:t>
            </a:r>
            <a:r>
              <a:rPr lang="en-US" dirty="0"/>
              <a:t>right </a:t>
            </a:r>
            <a:r>
              <a:rPr lang="en-US" dirty="0" smtClean="0"/>
              <a:t>subarray. </a:t>
            </a:r>
          </a:p>
          <a:p>
            <a:r>
              <a:rPr lang="en-US" dirty="0" smtClean="0"/>
              <a:t>      } </a:t>
            </a:r>
          </a:p>
          <a:p>
            <a:r>
              <a:rPr lang="en-US" dirty="0" smtClean="0"/>
              <a:t>  }</a:t>
            </a:r>
            <a:endParaRPr lang="pt-BR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5257800"/>
            <a:ext cx="244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Complexity:</a:t>
            </a:r>
          </a:p>
          <a:p>
            <a:r>
              <a:rPr lang="en-US" dirty="0" smtClean="0"/>
              <a:t>Best case: O(</a:t>
            </a:r>
            <a:r>
              <a:rPr lang="en-US" dirty="0" err="1" smtClean="0"/>
              <a:t>nlogn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4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operation of sorting </a:t>
            </a:r>
            <a:r>
              <a:rPr lang="en-US" dirty="0"/>
              <a:t>is closely related to </a:t>
            </a:r>
            <a:r>
              <a:rPr lang="en-US" b="1" dirty="0">
                <a:solidFill>
                  <a:srgbClr val="C00000"/>
                </a:solidFill>
              </a:rPr>
              <a:t>process of merging</a:t>
            </a:r>
          </a:p>
          <a:p>
            <a:pPr>
              <a:buClr>
                <a:schemeClr val="tx1"/>
              </a:buClr>
            </a:pPr>
            <a:r>
              <a:rPr lang="en-US" dirty="0"/>
              <a:t>Merge Sort is a </a:t>
            </a:r>
            <a:r>
              <a:rPr lang="en-US" b="1" dirty="0">
                <a:solidFill>
                  <a:srgbClr val="C00000"/>
                </a:solidFill>
              </a:rPr>
              <a:t>divide and conquer algorithm</a:t>
            </a:r>
          </a:p>
          <a:p>
            <a:pPr>
              <a:buClr>
                <a:schemeClr val="tx1"/>
              </a:buClr>
            </a:pPr>
            <a:r>
              <a:rPr lang="en-US" dirty="0"/>
              <a:t>It is based on the </a:t>
            </a:r>
            <a:r>
              <a:rPr lang="en-US" b="1" dirty="0">
                <a:solidFill>
                  <a:srgbClr val="C00000"/>
                </a:solidFill>
              </a:rPr>
              <a:t>idea of breaking down a list into several sub-lists </a:t>
            </a:r>
            <a:r>
              <a:rPr lang="en-US" dirty="0"/>
              <a:t>until each sub list consists of a </a:t>
            </a:r>
            <a:r>
              <a:rPr lang="en-US" b="1" dirty="0">
                <a:solidFill>
                  <a:srgbClr val="C00000"/>
                </a:solidFill>
              </a:rPr>
              <a:t>single element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Merging those sub lists </a:t>
            </a:r>
            <a:r>
              <a:rPr lang="en-US" dirty="0"/>
              <a:t>in a manner that results into a sorted list</a:t>
            </a:r>
          </a:p>
          <a:p>
            <a:pPr>
              <a:buClr>
                <a:schemeClr val="tx1"/>
              </a:buClr>
            </a:pPr>
            <a:r>
              <a:rPr lang="en-US" b="1" dirty="0"/>
              <a:t>Procedure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Divide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unsorted </a:t>
            </a:r>
            <a:r>
              <a:rPr lang="en-US" b="1" dirty="0">
                <a:solidFill>
                  <a:srgbClr val="C00000"/>
                </a:solidFill>
              </a:rPr>
              <a:t>list into N sub </a:t>
            </a:r>
            <a:r>
              <a:rPr lang="en-US" dirty="0"/>
              <a:t>lists, </a:t>
            </a:r>
            <a:r>
              <a:rPr lang="en-US" b="1" dirty="0"/>
              <a:t>each containing 1 element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Take </a:t>
            </a:r>
            <a:r>
              <a:rPr lang="en-US" b="1" dirty="0">
                <a:solidFill>
                  <a:srgbClr val="C00000"/>
                </a:solidFill>
              </a:rPr>
              <a:t>adjacent pairs </a:t>
            </a:r>
            <a:r>
              <a:rPr lang="en-US" dirty="0"/>
              <a:t>of two singleton lists and </a:t>
            </a:r>
            <a:r>
              <a:rPr lang="en-US" b="1" dirty="0">
                <a:solidFill>
                  <a:srgbClr val="C00000"/>
                </a:solidFill>
              </a:rPr>
              <a:t>merge them </a:t>
            </a:r>
            <a:r>
              <a:rPr lang="en-US" dirty="0"/>
              <a:t>to form a </a:t>
            </a:r>
            <a:r>
              <a:rPr lang="en-US" b="1" dirty="0">
                <a:solidFill>
                  <a:srgbClr val="C00000"/>
                </a:solidFill>
              </a:rPr>
              <a:t>list of 2 elements</a:t>
            </a:r>
            <a:r>
              <a:rPr lang="en-US" dirty="0"/>
              <a:t>. N will now convert into N/2 lists of size 2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Repeat the process till a single sorted list of obtained</a:t>
            </a:r>
          </a:p>
          <a:p>
            <a:pPr>
              <a:buClr>
                <a:schemeClr val="tx1"/>
              </a:buClr>
            </a:pPr>
            <a:r>
              <a:rPr lang="en-US" dirty="0"/>
              <a:t>Time complexity is </a:t>
            </a:r>
            <a:r>
              <a:rPr lang="en-US" b="1" dirty="0">
                <a:solidFill>
                  <a:srgbClr val="C00000"/>
                </a:solidFill>
              </a:rPr>
              <a:t>O(n log 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3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0" y="1528465"/>
          <a:ext cx="524933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1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451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06676" y="1066800"/>
            <a:ext cx="2130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Unsorted Array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76964" y="2057400"/>
          <a:ext cx="5249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1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28600" y="26035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24000" y="3733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2286000" y="3733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3048000" y="3733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3810000" y="3733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4572000" y="3733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5334000" y="3733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6096000" y="3733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6858000" y="3733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1524000" y="32766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0" y="32766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0" y="32766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10000" y="32766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72000" y="32766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4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334000" y="32766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5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96000" y="32766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6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8000" y="32766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7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7124" y="2787134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Step 1: Split the selected array (as evenly as possible)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533400" y="4953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27" name="Rectangle 26"/>
          <p:cNvSpPr/>
          <p:nvPr/>
        </p:nvSpPr>
        <p:spPr>
          <a:xfrm>
            <a:off x="1295400" y="4953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2057400" y="4953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29" name="Rectangle 28"/>
          <p:cNvSpPr/>
          <p:nvPr/>
        </p:nvSpPr>
        <p:spPr>
          <a:xfrm>
            <a:off x="2819400" y="4953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533400" y="53594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95400" y="53594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057400" y="53594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819400" y="53594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638800" y="4953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6400800" y="4953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36" name="Rectangle 35"/>
          <p:cNvSpPr/>
          <p:nvPr/>
        </p:nvSpPr>
        <p:spPr>
          <a:xfrm>
            <a:off x="7162800" y="4953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7924800" y="4953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38" name="Rectangle 37"/>
          <p:cNvSpPr/>
          <p:nvPr/>
        </p:nvSpPr>
        <p:spPr>
          <a:xfrm>
            <a:off x="5638800" y="53594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400800" y="53594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162800" y="53594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924800" y="53594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2057400" y="4114800"/>
            <a:ext cx="25146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572000" y="4114800"/>
            <a:ext cx="25908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41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Merge Sort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311" y="1066800"/>
            <a:ext cx="7384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Step: Select the left </a:t>
            </a:r>
            <a:r>
              <a:rPr lang="en-US" b="1" dirty="0" err="1"/>
              <a:t>subarray</a:t>
            </a:r>
            <a:r>
              <a:rPr lang="en-US" b="1" dirty="0"/>
              <a:t>, </a:t>
            </a:r>
            <a:r>
              <a:rPr lang="en-IN" b="1" dirty="0"/>
              <a:t>Split the selected array (as evenly as possible)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524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2286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3048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762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86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715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4" name="Rectangle 13"/>
          <p:cNvSpPr/>
          <p:nvPr/>
        </p:nvSpPr>
        <p:spPr>
          <a:xfrm>
            <a:off x="6477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7239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8001000" y="17526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5715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77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39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2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01000" y="13462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3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7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23" name="Rectangle 22"/>
          <p:cNvSpPr/>
          <p:nvPr/>
        </p:nvSpPr>
        <p:spPr>
          <a:xfrm>
            <a:off x="1219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24" name="Rectangle 23"/>
          <p:cNvSpPr/>
          <p:nvPr/>
        </p:nvSpPr>
        <p:spPr>
          <a:xfrm>
            <a:off x="457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19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514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27" name="Rectangle 26"/>
          <p:cNvSpPr/>
          <p:nvPr/>
        </p:nvSpPr>
        <p:spPr>
          <a:xfrm>
            <a:off x="3276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2514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276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219200" y="21336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286000" y="21336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524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35" name="Rectangle 34"/>
          <p:cNvSpPr/>
          <p:nvPr/>
        </p:nvSpPr>
        <p:spPr>
          <a:xfrm>
            <a:off x="1524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3716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37" name="Rectangle 36"/>
          <p:cNvSpPr/>
          <p:nvPr/>
        </p:nvSpPr>
        <p:spPr>
          <a:xfrm>
            <a:off x="13716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2860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39" name="Rectangle 38"/>
          <p:cNvSpPr/>
          <p:nvPr/>
        </p:nvSpPr>
        <p:spPr>
          <a:xfrm>
            <a:off x="22860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290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41" name="Rectangle 40"/>
          <p:cNvSpPr/>
          <p:nvPr/>
        </p:nvSpPr>
        <p:spPr>
          <a:xfrm>
            <a:off x="34290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533400" y="3200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219200" y="3200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2590800" y="3200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276600" y="3200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457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52" name="Rectangle 51"/>
          <p:cNvSpPr/>
          <p:nvPr/>
        </p:nvSpPr>
        <p:spPr>
          <a:xfrm>
            <a:off x="1219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sp>
        <p:nvSpPr>
          <p:cNvPr id="53" name="Rectangle 52"/>
          <p:cNvSpPr/>
          <p:nvPr/>
        </p:nvSpPr>
        <p:spPr>
          <a:xfrm>
            <a:off x="2514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54" name="Rectangle 53"/>
          <p:cNvSpPr/>
          <p:nvPr/>
        </p:nvSpPr>
        <p:spPr>
          <a:xfrm>
            <a:off x="3276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cxnSp>
        <p:nvCxnSpPr>
          <p:cNvPr id="56" name="Straight Arrow Connector 55"/>
          <p:cNvCxnSpPr>
            <a:stCxn id="34" idx="2"/>
          </p:cNvCxnSpPr>
          <p:nvPr/>
        </p:nvCxnSpPr>
        <p:spPr>
          <a:xfrm>
            <a:off x="533400" y="42672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6" idx="2"/>
          </p:cNvCxnSpPr>
          <p:nvPr/>
        </p:nvCxnSpPr>
        <p:spPr>
          <a:xfrm flipH="1">
            <a:off x="1219200" y="42672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8" idx="2"/>
          </p:cNvCxnSpPr>
          <p:nvPr/>
        </p:nvCxnSpPr>
        <p:spPr>
          <a:xfrm>
            <a:off x="2667000" y="42672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40" idx="2"/>
          </p:cNvCxnSpPr>
          <p:nvPr/>
        </p:nvCxnSpPr>
        <p:spPr>
          <a:xfrm flipH="1">
            <a:off x="3276600" y="42672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736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64" name="Rectangle 63"/>
          <p:cNvSpPr/>
          <p:nvPr/>
        </p:nvSpPr>
        <p:spPr>
          <a:xfrm>
            <a:off x="1498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65" name="Rectangle 64"/>
          <p:cNvSpPr/>
          <p:nvPr/>
        </p:nvSpPr>
        <p:spPr>
          <a:xfrm>
            <a:off x="2260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66" name="Rectangle 65"/>
          <p:cNvSpPr/>
          <p:nvPr/>
        </p:nvSpPr>
        <p:spPr>
          <a:xfrm>
            <a:off x="3022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1219200" y="4953000"/>
            <a:ext cx="1041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2286000" y="4953000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410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72" name="Rectangle 71"/>
          <p:cNvSpPr/>
          <p:nvPr/>
        </p:nvSpPr>
        <p:spPr>
          <a:xfrm>
            <a:off x="61722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73" name="Rectangle 72"/>
          <p:cNvSpPr/>
          <p:nvPr/>
        </p:nvSpPr>
        <p:spPr>
          <a:xfrm>
            <a:off x="5410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1722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467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76" name="Rectangle 75"/>
          <p:cNvSpPr/>
          <p:nvPr/>
        </p:nvSpPr>
        <p:spPr>
          <a:xfrm>
            <a:off x="8229600" y="28194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77" name="Rectangle 76"/>
          <p:cNvSpPr/>
          <p:nvPr/>
        </p:nvSpPr>
        <p:spPr>
          <a:xfrm>
            <a:off x="7467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229600" y="24003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172200" y="2133600"/>
            <a:ext cx="1066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239000" y="21336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1054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82" name="Rectangle 81"/>
          <p:cNvSpPr/>
          <p:nvPr/>
        </p:nvSpPr>
        <p:spPr>
          <a:xfrm>
            <a:off x="51054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63246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84" name="Rectangle 83"/>
          <p:cNvSpPr/>
          <p:nvPr/>
        </p:nvSpPr>
        <p:spPr>
          <a:xfrm>
            <a:off x="63246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2390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86" name="Rectangle 85"/>
          <p:cNvSpPr/>
          <p:nvPr/>
        </p:nvSpPr>
        <p:spPr>
          <a:xfrm>
            <a:off x="72390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8305800" y="38862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88" name="Rectangle 87"/>
          <p:cNvSpPr/>
          <p:nvPr/>
        </p:nvSpPr>
        <p:spPr>
          <a:xfrm>
            <a:off x="8305800" y="3479800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dirty="0">
                <a:solidFill>
                  <a:srgbClr val="C00000"/>
                </a:solidFill>
              </a:rPr>
              <a:t>0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89" name="Straight Arrow Connector 88"/>
          <p:cNvCxnSpPr/>
          <p:nvPr/>
        </p:nvCxnSpPr>
        <p:spPr>
          <a:xfrm flipH="1">
            <a:off x="5486400" y="3200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6172200" y="3200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7543800" y="3200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8229600" y="3200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410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94" name="Rectangle 93"/>
          <p:cNvSpPr/>
          <p:nvPr/>
        </p:nvSpPr>
        <p:spPr>
          <a:xfrm>
            <a:off x="61722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95" name="Rectangle 94"/>
          <p:cNvSpPr/>
          <p:nvPr/>
        </p:nvSpPr>
        <p:spPr>
          <a:xfrm>
            <a:off x="7467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96" name="Rectangle 95"/>
          <p:cNvSpPr/>
          <p:nvPr/>
        </p:nvSpPr>
        <p:spPr>
          <a:xfrm>
            <a:off x="8229600" y="45720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cxnSp>
        <p:nvCxnSpPr>
          <p:cNvPr id="97" name="Straight Arrow Connector 96"/>
          <p:cNvCxnSpPr>
            <a:stCxn id="81" idx="2"/>
          </p:cNvCxnSpPr>
          <p:nvPr/>
        </p:nvCxnSpPr>
        <p:spPr>
          <a:xfrm>
            <a:off x="5486400" y="4267200"/>
            <a:ext cx="6858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3" idx="2"/>
          </p:cNvCxnSpPr>
          <p:nvPr/>
        </p:nvCxnSpPr>
        <p:spPr>
          <a:xfrm flipH="1">
            <a:off x="6172200" y="42672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5" idx="2"/>
          </p:cNvCxnSpPr>
          <p:nvPr/>
        </p:nvCxnSpPr>
        <p:spPr>
          <a:xfrm>
            <a:off x="7620000" y="42672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87" idx="2"/>
          </p:cNvCxnSpPr>
          <p:nvPr/>
        </p:nvCxnSpPr>
        <p:spPr>
          <a:xfrm flipH="1">
            <a:off x="8153400" y="42672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5689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02" name="Rectangle 101"/>
          <p:cNvSpPr/>
          <p:nvPr/>
        </p:nvSpPr>
        <p:spPr>
          <a:xfrm>
            <a:off x="6451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03" name="Rectangle 102"/>
          <p:cNvSpPr/>
          <p:nvPr/>
        </p:nvSpPr>
        <p:spPr>
          <a:xfrm>
            <a:off x="7213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04" name="Rectangle 103"/>
          <p:cNvSpPr/>
          <p:nvPr/>
        </p:nvSpPr>
        <p:spPr>
          <a:xfrm>
            <a:off x="7975600" y="5257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6172200" y="4953000"/>
            <a:ext cx="1041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7239000" y="4953000"/>
            <a:ext cx="990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1600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2</a:t>
            </a:r>
            <a:endParaRPr lang="en-US" sz="2400" b="1" dirty="0"/>
          </a:p>
        </p:txBody>
      </p:sp>
      <p:sp>
        <p:nvSpPr>
          <p:cNvPr id="108" name="Rectangle 107"/>
          <p:cNvSpPr/>
          <p:nvPr/>
        </p:nvSpPr>
        <p:spPr>
          <a:xfrm>
            <a:off x="2362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31</a:t>
            </a:r>
            <a:endParaRPr lang="en-US" sz="2400" b="1" dirty="0"/>
          </a:p>
        </p:txBody>
      </p:sp>
      <p:sp>
        <p:nvSpPr>
          <p:cNvPr id="109" name="Rectangle 108"/>
          <p:cNvSpPr/>
          <p:nvPr/>
        </p:nvSpPr>
        <p:spPr>
          <a:xfrm>
            <a:off x="3124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98</a:t>
            </a:r>
            <a:endParaRPr lang="en-US" sz="2400" b="1" dirty="0"/>
          </a:p>
        </p:txBody>
      </p:sp>
      <p:sp>
        <p:nvSpPr>
          <p:cNvPr id="110" name="Rectangle 109"/>
          <p:cNvSpPr/>
          <p:nvPr/>
        </p:nvSpPr>
        <p:spPr>
          <a:xfrm>
            <a:off x="3886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189</a:t>
            </a:r>
            <a:endParaRPr lang="en-US" sz="2400" b="1" dirty="0"/>
          </a:p>
        </p:txBody>
      </p:sp>
      <p:sp>
        <p:nvSpPr>
          <p:cNvPr id="111" name="Rectangle 110"/>
          <p:cNvSpPr/>
          <p:nvPr/>
        </p:nvSpPr>
        <p:spPr>
          <a:xfrm>
            <a:off x="4648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451</a:t>
            </a:r>
            <a:endParaRPr lang="en-US" sz="2400" b="1" dirty="0"/>
          </a:p>
        </p:txBody>
      </p:sp>
      <p:sp>
        <p:nvSpPr>
          <p:cNvPr id="112" name="Rectangle 111"/>
          <p:cNvSpPr/>
          <p:nvPr/>
        </p:nvSpPr>
        <p:spPr>
          <a:xfrm>
            <a:off x="5410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521</a:t>
            </a:r>
            <a:endParaRPr lang="en-US" sz="2400" b="1" dirty="0"/>
          </a:p>
        </p:txBody>
      </p:sp>
      <p:sp>
        <p:nvSpPr>
          <p:cNvPr id="113" name="Rectangle 112"/>
          <p:cNvSpPr/>
          <p:nvPr/>
        </p:nvSpPr>
        <p:spPr>
          <a:xfrm>
            <a:off x="6172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529</a:t>
            </a:r>
            <a:endParaRPr lang="en-US" sz="2400" b="1" dirty="0"/>
          </a:p>
        </p:txBody>
      </p:sp>
      <p:sp>
        <p:nvSpPr>
          <p:cNvPr id="114" name="Rectangle 113"/>
          <p:cNvSpPr/>
          <p:nvPr/>
        </p:nvSpPr>
        <p:spPr>
          <a:xfrm>
            <a:off x="6934200" y="6019800"/>
            <a:ext cx="7620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724</a:t>
            </a:r>
            <a:endParaRPr lang="en-US" sz="2400" b="1" dirty="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2260600" y="5638800"/>
            <a:ext cx="2387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4648200" y="5638800"/>
            <a:ext cx="2590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67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1" grpId="0" animBg="1"/>
      <p:bldP spid="52" grpId="0" animBg="1"/>
      <p:bldP spid="53" grpId="0" animBg="1"/>
      <p:bldP spid="54" grpId="0" animBg="1"/>
      <p:bldP spid="63" grpId="0" animBg="1"/>
      <p:bldP spid="64" grpId="0" animBg="1"/>
      <p:bldP spid="65" grpId="0" animBg="1"/>
      <p:bldP spid="66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3" grpId="0" animBg="1"/>
      <p:bldP spid="94" grpId="0" animBg="1"/>
      <p:bldP spid="95" grpId="0" animBg="1"/>
      <p:bldP spid="96" grpId="0" animBg="1"/>
      <p:bldP spid="101" grpId="0" animBg="1"/>
      <p:bldP spid="102" grpId="0" animBg="1"/>
      <p:bldP spid="103" grpId="0" animBg="1"/>
      <p:bldP spid="104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Procedure: merge()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35814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/>
              <a:t>Merge(</a:t>
            </a:r>
            <a:r>
              <a:rPr lang="en-US" sz="1600" dirty="0" err="1" smtClean="0"/>
              <a:t>arr,lb,mid,ub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 smtClean="0"/>
              <a:t>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=</a:t>
            </a:r>
            <a:r>
              <a:rPr lang="en-US" sz="1600" dirty="0" err="1" smtClean="0"/>
              <a:t>lb,j</a:t>
            </a:r>
            <a:r>
              <a:rPr lang="en-US" sz="1600" dirty="0" smtClean="0"/>
              <a:t>=mid +1, k=</a:t>
            </a:r>
            <a:r>
              <a:rPr lang="en-US" sz="1600" dirty="0" err="1" smtClean="0"/>
              <a:t>lb</a:t>
            </a:r>
            <a:r>
              <a:rPr lang="en-US" sz="1600" dirty="0" smtClean="0"/>
              <a:t>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while(</a:t>
            </a:r>
            <a:r>
              <a:rPr lang="en-US" sz="1600" dirty="0" err="1" smtClean="0"/>
              <a:t>i</a:t>
            </a:r>
            <a:r>
              <a:rPr lang="en-US" sz="1600" dirty="0" smtClean="0"/>
              <a:t>&lt;=mid &amp;&amp;j &lt;=</a:t>
            </a:r>
            <a:r>
              <a:rPr lang="en-US" sz="1600" dirty="0" err="1" smtClean="0"/>
              <a:t>ub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r>
              <a:rPr lang="en-US" sz="1600" dirty="0" smtClean="0"/>
              <a:t>  { </a:t>
            </a:r>
          </a:p>
          <a:p>
            <a:pPr marL="0" indent="0">
              <a:buNone/>
            </a:pPr>
            <a:r>
              <a:rPr lang="en-US" sz="1600" dirty="0" smtClean="0"/>
              <a:t>      if(</a:t>
            </a:r>
            <a:r>
              <a:rPr lang="en-US" sz="1600" dirty="0" err="1" smtClean="0"/>
              <a:t>arr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]&lt;</a:t>
            </a:r>
            <a:r>
              <a:rPr lang="en-US" sz="1600" dirty="0" err="1" smtClean="0"/>
              <a:t>arr</a:t>
            </a:r>
            <a:r>
              <a:rPr lang="en-US" sz="1600" dirty="0" smtClean="0"/>
              <a:t>[j])</a:t>
            </a:r>
          </a:p>
          <a:p>
            <a:pPr marL="0" indent="0">
              <a:buNone/>
            </a:pPr>
            <a:r>
              <a:rPr lang="en-US" sz="1600" dirty="0" smtClean="0"/>
              <a:t>        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b[k]= </a:t>
            </a:r>
            <a:r>
              <a:rPr lang="en-US" sz="1600" dirty="0" err="1" smtClean="0"/>
              <a:t>arr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err="1" smtClean="0"/>
              <a:t>i</a:t>
            </a:r>
            <a:r>
              <a:rPr lang="en-US" sz="1600" dirty="0" smtClean="0"/>
              <a:t>++,k++;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}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else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{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b[k]=</a:t>
            </a:r>
            <a:r>
              <a:rPr lang="en-US" sz="1600" dirty="0" err="1" smtClean="0"/>
              <a:t>arr</a:t>
            </a:r>
            <a:r>
              <a:rPr lang="en-US" sz="1600" dirty="0" smtClean="0"/>
              <a:t>[</a:t>
            </a:r>
            <a:r>
              <a:rPr lang="en-US" sz="1600" dirty="0" err="1" smtClean="0"/>
              <a:t>i</a:t>
            </a:r>
            <a:r>
              <a:rPr lang="en-US" sz="1600" dirty="0" smtClean="0"/>
              <a:t>];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</a:t>
            </a:r>
            <a:r>
              <a:rPr lang="en-US" sz="1600" dirty="0" err="1" smtClean="0"/>
              <a:t>j++</a:t>
            </a:r>
            <a:r>
              <a:rPr lang="en-US" sz="1600" dirty="0" smtClean="0"/>
              <a:t>,k++;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}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}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if (</a:t>
            </a:r>
            <a:r>
              <a:rPr lang="en-US" sz="1600" dirty="0" err="1" smtClean="0"/>
              <a:t>i</a:t>
            </a:r>
            <a:r>
              <a:rPr lang="en-US" sz="1600" dirty="0"/>
              <a:t>&gt;mid)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/>
              <a:t>{</a:t>
            </a:r>
            <a:r>
              <a:rPr lang="en-US" sz="1600" dirty="0" smtClean="0"/>
              <a:t>while (j&lt;=</a:t>
            </a:r>
            <a:r>
              <a:rPr lang="en-US" sz="1600" dirty="0" err="1" smtClean="0"/>
              <a:t>ub</a:t>
            </a:r>
            <a:r>
              <a:rPr lang="en-US" sz="1600" dirty="0" smtClean="0"/>
              <a:t>) {</a:t>
            </a:r>
          </a:p>
          <a:p>
            <a:pPr marL="0" indent="0">
              <a:buNone/>
            </a:pPr>
            <a:r>
              <a:rPr lang="en-US" sz="1600" dirty="0" smtClean="0"/>
              <a:t>        b[k] = </a:t>
            </a:r>
            <a:r>
              <a:rPr lang="en-US" sz="1600" dirty="0" err="1" smtClean="0"/>
              <a:t>arr</a:t>
            </a:r>
            <a:r>
              <a:rPr lang="en-US" sz="1600" dirty="0" smtClean="0"/>
              <a:t>[j];  </a:t>
            </a:r>
            <a:r>
              <a:rPr lang="en-US" sz="1600" dirty="0" err="1" smtClean="0"/>
              <a:t>j++</a:t>
            </a:r>
            <a:r>
              <a:rPr lang="en-US" sz="1600" dirty="0" smtClean="0"/>
              <a:t>; k++;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3000" y="914400"/>
            <a:ext cx="34761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else{</a:t>
            </a:r>
          </a:p>
          <a:p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&lt;= mid) {</a:t>
            </a:r>
          </a:p>
          <a:p>
            <a:r>
              <a:rPr lang="en-US" dirty="0"/>
              <a:t>        b[k] 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        k++;</a:t>
            </a:r>
          </a:p>
          <a:p>
            <a:r>
              <a:rPr lang="en-US" dirty="0"/>
              <a:t>    }</a:t>
            </a:r>
          </a:p>
          <a:p>
            <a:r>
              <a:rPr lang="en-US" dirty="0" smtClean="0"/>
              <a:t>}</a:t>
            </a:r>
          </a:p>
          <a:p>
            <a:r>
              <a:rPr lang="en-US" dirty="0"/>
              <a:t>f</a:t>
            </a:r>
            <a:r>
              <a:rPr lang="en-US" dirty="0" smtClean="0"/>
              <a:t>or(k=</a:t>
            </a:r>
            <a:r>
              <a:rPr lang="en-US" dirty="0" err="1" smtClean="0"/>
              <a:t>lb;k</a:t>
            </a:r>
            <a:r>
              <a:rPr lang="en-US" dirty="0" smtClean="0"/>
              <a:t>&lt;=</a:t>
            </a:r>
            <a:r>
              <a:rPr lang="en-US" dirty="0" err="1" smtClean="0"/>
              <a:t>ub;k</a:t>
            </a:r>
            <a:r>
              <a:rPr lang="en-US" dirty="0" smtClean="0"/>
              <a:t>++)</a:t>
            </a:r>
          </a:p>
          <a:p>
            <a:r>
              <a:rPr lang="en-US" dirty="0" err="1" smtClean="0"/>
              <a:t>arr</a:t>
            </a:r>
            <a:r>
              <a:rPr lang="en-US" dirty="0" smtClean="0"/>
              <a:t>[k]=b[k];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6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 -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610600" cy="3785652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Input: Array A, integer key</a:t>
            </a:r>
          </a:p>
          <a:p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Output: first index of key in A </a:t>
            </a:r>
          </a:p>
          <a:p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or -1 if not found 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endParaRPr lang="en-IN" sz="24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sz="24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Linear_Search</a:t>
            </a:r>
            <a:endParaRPr lang="en-IN" sz="2400" b="1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for i = 0 to last index of A: 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	 if A[i] equals key: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		 return i</a:t>
            </a:r>
          </a:p>
          <a:p>
            <a:endParaRPr lang="en-IN" sz="2400" dirty="0">
              <a:latin typeface="Consolas" pitchFamily="49" charset="0"/>
              <a:cs typeface="Consolas" pitchFamily="49" charset="0"/>
            </a:endParaRP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339371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</a:t>
            </a:r>
            <a:r>
              <a:rPr lang="en-US" dirty="0" err="1" smtClean="0"/>
              <a:t>ergeSort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990600" y="1023582"/>
            <a:ext cx="419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// Recursive function to perform merge sort</a:t>
            </a:r>
          </a:p>
          <a:p>
            <a:r>
              <a:rPr lang="en-US" dirty="0"/>
              <a:t>void 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arr[],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lb</a:t>
            </a:r>
            <a:r>
              <a:rPr lang="en-US" dirty="0" smtClean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 smtClean="0"/>
              <a:t>ub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/>
              <a:t>    if (</a:t>
            </a:r>
            <a:r>
              <a:rPr lang="en-US" dirty="0" err="1" smtClean="0"/>
              <a:t>lb</a:t>
            </a:r>
            <a:r>
              <a:rPr lang="en-US" dirty="0" smtClean="0"/>
              <a:t> </a:t>
            </a:r>
            <a:r>
              <a:rPr lang="en-US" dirty="0"/>
              <a:t>&lt; </a:t>
            </a:r>
            <a:r>
              <a:rPr lang="en-US" dirty="0" err="1" smtClean="0"/>
              <a:t>ub</a:t>
            </a:r>
            <a:r>
              <a:rPr lang="en-US" dirty="0" smtClean="0"/>
              <a:t>) </a:t>
            </a:r>
            <a:r>
              <a:rPr lang="en-US" dirty="0"/>
              <a:t>{</a:t>
            </a:r>
          </a:p>
          <a:p>
            <a:r>
              <a:rPr lang="en-US" dirty="0"/>
              <a:t>        // Find the middle point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m </a:t>
            </a:r>
            <a:r>
              <a:rPr lang="en-US" dirty="0" smtClean="0"/>
              <a:t>=( </a:t>
            </a:r>
            <a:r>
              <a:rPr lang="en-US" dirty="0" err="1" smtClean="0"/>
              <a:t>lb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err="1" smtClean="0"/>
              <a:t>ub</a:t>
            </a:r>
            <a:r>
              <a:rPr lang="en-US" dirty="0" smtClean="0"/>
              <a:t>)</a:t>
            </a:r>
            <a:r>
              <a:rPr lang="en-US" dirty="0" smtClean="0"/>
              <a:t>/ </a:t>
            </a:r>
            <a:r>
              <a:rPr lang="en-US" dirty="0"/>
              <a:t>2;</a:t>
            </a:r>
          </a:p>
          <a:p>
            <a:endParaRPr lang="en-US" dirty="0"/>
          </a:p>
          <a:p>
            <a:r>
              <a:rPr lang="en-US" dirty="0" err="1" smtClean="0"/>
              <a:t>mergeSort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/>
              <a:t>, </a:t>
            </a:r>
            <a:r>
              <a:rPr lang="en-US" dirty="0" err="1" smtClean="0"/>
              <a:t>lb</a:t>
            </a:r>
            <a:r>
              <a:rPr lang="en-US" dirty="0" smtClean="0"/>
              <a:t>, mid);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</a:t>
            </a:r>
            <a:r>
              <a:rPr lang="en-US" dirty="0" smtClean="0"/>
              <a:t>mid </a:t>
            </a:r>
            <a:r>
              <a:rPr lang="en-US" dirty="0"/>
              <a:t>+ 1, </a:t>
            </a:r>
            <a:r>
              <a:rPr lang="en-US" dirty="0" err="1" smtClean="0"/>
              <a:t>ub</a:t>
            </a:r>
            <a:r>
              <a:rPr lang="en-US" dirty="0" smtClean="0"/>
              <a:t>);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// Merge the sorted halves</a:t>
            </a:r>
          </a:p>
          <a:p>
            <a:r>
              <a:rPr lang="en-US" dirty="0"/>
              <a:t>        merge(</a:t>
            </a:r>
            <a:r>
              <a:rPr lang="en-US" dirty="0" err="1"/>
              <a:t>arr</a:t>
            </a:r>
            <a:r>
              <a:rPr lang="en-US" dirty="0"/>
              <a:t>, </a:t>
            </a:r>
            <a:r>
              <a:rPr lang="en-US" dirty="0" err="1" smtClean="0"/>
              <a:t>lb</a:t>
            </a:r>
            <a:r>
              <a:rPr lang="en-US" dirty="0" smtClean="0"/>
              <a:t>, mid, </a:t>
            </a:r>
            <a:r>
              <a:rPr lang="en-US" dirty="0" err="1" smtClean="0"/>
              <a:t>ub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Search -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066800"/>
            <a:ext cx="35700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Search for </a:t>
            </a:r>
            <a:r>
              <a:rPr lang="en-IN" sz="2400" b="1" dirty="0">
                <a:solidFill>
                  <a:srgbClr val="FF0000"/>
                </a:solidFill>
              </a:rPr>
              <a:t>1</a:t>
            </a:r>
            <a:r>
              <a:rPr lang="en-IN" sz="2400" b="1" dirty="0"/>
              <a:t> in given array</a:t>
            </a:r>
            <a:endParaRPr lang="en-US" sz="24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787445"/>
              </p:ext>
            </p:extLst>
          </p:nvPr>
        </p:nvGraphicFramePr>
        <p:xfrm>
          <a:off x="4522515" y="1112212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228600" y="167640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28600" y="18288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Comparing value of </a:t>
            </a:r>
            <a:r>
              <a:rPr lang="en-IN" b="1" dirty="0" err="1"/>
              <a:t>i</a:t>
            </a:r>
            <a:r>
              <a:rPr lang="en-IN" b="1" baseline="30000" dirty="0" err="1"/>
              <a:t>th</a:t>
            </a:r>
            <a:r>
              <a:rPr lang="en-IN" b="1" dirty="0"/>
              <a:t> index with element to be search one by one until we get searched element or end of the array</a:t>
            </a:r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28600" y="251460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2514600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i=0</a:t>
            </a:r>
            <a:endParaRPr lang="en-US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790935"/>
              </p:ext>
            </p:extLst>
          </p:nvPr>
        </p:nvGraphicFramePr>
        <p:xfrm>
          <a:off x="941115" y="3048000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8" name="Group 17"/>
          <p:cNvGrpSpPr/>
          <p:nvPr/>
        </p:nvGrpSpPr>
        <p:grpSpPr>
          <a:xfrm>
            <a:off x="1169715" y="3505200"/>
            <a:ext cx="260008" cy="614065"/>
            <a:chOff x="457200" y="3505200"/>
            <a:chExt cx="260008" cy="614065"/>
          </a:xfrm>
        </p:grpSpPr>
        <p:sp>
          <p:nvSpPr>
            <p:cNvPr id="15" name="TextBox 14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>
            <a:off x="228600" y="4424065"/>
            <a:ext cx="4038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5538" y="4439405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i=1</a:t>
            </a:r>
            <a:endParaRPr lang="en-US" b="1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180174"/>
              </p:ext>
            </p:extLst>
          </p:nvPr>
        </p:nvGraphicFramePr>
        <p:xfrm>
          <a:off x="900900" y="4948535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1129500" y="5405735"/>
            <a:ext cx="260008" cy="614065"/>
            <a:chOff x="457200" y="3505200"/>
            <a:chExt cx="260008" cy="614065"/>
          </a:xfrm>
        </p:grpSpPr>
        <p:sp>
          <p:nvSpPr>
            <p:cNvPr id="25" name="TextBox 24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4267200" y="2514600"/>
            <a:ext cx="0" cy="388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78775" y="2526175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i=2</a:t>
            </a:r>
            <a:endParaRPr lang="en-US" b="1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165934"/>
              </p:ext>
            </p:extLst>
          </p:nvPr>
        </p:nvGraphicFramePr>
        <p:xfrm>
          <a:off x="4598715" y="3048000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5417799" y="3505200"/>
            <a:ext cx="260008" cy="614065"/>
            <a:chOff x="457200" y="3505200"/>
            <a:chExt cx="260008" cy="614065"/>
          </a:xfrm>
        </p:grpSpPr>
        <p:sp>
          <p:nvSpPr>
            <p:cNvPr id="33" name="TextBox 32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>
            <a:off x="4267200" y="4416955"/>
            <a:ext cx="472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67200" y="4419600"/>
            <a:ext cx="118532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 i=3</a:t>
            </a:r>
            <a:endParaRPr lang="en-US" b="1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031212"/>
              </p:ext>
            </p:extLst>
          </p:nvPr>
        </p:nvGraphicFramePr>
        <p:xfrm>
          <a:off x="4587140" y="4941425"/>
          <a:ext cx="317368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47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47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3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8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8" name="Group 37"/>
          <p:cNvGrpSpPr/>
          <p:nvPr/>
        </p:nvGrpSpPr>
        <p:grpSpPr>
          <a:xfrm>
            <a:off x="6042950" y="5415987"/>
            <a:ext cx="260008" cy="614065"/>
            <a:chOff x="457200" y="3505200"/>
            <a:chExt cx="260008" cy="614065"/>
          </a:xfrm>
        </p:grpSpPr>
        <p:sp>
          <p:nvSpPr>
            <p:cNvPr id="39" name="TextBox 38"/>
            <p:cNvSpPr txBox="1"/>
            <p:nvPr/>
          </p:nvSpPr>
          <p:spPr>
            <a:xfrm>
              <a:off x="457200" y="3657600"/>
              <a:ext cx="260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rgbClr val="C00000"/>
                  </a:solidFill>
                </a:rPr>
                <a:t>i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6640975" y="494142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1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724400" y="6031468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Element found at </a:t>
            </a:r>
            <a:r>
              <a:rPr lang="en-IN" b="1" dirty="0" err="1"/>
              <a:t>i</a:t>
            </a:r>
            <a:r>
              <a:rPr lang="en-IN" b="1" baseline="30000" dirty="0" err="1"/>
              <a:t>th</a:t>
            </a:r>
            <a:r>
              <a:rPr lang="en-IN" b="1" dirty="0"/>
              <a:t> index, i=3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9188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42276E-6 L 0.06076 3.42276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89547E-6 L 0.06823 -2.89547E-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22109E-6 L 0.06666 1.22109E-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 animBg="1"/>
      <p:bldP spid="22" grpId="0" animBg="1"/>
      <p:bldP spid="30" grpId="0" animBg="1"/>
      <p:bldP spid="36" grpId="0" animBg="1"/>
      <p:bldP spid="41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we have an </a:t>
            </a:r>
            <a:r>
              <a:rPr lang="en-IN" b="1" dirty="0">
                <a:solidFill>
                  <a:srgbClr val="FF0000"/>
                </a:solidFill>
              </a:rPr>
              <a:t>array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that is </a:t>
            </a:r>
            <a:r>
              <a:rPr lang="en-IN" b="1" dirty="0">
                <a:solidFill>
                  <a:srgbClr val="FF0000"/>
                </a:solidFill>
              </a:rPr>
              <a:t>sorted</a:t>
            </a:r>
            <a:r>
              <a:rPr lang="en-IN" dirty="0"/>
              <a:t>, we can use a much more </a:t>
            </a:r>
            <a:r>
              <a:rPr lang="en-IN" b="1" dirty="0">
                <a:solidFill>
                  <a:srgbClr val="FF0000"/>
                </a:solidFill>
              </a:rPr>
              <a:t>efficient algorithm </a:t>
            </a:r>
            <a:r>
              <a:rPr lang="en-IN" dirty="0"/>
              <a:t>called a </a:t>
            </a:r>
            <a:r>
              <a:rPr lang="en-IN" b="1" dirty="0">
                <a:solidFill>
                  <a:srgbClr val="FF0000"/>
                </a:solidFill>
              </a:rPr>
              <a:t>Binary Search</a:t>
            </a:r>
            <a:r>
              <a:rPr lang="en-IN" dirty="0"/>
              <a:t>.</a:t>
            </a:r>
          </a:p>
          <a:p>
            <a:r>
              <a:rPr lang="en-IN" dirty="0"/>
              <a:t>In binary search </a:t>
            </a:r>
            <a:r>
              <a:rPr lang="en-IN" b="1" dirty="0">
                <a:solidFill>
                  <a:srgbClr val="FF0000"/>
                </a:solidFill>
              </a:rPr>
              <a:t>each time </a:t>
            </a:r>
            <a:r>
              <a:rPr lang="en-IN" dirty="0"/>
              <a:t>we </a:t>
            </a:r>
            <a:r>
              <a:rPr lang="en-IN" b="1" dirty="0">
                <a:solidFill>
                  <a:srgbClr val="FF0000"/>
                </a:solidFill>
              </a:rPr>
              <a:t>divide array </a:t>
            </a:r>
            <a:r>
              <a:rPr lang="en-IN" dirty="0"/>
              <a:t>into </a:t>
            </a:r>
            <a:r>
              <a:rPr lang="en-IN" b="1" dirty="0">
                <a:solidFill>
                  <a:srgbClr val="FF0000"/>
                </a:solidFill>
              </a:rPr>
              <a:t>two equal half </a:t>
            </a:r>
            <a:r>
              <a:rPr lang="en-IN" dirty="0"/>
              <a:t>and </a:t>
            </a:r>
            <a:r>
              <a:rPr lang="en-IN" b="1" dirty="0">
                <a:solidFill>
                  <a:srgbClr val="FF0000"/>
                </a:solidFill>
              </a:rPr>
              <a:t>compare middle element </a:t>
            </a:r>
            <a:r>
              <a:rPr lang="en-IN" dirty="0"/>
              <a:t>with </a:t>
            </a:r>
            <a:r>
              <a:rPr lang="en-IN" b="1" dirty="0">
                <a:solidFill>
                  <a:srgbClr val="FF0000"/>
                </a:solidFill>
              </a:rPr>
              <a:t>search element</a:t>
            </a:r>
            <a:r>
              <a:rPr lang="en-IN" dirty="0"/>
              <a:t>.</a:t>
            </a:r>
          </a:p>
          <a:p>
            <a:r>
              <a:rPr lang="en-IN" dirty="0"/>
              <a:t>Searching Logic</a:t>
            </a:r>
          </a:p>
          <a:p>
            <a:pPr lvl="1"/>
            <a:r>
              <a:rPr lang="en-IN" dirty="0"/>
              <a:t>If </a:t>
            </a:r>
            <a:r>
              <a:rPr lang="en-IN" b="1" dirty="0">
                <a:solidFill>
                  <a:srgbClr val="FF0000"/>
                </a:solidFill>
              </a:rPr>
              <a:t>middle element </a:t>
            </a:r>
            <a:r>
              <a:rPr lang="en-IN" dirty="0"/>
              <a:t>is </a:t>
            </a:r>
            <a:r>
              <a:rPr lang="en-IN" b="1" dirty="0">
                <a:solidFill>
                  <a:srgbClr val="FF0000"/>
                </a:solidFill>
              </a:rPr>
              <a:t>equal to search element</a:t>
            </a:r>
            <a:r>
              <a:rPr lang="en-IN" dirty="0"/>
              <a:t> then we got that element and </a:t>
            </a:r>
            <a:r>
              <a:rPr lang="en-IN" b="1" dirty="0">
                <a:solidFill>
                  <a:srgbClr val="FF0000"/>
                </a:solidFill>
              </a:rPr>
              <a:t>return that index</a:t>
            </a:r>
          </a:p>
          <a:p>
            <a:pPr lvl="1"/>
            <a:r>
              <a:rPr lang="en-IN" dirty="0"/>
              <a:t>if </a:t>
            </a:r>
            <a:r>
              <a:rPr lang="en-IN" b="1" dirty="0">
                <a:solidFill>
                  <a:srgbClr val="FF0000"/>
                </a:solidFill>
              </a:rPr>
              <a:t>middle element</a:t>
            </a:r>
            <a:r>
              <a:rPr lang="en-IN" dirty="0"/>
              <a:t> is </a:t>
            </a:r>
            <a:r>
              <a:rPr lang="en-IN" b="1" dirty="0">
                <a:solidFill>
                  <a:srgbClr val="FF0000"/>
                </a:solidFill>
              </a:rPr>
              <a:t>less than search element</a:t>
            </a:r>
            <a:r>
              <a:rPr lang="en-IN" dirty="0"/>
              <a:t> we </a:t>
            </a:r>
            <a:r>
              <a:rPr lang="en-IN" b="1" dirty="0">
                <a:solidFill>
                  <a:srgbClr val="FF0000"/>
                </a:solidFill>
              </a:rPr>
              <a:t>look right part</a:t>
            </a:r>
            <a:r>
              <a:rPr lang="en-IN" dirty="0"/>
              <a:t> of array</a:t>
            </a:r>
          </a:p>
          <a:p>
            <a:pPr lvl="1"/>
            <a:r>
              <a:rPr lang="en-IN" dirty="0"/>
              <a:t>if </a:t>
            </a:r>
            <a:r>
              <a:rPr lang="en-IN" b="1" dirty="0">
                <a:solidFill>
                  <a:srgbClr val="FF0000"/>
                </a:solidFill>
              </a:rPr>
              <a:t>middle element</a:t>
            </a:r>
            <a:r>
              <a:rPr lang="en-IN" dirty="0"/>
              <a:t> is </a:t>
            </a:r>
            <a:r>
              <a:rPr lang="en-IN" b="1" dirty="0">
                <a:solidFill>
                  <a:srgbClr val="FF0000"/>
                </a:solidFill>
              </a:rPr>
              <a:t>greater than search element</a:t>
            </a:r>
            <a:r>
              <a:rPr lang="en-IN" dirty="0"/>
              <a:t> we look </a:t>
            </a:r>
            <a:r>
              <a:rPr lang="en-IN" b="1" dirty="0">
                <a:solidFill>
                  <a:srgbClr val="FF0000"/>
                </a:solidFill>
              </a:rPr>
              <a:t>left part</a:t>
            </a:r>
            <a:r>
              <a:rPr lang="en-IN" dirty="0"/>
              <a:t> of array.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50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-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143000"/>
            <a:ext cx="8724900" cy="5262979"/>
          </a:xfrm>
          <a:prstGeom prst="rect">
            <a:avLst/>
          </a:prstGeom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Input: Sorted Array A, integer key</a:t>
            </a:r>
          </a:p>
          <a:p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Output: first index of key in A, </a:t>
            </a:r>
          </a:p>
          <a:p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or -1 if not found </a:t>
            </a:r>
          </a:p>
          <a:p>
            <a:r>
              <a:rPr lang="en-IN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sz="2400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Binary_Search</a:t>
            </a:r>
            <a:r>
              <a:rPr lang="en-IN" sz="2400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(A, left, right)</a:t>
            </a:r>
          </a:p>
          <a:p>
            <a:r>
              <a:rPr lang="en-IN" sz="2400" b="1" dirty="0">
                <a:latin typeface="Consolas" pitchFamily="49" charset="0"/>
                <a:cs typeface="Consolas" pitchFamily="49" charset="0"/>
              </a:rPr>
              <a:t>left = 0, right = n-1</a:t>
            </a:r>
          </a:p>
          <a:p>
            <a:r>
              <a:rPr lang="en-IN" sz="2400" b="1" dirty="0">
                <a:latin typeface="Consolas" pitchFamily="49" charset="0"/>
                <a:cs typeface="Consolas" pitchFamily="49" charset="0"/>
              </a:rPr>
              <a:t>while </a:t>
            </a:r>
            <a:r>
              <a:rPr lang="en-IN" sz="2400" b="1">
                <a:latin typeface="Consolas" pitchFamily="49" charset="0"/>
                <a:cs typeface="Consolas" pitchFamily="49" charset="0"/>
              </a:rPr>
              <a:t>left &lt; </a:t>
            </a:r>
            <a:r>
              <a:rPr lang="en-IN" sz="2400" b="1" dirty="0">
                <a:latin typeface="Consolas" pitchFamily="49" charset="0"/>
                <a:cs typeface="Consolas" pitchFamily="49" charset="0"/>
              </a:rPr>
              <a:t>right 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middle = index halfway between left, right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if A[middle] matches key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return middle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else if key less than A[middle]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right = middle -1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else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     left = middle + 1</a:t>
            </a:r>
          </a:p>
          <a:p>
            <a:r>
              <a:rPr lang="en-IN" sz="2400" dirty="0">
                <a:latin typeface="Consolas" pitchFamily="49" charset="0"/>
                <a:cs typeface="Consolas" pitchFamily="49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245110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- 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080304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/>
              <a:t>Search for </a:t>
            </a:r>
            <a:r>
              <a:rPr lang="en-IN" sz="2400" b="1" dirty="0">
                <a:solidFill>
                  <a:srgbClr val="FF0000"/>
                </a:solidFill>
              </a:rPr>
              <a:t>6</a:t>
            </a:r>
            <a:r>
              <a:rPr lang="en-IN" sz="2400" b="1" dirty="0"/>
              <a:t> in given array</a:t>
            </a:r>
            <a:endParaRPr lang="en-US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241190"/>
              </p:ext>
            </p:extLst>
          </p:nvPr>
        </p:nvGraphicFramePr>
        <p:xfrm>
          <a:off x="1142999" y="1676400"/>
          <a:ext cx="7848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-1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28600" y="342900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28800" y="3424535"/>
            <a:ext cx="600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Key=6, No of Elements = 10, so left = 0, right=9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28600" y="388620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035791"/>
              </p:ext>
            </p:extLst>
          </p:nvPr>
        </p:nvGraphicFramePr>
        <p:xfrm>
          <a:off x="1143000" y="217990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28600" y="2186650"/>
            <a:ext cx="7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2551" y="3953470"/>
            <a:ext cx="76747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middle index =</a:t>
            </a:r>
            <a:r>
              <a:rPr lang="en-IN" dirty="0"/>
              <a:t> (left + right) /2 = (0+9)/2 </a:t>
            </a:r>
            <a:r>
              <a:rPr lang="en-IN" b="1" dirty="0">
                <a:solidFill>
                  <a:srgbClr val="C00000"/>
                </a:solidFill>
              </a:rPr>
              <a:t>= 4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middle element value </a:t>
            </a:r>
            <a:r>
              <a:rPr lang="en-IN" dirty="0"/>
              <a:t>= a[4] = </a:t>
            </a:r>
            <a:r>
              <a:rPr lang="en-IN" b="1" dirty="0">
                <a:solidFill>
                  <a:srgbClr val="C00000"/>
                </a:solidFill>
              </a:rPr>
              <a:t>19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Key=6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less than </a:t>
            </a:r>
            <a:r>
              <a:rPr lang="en-IN" dirty="0"/>
              <a:t>middle element = </a:t>
            </a:r>
            <a:r>
              <a:rPr lang="en-IN" b="1" dirty="0">
                <a:solidFill>
                  <a:srgbClr val="C00000"/>
                </a:solidFill>
              </a:rPr>
              <a:t>19</a:t>
            </a:r>
            <a:r>
              <a:rPr lang="en-IN" dirty="0"/>
              <a:t>, so </a:t>
            </a:r>
            <a:r>
              <a:rPr lang="en-IN" b="1" dirty="0"/>
              <a:t>right</a:t>
            </a:r>
            <a:r>
              <a:rPr lang="en-IN" dirty="0"/>
              <a:t> = middle – 1 = 4 – 1 = </a:t>
            </a:r>
            <a:r>
              <a:rPr lang="en-IN" b="1" dirty="0">
                <a:solidFill>
                  <a:srgbClr val="C00000"/>
                </a:solidFill>
              </a:rPr>
              <a:t>3, left = 0 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298864"/>
              </p:ext>
            </p:extLst>
          </p:nvPr>
        </p:nvGraphicFramePr>
        <p:xfrm>
          <a:off x="938665" y="4963580"/>
          <a:ext cx="7848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-1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896973"/>
              </p:ext>
            </p:extLst>
          </p:nvPr>
        </p:nvGraphicFramePr>
        <p:xfrm>
          <a:off x="938666" y="546708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266" y="5473830"/>
            <a:ext cx="7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90500" y="5820977"/>
            <a:ext cx="618439" cy="614065"/>
            <a:chOff x="277985" y="3505200"/>
            <a:chExt cx="618439" cy="614065"/>
          </a:xfrm>
        </p:grpSpPr>
        <p:sp>
          <p:nvSpPr>
            <p:cNvPr id="18" name="TextBox 17"/>
            <p:cNvSpPr txBox="1"/>
            <p:nvPr/>
          </p:nvSpPr>
          <p:spPr>
            <a:xfrm>
              <a:off x="277985" y="3657600"/>
              <a:ext cx="618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left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69765" y="5874510"/>
            <a:ext cx="784510" cy="614065"/>
            <a:chOff x="194950" y="3505200"/>
            <a:chExt cx="784510" cy="614065"/>
          </a:xfrm>
        </p:grpSpPr>
        <p:sp>
          <p:nvSpPr>
            <p:cNvPr id="21" name="TextBox 20"/>
            <p:cNvSpPr txBox="1"/>
            <p:nvPr/>
          </p:nvSpPr>
          <p:spPr>
            <a:xfrm>
              <a:off x="194950" y="3657600"/>
              <a:ext cx="78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right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203425" y="2685202"/>
            <a:ext cx="618439" cy="614065"/>
            <a:chOff x="277985" y="3505200"/>
            <a:chExt cx="618439" cy="614065"/>
          </a:xfrm>
        </p:grpSpPr>
        <p:sp>
          <p:nvSpPr>
            <p:cNvPr id="24" name="TextBox 23"/>
            <p:cNvSpPr txBox="1"/>
            <p:nvPr/>
          </p:nvSpPr>
          <p:spPr>
            <a:xfrm>
              <a:off x="277985" y="3657600"/>
              <a:ext cx="618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left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8207090" y="2738735"/>
            <a:ext cx="784510" cy="614065"/>
            <a:chOff x="194950" y="3505200"/>
            <a:chExt cx="784510" cy="614065"/>
          </a:xfrm>
        </p:grpSpPr>
        <p:sp>
          <p:nvSpPr>
            <p:cNvPr id="27" name="TextBox 26"/>
            <p:cNvSpPr txBox="1"/>
            <p:nvPr/>
          </p:nvSpPr>
          <p:spPr>
            <a:xfrm>
              <a:off x="194950" y="3657600"/>
              <a:ext cx="78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right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228600" y="3886200"/>
            <a:ext cx="84388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1: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694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  <p:bldP spid="16" grpId="0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- Algorithm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2699" y="1057870"/>
            <a:ext cx="8014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middle index =</a:t>
            </a:r>
            <a:r>
              <a:rPr lang="en-IN" dirty="0"/>
              <a:t> (left + right) /2 = (0+3)/2 </a:t>
            </a:r>
            <a:r>
              <a:rPr lang="en-IN" b="1" dirty="0">
                <a:solidFill>
                  <a:srgbClr val="C00000"/>
                </a:solidFill>
              </a:rPr>
              <a:t>= 1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middle element value </a:t>
            </a:r>
            <a:r>
              <a:rPr lang="en-IN" dirty="0"/>
              <a:t>= a[1] = </a:t>
            </a:r>
            <a:r>
              <a:rPr lang="en-IN" b="1" dirty="0">
                <a:solidFill>
                  <a:srgbClr val="C00000"/>
                </a:solidFill>
              </a:rPr>
              <a:t>5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Key=6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greater than </a:t>
            </a:r>
            <a:r>
              <a:rPr lang="en-IN" dirty="0"/>
              <a:t>middle element = </a:t>
            </a:r>
            <a:r>
              <a:rPr lang="en-IN" b="1" dirty="0">
                <a:solidFill>
                  <a:srgbClr val="C00000"/>
                </a:solidFill>
              </a:rPr>
              <a:t>5</a:t>
            </a:r>
            <a:r>
              <a:rPr lang="en-IN" dirty="0"/>
              <a:t>, so </a:t>
            </a:r>
            <a:r>
              <a:rPr lang="en-IN" b="1" dirty="0"/>
              <a:t>left </a:t>
            </a:r>
            <a:r>
              <a:rPr lang="en-IN" dirty="0"/>
              <a:t>= middle + 1 =1 + 1 = </a:t>
            </a:r>
            <a:r>
              <a:rPr lang="en-IN" b="1" dirty="0">
                <a:solidFill>
                  <a:srgbClr val="C00000"/>
                </a:solidFill>
              </a:rPr>
              <a:t>2, right = 3 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68235"/>
              </p:ext>
            </p:extLst>
          </p:nvPr>
        </p:nvGraphicFramePr>
        <p:xfrm>
          <a:off x="938665" y="2067980"/>
          <a:ext cx="7848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-1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505496"/>
              </p:ext>
            </p:extLst>
          </p:nvPr>
        </p:nvGraphicFramePr>
        <p:xfrm>
          <a:off x="938666" y="257148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266" y="2578230"/>
            <a:ext cx="7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81961" y="2967335"/>
            <a:ext cx="618439" cy="614065"/>
            <a:chOff x="277985" y="3505200"/>
            <a:chExt cx="618439" cy="614065"/>
          </a:xfrm>
        </p:grpSpPr>
        <p:sp>
          <p:nvSpPr>
            <p:cNvPr id="10" name="TextBox 9"/>
            <p:cNvSpPr txBox="1"/>
            <p:nvPr/>
          </p:nvSpPr>
          <p:spPr>
            <a:xfrm>
              <a:off x="277985" y="3657600"/>
              <a:ext cx="618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left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269765" y="2978910"/>
            <a:ext cx="784510" cy="614065"/>
            <a:chOff x="194950" y="3505200"/>
            <a:chExt cx="784510" cy="614065"/>
          </a:xfrm>
        </p:grpSpPr>
        <p:sp>
          <p:nvSpPr>
            <p:cNvPr id="13" name="TextBox 12"/>
            <p:cNvSpPr txBox="1"/>
            <p:nvPr/>
          </p:nvSpPr>
          <p:spPr>
            <a:xfrm>
              <a:off x="194950" y="3657600"/>
              <a:ext cx="7845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right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28600" y="1013750"/>
            <a:ext cx="84388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2: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28600" y="3733800"/>
            <a:ext cx="8763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87493" y="3801070"/>
            <a:ext cx="5544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middle index =</a:t>
            </a:r>
            <a:r>
              <a:rPr lang="en-IN" dirty="0"/>
              <a:t> (left + right) /2 = (2+3)/2 </a:t>
            </a:r>
            <a:r>
              <a:rPr lang="en-IN" b="1" dirty="0">
                <a:solidFill>
                  <a:srgbClr val="C00000"/>
                </a:solidFill>
              </a:rPr>
              <a:t>= 2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middle element value </a:t>
            </a:r>
            <a:r>
              <a:rPr lang="en-IN" dirty="0"/>
              <a:t>= a[2] = </a:t>
            </a:r>
            <a:r>
              <a:rPr lang="en-IN" b="1" dirty="0">
                <a:solidFill>
                  <a:srgbClr val="C00000"/>
                </a:solidFill>
              </a:rPr>
              <a:t>6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Key=6</a:t>
            </a:r>
            <a:r>
              <a:rPr lang="en-IN" dirty="0"/>
              <a:t> is </a:t>
            </a:r>
            <a:r>
              <a:rPr lang="en-IN" b="1" dirty="0">
                <a:solidFill>
                  <a:srgbClr val="C00000"/>
                </a:solidFill>
              </a:rPr>
              <a:t>equals to </a:t>
            </a:r>
            <a:r>
              <a:rPr lang="en-IN" dirty="0"/>
              <a:t>middle element = </a:t>
            </a:r>
            <a:r>
              <a:rPr lang="en-IN" b="1" dirty="0">
                <a:solidFill>
                  <a:srgbClr val="C00000"/>
                </a:solidFill>
              </a:rPr>
              <a:t>6</a:t>
            </a:r>
            <a:r>
              <a:rPr lang="en-IN" dirty="0"/>
              <a:t>, so </a:t>
            </a:r>
            <a:r>
              <a:rPr lang="en-IN" b="1" dirty="0"/>
              <a:t>element found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863684"/>
              </p:ext>
            </p:extLst>
          </p:nvPr>
        </p:nvGraphicFramePr>
        <p:xfrm>
          <a:off x="938665" y="4811180"/>
          <a:ext cx="78486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-1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19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25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46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78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102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114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63232"/>
              </p:ext>
            </p:extLst>
          </p:nvPr>
        </p:nvGraphicFramePr>
        <p:xfrm>
          <a:off x="938666" y="5314680"/>
          <a:ext cx="7848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8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sz="18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4266" y="5321430"/>
            <a:ext cx="710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1846015" y="5668577"/>
            <a:ext cx="2108013" cy="614065"/>
            <a:chOff x="-466800" y="3505200"/>
            <a:chExt cx="2108013" cy="614065"/>
          </a:xfrm>
        </p:grpSpPr>
        <p:sp>
          <p:nvSpPr>
            <p:cNvPr id="22" name="TextBox 21"/>
            <p:cNvSpPr txBox="1"/>
            <p:nvPr/>
          </p:nvSpPr>
          <p:spPr>
            <a:xfrm>
              <a:off x="-466800" y="3657600"/>
              <a:ext cx="21080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Element Found</a:t>
              </a:r>
              <a:endPara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587204" y="3505200"/>
              <a:ext cx="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28600" y="3733800"/>
            <a:ext cx="843885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 dirty="0"/>
              <a:t>Step 3: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732676" y="481217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FF0000"/>
                </a:solidFill>
              </a:rPr>
              <a:t>6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748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animBg="1"/>
      <p:bldP spid="20" grpId="0"/>
      <p:bldP spid="24" grpId="0" animBg="1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32800</TotalTime>
  <Words>2965</Words>
  <Application>Microsoft Office PowerPoint</Application>
  <PresentationFormat>On-screen Show (4:3)</PresentationFormat>
  <Paragraphs>1256</Paragraphs>
  <Slides>40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Calibri</vt:lpstr>
      <vt:lpstr>Consolas</vt:lpstr>
      <vt:lpstr>Open Sans</vt:lpstr>
      <vt:lpstr>Open Sans Bold</vt:lpstr>
      <vt:lpstr>Open Sans Extrabold</vt:lpstr>
      <vt:lpstr>Open Sans Light</vt:lpstr>
      <vt:lpstr>Open Sans Semibold</vt:lpstr>
      <vt:lpstr>Times New Roman</vt:lpstr>
      <vt:lpstr>Wingdings</vt:lpstr>
      <vt:lpstr>Office Theme</vt:lpstr>
      <vt:lpstr>PowerPoint Presentation</vt:lpstr>
      <vt:lpstr>Sorting &amp; Searching</vt:lpstr>
      <vt:lpstr>Linear/Sequential Search</vt:lpstr>
      <vt:lpstr>Sequential Search - Algorithm</vt:lpstr>
      <vt:lpstr>Sequential Search - Example</vt:lpstr>
      <vt:lpstr>Binary Search</vt:lpstr>
      <vt:lpstr>Binary Search - Algorithm</vt:lpstr>
      <vt:lpstr>Binary Search - Algorithm</vt:lpstr>
      <vt:lpstr>Binary Search - Algorithm</vt:lpstr>
      <vt:lpstr>SORTING</vt:lpstr>
      <vt:lpstr>Bubble Sort</vt:lpstr>
      <vt:lpstr>Bubble Sort</vt:lpstr>
      <vt:lpstr>Bubble Sort</vt:lpstr>
      <vt:lpstr>Procedure: bubble_sort ()</vt:lpstr>
      <vt:lpstr>Selection Sort</vt:lpstr>
      <vt:lpstr>Selection Sort</vt:lpstr>
      <vt:lpstr>Selection Sort</vt:lpstr>
      <vt:lpstr>Selection Sort</vt:lpstr>
      <vt:lpstr>Selection Sort</vt:lpstr>
      <vt:lpstr>selectionSort(int arr[], int n)</vt:lpstr>
      <vt:lpstr>Insertion Sort</vt:lpstr>
      <vt:lpstr>Insertion Sort Example</vt:lpstr>
      <vt:lpstr>Insertion Sort Example Cont.</vt:lpstr>
      <vt:lpstr>Insertion Sort Example Cont.</vt:lpstr>
      <vt:lpstr>Insertion Sort Example Cont.</vt:lpstr>
      <vt:lpstr>insertionSort(int arr[], int n) </vt:lpstr>
      <vt:lpstr>Insertion Sort cont.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Algorithm: QUICK_SORT(K,LB,UB)</vt:lpstr>
      <vt:lpstr>Merge Sort</vt:lpstr>
      <vt:lpstr>Merge Sort</vt:lpstr>
      <vt:lpstr>Merge Sort</vt:lpstr>
      <vt:lpstr>Procedure: merge()</vt:lpstr>
      <vt:lpstr>mergeSort()</vt:lpstr>
    </vt:vector>
  </TitlesOfParts>
  <Company>Darshan Institute of Engg. &amp; Tech.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and Searching - 2130702 - Data Structure</dc:title>
  <dc:creator>Darshan Institute of Engg. &amp; Tech.</dc:creator>
  <cp:lastModifiedBy>Dell</cp:lastModifiedBy>
  <cp:revision>9876</cp:revision>
  <dcterms:created xsi:type="dcterms:W3CDTF">2013-05-17T03:00:03Z</dcterms:created>
  <dcterms:modified xsi:type="dcterms:W3CDTF">2024-06-16T06:01:43Z</dcterms:modified>
</cp:coreProperties>
</file>