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5" r:id="rId5"/>
    <p:sldId id="261" r:id="rId6"/>
    <p:sldId id="266" r:id="rId7"/>
    <p:sldId id="257" r:id="rId8"/>
    <p:sldId id="258" r:id="rId9"/>
    <p:sldId id="264" r:id="rId10"/>
    <p:sldId id="263" r:id="rId11"/>
    <p:sldId id="262"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6" r:id="rId28"/>
    <p:sldId id="282" r:id="rId29"/>
    <p:sldId id="283" r:id="rId30"/>
    <p:sldId id="284" r:id="rId31"/>
    <p:sldId id="287" r:id="rId32"/>
    <p:sldId id="288" r:id="rId33"/>
    <p:sldId id="289" r:id="rId34"/>
    <p:sldId id="290" r:id="rId35"/>
    <p:sldId id="291" r:id="rId36"/>
    <p:sldId id="292" r:id="rId37"/>
    <p:sldId id="293" r:id="rId38"/>
    <p:sldId id="294" r:id="rId39"/>
    <p:sldId id="306" r:id="rId40"/>
    <p:sldId id="308" r:id="rId41"/>
    <p:sldId id="299" r:id="rId42"/>
    <p:sldId id="300" r:id="rId43"/>
    <p:sldId id="295" r:id="rId44"/>
    <p:sldId id="296" r:id="rId45"/>
    <p:sldId id="297" r:id="rId46"/>
    <p:sldId id="298" r:id="rId47"/>
    <p:sldId id="302" r:id="rId48"/>
    <p:sldId id="303" r:id="rId49"/>
    <p:sldId id="304" r:id="rId50"/>
    <p:sldId id="30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A1E1-B2D0-FC2F-36CC-8B24DEEF5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12235-BBA6-1CEC-B77E-3A7F5039D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921856-E7D5-4064-57AA-93817D5CF03C}"/>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5" name="Footer Placeholder 4">
            <a:extLst>
              <a:ext uri="{FF2B5EF4-FFF2-40B4-BE49-F238E27FC236}">
                <a16:creationId xmlns:a16="http://schemas.microsoft.com/office/drawing/2014/main" id="{9C1CE05A-2876-AF11-4B4E-3E9A7DF51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C4448-824B-F6D3-32F2-CC8F1F11382B}"/>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78212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AB67-503D-15F3-C627-02AAAC489D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236F34-F7AA-4A3F-1871-2FA15A3E89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27F71-92D1-0E9C-A101-EC38B26A8344}"/>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5" name="Footer Placeholder 4">
            <a:extLst>
              <a:ext uri="{FF2B5EF4-FFF2-40B4-BE49-F238E27FC236}">
                <a16:creationId xmlns:a16="http://schemas.microsoft.com/office/drawing/2014/main" id="{1BAD20A8-2F98-FEE4-186A-3DE31BE0D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165FB-56EC-33FC-0B21-E0D7EDCF2CB9}"/>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221593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D544A-EA82-FAE0-41A1-26BCC444D6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6053E1-971B-D2D6-046E-E8D04B553A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4DE6C-C7F9-9698-E088-130F749E0FDD}"/>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5" name="Footer Placeholder 4">
            <a:extLst>
              <a:ext uri="{FF2B5EF4-FFF2-40B4-BE49-F238E27FC236}">
                <a16:creationId xmlns:a16="http://schemas.microsoft.com/office/drawing/2014/main" id="{33E7E22E-5B37-437E-FBDB-5A285CA2D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5ABF8-C4A4-2CC8-4608-88034E214F31}"/>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200647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73A-E5D1-5F0A-DDC9-067E1017E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ABCC9-9B6F-332D-EA8E-C14DEB4FB1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79B29-434D-EFA6-D96A-F076CF73C8F5}"/>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5" name="Footer Placeholder 4">
            <a:extLst>
              <a:ext uri="{FF2B5EF4-FFF2-40B4-BE49-F238E27FC236}">
                <a16:creationId xmlns:a16="http://schemas.microsoft.com/office/drawing/2014/main" id="{7F103E97-8BF0-403F-200C-BD22D7B28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C4679-2658-FFD1-AAC5-68C3569371F0}"/>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218051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41F0-018A-99CE-AB6F-4CD71DBC83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2600F9-6FB2-C7FA-BD18-347CC356E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84BE9-0143-EFEB-4BC0-2286D8300654}"/>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5" name="Footer Placeholder 4">
            <a:extLst>
              <a:ext uri="{FF2B5EF4-FFF2-40B4-BE49-F238E27FC236}">
                <a16:creationId xmlns:a16="http://schemas.microsoft.com/office/drawing/2014/main" id="{1BB4D85F-4562-7CDD-8BDA-E524DEAB5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E8349-83CA-E8C4-1EEF-CA671563BCBA}"/>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389459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FBB4-4314-0565-7058-54DEC2A54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D3E966-0EA1-4897-F9AC-528C8C47B2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E5B37-A830-7B51-C0FC-7CC231743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1DEAA4-74D4-D1C5-5903-082F3D5C2308}"/>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6" name="Footer Placeholder 5">
            <a:extLst>
              <a:ext uri="{FF2B5EF4-FFF2-40B4-BE49-F238E27FC236}">
                <a16:creationId xmlns:a16="http://schemas.microsoft.com/office/drawing/2014/main" id="{8E45B466-0946-E297-719B-825F6B003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3F045-2A93-CEB5-732D-FB532613B30E}"/>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353001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A555-9E95-1C33-61DE-A9D9BBDA59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29B975-1B7F-9BF8-6DF8-680FFED10C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D1FB3-A356-192B-B5F0-CB2255C3F3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A105D9-2AE1-B32B-9128-E4DF6FDAC7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06B6C6-3D55-ACDF-8656-66D2CC63E3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CCE48E-09F5-B7A8-B022-FA31D7AE56A5}"/>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8" name="Footer Placeholder 7">
            <a:extLst>
              <a:ext uri="{FF2B5EF4-FFF2-40B4-BE49-F238E27FC236}">
                <a16:creationId xmlns:a16="http://schemas.microsoft.com/office/drawing/2014/main" id="{394FC171-BE12-8B65-3A47-0C32CA5AF2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4F9D0C-EBCF-B304-153D-FA1C64D96FB6}"/>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361320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2EC5-7975-9D2D-F297-84E9E0731D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372314-348F-38BC-C241-F2E7105DD04C}"/>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4" name="Footer Placeholder 3">
            <a:extLst>
              <a:ext uri="{FF2B5EF4-FFF2-40B4-BE49-F238E27FC236}">
                <a16:creationId xmlns:a16="http://schemas.microsoft.com/office/drawing/2014/main" id="{50DFBA6A-2936-7B10-C941-5090704003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8E2AD-84BA-7DFB-38D3-A28D1DFD7D39}"/>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178555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46F35F-A95D-B038-0A48-0A5874743231}"/>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3" name="Footer Placeholder 2">
            <a:extLst>
              <a:ext uri="{FF2B5EF4-FFF2-40B4-BE49-F238E27FC236}">
                <a16:creationId xmlns:a16="http://schemas.microsoft.com/office/drawing/2014/main" id="{10FB4FDD-0CDF-7A3F-0FD0-2296F0D34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9325B0-29F6-875E-E7C5-95588F2F4AF5}"/>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311874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876B5-301E-E335-2585-1117937FA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72CC1B-0049-1512-B102-F4E24B418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339C86-4338-DDCD-74F2-8D09C1157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FC098-6019-8300-AED3-CFAAC2DAF694}"/>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6" name="Footer Placeholder 5">
            <a:extLst>
              <a:ext uri="{FF2B5EF4-FFF2-40B4-BE49-F238E27FC236}">
                <a16:creationId xmlns:a16="http://schemas.microsoft.com/office/drawing/2014/main" id="{EFA044C1-EC53-166E-E819-705B083D8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7EB51-F513-E8A3-0FD0-AF7BA423EEFE}"/>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414097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0C2F-05F0-5191-3BA9-4AC7635CAC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E02A13-61BE-19D0-F7BC-129F8EF76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0B773B-510C-444F-2F95-3A9ACDAD6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85FE0-746D-32B4-8C59-E0B3F5E97528}"/>
              </a:ext>
            </a:extLst>
          </p:cNvPr>
          <p:cNvSpPr>
            <a:spLocks noGrp="1"/>
          </p:cNvSpPr>
          <p:nvPr>
            <p:ph type="dt" sz="half" idx="10"/>
          </p:nvPr>
        </p:nvSpPr>
        <p:spPr/>
        <p:txBody>
          <a:bodyPr/>
          <a:lstStyle/>
          <a:p>
            <a:fld id="{F8A6DBBD-DC5F-487B-B63E-73F3BCB8092C}" type="datetimeFigureOut">
              <a:rPr lang="en-US" smtClean="0"/>
              <a:t>3/4/2025</a:t>
            </a:fld>
            <a:endParaRPr lang="en-US"/>
          </a:p>
        </p:txBody>
      </p:sp>
      <p:sp>
        <p:nvSpPr>
          <p:cNvPr id="6" name="Footer Placeholder 5">
            <a:extLst>
              <a:ext uri="{FF2B5EF4-FFF2-40B4-BE49-F238E27FC236}">
                <a16:creationId xmlns:a16="http://schemas.microsoft.com/office/drawing/2014/main" id="{7142A4C3-E864-BA09-7436-E71176175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28242-8DBE-75BD-CF4B-2DFF1CC9A6A1}"/>
              </a:ext>
            </a:extLst>
          </p:cNvPr>
          <p:cNvSpPr>
            <a:spLocks noGrp="1"/>
          </p:cNvSpPr>
          <p:nvPr>
            <p:ph type="sldNum" sz="quarter" idx="12"/>
          </p:nvPr>
        </p:nvSpPr>
        <p:spPr/>
        <p:txBody>
          <a:bodyPr/>
          <a:lstStyle/>
          <a:p>
            <a:fld id="{A3171168-FDB6-41FC-8ABC-20AC64BBD73D}" type="slidenum">
              <a:rPr lang="en-US" smtClean="0"/>
              <a:t>‹#›</a:t>
            </a:fld>
            <a:endParaRPr lang="en-US"/>
          </a:p>
        </p:txBody>
      </p:sp>
    </p:spTree>
    <p:extLst>
      <p:ext uri="{BB962C8B-B14F-4D97-AF65-F5344CB8AC3E}">
        <p14:creationId xmlns:p14="http://schemas.microsoft.com/office/powerpoint/2010/main" val="57310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49CCA9-FB19-5FA6-0C53-83DCA1C91C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B1CAE2-2211-B4A3-9B82-C2D379F3D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0B529-5BCB-B58B-2EB8-D0A583DE5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6DBBD-DC5F-487B-B63E-73F3BCB8092C}" type="datetimeFigureOut">
              <a:rPr lang="en-US" smtClean="0"/>
              <a:t>3/4/2025</a:t>
            </a:fld>
            <a:endParaRPr lang="en-US"/>
          </a:p>
        </p:txBody>
      </p:sp>
      <p:sp>
        <p:nvSpPr>
          <p:cNvPr id="5" name="Footer Placeholder 4">
            <a:extLst>
              <a:ext uri="{FF2B5EF4-FFF2-40B4-BE49-F238E27FC236}">
                <a16:creationId xmlns:a16="http://schemas.microsoft.com/office/drawing/2014/main" id="{B0B42B3C-2F1E-8E6D-6701-E0DAF5353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F870C2-5A56-8E8D-DDFF-A630D0383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71168-FDB6-41FC-8ABC-20AC64BBD73D}" type="slidenum">
              <a:rPr lang="en-US" smtClean="0"/>
              <a:t>‹#›</a:t>
            </a:fld>
            <a:endParaRPr lang="en-US"/>
          </a:p>
        </p:txBody>
      </p:sp>
    </p:spTree>
    <p:extLst>
      <p:ext uri="{BB962C8B-B14F-4D97-AF65-F5344CB8AC3E}">
        <p14:creationId xmlns:p14="http://schemas.microsoft.com/office/powerpoint/2010/main" val="983230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activities-involved-in-software-requirement-analysis" TargetMode="External"/><Relationship Id="rId2" Type="http://schemas.openxmlformats.org/officeDocument/2006/relationships/hyperlink" Target="https://www.geeksforgeeks.org/software-development" TargetMode="Externa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www.geeksforgeeks.org/software-requirement-specification-srs-format"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overview-software-documentation"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geeksforgeeks.org/product-management"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sdlc-models-types-phases-us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software-engineering-project-management-proces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tutsmaster.org/what-is-database-management-system-and-dbms-objective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tutsmaster.org/what-are-the-different-types-of-information-syste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6D6F-5E11-D1FA-A615-0D8BA40DACD4}"/>
              </a:ext>
            </a:extLst>
          </p:cNvPr>
          <p:cNvSpPr>
            <a:spLocks noGrp="1"/>
          </p:cNvSpPr>
          <p:nvPr>
            <p:ph type="ctrTitle"/>
          </p:nvPr>
        </p:nvSpPr>
        <p:spPr/>
        <p:txBody>
          <a:bodyPr/>
          <a:lstStyle/>
          <a:p>
            <a:r>
              <a:rPr lang="en-US" dirty="0"/>
              <a:t>Introduction to system analysis and design concepts.</a:t>
            </a:r>
          </a:p>
        </p:txBody>
      </p:sp>
      <p:sp>
        <p:nvSpPr>
          <p:cNvPr id="3" name="Subtitle 2">
            <a:extLst>
              <a:ext uri="{FF2B5EF4-FFF2-40B4-BE49-F238E27FC236}">
                <a16:creationId xmlns:a16="http://schemas.microsoft.com/office/drawing/2014/main" id="{F60C68AC-0C3B-C523-2481-E25503FD9621}"/>
              </a:ext>
            </a:extLst>
          </p:cNvPr>
          <p:cNvSpPr>
            <a:spLocks noGrp="1"/>
          </p:cNvSpPr>
          <p:nvPr>
            <p:ph type="subTitle" idx="1"/>
          </p:nvPr>
        </p:nvSpPr>
        <p:spPr/>
        <p:txBody>
          <a:bodyPr/>
          <a:lstStyle/>
          <a:p>
            <a:r>
              <a:rPr lang="en-US" dirty="0"/>
              <a:t>Chapter 1 </a:t>
            </a:r>
          </a:p>
        </p:txBody>
      </p:sp>
    </p:spTree>
    <p:extLst>
      <p:ext uri="{BB962C8B-B14F-4D97-AF65-F5344CB8AC3E}">
        <p14:creationId xmlns:p14="http://schemas.microsoft.com/office/powerpoint/2010/main" val="3836927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CE91C-ADAA-89A5-601F-6684FA6B0404}"/>
              </a:ext>
            </a:extLst>
          </p:cNvPr>
          <p:cNvSpPr>
            <a:spLocks noGrp="1"/>
          </p:cNvSpPr>
          <p:nvPr>
            <p:ph idx="1"/>
          </p:nvPr>
        </p:nvSpPr>
        <p:spPr>
          <a:xfrm>
            <a:off x="0" y="0"/>
            <a:ext cx="12192000" cy="6858000"/>
          </a:xfrm>
        </p:spPr>
        <p:txBody>
          <a:bodyPr>
            <a:normAutofit/>
          </a:bodyPr>
          <a:lstStyle/>
          <a:p>
            <a:pPr marL="0" indent="0">
              <a:buNone/>
            </a:pPr>
            <a:r>
              <a:rPr lang="en-US" b="1" dirty="0"/>
              <a:t>Interdependence</a:t>
            </a:r>
          </a:p>
          <a:p>
            <a:r>
              <a:rPr lang="en-US" dirty="0"/>
              <a:t>Interdependence means how the components of a system depend on one another. </a:t>
            </a:r>
          </a:p>
          <a:p>
            <a:endParaRPr lang="en-US" dirty="0"/>
          </a:p>
          <a:p>
            <a:r>
              <a:rPr lang="en-US" dirty="0"/>
              <a:t>For proper functioning, the components are coordinated and linked together according to a specified plan. </a:t>
            </a:r>
          </a:p>
          <a:p>
            <a:endParaRPr lang="en-US" dirty="0"/>
          </a:p>
          <a:p>
            <a:r>
              <a:rPr lang="en-US" dirty="0"/>
              <a:t>The output of one subsystem is the required by other subsystem as input.</a:t>
            </a:r>
          </a:p>
          <a:p>
            <a:pPr marL="0" indent="0">
              <a:buNone/>
            </a:pPr>
            <a:endParaRPr lang="en-US" dirty="0"/>
          </a:p>
          <a:p>
            <a:pPr marL="0" indent="0">
              <a:buNone/>
            </a:pPr>
            <a:r>
              <a:rPr lang="en-US" b="1" dirty="0"/>
              <a:t>Integration</a:t>
            </a:r>
          </a:p>
          <a:p>
            <a:r>
              <a:rPr lang="en-US" dirty="0"/>
              <a:t>Integration is concerned with how a system components are connected together.</a:t>
            </a:r>
          </a:p>
          <a:p>
            <a:endParaRPr lang="en-US" dirty="0"/>
          </a:p>
          <a:p>
            <a:r>
              <a:rPr lang="en-US" dirty="0"/>
              <a:t> It means that the parts of the system work together within the system even if each part performs a unique function.</a:t>
            </a:r>
          </a:p>
          <a:p>
            <a:endParaRPr lang="en-US" dirty="0"/>
          </a:p>
        </p:txBody>
      </p:sp>
    </p:spTree>
    <p:extLst>
      <p:ext uri="{BB962C8B-B14F-4D97-AF65-F5344CB8AC3E}">
        <p14:creationId xmlns:p14="http://schemas.microsoft.com/office/powerpoint/2010/main" val="388859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318C9-14C7-CF53-2634-28BAD963DD1C}"/>
              </a:ext>
            </a:extLst>
          </p:cNvPr>
          <p:cNvSpPr>
            <a:spLocks noGrp="1"/>
          </p:cNvSpPr>
          <p:nvPr>
            <p:ph idx="1"/>
          </p:nvPr>
        </p:nvSpPr>
        <p:spPr>
          <a:xfrm>
            <a:off x="0" y="0"/>
            <a:ext cx="12192000" cy="6858000"/>
          </a:xfrm>
        </p:spPr>
        <p:txBody>
          <a:bodyPr/>
          <a:lstStyle/>
          <a:p>
            <a:r>
              <a:rPr lang="en-US" b="1" dirty="0"/>
              <a:t>Central Objective</a:t>
            </a:r>
          </a:p>
          <a:p>
            <a:r>
              <a:rPr lang="en-US" dirty="0"/>
              <a:t>The objective of system must be central.</a:t>
            </a:r>
          </a:p>
          <a:p>
            <a:endParaRPr lang="en-US" dirty="0"/>
          </a:p>
          <a:p>
            <a:r>
              <a:rPr lang="en-US" dirty="0"/>
              <a:t> It may be real or stated.</a:t>
            </a:r>
          </a:p>
          <a:p>
            <a:endParaRPr lang="en-US" dirty="0"/>
          </a:p>
          <a:p>
            <a:r>
              <a:rPr lang="en-US" dirty="0"/>
              <a:t> It is not uncommon for an organization to state an objective and operate to achieve another.</a:t>
            </a:r>
          </a:p>
          <a:p>
            <a:endParaRPr lang="en-US" dirty="0"/>
          </a:p>
          <a:p>
            <a:r>
              <a:rPr lang="en-US" dirty="0"/>
              <a:t>The users must know the main objective of a computer application early in the analysis for a successful design and conversion.</a:t>
            </a:r>
          </a:p>
          <a:p>
            <a:endParaRPr lang="en-US" dirty="0"/>
          </a:p>
        </p:txBody>
      </p:sp>
    </p:spTree>
    <p:extLst>
      <p:ext uri="{BB962C8B-B14F-4D97-AF65-F5344CB8AC3E}">
        <p14:creationId xmlns:p14="http://schemas.microsoft.com/office/powerpoint/2010/main" val="156479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A05F348-8429-E7B5-8EC2-CF1110412B13}"/>
              </a:ext>
            </a:extLst>
          </p:cNvPr>
          <p:cNvSpPr>
            <a:spLocks noGrp="1"/>
          </p:cNvSpPr>
          <p:nvPr>
            <p:ph sz="half" idx="1"/>
          </p:nvPr>
        </p:nvSpPr>
        <p:spPr>
          <a:xfrm>
            <a:off x="-1" y="0"/>
            <a:ext cx="6854687" cy="6858000"/>
          </a:xfrm>
        </p:spPr>
        <p:txBody>
          <a:bodyPr>
            <a:normAutofit/>
          </a:bodyPr>
          <a:lstStyle/>
          <a:p>
            <a:r>
              <a:rPr lang="en-US" b="1" dirty="0"/>
              <a:t>Elements of a System</a:t>
            </a:r>
          </a:p>
          <a:p>
            <a:r>
              <a:rPr lang="en-US" dirty="0"/>
              <a:t>The following diagram shows the elements of a system −</a:t>
            </a:r>
          </a:p>
          <a:p>
            <a:r>
              <a:rPr lang="en-US" b="1" dirty="0"/>
              <a:t>Outputs and Inputs</a:t>
            </a:r>
          </a:p>
          <a:p>
            <a:pPr>
              <a:buFont typeface="Arial" panose="020B0604020202020204" pitchFamily="34" charset="0"/>
              <a:buChar char="•"/>
            </a:pPr>
            <a:r>
              <a:rPr lang="en-US" dirty="0"/>
              <a:t>The main aim of a system is to produce an output which is useful for its user.</a:t>
            </a:r>
          </a:p>
          <a:p>
            <a:pPr>
              <a:buFont typeface="Arial" panose="020B0604020202020204" pitchFamily="34" charset="0"/>
              <a:buChar char="•"/>
            </a:pPr>
            <a:endParaRPr lang="en-US" dirty="0"/>
          </a:p>
          <a:p>
            <a:pPr>
              <a:buFont typeface="Arial" panose="020B0604020202020204" pitchFamily="34" charset="0"/>
              <a:buChar char="•"/>
            </a:pPr>
            <a:r>
              <a:rPr lang="en-US" dirty="0"/>
              <a:t>Inputs are the information that enters into the system for processing.</a:t>
            </a:r>
          </a:p>
          <a:p>
            <a:pPr>
              <a:buFont typeface="Arial" panose="020B0604020202020204" pitchFamily="34" charset="0"/>
              <a:buChar char="•"/>
            </a:pPr>
            <a:endParaRPr lang="en-US" dirty="0"/>
          </a:p>
          <a:p>
            <a:pPr>
              <a:buFont typeface="Arial" panose="020B0604020202020204" pitchFamily="34" charset="0"/>
              <a:buChar char="•"/>
            </a:pPr>
            <a:r>
              <a:rPr lang="en-US" dirty="0"/>
              <a:t>Output is the outcome of processing.</a:t>
            </a:r>
          </a:p>
          <a:p>
            <a:endParaRPr lang="en-US" dirty="0"/>
          </a:p>
          <a:p>
            <a:endParaRPr lang="en-US" dirty="0"/>
          </a:p>
        </p:txBody>
      </p:sp>
      <p:pic>
        <p:nvPicPr>
          <p:cNvPr id="8" name="Content Placeholder 7">
            <a:extLst>
              <a:ext uri="{FF2B5EF4-FFF2-40B4-BE49-F238E27FC236}">
                <a16:creationId xmlns:a16="http://schemas.microsoft.com/office/drawing/2014/main" id="{251C6584-55A0-7909-B327-4AF80F6C7C6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54687" y="1152938"/>
            <a:ext cx="5337313" cy="4815509"/>
          </a:xfrm>
        </p:spPr>
      </p:pic>
    </p:spTree>
    <p:extLst>
      <p:ext uri="{BB962C8B-B14F-4D97-AF65-F5344CB8AC3E}">
        <p14:creationId xmlns:p14="http://schemas.microsoft.com/office/powerpoint/2010/main" val="69991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EF537A-18D4-9D8E-488A-CEA6F888DE9E}"/>
              </a:ext>
            </a:extLst>
          </p:cNvPr>
          <p:cNvSpPr>
            <a:spLocks noGrp="1"/>
          </p:cNvSpPr>
          <p:nvPr>
            <p:ph sz="half" idx="1"/>
          </p:nvPr>
        </p:nvSpPr>
        <p:spPr>
          <a:xfrm>
            <a:off x="0" y="0"/>
            <a:ext cx="6019800" cy="6858000"/>
          </a:xfrm>
        </p:spPr>
        <p:txBody>
          <a:bodyPr>
            <a:normAutofit lnSpcReduction="10000"/>
          </a:bodyPr>
          <a:lstStyle/>
          <a:p>
            <a:r>
              <a:rPr lang="en-US" b="1" dirty="0"/>
              <a:t>Processor(s)</a:t>
            </a:r>
          </a:p>
          <a:p>
            <a:pPr>
              <a:buFont typeface="Arial" panose="020B0604020202020204" pitchFamily="34" charset="0"/>
              <a:buChar char="•"/>
            </a:pPr>
            <a:r>
              <a:rPr lang="en-US" dirty="0"/>
              <a:t>The processor is the element of a system that involves the actual transformation of input into output.</a:t>
            </a:r>
          </a:p>
          <a:p>
            <a:pPr>
              <a:buFont typeface="Arial" panose="020B0604020202020204" pitchFamily="34" charset="0"/>
              <a:buChar char="•"/>
            </a:pPr>
            <a:r>
              <a:rPr lang="en-US" dirty="0"/>
              <a:t>It is the operational component of a system. </a:t>
            </a:r>
          </a:p>
          <a:p>
            <a:pPr>
              <a:buFont typeface="Arial" panose="020B0604020202020204" pitchFamily="34" charset="0"/>
              <a:buChar char="•"/>
            </a:pPr>
            <a:r>
              <a:rPr lang="en-US" dirty="0"/>
              <a:t>Processors may modify the input either totally or partially, depending on the output specification.</a:t>
            </a:r>
          </a:p>
          <a:p>
            <a:pPr>
              <a:buFont typeface="Arial" panose="020B0604020202020204" pitchFamily="34" charset="0"/>
              <a:buChar char="•"/>
            </a:pPr>
            <a:endParaRPr lang="en-US" dirty="0"/>
          </a:p>
          <a:p>
            <a:pPr>
              <a:buFont typeface="Arial" panose="020B0604020202020204" pitchFamily="34" charset="0"/>
              <a:buChar char="•"/>
            </a:pPr>
            <a:r>
              <a:rPr lang="en-US" dirty="0"/>
              <a:t>As the output specifications change, so does the processing. </a:t>
            </a:r>
          </a:p>
          <a:p>
            <a:pPr>
              <a:buFont typeface="Arial" panose="020B0604020202020204" pitchFamily="34" charset="0"/>
              <a:buChar char="•"/>
            </a:pPr>
            <a:endParaRPr lang="en-US" dirty="0"/>
          </a:p>
          <a:p>
            <a:pPr>
              <a:buFont typeface="Arial" panose="020B0604020202020204" pitchFamily="34" charset="0"/>
              <a:buChar char="•"/>
            </a:pPr>
            <a:r>
              <a:rPr lang="en-US" dirty="0"/>
              <a:t>In some cases, input is also modified to enable the processor for handling the transformation.</a:t>
            </a:r>
          </a:p>
          <a:p>
            <a:endParaRPr lang="en-US" dirty="0"/>
          </a:p>
        </p:txBody>
      </p:sp>
      <p:sp>
        <p:nvSpPr>
          <p:cNvPr id="4" name="Content Placeholder 3">
            <a:extLst>
              <a:ext uri="{FF2B5EF4-FFF2-40B4-BE49-F238E27FC236}">
                <a16:creationId xmlns:a16="http://schemas.microsoft.com/office/drawing/2014/main" id="{65272311-BEED-5C84-EC76-FF7F05EC8CBD}"/>
              </a:ext>
            </a:extLst>
          </p:cNvPr>
          <p:cNvSpPr>
            <a:spLocks noGrp="1"/>
          </p:cNvSpPr>
          <p:nvPr>
            <p:ph sz="half" idx="2"/>
          </p:nvPr>
        </p:nvSpPr>
        <p:spPr>
          <a:xfrm>
            <a:off x="6096000" y="0"/>
            <a:ext cx="6096000" cy="6858000"/>
          </a:xfrm>
        </p:spPr>
        <p:txBody>
          <a:bodyPr>
            <a:normAutofit lnSpcReduction="10000"/>
          </a:bodyPr>
          <a:lstStyle/>
          <a:p>
            <a:r>
              <a:rPr lang="en-US" b="1" dirty="0"/>
              <a:t>Control</a:t>
            </a:r>
          </a:p>
          <a:p>
            <a:pPr>
              <a:buFont typeface="Arial" panose="020B0604020202020204" pitchFamily="34" charset="0"/>
              <a:buChar char="•"/>
            </a:pPr>
            <a:r>
              <a:rPr lang="en-US" dirty="0"/>
              <a:t>The control element guides the system.</a:t>
            </a:r>
          </a:p>
          <a:p>
            <a:pPr>
              <a:buFont typeface="Arial" panose="020B0604020202020204" pitchFamily="34" charset="0"/>
              <a:buChar char="•"/>
            </a:pPr>
            <a:endParaRPr lang="en-US" dirty="0"/>
          </a:p>
          <a:p>
            <a:pPr>
              <a:buFont typeface="Arial" panose="020B0604020202020204" pitchFamily="34" charset="0"/>
              <a:buChar char="•"/>
            </a:pPr>
            <a:r>
              <a:rPr lang="en-US" dirty="0"/>
              <a:t>It is the decision–making subsystem that controls the pattern of activities governing input, processing, and output.</a:t>
            </a:r>
          </a:p>
          <a:p>
            <a:pPr>
              <a:buFont typeface="Arial" panose="020B0604020202020204" pitchFamily="34" charset="0"/>
              <a:buChar char="•"/>
            </a:pPr>
            <a:endParaRPr lang="en-US" dirty="0"/>
          </a:p>
          <a:p>
            <a:pPr>
              <a:buFont typeface="Arial" panose="020B0604020202020204" pitchFamily="34" charset="0"/>
              <a:buChar char="•"/>
            </a:pPr>
            <a:r>
              <a:rPr lang="en-US" dirty="0"/>
              <a:t>The behavior of a computer System is controlled by the Operating System and software.</a:t>
            </a:r>
          </a:p>
          <a:p>
            <a:pPr>
              <a:buFont typeface="Arial" panose="020B0604020202020204" pitchFamily="34" charset="0"/>
              <a:buChar char="•"/>
            </a:pPr>
            <a:endParaRPr lang="en-US" dirty="0"/>
          </a:p>
          <a:p>
            <a:pPr>
              <a:buFont typeface="Arial" panose="020B0604020202020204" pitchFamily="34" charset="0"/>
              <a:buChar char="•"/>
            </a:pPr>
            <a:r>
              <a:rPr lang="en-US" dirty="0"/>
              <a:t> In order to keep system in balance, what and how much input is needed is determined by Output Specifications.</a:t>
            </a:r>
          </a:p>
          <a:p>
            <a:endParaRPr lang="en-US" dirty="0"/>
          </a:p>
        </p:txBody>
      </p:sp>
    </p:spTree>
    <p:extLst>
      <p:ext uri="{BB962C8B-B14F-4D97-AF65-F5344CB8AC3E}">
        <p14:creationId xmlns:p14="http://schemas.microsoft.com/office/powerpoint/2010/main" val="1267963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3F28B-F3A1-479F-4878-C0EE8542A8A3}"/>
              </a:ext>
            </a:extLst>
          </p:cNvPr>
          <p:cNvSpPr>
            <a:spLocks noGrp="1"/>
          </p:cNvSpPr>
          <p:nvPr>
            <p:ph sz="half" idx="1"/>
          </p:nvPr>
        </p:nvSpPr>
        <p:spPr>
          <a:xfrm>
            <a:off x="0" y="0"/>
            <a:ext cx="6096000" cy="6858000"/>
          </a:xfrm>
        </p:spPr>
        <p:txBody>
          <a:bodyPr>
            <a:normAutofit/>
          </a:bodyPr>
          <a:lstStyle/>
          <a:p>
            <a:r>
              <a:rPr lang="en-US" b="1" dirty="0"/>
              <a:t>Feedback</a:t>
            </a:r>
          </a:p>
          <a:p>
            <a:pPr>
              <a:buFont typeface="Arial" panose="020B0604020202020204" pitchFamily="34" charset="0"/>
              <a:buChar char="•"/>
            </a:pPr>
            <a:r>
              <a:rPr lang="en-US" dirty="0"/>
              <a:t>Feedback provides the control in a dynamic system.</a:t>
            </a:r>
          </a:p>
          <a:p>
            <a:pPr>
              <a:buFont typeface="Arial" panose="020B0604020202020204" pitchFamily="34" charset="0"/>
              <a:buChar char="•"/>
            </a:pPr>
            <a:endParaRPr lang="en-US" dirty="0"/>
          </a:p>
          <a:p>
            <a:pPr>
              <a:buFont typeface="Arial" panose="020B0604020202020204" pitchFamily="34" charset="0"/>
              <a:buChar char="•"/>
            </a:pPr>
            <a:r>
              <a:rPr lang="en-US" dirty="0"/>
              <a:t>Positive feedback is routine in nature that encourages the performance of the system.</a:t>
            </a:r>
          </a:p>
          <a:p>
            <a:pPr>
              <a:buFont typeface="Arial" panose="020B0604020202020204" pitchFamily="34" charset="0"/>
              <a:buChar char="•"/>
            </a:pPr>
            <a:endParaRPr lang="en-US" dirty="0"/>
          </a:p>
          <a:p>
            <a:pPr>
              <a:buFont typeface="Arial" panose="020B0604020202020204" pitchFamily="34" charset="0"/>
              <a:buChar char="•"/>
            </a:pPr>
            <a:r>
              <a:rPr lang="en-US" dirty="0"/>
              <a:t>Negative feedback is informational in nature that provides the controller with information for action.</a:t>
            </a:r>
          </a:p>
          <a:p>
            <a:endParaRPr lang="en-US" dirty="0"/>
          </a:p>
        </p:txBody>
      </p:sp>
      <p:sp>
        <p:nvSpPr>
          <p:cNvPr id="4" name="Content Placeholder 3">
            <a:extLst>
              <a:ext uri="{FF2B5EF4-FFF2-40B4-BE49-F238E27FC236}">
                <a16:creationId xmlns:a16="http://schemas.microsoft.com/office/drawing/2014/main" id="{F5F36A37-E95B-AB40-7127-6294469D5D5C}"/>
              </a:ext>
            </a:extLst>
          </p:cNvPr>
          <p:cNvSpPr>
            <a:spLocks noGrp="1"/>
          </p:cNvSpPr>
          <p:nvPr>
            <p:ph sz="half" idx="2"/>
          </p:nvPr>
        </p:nvSpPr>
        <p:spPr>
          <a:xfrm>
            <a:off x="6241774" y="69574"/>
            <a:ext cx="5950225" cy="6788426"/>
          </a:xfrm>
        </p:spPr>
        <p:txBody>
          <a:bodyPr>
            <a:normAutofit/>
          </a:bodyPr>
          <a:lstStyle/>
          <a:p>
            <a:r>
              <a:rPr lang="en-US" b="1" dirty="0"/>
              <a:t>Environment</a:t>
            </a:r>
          </a:p>
          <a:p>
            <a:pPr>
              <a:buFont typeface="Arial" panose="020B0604020202020204" pitchFamily="34" charset="0"/>
              <a:buChar char="•"/>
            </a:pPr>
            <a:r>
              <a:rPr lang="en-US" dirty="0"/>
              <a:t>The environment is the “supersystem” within which an organization operates.</a:t>
            </a:r>
          </a:p>
          <a:p>
            <a:pPr>
              <a:buFont typeface="Arial" panose="020B0604020202020204" pitchFamily="34" charset="0"/>
              <a:buChar char="•"/>
            </a:pPr>
            <a:endParaRPr lang="en-US" dirty="0"/>
          </a:p>
          <a:p>
            <a:pPr>
              <a:buFont typeface="Arial" panose="020B0604020202020204" pitchFamily="34" charset="0"/>
              <a:buChar char="•"/>
            </a:pPr>
            <a:r>
              <a:rPr lang="en-US" dirty="0"/>
              <a:t>It is the source of external elements that strike on the system.</a:t>
            </a:r>
          </a:p>
          <a:p>
            <a:pPr>
              <a:buFont typeface="Arial" panose="020B0604020202020204" pitchFamily="34" charset="0"/>
              <a:buChar char="•"/>
            </a:pPr>
            <a:endParaRPr lang="en-US" dirty="0"/>
          </a:p>
          <a:p>
            <a:pPr>
              <a:buFont typeface="Arial" panose="020B0604020202020204" pitchFamily="34" charset="0"/>
              <a:buChar char="•"/>
            </a:pPr>
            <a:r>
              <a:rPr lang="en-US" dirty="0"/>
              <a:t>It determines how a system must function.</a:t>
            </a:r>
          </a:p>
          <a:p>
            <a:pPr>
              <a:buFont typeface="Arial" panose="020B0604020202020204" pitchFamily="34" charset="0"/>
              <a:buChar char="•"/>
            </a:pPr>
            <a:r>
              <a:rPr lang="en-US" dirty="0"/>
              <a:t> For example, vendors and competitors of organization’s environment, may provide constraints that affect the actual performance of the business.</a:t>
            </a:r>
          </a:p>
          <a:p>
            <a:endParaRPr lang="en-US" dirty="0"/>
          </a:p>
        </p:txBody>
      </p:sp>
    </p:spTree>
    <p:extLst>
      <p:ext uri="{BB962C8B-B14F-4D97-AF65-F5344CB8AC3E}">
        <p14:creationId xmlns:p14="http://schemas.microsoft.com/office/powerpoint/2010/main" val="770635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1D08D-1B5E-F606-A8DF-4C234A86A9CE}"/>
              </a:ext>
            </a:extLst>
          </p:cNvPr>
          <p:cNvSpPr>
            <a:spLocks noGrp="1"/>
          </p:cNvSpPr>
          <p:nvPr>
            <p:ph sz="half" idx="1"/>
          </p:nvPr>
        </p:nvSpPr>
        <p:spPr>
          <a:xfrm>
            <a:off x="0" y="-1"/>
            <a:ext cx="12192000" cy="6858001"/>
          </a:xfrm>
        </p:spPr>
        <p:txBody>
          <a:bodyPr>
            <a:normAutofit/>
          </a:bodyPr>
          <a:lstStyle/>
          <a:p>
            <a:pPr marL="0" indent="0">
              <a:buNone/>
            </a:pPr>
            <a:r>
              <a:rPr lang="en-US" b="1" dirty="0"/>
              <a:t>Boundaries and Interface</a:t>
            </a:r>
          </a:p>
          <a:p>
            <a:pPr>
              <a:buFont typeface="Arial" panose="020B0604020202020204" pitchFamily="34" charset="0"/>
              <a:buChar char="•"/>
            </a:pPr>
            <a:r>
              <a:rPr lang="en-US" dirty="0"/>
              <a:t>A system should be defined by its boundaries.</a:t>
            </a:r>
          </a:p>
          <a:p>
            <a:pPr>
              <a:buFont typeface="Arial" panose="020B0604020202020204" pitchFamily="34" charset="0"/>
              <a:buChar char="•"/>
            </a:pPr>
            <a:endParaRPr lang="en-US" dirty="0"/>
          </a:p>
          <a:p>
            <a:pPr>
              <a:buFont typeface="Arial" panose="020B0604020202020204" pitchFamily="34" charset="0"/>
              <a:buChar char="•"/>
            </a:pPr>
            <a:r>
              <a:rPr lang="en-US" dirty="0"/>
              <a:t> Boundaries are the limits that identify its components, processes, and interrelationship when it interfaces with another system.</a:t>
            </a:r>
          </a:p>
          <a:p>
            <a:pPr>
              <a:buFont typeface="Arial" panose="020B0604020202020204" pitchFamily="34" charset="0"/>
              <a:buChar char="•"/>
            </a:pPr>
            <a:endParaRPr lang="en-US" dirty="0"/>
          </a:p>
          <a:p>
            <a:pPr>
              <a:buFont typeface="Arial" panose="020B0604020202020204" pitchFamily="34" charset="0"/>
              <a:buChar char="•"/>
            </a:pPr>
            <a:r>
              <a:rPr lang="en-US" dirty="0"/>
              <a:t>Each system has boundaries that determine its sphere of influence and control.</a:t>
            </a:r>
          </a:p>
          <a:p>
            <a:pPr>
              <a:buFont typeface="Arial" panose="020B0604020202020204" pitchFamily="34" charset="0"/>
              <a:buChar char="•"/>
            </a:pPr>
            <a:endParaRPr lang="en-US" dirty="0"/>
          </a:p>
          <a:p>
            <a:pPr>
              <a:buFont typeface="Arial" panose="020B0604020202020204" pitchFamily="34" charset="0"/>
              <a:buChar char="•"/>
            </a:pPr>
            <a:r>
              <a:rPr lang="en-US" dirty="0"/>
              <a:t>The knowledge of the boundaries of a given system is crucial in determining the nature of its interface with other systems for successful design.</a:t>
            </a:r>
          </a:p>
          <a:p>
            <a:endParaRPr lang="en-US" dirty="0"/>
          </a:p>
        </p:txBody>
      </p:sp>
    </p:spTree>
    <p:extLst>
      <p:ext uri="{BB962C8B-B14F-4D97-AF65-F5344CB8AC3E}">
        <p14:creationId xmlns:p14="http://schemas.microsoft.com/office/powerpoint/2010/main" val="2580355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C8F34CC-1232-4E51-CB9F-F80C82E6368E}"/>
              </a:ext>
            </a:extLst>
          </p:cNvPr>
          <p:cNvSpPr>
            <a:spLocks noGrp="1"/>
          </p:cNvSpPr>
          <p:nvPr>
            <p:ph idx="1"/>
          </p:nvPr>
        </p:nvSpPr>
        <p:spPr>
          <a:xfrm>
            <a:off x="0" y="0"/>
            <a:ext cx="12192000" cy="6858000"/>
          </a:xfrm>
        </p:spPr>
        <p:txBody>
          <a:bodyPr>
            <a:normAutofit/>
          </a:bodyPr>
          <a:lstStyle/>
          <a:p>
            <a:pPr marL="0" indent="0">
              <a:buNone/>
            </a:pPr>
            <a:r>
              <a:rPr lang="en-US" b="1" dirty="0"/>
              <a:t>Types of Systems</a:t>
            </a:r>
          </a:p>
          <a:p>
            <a:pPr>
              <a:buFont typeface="Arial" panose="020B0604020202020204" pitchFamily="34" charset="0"/>
              <a:buChar char="•"/>
            </a:pPr>
            <a:r>
              <a:rPr lang="en-US" b="1" dirty="0"/>
              <a:t>Open Systems:</a:t>
            </a:r>
            <a:r>
              <a:rPr lang="en-US" dirty="0"/>
              <a:t> An open system is the one that interacts freely with the external factors. </a:t>
            </a:r>
          </a:p>
          <a:p>
            <a:pPr>
              <a:buFont typeface="Arial" panose="020B0604020202020204" pitchFamily="34" charset="0"/>
              <a:buChar char="•"/>
            </a:pPr>
            <a:r>
              <a:rPr lang="en-US" dirty="0"/>
              <a:t>These systems are capable of adapting the changes made within the system.</a:t>
            </a:r>
          </a:p>
          <a:p>
            <a:pPr>
              <a:buFont typeface="Arial" panose="020B0604020202020204" pitchFamily="34" charset="0"/>
              <a:buChar char="•"/>
            </a:pPr>
            <a:br>
              <a:rPr lang="en-US" dirty="0"/>
            </a:br>
            <a:r>
              <a:rPr lang="en-US" b="1" dirty="0"/>
              <a:t>Example:</a:t>
            </a:r>
            <a:r>
              <a:rPr lang="en-US" dirty="0"/>
              <a:t> business organizations.</a:t>
            </a:r>
          </a:p>
          <a:p>
            <a:pPr>
              <a:buFont typeface="Arial" panose="020B0604020202020204" pitchFamily="34" charset="0"/>
              <a:buChar char="•"/>
            </a:pPr>
            <a:endParaRPr lang="en-US" dirty="0"/>
          </a:p>
          <a:p>
            <a:pPr>
              <a:buFont typeface="Arial" panose="020B0604020202020204" pitchFamily="34" charset="0"/>
              <a:buChar char="•"/>
            </a:pPr>
            <a:r>
              <a:rPr lang="en-US" b="1" dirty="0"/>
              <a:t>Closed Systems</a:t>
            </a:r>
            <a:r>
              <a:rPr lang="en-US" dirty="0"/>
              <a:t>: A closed system is one which is contained within itself.</a:t>
            </a:r>
          </a:p>
          <a:p>
            <a:pPr>
              <a:buFont typeface="Arial" panose="020B0604020202020204" pitchFamily="34" charset="0"/>
              <a:buChar char="•"/>
            </a:pPr>
            <a:r>
              <a:rPr lang="en-US" dirty="0"/>
              <a:t> It does not have any interaction with the environment.</a:t>
            </a:r>
            <a:r>
              <a:rPr lang="en-US" b="1" dirty="0"/>
              <a:t> </a:t>
            </a:r>
          </a:p>
          <a:p>
            <a:pPr>
              <a:buFont typeface="Arial" panose="020B0604020202020204" pitchFamily="34" charset="0"/>
              <a:buChar char="•"/>
            </a:pPr>
            <a:br>
              <a:rPr lang="en-US" dirty="0"/>
            </a:br>
            <a:r>
              <a:rPr lang="en-US" b="1" dirty="0"/>
              <a:t>Example:</a:t>
            </a:r>
            <a:r>
              <a:rPr lang="en-US" dirty="0"/>
              <a:t> A computer system.</a:t>
            </a:r>
          </a:p>
          <a:p>
            <a:endParaRPr lang="en-US" dirty="0"/>
          </a:p>
        </p:txBody>
      </p:sp>
    </p:spTree>
    <p:extLst>
      <p:ext uri="{BB962C8B-B14F-4D97-AF65-F5344CB8AC3E}">
        <p14:creationId xmlns:p14="http://schemas.microsoft.com/office/powerpoint/2010/main" val="4133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B97837-4A09-8CEE-CC1D-C6AA2605B638}"/>
              </a:ext>
            </a:extLst>
          </p:cNvPr>
          <p:cNvSpPr>
            <a:spLocks noGrp="1"/>
          </p:cNvSpPr>
          <p:nvPr>
            <p:ph idx="1"/>
          </p:nvPr>
        </p:nvSpPr>
        <p:spPr>
          <a:xfrm>
            <a:off x="0" y="0"/>
            <a:ext cx="12192000" cy="6858000"/>
          </a:xfrm>
        </p:spPr>
        <p:txBody>
          <a:bodyPr>
            <a:normAutofit lnSpcReduction="10000"/>
          </a:bodyPr>
          <a:lstStyle/>
          <a:p>
            <a:r>
              <a:rPr lang="en-US" b="1" dirty="0"/>
              <a:t>Software Development Life Cycle (SDLC)</a:t>
            </a:r>
          </a:p>
          <a:p>
            <a:endParaRPr lang="en-US" b="1" dirty="0"/>
          </a:p>
          <a:p>
            <a:r>
              <a:rPr lang="en-US" b="1" dirty="0">
                <a:effectLst/>
              </a:rPr>
              <a:t>Software development life cycle (SDLC) is a structured process that is used to design, develop, and test good-quality software.</a:t>
            </a:r>
          </a:p>
          <a:p>
            <a:endParaRPr lang="en-US" b="1" dirty="0">
              <a:effectLst/>
            </a:endParaRPr>
          </a:p>
          <a:p>
            <a:r>
              <a:rPr lang="en-US" dirty="0">
                <a:effectLst/>
              </a:rPr>
              <a:t> SDLC, or software development life cycle, is a methodology that defines the entire procedure of software development step-by-step. </a:t>
            </a:r>
          </a:p>
          <a:p>
            <a:endParaRPr lang="en-US" dirty="0">
              <a:effectLst/>
            </a:endParaRPr>
          </a:p>
          <a:p>
            <a:r>
              <a:rPr lang="en-US" dirty="0"/>
              <a:t>The </a:t>
            </a:r>
            <a:r>
              <a:rPr lang="en-US" b="1" dirty="0"/>
              <a:t>goal of the SDLC life cycle model</a:t>
            </a:r>
            <a:r>
              <a:rPr lang="en-US" dirty="0"/>
              <a:t> is to deliver high-quality, maintainable software that meets the user’s requirements.</a:t>
            </a:r>
          </a:p>
          <a:p>
            <a:pPr marL="0" indent="0">
              <a:buNone/>
            </a:pPr>
            <a:endParaRPr lang="en-US" dirty="0"/>
          </a:p>
          <a:p>
            <a:r>
              <a:rPr lang="en-US" dirty="0"/>
              <a:t> SDLC in software engineering models outlines the plan for each stage. </a:t>
            </a:r>
          </a:p>
          <a:p>
            <a:endParaRPr lang="en-US" dirty="0"/>
          </a:p>
          <a:p>
            <a:r>
              <a:rPr lang="en-US" dirty="0"/>
              <a:t> Each stage of the software development model can perform its task efficiently to deliver the software at a low cost within a given time frame that meets users’ requirements.</a:t>
            </a:r>
          </a:p>
          <a:p>
            <a:endParaRPr lang="en-US" dirty="0"/>
          </a:p>
        </p:txBody>
      </p:sp>
    </p:spTree>
    <p:extLst>
      <p:ext uri="{BB962C8B-B14F-4D97-AF65-F5344CB8AC3E}">
        <p14:creationId xmlns:p14="http://schemas.microsoft.com/office/powerpoint/2010/main" val="363888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FB10F-9696-5C37-B94F-A75F46CABC70}"/>
              </a:ext>
            </a:extLst>
          </p:cNvPr>
          <p:cNvSpPr>
            <a:spLocks noGrp="1"/>
          </p:cNvSpPr>
          <p:nvPr>
            <p:ph sz="half" idx="1"/>
          </p:nvPr>
        </p:nvSpPr>
        <p:spPr>
          <a:xfrm>
            <a:off x="-1" y="0"/>
            <a:ext cx="6887817" cy="6858000"/>
          </a:xfrm>
        </p:spPr>
        <p:txBody>
          <a:bodyPr>
            <a:normAutofit lnSpcReduction="10000"/>
          </a:bodyPr>
          <a:lstStyle/>
          <a:p>
            <a:r>
              <a:rPr lang="en-US" b="1" dirty="0"/>
              <a:t>Stages of the Software Development Life Cycle</a:t>
            </a:r>
          </a:p>
          <a:p>
            <a:r>
              <a:rPr lang="en-US" dirty="0"/>
              <a:t>SDLC specifies the task(s) to be performed at various stages by a software engineer or developer.</a:t>
            </a:r>
          </a:p>
          <a:p>
            <a:endParaRPr lang="en-US" dirty="0"/>
          </a:p>
          <a:p>
            <a:r>
              <a:rPr lang="en-US" dirty="0"/>
              <a:t> It ensures that the end product is able to meet the customer’s expectations and fits within the overall budget.</a:t>
            </a:r>
          </a:p>
          <a:p>
            <a:endParaRPr lang="en-US" dirty="0"/>
          </a:p>
          <a:p>
            <a:r>
              <a:rPr lang="en-US" dirty="0"/>
              <a:t> Hence, it’s vital for a software developer to have prior knowledge of this software development process. </a:t>
            </a:r>
          </a:p>
          <a:p>
            <a:endParaRPr lang="en-US" dirty="0"/>
          </a:p>
          <a:p>
            <a:r>
              <a:rPr lang="en-US" dirty="0"/>
              <a:t>SDLC is a collection of these six stages, and the stages of SDLC are as follows:</a:t>
            </a:r>
          </a:p>
        </p:txBody>
      </p:sp>
      <p:pic>
        <p:nvPicPr>
          <p:cNvPr id="7" name="Content Placeholder 6">
            <a:extLst>
              <a:ext uri="{FF2B5EF4-FFF2-40B4-BE49-F238E27FC236}">
                <a16:creationId xmlns:a16="http://schemas.microsoft.com/office/drawing/2014/main" id="{29D004C1-23D9-DD13-E1B7-1CA8511042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87816" y="1401417"/>
            <a:ext cx="5198166" cy="4243148"/>
          </a:xfrm>
        </p:spPr>
      </p:pic>
    </p:spTree>
    <p:extLst>
      <p:ext uri="{BB962C8B-B14F-4D97-AF65-F5344CB8AC3E}">
        <p14:creationId xmlns:p14="http://schemas.microsoft.com/office/powerpoint/2010/main" val="3249023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B94B84A-7B56-957F-62A4-AD98E4B1D143}"/>
              </a:ext>
            </a:extLst>
          </p:cNvPr>
          <p:cNvSpPr>
            <a:spLocks noGrp="1"/>
          </p:cNvSpPr>
          <p:nvPr>
            <p:ph sz="half" idx="1"/>
          </p:nvPr>
        </p:nvSpPr>
        <p:spPr>
          <a:xfrm>
            <a:off x="-1" y="0"/>
            <a:ext cx="7116417" cy="6858000"/>
          </a:xfrm>
        </p:spPr>
        <p:txBody>
          <a:bodyPr>
            <a:normAutofit/>
          </a:bodyPr>
          <a:lstStyle/>
          <a:p>
            <a:r>
              <a:rPr lang="en-US" b="1" dirty="0"/>
              <a:t>Stage-1: Planning and Requirement Analysis</a:t>
            </a:r>
          </a:p>
          <a:p>
            <a:pPr algn="just" rtl="0"/>
            <a:r>
              <a:rPr lang="en-US" dirty="0">
                <a:effectLst/>
              </a:rPr>
              <a:t>Planning is a crucial step in everything, just as in</a:t>
            </a:r>
            <a:r>
              <a:rPr lang="en-US" dirty="0">
                <a:effectLst/>
                <a:hlinkClick r:id="rId2"/>
              </a:rPr>
              <a:t> software development</a:t>
            </a:r>
            <a:r>
              <a:rPr lang="en-US" dirty="0">
                <a:effectLst/>
              </a:rPr>
              <a:t>. </a:t>
            </a:r>
          </a:p>
          <a:p>
            <a:pPr algn="just" rtl="0"/>
            <a:r>
              <a:rPr lang="en-US" dirty="0">
                <a:effectLst/>
              </a:rPr>
              <a:t>In this same stage, </a:t>
            </a:r>
            <a:r>
              <a:rPr lang="en-US" dirty="0">
                <a:effectLst/>
                <a:hlinkClick r:id="rId3"/>
              </a:rPr>
              <a:t>requirement analysis </a:t>
            </a:r>
            <a:r>
              <a:rPr lang="en-US" dirty="0">
                <a:effectLst/>
              </a:rPr>
              <a:t>is also performed by the developers of the organization. </a:t>
            </a:r>
          </a:p>
          <a:p>
            <a:pPr algn="just" rtl="0"/>
            <a:r>
              <a:rPr lang="en-US" dirty="0">
                <a:effectLst/>
              </a:rPr>
              <a:t>This is attained from customer inputs, and sales department/market surveys. </a:t>
            </a:r>
          </a:p>
          <a:p>
            <a:pPr algn="just" rtl="0"/>
            <a:r>
              <a:rPr lang="en-US" dirty="0">
                <a:effectLst/>
              </a:rPr>
              <a:t>The information from this analysis forms the building blocks of a basic project.</a:t>
            </a:r>
          </a:p>
          <a:p>
            <a:pPr algn="just" rtl="0"/>
            <a:r>
              <a:rPr lang="en-US" dirty="0">
                <a:effectLst/>
              </a:rPr>
              <a:t> The quality of the project is a result of planning. </a:t>
            </a:r>
          </a:p>
          <a:p>
            <a:pPr algn="just" rtl="0"/>
            <a:r>
              <a:rPr lang="en-US" dirty="0">
                <a:effectLst/>
              </a:rPr>
              <a:t>Thus, in this stage, the basic project is designed with all the available information.</a:t>
            </a:r>
          </a:p>
          <a:p>
            <a:endParaRPr lang="en-US" dirty="0"/>
          </a:p>
        </p:txBody>
      </p:sp>
      <p:pic>
        <p:nvPicPr>
          <p:cNvPr id="10" name="Content Placeholder 9">
            <a:extLst>
              <a:ext uri="{FF2B5EF4-FFF2-40B4-BE49-F238E27FC236}">
                <a16:creationId xmlns:a16="http://schemas.microsoft.com/office/drawing/2014/main" id="{15FF1550-C902-13E1-6D4C-EEF22968273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255565" y="1321904"/>
            <a:ext cx="4674703" cy="4143756"/>
          </a:xfrm>
        </p:spPr>
      </p:pic>
    </p:spTree>
    <p:extLst>
      <p:ext uri="{BB962C8B-B14F-4D97-AF65-F5344CB8AC3E}">
        <p14:creationId xmlns:p14="http://schemas.microsoft.com/office/powerpoint/2010/main" val="100333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F283AE7-1995-DAFA-1F03-87292DC35D1C}"/>
              </a:ext>
            </a:extLst>
          </p:cNvPr>
          <p:cNvGraphicFramePr>
            <a:graphicFrameLocks noGrp="1"/>
          </p:cNvGraphicFramePr>
          <p:nvPr>
            <p:ph idx="1"/>
            <p:extLst>
              <p:ext uri="{D42A27DB-BD31-4B8C-83A1-F6EECF244321}">
                <p14:modId xmlns:p14="http://schemas.microsoft.com/office/powerpoint/2010/main" val="1140224235"/>
              </p:ext>
            </p:extLst>
          </p:nvPr>
        </p:nvGraphicFramePr>
        <p:xfrm>
          <a:off x="0" y="1"/>
          <a:ext cx="12191999" cy="6858000"/>
        </p:xfrm>
        <a:graphic>
          <a:graphicData uri="http://schemas.openxmlformats.org/drawingml/2006/table">
            <a:tbl>
              <a:tblPr firstRow="1" firstCol="1" bandRow="1">
                <a:tableStyleId>{5C22544A-7EE6-4342-B048-85BDC9FD1C3A}</a:tableStyleId>
              </a:tblPr>
              <a:tblGrid>
                <a:gridCol w="12191999">
                  <a:extLst>
                    <a:ext uri="{9D8B030D-6E8A-4147-A177-3AD203B41FA5}">
                      <a16:colId xmlns:a16="http://schemas.microsoft.com/office/drawing/2014/main" val="1241191096"/>
                    </a:ext>
                  </a:extLst>
                </a:gridCol>
              </a:tblGrid>
              <a:tr h="6858000">
                <a:tc>
                  <a:txBody>
                    <a:bodyPr/>
                    <a:lstStyle/>
                    <a:p>
                      <a:pPr marL="0" marR="0">
                        <a:lnSpc>
                          <a:spcPct val="115000"/>
                        </a:lnSpc>
                        <a:spcBef>
                          <a:spcPts val="0"/>
                        </a:spcBef>
                        <a:spcAft>
                          <a:spcPts val="0"/>
                        </a:spcAft>
                        <a:tabLst>
                          <a:tab pos="20955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1.1 Overview of System Analysis and Design </a:t>
                      </a:r>
                    </a:p>
                    <a:p>
                      <a:pPr marL="342900" marR="0" lvl="0" indent="-342900">
                        <a:lnSpc>
                          <a:spcPct val="115000"/>
                        </a:lnSpc>
                        <a:spcBef>
                          <a:spcPts val="0"/>
                        </a:spcBef>
                        <a:spcAft>
                          <a:spcPts val="0"/>
                        </a:spcAft>
                        <a:buFont typeface="Symbol" panose="05050102010706020507" pitchFamily="18" charset="2"/>
                        <a:buChar char=""/>
                        <a:tabLst>
                          <a:tab pos="20955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Introduction to system analysis and design concepts.</a:t>
                      </a:r>
                    </a:p>
                    <a:p>
                      <a:pPr marL="0" marR="0">
                        <a:lnSpc>
                          <a:spcPct val="115000"/>
                        </a:lnSpc>
                        <a:spcBef>
                          <a:spcPts val="0"/>
                        </a:spcBef>
                        <a:spcAft>
                          <a:spcPts val="0"/>
                        </a:spcAft>
                        <a:tabLst>
                          <a:tab pos="20955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1.2 Systems Development Life Cycle (SDLC) </a:t>
                      </a:r>
                    </a:p>
                    <a:p>
                      <a:pPr marL="342900" marR="0" lvl="0" indent="-342900">
                        <a:lnSpc>
                          <a:spcPct val="115000"/>
                        </a:lnSpc>
                        <a:spcBef>
                          <a:spcPts val="0"/>
                        </a:spcBef>
                        <a:spcAft>
                          <a:spcPts val="0"/>
                        </a:spcAft>
                        <a:buSzPts val="1000"/>
                        <a:buFont typeface="Symbol" panose="05050102010706020507" pitchFamily="18" charset="2"/>
                        <a:buChar char=""/>
                        <a:tabLst>
                          <a:tab pos="209550" algn="l"/>
                          <a:tab pos="45720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Phases of SDLC: Planning, Analysis, Design, Implementation, and Maintenance.</a:t>
                      </a:r>
                    </a:p>
                    <a:p>
                      <a:pPr marL="342900" marR="0" lvl="0" indent="-342900">
                        <a:lnSpc>
                          <a:spcPct val="115000"/>
                        </a:lnSpc>
                        <a:spcBef>
                          <a:spcPts val="0"/>
                        </a:spcBef>
                        <a:spcAft>
                          <a:spcPts val="0"/>
                        </a:spcAft>
                        <a:buSzPts val="1000"/>
                        <a:buFont typeface="Symbol" panose="05050102010706020507" pitchFamily="18" charset="2"/>
                        <a:buChar char=""/>
                        <a:tabLst>
                          <a:tab pos="209550" algn="l"/>
                          <a:tab pos="45720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Introduction to system requests and feasibility analysis (technical, economic, legal, and organizational).</a:t>
                      </a:r>
                    </a:p>
                    <a:p>
                      <a:pPr marL="0" marR="0">
                        <a:lnSpc>
                          <a:spcPct val="115000"/>
                        </a:lnSpc>
                        <a:spcBef>
                          <a:spcPts val="0"/>
                        </a:spcBef>
                        <a:spcAft>
                          <a:spcPts val="0"/>
                        </a:spcAft>
                        <a:tabLst>
                          <a:tab pos="20955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1.3 Role and Skills of the Systems Analyst </a:t>
                      </a:r>
                    </a:p>
                    <a:p>
                      <a:pPr marL="342900" marR="0" lvl="0" indent="-342900">
                        <a:lnSpc>
                          <a:spcPct val="115000"/>
                        </a:lnSpc>
                        <a:spcBef>
                          <a:spcPts val="0"/>
                        </a:spcBef>
                        <a:spcAft>
                          <a:spcPts val="0"/>
                        </a:spcAft>
                        <a:buSzPts val="1000"/>
                        <a:buFont typeface="Symbol" panose="05050102010706020507" pitchFamily="18" charset="2"/>
                        <a:buChar char=""/>
                        <a:tabLst>
                          <a:tab pos="209550" algn="l"/>
                          <a:tab pos="45720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Introduction of programmer and system analyst	</a:t>
                      </a:r>
                    </a:p>
                    <a:p>
                      <a:pPr marL="342900" marR="0" lvl="0" indent="-342900">
                        <a:lnSpc>
                          <a:spcPct val="115000"/>
                        </a:lnSpc>
                        <a:spcBef>
                          <a:spcPts val="0"/>
                        </a:spcBef>
                        <a:spcAft>
                          <a:spcPts val="0"/>
                        </a:spcAft>
                        <a:buSzPts val="1000"/>
                        <a:buFont typeface="Symbol" panose="05050102010706020507" pitchFamily="18" charset="2"/>
                        <a:buChar char=""/>
                        <a:tabLst>
                          <a:tab pos="209550" algn="l"/>
                          <a:tab pos="45720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Skills and responsibilities of the systems analyst.</a:t>
                      </a:r>
                    </a:p>
                    <a:p>
                      <a:pPr marL="342900" marR="0" lvl="0" indent="-342900">
                        <a:lnSpc>
                          <a:spcPct val="115000"/>
                        </a:lnSpc>
                        <a:spcBef>
                          <a:spcPts val="0"/>
                        </a:spcBef>
                        <a:spcAft>
                          <a:spcPts val="0"/>
                        </a:spcAft>
                        <a:buSzPts val="1000"/>
                        <a:buFont typeface="Symbol" panose="05050102010706020507" pitchFamily="18" charset="2"/>
                        <a:buChar char=""/>
                        <a:tabLst>
                          <a:tab pos="209550" algn="l"/>
                          <a:tab pos="45720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Characteristics of a system analyst </a:t>
                      </a:r>
                    </a:p>
                    <a:p>
                      <a:pPr marL="342900" marR="0" lvl="0" indent="-342900">
                        <a:lnSpc>
                          <a:spcPct val="115000"/>
                        </a:lnSpc>
                        <a:spcBef>
                          <a:spcPts val="0"/>
                        </a:spcBef>
                        <a:spcAft>
                          <a:spcPts val="0"/>
                        </a:spcAft>
                        <a:buSzPts val="1000"/>
                        <a:buFont typeface="Symbol" panose="05050102010706020507" pitchFamily="18" charset="2"/>
                        <a:buChar char=""/>
                        <a:tabLst>
                          <a:tab pos="209550" algn="l"/>
                          <a:tab pos="45720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Interaction with stakeholders in system development projects.</a:t>
                      </a:r>
                    </a:p>
                    <a:p>
                      <a:pPr marL="342900" marR="0" lvl="0" indent="-342900">
                        <a:lnSpc>
                          <a:spcPct val="115000"/>
                        </a:lnSpc>
                        <a:spcBef>
                          <a:spcPts val="0"/>
                        </a:spcBef>
                        <a:spcAft>
                          <a:spcPts val="0"/>
                        </a:spcAft>
                        <a:buSzPts val="1000"/>
                        <a:buFont typeface="Symbol" panose="05050102010706020507" pitchFamily="18" charset="2"/>
                        <a:buChar char=""/>
                        <a:tabLst>
                          <a:tab pos="209550" algn="l"/>
                          <a:tab pos="457200" algn="l"/>
                          <a:tab pos="609600" algn="l"/>
                          <a:tab pos="1038225" algn="l"/>
                          <a:tab pos="1925955" algn="r"/>
                          <a:tab pos="5600700" algn="r"/>
                        </a:tabLst>
                      </a:pPr>
                      <a:r>
                        <a:rPr lang="en-US" sz="2400" dirty="0">
                          <a:effectLst/>
                          <a:latin typeface="Times New Roman" panose="02020603050405020304" pitchFamily="18" charset="0"/>
                          <a:cs typeface="Times New Roman" panose="02020603050405020304" pitchFamily="18" charset="0"/>
                        </a:rPr>
                        <a:t>The systems analyst as a bridge between technical teams and business stakeholders.</a:t>
                      </a:r>
                    </a:p>
                    <a:p>
                      <a:pPr marL="457200" marR="0">
                        <a:lnSpc>
                          <a:spcPct val="115000"/>
                        </a:lnSpc>
                        <a:spcBef>
                          <a:spcPts val="0"/>
                        </a:spcBef>
                        <a:spcAft>
                          <a:spcPts val="0"/>
                        </a:spcAft>
                        <a:tabLst>
                          <a:tab pos="209550" algn="l"/>
                          <a:tab pos="609600" algn="l"/>
                          <a:tab pos="1038225" algn="l"/>
                          <a:tab pos="1925955" algn="r"/>
                          <a:tab pos="5600700" algn="r"/>
                        </a:tabLst>
                      </a:pPr>
                      <a:r>
                        <a:rPr lang="en-US" sz="100" dirty="0">
                          <a:effectLst/>
                        </a:rPr>
                        <a:t> </a:t>
                      </a:r>
                      <a:endParaRPr lang="en-US" sz="1200" dirty="0">
                        <a:effectLst/>
                      </a:endParaRPr>
                    </a:p>
                    <a:p>
                      <a:pPr marL="0" marR="0">
                        <a:spcBef>
                          <a:spcPts val="0"/>
                        </a:spcBef>
                        <a:spcAft>
                          <a:spcPts val="0"/>
                        </a:spcAft>
                      </a:pPr>
                      <a:r>
                        <a:rPr lang="en-US" sz="1100" dirty="0">
                          <a:effectLst/>
                        </a:rPr>
                        <a:t> </a:t>
                      </a:r>
                      <a:endParaRPr lang="en-US" sz="1200" dirty="0">
                        <a:effectLst/>
                      </a:endParaRPr>
                    </a:p>
                    <a:p>
                      <a:pPr marL="0" marR="0">
                        <a:spcBef>
                          <a:spcPts val="0"/>
                        </a:spcBef>
                        <a:spcAft>
                          <a:spcPts val="0"/>
                        </a:spcAft>
                      </a:pPr>
                      <a:r>
                        <a:rPr lang="en-US" sz="1100" dirty="0">
                          <a:effectLst/>
                        </a:rPr>
                        <a:t> </a:t>
                      </a:r>
                      <a:endParaRPr lang="en-US" sz="1200" dirty="0">
                        <a:effectLst/>
                        <a:latin typeface="Times New Roman" panose="02020603050405020304" pitchFamily="18" charset="0"/>
                        <a:ea typeface="Times New Roman" panose="02020603050405020304" pitchFamily="18" charset="0"/>
                        <a:cs typeface="Mangal" panose="00000400000000000000" pitchFamily="2"/>
                      </a:endParaRPr>
                    </a:p>
                  </a:txBody>
                  <a:tcPr marL="68580" marR="68580" marT="0" marB="0"/>
                </a:tc>
                <a:extLst>
                  <a:ext uri="{0D108BD9-81ED-4DB2-BD59-A6C34878D82A}">
                    <a16:rowId xmlns:a16="http://schemas.microsoft.com/office/drawing/2014/main" val="2043206621"/>
                  </a:ext>
                </a:extLst>
              </a:tr>
            </a:tbl>
          </a:graphicData>
        </a:graphic>
      </p:graphicFrame>
    </p:spTree>
    <p:extLst>
      <p:ext uri="{BB962C8B-B14F-4D97-AF65-F5344CB8AC3E}">
        <p14:creationId xmlns:p14="http://schemas.microsoft.com/office/powerpoint/2010/main" val="840991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11632-5CF2-B0A5-8CC7-52A7F4052C0F}"/>
              </a:ext>
            </a:extLst>
          </p:cNvPr>
          <p:cNvSpPr>
            <a:spLocks noGrp="1"/>
          </p:cNvSpPr>
          <p:nvPr>
            <p:ph sz="half" idx="1"/>
          </p:nvPr>
        </p:nvSpPr>
        <p:spPr>
          <a:xfrm>
            <a:off x="0" y="0"/>
            <a:ext cx="7533860" cy="6858000"/>
          </a:xfrm>
        </p:spPr>
        <p:txBody>
          <a:bodyPr>
            <a:normAutofit/>
          </a:bodyPr>
          <a:lstStyle/>
          <a:p>
            <a:r>
              <a:rPr lang="en-US" b="1" dirty="0"/>
              <a:t>Stage-2: Defining Requirements</a:t>
            </a:r>
          </a:p>
          <a:p>
            <a:pPr algn="just" rtl="0"/>
            <a:r>
              <a:rPr lang="en-US" dirty="0">
                <a:effectLst/>
              </a:rPr>
              <a:t>In this stage, all the requirements for the target software are specified.</a:t>
            </a:r>
          </a:p>
          <a:p>
            <a:pPr algn="just" rtl="0"/>
            <a:endParaRPr lang="en-US" dirty="0">
              <a:effectLst/>
            </a:endParaRPr>
          </a:p>
          <a:p>
            <a:pPr algn="just" rtl="0"/>
            <a:r>
              <a:rPr lang="en-US" dirty="0">
                <a:effectLst/>
              </a:rPr>
              <a:t> These requirements get approval from customers, market analysts, and stakeholders. </a:t>
            </a:r>
          </a:p>
          <a:p>
            <a:pPr algn="just" rtl="0"/>
            <a:endParaRPr lang="en-US" dirty="0">
              <a:effectLst/>
            </a:endParaRPr>
          </a:p>
          <a:p>
            <a:pPr algn="just" rtl="0"/>
            <a:r>
              <a:rPr lang="en-US" dirty="0">
                <a:effectLst/>
              </a:rPr>
              <a:t>This is fulfilled by utilizing SRS (Software Requirement Specification).</a:t>
            </a:r>
          </a:p>
          <a:p>
            <a:pPr marL="0" indent="0" algn="just">
              <a:buNone/>
            </a:pPr>
            <a:endParaRPr lang="en-US" dirty="0"/>
          </a:p>
          <a:p>
            <a:pPr algn="just"/>
            <a:r>
              <a:rPr lang="en-US" dirty="0">
                <a:highlight>
                  <a:srgbClr val="FFFF00"/>
                </a:highlight>
              </a:rPr>
              <a:t>SRS</a:t>
            </a:r>
            <a:r>
              <a:rPr lang="en-US" dirty="0">
                <a:effectLst/>
                <a:highlight>
                  <a:srgbClr val="FFFF00"/>
                </a:highlight>
              </a:rPr>
              <a:t> is a sort of document that specifies all those things that need to be defined and created during the entire project cycle. </a:t>
            </a:r>
          </a:p>
          <a:p>
            <a:endParaRPr lang="en-US" dirty="0"/>
          </a:p>
        </p:txBody>
      </p:sp>
      <p:pic>
        <p:nvPicPr>
          <p:cNvPr id="6" name="Content Placeholder 5">
            <a:extLst>
              <a:ext uri="{FF2B5EF4-FFF2-40B4-BE49-F238E27FC236}">
                <a16:creationId xmlns:a16="http://schemas.microsoft.com/office/drawing/2014/main" id="{6B1CF830-F6F2-5F74-4A05-E8835FAD53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33860" y="1669773"/>
            <a:ext cx="4658139" cy="4035287"/>
          </a:xfrm>
        </p:spPr>
      </p:pic>
    </p:spTree>
    <p:extLst>
      <p:ext uri="{BB962C8B-B14F-4D97-AF65-F5344CB8AC3E}">
        <p14:creationId xmlns:p14="http://schemas.microsoft.com/office/powerpoint/2010/main" val="4180011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A3F12-C382-CF69-F490-AF0D69D18E8E}"/>
              </a:ext>
            </a:extLst>
          </p:cNvPr>
          <p:cNvSpPr>
            <a:spLocks noGrp="1"/>
          </p:cNvSpPr>
          <p:nvPr>
            <p:ph sz="half" idx="1"/>
          </p:nvPr>
        </p:nvSpPr>
        <p:spPr>
          <a:xfrm>
            <a:off x="0" y="0"/>
            <a:ext cx="6019800" cy="6858000"/>
          </a:xfrm>
        </p:spPr>
        <p:txBody>
          <a:bodyPr>
            <a:normAutofit lnSpcReduction="10000"/>
          </a:bodyPr>
          <a:lstStyle/>
          <a:p>
            <a:r>
              <a:rPr lang="en-US" b="1" dirty="0"/>
              <a:t>Stage-3: Designing Architecture</a:t>
            </a:r>
          </a:p>
          <a:p>
            <a:pPr algn="just" rtl="0"/>
            <a:r>
              <a:rPr lang="en-US" dirty="0">
                <a:effectLst/>
                <a:hlinkClick r:id="rId2"/>
              </a:rPr>
              <a:t>SRS</a:t>
            </a:r>
            <a:r>
              <a:rPr lang="en-US" dirty="0">
                <a:effectLst/>
              </a:rPr>
              <a:t> is a reference for software designers to come up with the best architecture for the software.</a:t>
            </a:r>
          </a:p>
          <a:p>
            <a:pPr algn="just" rtl="0"/>
            <a:endParaRPr lang="en-US" dirty="0">
              <a:effectLst/>
            </a:endParaRPr>
          </a:p>
          <a:p>
            <a:pPr algn="just" rtl="0"/>
            <a:r>
              <a:rPr lang="en-US" dirty="0">
                <a:effectLst/>
              </a:rPr>
              <a:t> Hence, with the requirements defined in SRS, multiple designs for the product architecture are present in the Design Document Specification (DDS). </a:t>
            </a:r>
          </a:p>
          <a:p>
            <a:pPr algn="just" rtl="0"/>
            <a:endParaRPr lang="en-US" dirty="0">
              <a:effectLst/>
            </a:endParaRPr>
          </a:p>
          <a:p>
            <a:pPr rtl="0"/>
            <a:r>
              <a:rPr lang="en-US" dirty="0"/>
              <a:t>This DDS is assessed by market analysts and stakeholders. </a:t>
            </a:r>
          </a:p>
          <a:p>
            <a:pPr rtl="0"/>
            <a:endParaRPr lang="en-US" dirty="0"/>
          </a:p>
          <a:p>
            <a:pPr rtl="0"/>
            <a:r>
              <a:rPr lang="en-US" dirty="0"/>
              <a:t>After evaluating all the possible factors, the most practical and logical design is chosen for development.</a:t>
            </a:r>
          </a:p>
          <a:p>
            <a:endParaRPr lang="en-US" dirty="0"/>
          </a:p>
        </p:txBody>
      </p:sp>
      <p:pic>
        <p:nvPicPr>
          <p:cNvPr id="6" name="Content Placeholder 5">
            <a:extLst>
              <a:ext uri="{FF2B5EF4-FFF2-40B4-BE49-F238E27FC236}">
                <a16:creationId xmlns:a16="http://schemas.microsoft.com/office/drawing/2014/main" id="{DF0C5A5B-4052-F31C-63F7-EB6835B823D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59826" y="1510748"/>
            <a:ext cx="5436704" cy="4412974"/>
          </a:xfrm>
        </p:spPr>
      </p:pic>
    </p:spTree>
    <p:extLst>
      <p:ext uri="{BB962C8B-B14F-4D97-AF65-F5344CB8AC3E}">
        <p14:creationId xmlns:p14="http://schemas.microsoft.com/office/powerpoint/2010/main" val="3276328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AC92B-22BC-67E2-572A-97D29D0AD8D7}"/>
              </a:ext>
            </a:extLst>
          </p:cNvPr>
          <p:cNvSpPr>
            <a:spLocks noGrp="1"/>
          </p:cNvSpPr>
          <p:nvPr>
            <p:ph sz="half" idx="1"/>
          </p:nvPr>
        </p:nvSpPr>
        <p:spPr>
          <a:xfrm>
            <a:off x="-1" y="0"/>
            <a:ext cx="7504043" cy="6858000"/>
          </a:xfrm>
        </p:spPr>
        <p:txBody>
          <a:bodyPr>
            <a:normAutofit/>
          </a:bodyPr>
          <a:lstStyle/>
          <a:p>
            <a:r>
              <a:rPr lang="en-US" b="1" dirty="0"/>
              <a:t>Stage-4: Developing Product</a:t>
            </a:r>
          </a:p>
          <a:p>
            <a:pPr algn="just" rtl="0"/>
            <a:r>
              <a:rPr lang="en-US" dirty="0">
                <a:effectLst/>
              </a:rPr>
              <a:t>At this stage, the fundamental development of the product starts.</a:t>
            </a:r>
          </a:p>
          <a:p>
            <a:pPr algn="just" rtl="0"/>
            <a:endParaRPr lang="en-US" dirty="0">
              <a:effectLst/>
            </a:endParaRPr>
          </a:p>
          <a:p>
            <a:pPr algn="just" rtl="0"/>
            <a:r>
              <a:rPr lang="en-US" dirty="0">
                <a:effectLst/>
              </a:rPr>
              <a:t> For this, developers use a specific programming code as per the design in the DDS.</a:t>
            </a:r>
          </a:p>
          <a:p>
            <a:pPr algn="just" rtl="0"/>
            <a:endParaRPr lang="en-US" dirty="0">
              <a:effectLst/>
            </a:endParaRPr>
          </a:p>
          <a:p>
            <a:pPr algn="just" rtl="0"/>
            <a:r>
              <a:rPr lang="en-US" dirty="0">
                <a:effectLst/>
              </a:rPr>
              <a:t> Hence, it is important for the coders to follow the protocols set by the association.</a:t>
            </a:r>
          </a:p>
          <a:p>
            <a:pPr algn="just" rtl="0"/>
            <a:endParaRPr lang="en-US" dirty="0">
              <a:effectLst/>
            </a:endParaRPr>
          </a:p>
          <a:p>
            <a:pPr algn="just" rtl="0"/>
            <a:r>
              <a:rPr lang="en-US" dirty="0">
                <a:effectLst/>
              </a:rPr>
              <a:t> Conventional programming tools like compilers, interpreters, debuggers, etc. are also put into use at this stage. Some popular languages like C/C++, Python, Java, etc. are put into use as per the software regulations. </a:t>
            </a:r>
          </a:p>
          <a:p>
            <a:endParaRPr lang="en-US" dirty="0"/>
          </a:p>
        </p:txBody>
      </p:sp>
      <p:pic>
        <p:nvPicPr>
          <p:cNvPr id="6" name="Content Placeholder 5">
            <a:extLst>
              <a:ext uri="{FF2B5EF4-FFF2-40B4-BE49-F238E27FC236}">
                <a16:creationId xmlns:a16="http://schemas.microsoft.com/office/drawing/2014/main" id="{71A7111D-6D64-F9A4-25AA-D6F2E6F69D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02826" y="1302026"/>
            <a:ext cx="4412974" cy="44030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4012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B1859-2F61-34B9-DF73-6655A5EFDAB0}"/>
              </a:ext>
            </a:extLst>
          </p:cNvPr>
          <p:cNvSpPr>
            <a:spLocks noGrp="1"/>
          </p:cNvSpPr>
          <p:nvPr>
            <p:ph sz="half" idx="1"/>
          </p:nvPr>
        </p:nvSpPr>
        <p:spPr>
          <a:xfrm>
            <a:off x="-1" y="0"/>
            <a:ext cx="6927575" cy="6858000"/>
          </a:xfrm>
        </p:spPr>
        <p:txBody>
          <a:bodyPr>
            <a:normAutofit/>
          </a:bodyPr>
          <a:lstStyle/>
          <a:p>
            <a:r>
              <a:rPr lang="en-US" b="1" dirty="0"/>
              <a:t>Stage-5: Product Testing and Integration</a:t>
            </a:r>
          </a:p>
          <a:p>
            <a:pPr algn="just" rtl="0"/>
            <a:r>
              <a:rPr lang="en-US" dirty="0">
                <a:effectLst/>
              </a:rPr>
              <a:t>After the development of the product, testing of the software is necessary to ensure its smooth execution.</a:t>
            </a:r>
          </a:p>
          <a:p>
            <a:pPr algn="just" rtl="0"/>
            <a:endParaRPr lang="en-US" dirty="0">
              <a:effectLst/>
            </a:endParaRPr>
          </a:p>
          <a:p>
            <a:pPr algn="just" rtl="0"/>
            <a:r>
              <a:rPr lang="en-US" dirty="0">
                <a:effectLst/>
              </a:rPr>
              <a:t> Although, minimal testing is conducted at every stage of SDLC. </a:t>
            </a:r>
          </a:p>
          <a:p>
            <a:pPr algn="just" rtl="0"/>
            <a:endParaRPr lang="en-US" dirty="0">
              <a:effectLst/>
            </a:endParaRPr>
          </a:p>
          <a:p>
            <a:pPr algn="just" rtl="0"/>
            <a:r>
              <a:rPr lang="en-US" dirty="0">
                <a:effectLst/>
              </a:rPr>
              <a:t>Therefore, at this stage, all the probable flaws are tracked, fixed, and retested. </a:t>
            </a:r>
          </a:p>
          <a:p>
            <a:pPr algn="just" rtl="0"/>
            <a:endParaRPr lang="en-US" dirty="0"/>
          </a:p>
          <a:p>
            <a:pPr algn="just" rtl="0"/>
            <a:r>
              <a:rPr lang="en-US" dirty="0">
                <a:effectLst/>
              </a:rPr>
              <a:t>This ensures that the product confronts the quality requirements of SRS. </a:t>
            </a:r>
          </a:p>
          <a:p>
            <a:endParaRPr lang="en-US" dirty="0"/>
          </a:p>
        </p:txBody>
      </p:sp>
      <p:pic>
        <p:nvPicPr>
          <p:cNvPr id="6" name="Content Placeholder 5">
            <a:extLst>
              <a:ext uri="{FF2B5EF4-FFF2-40B4-BE49-F238E27FC236}">
                <a16:creationId xmlns:a16="http://schemas.microsoft.com/office/drawing/2014/main" id="{18422D1D-57CF-C3DE-1012-D28AFA209F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45626" y="1331843"/>
            <a:ext cx="4830416" cy="3964851"/>
          </a:xfrm>
        </p:spPr>
      </p:pic>
    </p:spTree>
    <p:extLst>
      <p:ext uri="{BB962C8B-B14F-4D97-AF65-F5344CB8AC3E}">
        <p14:creationId xmlns:p14="http://schemas.microsoft.com/office/powerpoint/2010/main" val="321209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62FF4-2E37-4972-2505-DE34AA591EEA}"/>
              </a:ext>
            </a:extLst>
          </p:cNvPr>
          <p:cNvSpPr>
            <a:spLocks noGrp="1"/>
          </p:cNvSpPr>
          <p:nvPr>
            <p:ph sz="half" idx="1"/>
          </p:nvPr>
        </p:nvSpPr>
        <p:spPr>
          <a:xfrm>
            <a:off x="0" y="0"/>
            <a:ext cx="12192000" cy="6858000"/>
          </a:xfrm>
        </p:spPr>
        <p:txBody>
          <a:bodyPr>
            <a:normAutofit/>
          </a:bodyPr>
          <a:lstStyle/>
          <a:p>
            <a:r>
              <a:rPr lang="en-US" b="1" dirty="0"/>
              <a:t>Documentation, Training, and Support: </a:t>
            </a:r>
            <a:r>
              <a:rPr lang="en-US" dirty="0">
                <a:hlinkClick r:id="rId2"/>
              </a:rPr>
              <a:t>Software documentation</a:t>
            </a:r>
            <a:r>
              <a:rPr lang="en-US" dirty="0"/>
              <a:t> is an essential part of the software development life cycle. </a:t>
            </a:r>
          </a:p>
          <a:p>
            <a:endParaRPr lang="en-US" dirty="0"/>
          </a:p>
          <a:p>
            <a:r>
              <a:rPr lang="en-US" dirty="0"/>
              <a:t>A well-written document acts as a tool and means to information repository necessary to know about software processes, functions, and maintenance.</a:t>
            </a:r>
          </a:p>
          <a:p>
            <a:endParaRPr lang="en-US" dirty="0"/>
          </a:p>
          <a:p>
            <a:r>
              <a:rPr lang="en-US" dirty="0"/>
              <a:t>Documentation also provides information about how to use the product. </a:t>
            </a:r>
          </a:p>
          <a:p>
            <a:endParaRPr lang="en-US" dirty="0"/>
          </a:p>
          <a:p>
            <a:r>
              <a:rPr lang="en-US" dirty="0"/>
              <a:t>Training in an attempt to improve the current or future employee performance by increasing an employee’s ability to work through learning, usually by changing his attitude and developing his skills and understanding. </a:t>
            </a:r>
          </a:p>
          <a:p>
            <a:endParaRPr lang="en-US" dirty="0"/>
          </a:p>
        </p:txBody>
      </p:sp>
    </p:spTree>
    <p:extLst>
      <p:ext uri="{BB962C8B-B14F-4D97-AF65-F5344CB8AC3E}">
        <p14:creationId xmlns:p14="http://schemas.microsoft.com/office/powerpoint/2010/main" val="300670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947F2-1B0B-E64C-9B4E-923A3253E48E}"/>
              </a:ext>
            </a:extLst>
          </p:cNvPr>
          <p:cNvSpPr>
            <a:spLocks noGrp="1"/>
          </p:cNvSpPr>
          <p:nvPr>
            <p:ph sz="half" idx="1"/>
          </p:nvPr>
        </p:nvSpPr>
        <p:spPr>
          <a:xfrm>
            <a:off x="-1" y="0"/>
            <a:ext cx="6917636" cy="6858000"/>
          </a:xfrm>
        </p:spPr>
        <p:txBody>
          <a:bodyPr>
            <a:normAutofit fontScale="92500" lnSpcReduction="10000"/>
          </a:bodyPr>
          <a:lstStyle/>
          <a:p>
            <a:r>
              <a:rPr lang="en-US" b="1" dirty="0"/>
              <a:t>Stage-6: Deployment and Maintenance of Products</a:t>
            </a:r>
          </a:p>
          <a:p>
            <a:r>
              <a:rPr lang="en-US" dirty="0">
                <a:effectLst/>
              </a:rPr>
              <a:t>After detailed testing, the conclusive product is released in phases as per the organization’s strategy.</a:t>
            </a:r>
          </a:p>
          <a:p>
            <a:r>
              <a:rPr lang="en-US" dirty="0">
                <a:effectLst/>
              </a:rPr>
              <a:t> Then it is tested in a real industrial environment. </a:t>
            </a:r>
          </a:p>
          <a:p>
            <a:r>
              <a:rPr lang="en-US" dirty="0">
                <a:effectLst/>
              </a:rPr>
              <a:t>It is important to ensure its smooth performance.</a:t>
            </a:r>
          </a:p>
          <a:p>
            <a:r>
              <a:rPr lang="en-US" dirty="0">
                <a:effectLst/>
              </a:rPr>
              <a:t> If it performs well, the organization sends out the product as a whole.</a:t>
            </a:r>
          </a:p>
          <a:p>
            <a:r>
              <a:rPr lang="en-US" dirty="0">
                <a:effectLst/>
              </a:rPr>
              <a:t> After retrieving beneficial feedback, the company releases it as it is or with auxiliary improvements to make it further helpful for the customers.</a:t>
            </a:r>
          </a:p>
          <a:p>
            <a:r>
              <a:rPr lang="en-US" dirty="0">
                <a:effectLst/>
              </a:rPr>
              <a:t> However, this alone is not enough.</a:t>
            </a:r>
          </a:p>
          <a:p>
            <a:r>
              <a:rPr lang="en-US" dirty="0">
                <a:effectLst/>
              </a:rPr>
              <a:t> Therefore, along with the deployment, the </a:t>
            </a:r>
            <a:r>
              <a:rPr lang="en-US" dirty="0">
                <a:effectLst/>
                <a:hlinkClick r:id="rId2"/>
              </a:rPr>
              <a:t>product’s supervision</a:t>
            </a:r>
            <a:r>
              <a:rPr lang="en-US" dirty="0">
                <a:effectLst/>
              </a:rPr>
              <a:t>. </a:t>
            </a:r>
          </a:p>
          <a:p>
            <a:endParaRPr lang="en-US" dirty="0"/>
          </a:p>
        </p:txBody>
      </p:sp>
      <p:pic>
        <p:nvPicPr>
          <p:cNvPr id="6" name="Content Placeholder 5">
            <a:extLst>
              <a:ext uri="{FF2B5EF4-FFF2-40B4-BE49-F238E27FC236}">
                <a16:creationId xmlns:a16="http://schemas.microsoft.com/office/drawing/2014/main" id="{D476CF02-A711-BA37-CC9E-B42AD16B771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56783" y="983975"/>
            <a:ext cx="4979503" cy="4472608"/>
          </a:xfrm>
        </p:spPr>
      </p:pic>
    </p:spTree>
    <p:extLst>
      <p:ext uri="{BB962C8B-B14F-4D97-AF65-F5344CB8AC3E}">
        <p14:creationId xmlns:p14="http://schemas.microsoft.com/office/powerpoint/2010/main" val="581703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716428C-4B82-23CB-FA0D-A8D7BE1F7422}"/>
              </a:ext>
            </a:extLst>
          </p:cNvPr>
          <p:cNvSpPr>
            <a:spLocks noGrp="1"/>
          </p:cNvSpPr>
          <p:nvPr>
            <p:ph idx="1"/>
          </p:nvPr>
        </p:nvSpPr>
        <p:spPr>
          <a:xfrm>
            <a:off x="-1" y="0"/>
            <a:ext cx="12192001" cy="6858000"/>
          </a:xfrm>
        </p:spPr>
        <p:txBody>
          <a:bodyPr/>
          <a:lstStyle/>
          <a:p>
            <a:r>
              <a:rPr lang="en-US" b="1" dirty="0"/>
              <a:t>What is the need for SDLC?</a:t>
            </a:r>
          </a:p>
          <a:p>
            <a:pPr algn="just" rtl="0"/>
            <a:r>
              <a:rPr lang="en-US" dirty="0">
                <a:effectLst/>
              </a:rPr>
              <a:t>SDLC is a method, approach, or process that is followed by a software development organization while developing any software.</a:t>
            </a:r>
          </a:p>
          <a:p>
            <a:pPr algn="just" rtl="0"/>
            <a:endParaRPr lang="en-US" dirty="0">
              <a:effectLst/>
            </a:endParaRPr>
          </a:p>
          <a:p>
            <a:pPr algn="just" rtl="0"/>
            <a:r>
              <a:rPr lang="en-US" dirty="0">
                <a:effectLst/>
              </a:rPr>
              <a:t> </a:t>
            </a:r>
            <a:r>
              <a:rPr lang="en-US" dirty="0">
                <a:effectLst/>
                <a:hlinkClick r:id="rId2"/>
              </a:rPr>
              <a:t>SDLC models </a:t>
            </a:r>
            <a:r>
              <a:rPr lang="en-US" dirty="0">
                <a:effectLst/>
              </a:rPr>
              <a:t>were introduced to follow a disciplined and systematic method while designing software.</a:t>
            </a:r>
          </a:p>
          <a:p>
            <a:pPr algn="just" rtl="0"/>
            <a:endParaRPr lang="en-US" dirty="0"/>
          </a:p>
          <a:p>
            <a:pPr algn="just" rtl="0"/>
            <a:r>
              <a:rPr lang="en-US" dirty="0">
                <a:effectLst/>
              </a:rPr>
              <a:t> With the software development life cycle, the process of software design is divided into small parts, which makes the problem more understandable and easier to solve.</a:t>
            </a:r>
          </a:p>
          <a:p>
            <a:pPr algn="just" rtl="0"/>
            <a:r>
              <a:rPr lang="en-US" dirty="0">
                <a:effectLst/>
              </a:rPr>
              <a:t> SDLC comprises a detailed description or step-by-step plan for designing, developing, testing, and maintaining the software.</a:t>
            </a:r>
          </a:p>
          <a:p>
            <a:endParaRPr lang="en-US" dirty="0"/>
          </a:p>
        </p:txBody>
      </p:sp>
    </p:spTree>
    <p:extLst>
      <p:ext uri="{BB962C8B-B14F-4D97-AF65-F5344CB8AC3E}">
        <p14:creationId xmlns:p14="http://schemas.microsoft.com/office/powerpoint/2010/main" val="4095161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17F88-675B-D838-BB37-2D909C412AA0}"/>
              </a:ext>
            </a:extLst>
          </p:cNvPr>
          <p:cNvSpPr>
            <a:spLocks noGrp="1"/>
          </p:cNvSpPr>
          <p:nvPr>
            <p:ph idx="1"/>
          </p:nvPr>
        </p:nvSpPr>
        <p:spPr>
          <a:xfrm>
            <a:off x="0" y="0"/>
            <a:ext cx="12192000" cy="6858000"/>
          </a:xfrm>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Waterfall</a:t>
            </a:r>
            <a:r>
              <a:rPr kumimoji="0" lang="en-US" altLang="en-US" sz="2800" b="0" i="0" u="none" strike="noStrike" cap="none" normalizeH="0" baseline="0" dirty="0">
                <a:ln>
                  <a:noFill/>
                </a:ln>
                <a:solidFill>
                  <a:schemeClr val="tx1"/>
                </a:solidFill>
                <a:effectLst/>
                <a:latin typeface="Arial" panose="020B0604020202020204" pitchFamily="34" charset="0"/>
              </a:rPr>
              <a:t>: Best for clear, stable projects with minimal changes.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V-Model</a:t>
            </a:r>
            <a:r>
              <a:rPr kumimoji="0" lang="en-US" altLang="en-US" sz="2800" b="0" i="0" u="none" strike="noStrike" cap="none" normalizeH="0" baseline="0" dirty="0">
                <a:ln>
                  <a:noFill/>
                </a:ln>
                <a:solidFill>
                  <a:schemeClr val="tx1"/>
                </a:solidFill>
                <a:effectLst/>
                <a:latin typeface="Arial" panose="020B0604020202020204" pitchFamily="34" charset="0"/>
              </a:rPr>
              <a:t>: Good for projects with clear requirements and a strong focus on testing.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Agile/Scrum</a:t>
            </a:r>
            <a:r>
              <a:rPr kumimoji="0" lang="en-US" altLang="en-US" sz="2800" b="0" i="0" u="none" strike="noStrike" cap="none" normalizeH="0" baseline="0" dirty="0">
                <a:ln>
                  <a:noFill/>
                </a:ln>
                <a:solidFill>
                  <a:schemeClr val="tx1"/>
                </a:solidFill>
                <a:effectLst/>
                <a:latin typeface="Arial" panose="020B0604020202020204" pitchFamily="34" charset="0"/>
              </a:rPr>
              <a:t>: Ideal for projects with changing requirements and frequent client interaction.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Spiral</a:t>
            </a:r>
            <a:r>
              <a:rPr kumimoji="0" lang="en-US" altLang="en-US" sz="2800" b="0" i="0" u="none" strike="noStrike" cap="none" normalizeH="0" baseline="0" dirty="0">
                <a:ln>
                  <a:noFill/>
                </a:ln>
                <a:solidFill>
                  <a:schemeClr val="tx1"/>
                </a:solidFill>
                <a:effectLst/>
                <a:latin typeface="Arial" panose="020B0604020202020204" pitchFamily="34" charset="0"/>
              </a:rPr>
              <a:t>: Suitable for high-risk projects with evolving requirements.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RAD</a:t>
            </a:r>
            <a:r>
              <a:rPr kumimoji="0" lang="en-US" altLang="en-US" sz="2800" b="0" i="0" u="none" strike="noStrike" cap="none" normalizeH="0" baseline="0" dirty="0">
                <a:ln>
                  <a:noFill/>
                </a:ln>
                <a:solidFill>
                  <a:schemeClr val="tx1"/>
                </a:solidFill>
                <a:effectLst/>
                <a:latin typeface="Arial" panose="020B0604020202020204" pitchFamily="34" charset="0"/>
              </a:rPr>
              <a:t>: Useful for projects needing rapid development.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DevOps</a:t>
            </a:r>
            <a:r>
              <a:rPr kumimoji="0" lang="en-US" altLang="en-US" sz="2800" b="0" i="0" u="none" strike="noStrike" cap="none" normalizeH="0" baseline="0" dirty="0">
                <a:ln>
                  <a:noFill/>
                </a:ln>
                <a:solidFill>
                  <a:schemeClr val="tx1"/>
                </a:solidFill>
                <a:effectLst/>
                <a:latin typeface="Arial" panose="020B0604020202020204" pitchFamily="34" charset="0"/>
              </a:rPr>
              <a:t>: Best for continuous integration and ongoing support </a:t>
            </a:r>
          </a:p>
          <a:p>
            <a:endParaRPr lang="en-US" dirty="0"/>
          </a:p>
        </p:txBody>
      </p:sp>
    </p:spTree>
    <p:extLst>
      <p:ext uri="{BB962C8B-B14F-4D97-AF65-F5344CB8AC3E}">
        <p14:creationId xmlns:p14="http://schemas.microsoft.com/office/powerpoint/2010/main" val="2860713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54E1F2C-954E-0B2D-31E8-85D969F68370}"/>
              </a:ext>
            </a:extLst>
          </p:cNvPr>
          <p:cNvSpPr>
            <a:spLocks noGrp="1"/>
          </p:cNvSpPr>
          <p:nvPr>
            <p:ph idx="1"/>
          </p:nvPr>
        </p:nvSpPr>
        <p:spPr>
          <a:xfrm>
            <a:off x="0" y="0"/>
            <a:ext cx="12192000" cy="6768548"/>
          </a:xfrm>
        </p:spPr>
        <p:txBody>
          <a:bodyPr>
            <a:normAutofit/>
          </a:bodyPr>
          <a:lstStyle/>
          <a:p>
            <a:r>
              <a:rPr lang="en-US" b="1" dirty="0"/>
              <a:t>How to Choose an SDLC Model?</a:t>
            </a:r>
          </a:p>
          <a:p>
            <a:pPr rtl="0"/>
            <a:r>
              <a:rPr lang="en-US" dirty="0"/>
              <a:t>Choosing the right SDLC (Software Development Life Cycle) model is essential for project success. Here are the key factors to consider:</a:t>
            </a:r>
          </a:p>
          <a:p>
            <a:pPr>
              <a:buFont typeface="+mj-lt"/>
              <a:buAutoNum type="arabicPeriod"/>
            </a:pPr>
            <a:r>
              <a:rPr lang="en-US" b="1" dirty="0"/>
              <a:t>Project Requirements:</a:t>
            </a:r>
            <a:r>
              <a:rPr lang="en-US" dirty="0"/>
              <a:t> </a:t>
            </a:r>
          </a:p>
          <a:p>
            <a:pPr lvl="1"/>
            <a:r>
              <a:rPr lang="en-US" b="1" dirty="0"/>
              <a:t>Clear Requirements:</a:t>
            </a:r>
            <a:r>
              <a:rPr lang="en-US" dirty="0"/>
              <a:t> Use </a:t>
            </a:r>
            <a:r>
              <a:rPr lang="en-US" b="1" dirty="0"/>
              <a:t>Waterfall</a:t>
            </a:r>
            <a:r>
              <a:rPr lang="en-US" dirty="0"/>
              <a:t> or </a:t>
            </a:r>
            <a:r>
              <a:rPr lang="en-US" b="1" dirty="0"/>
              <a:t>V-Model</a:t>
            </a:r>
            <a:r>
              <a:rPr lang="en-US" dirty="0"/>
              <a:t> if requirements are well-defined and unlikely to change.</a:t>
            </a:r>
          </a:p>
          <a:p>
            <a:pPr lvl="1"/>
            <a:r>
              <a:rPr lang="en-US" b="1" dirty="0"/>
              <a:t>Changing Requirements:</a:t>
            </a:r>
            <a:r>
              <a:rPr lang="en-US" dirty="0"/>
              <a:t> Use </a:t>
            </a:r>
            <a:r>
              <a:rPr lang="en-US" b="1" dirty="0"/>
              <a:t>Agile</a:t>
            </a:r>
            <a:r>
              <a:rPr lang="en-US" dirty="0"/>
              <a:t> or </a:t>
            </a:r>
            <a:r>
              <a:rPr lang="en-US" b="1" dirty="0"/>
              <a:t>Iterative</a:t>
            </a:r>
            <a:r>
              <a:rPr lang="en-US" dirty="0"/>
              <a:t> models if requirements are unclear or likely to evolve.</a:t>
            </a:r>
          </a:p>
          <a:p>
            <a:pPr>
              <a:buFont typeface="+mj-lt"/>
              <a:buAutoNum type="arabicPeriod" startAt="2"/>
            </a:pPr>
            <a:r>
              <a:rPr lang="en-US" b="1" dirty="0"/>
              <a:t>Project Size and Complexity:</a:t>
            </a:r>
            <a:r>
              <a:rPr lang="en-US" dirty="0"/>
              <a:t> </a:t>
            </a:r>
          </a:p>
          <a:p>
            <a:pPr lvl="1"/>
            <a:r>
              <a:rPr lang="en-US" b="1" dirty="0"/>
              <a:t>Small Projects:</a:t>
            </a:r>
            <a:r>
              <a:rPr lang="en-US" dirty="0"/>
              <a:t> Use </a:t>
            </a:r>
            <a:r>
              <a:rPr lang="en-US" b="1" dirty="0"/>
              <a:t>Waterfall</a:t>
            </a:r>
            <a:r>
              <a:rPr lang="en-US" dirty="0"/>
              <a:t> or </a:t>
            </a:r>
            <a:r>
              <a:rPr lang="en-US" b="1" dirty="0"/>
              <a:t>RAD</a:t>
            </a:r>
            <a:r>
              <a:rPr lang="en-US" dirty="0"/>
              <a:t> for small, simple projects.</a:t>
            </a:r>
          </a:p>
          <a:p>
            <a:pPr lvl="1"/>
            <a:r>
              <a:rPr lang="en-US" b="1" dirty="0"/>
              <a:t>Large Projects:</a:t>
            </a:r>
            <a:r>
              <a:rPr lang="en-US" dirty="0"/>
              <a:t> Use </a:t>
            </a:r>
            <a:r>
              <a:rPr lang="en-US" b="1" dirty="0"/>
              <a:t>Agile</a:t>
            </a:r>
            <a:r>
              <a:rPr lang="en-US" dirty="0"/>
              <a:t>, </a:t>
            </a:r>
            <a:r>
              <a:rPr lang="en-US" b="1" dirty="0"/>
              <a:t>Spiral</a:t>
            </a:r>
            <a:r>
              <a:rPr lang="en-US" dirty="0"/>
              <a:t>, or </a:t>
            </a:r>
            <a:r>
              <a:rPr lang="en-US" b="1" dirty="0"/>
              <a:t>DevOps</a:t>
            </a:r>
            <a:r>
              <a:rPr lang="en-US" dirty="0"/>
              <a:t> for large, complex projects that need flexibility.</a:t>
            </a:r>
          </a:p>
          <a:p>
            <a:pPr lvl="1"/>
            <a:endParaRPr lang="en-US" dirty="0"/>
          </a:p>
          <a:p>
            <a:pPr>
              <a:buFont typeface="+mj-lt"/>
              <a:buAutoNum type="arabicPeriod" startAt="3"/>
            </a:pPr>
            <a:r>
              <a:rPr lang="en-US" b="1" dirty="0"/>
              <a:t>Team Expertise:</a:t>
            </a:r>
            <a:r>
              <a:rPr lang="en-US" dirty="0"/>
              <a:t> </a:t>
            </a:r>
          </a:p>
          <a:p>
            <a:pPr lvl="1"/>
            <a:r>
              <a:rPr lang="en-US" b="1" dirty="0"/>
              <a:t>Experienced Teams:</a:t>
            </a:r>
            <a:r>
              <a:rPr lang="en-US" dirty="0"/>
              <a:t> Use </a:t>
            </a:r>
            <a:r>
              <a:rPr lang="en-US" b="1" dirty="0"/>
              <a:t>Agile</a:t>
            </a:r>
            <a:r>
              <a:rPr lang="en-US" dirty="0"/>
              <a:t> or </a:t>
            </a:r>
            <a:r>
              <a:rPr lang="en-US" b="1" dirty="0"/>
              <a:t>Scrum</a:t>
            </a:r>
            <a:r>
              <a:rPr lang="en-US" dirty="0"/>
              <a:t> if the team is familiar with iterative development.</a:t>
            </a:r>
          </a:p>
          <a:p>
            <a:pPr lvl="1"/>
            <a:r>
              <a:rPr lang="en-US" b="1" dirty="0"/>
              <a:t>Less Experienced Teams:</a:t>
            </a:r>
            <a:r>
              <a:rPr lang="en-US" dirty="0"/>
              <a:t> Use </a:t>
            </a:r>
            <a:r>
              <a:rPr lang="en-US" b="1" dirty="0"/>
              <a:t>Waterfall</a:t>
            </a:r>
            <a:r>
              <a:rPr lang="en-US" dirty="0"/>
              <a:t> or </a:t>
            </a:r>
            <a:r>
              <a:rPr lang="en-US" b="1" dirty="0"/>
              <a:t>V-Model</a:t>
            </a:r>
            <a:r>
              <a:rPr lang="en-US" dirty="0"/>
              <a:t> for teams needing structured guidance.</a:t>
            </a:r>
          </a:p>
          <a:p>
            <a:endParaRPr lang="en-US" dirty="0"/>
          </a:p>
        </p:txBody>
      </p:sp>
    </p:spTree>
    <p:extLst>
      <p:ext uri="{BB962C8B-B14F-4D97-AF65-F5344CB8AC3E}">
        <p14:creationId xmlns:p14="http://schemas.microsoft.com/office/powerpoint/2010/main" val="2090113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32E62-7689-FCEC-1265-66338CC09694}"/>
              </a:ext>
            </a:extLst>
          </p:cNvPr>
          <p:cNvSpPr>
            <a:spLocks noGrp="1"/>
          </p:cNvSpPr>
          <p:nvPr>
            <p:ph idx="1"/>
          </p:nvPr>
        </p:nvSpPr>
        <p:spPr>
          <a:xfrm>
            <a:off x="0" y="0"/>
            <a:ext cx="12192000" cy="6858000"/>
          </a:xfrm>
        </p:spPr>
        <p:txBody>
          <a:bodyPr>
            <a:normAutofit/>
          </a:bodyPr>
          <a:lstStyle/>
          <a:p>
            <a:pPr>
              <a:buFont typeface="+mj-lt"/>
              <a:buAutoNum type="arabicPeriod" startAt="4"/>
            </a:pPr>
            <a:r>
              <a:rPr lang="en-US" b="1" dirty="0"/>
              <a:t>Client Involvement:</a:t>
            </a:r>
            <a:r>
              <a:rPr lang="en-US" dirty="0"/>
              <a:t> </a:t>
            </a:r>
          </a:p>
          <a:p>
            <a:pPr lvl="1"/>
            <a:r>
              <a:rPr lang="en-US" b="1" dirty="0"/>
              <a:t>Frequent Client Feedback:</a:t>
            </a:r>
            <a:r>
              <a:rPr lang="en-US" dirty="0"/>
              <a:t> Use </a:t>
            </a:r>
            <a:r>
              <a:rPr lang="en-US" b="1" dirty="0"/>
              <a:t>Agile</a:t>
            </a:r>
            <a:r>
              <a:rPr lang="en-US" dirty="0"/>
              <a:t>, </a:t>
            </a:r>
            <a:r>
              <a:rPr lang="en-US" b="1" dirty="0"/>
              <a:t>Scrum</a:t>
            </a:r>
            <a:r>
              <a:rPr lang="en-US" dirty="0"/>
              <a:t>, or </a:t>
            </a:r>
            <a:r>
              <a:rPr lang="en-US" b="1" dirty="0"/>
              <a:t>RAD</a:t>
            </a:r>
            <a:r>
              <a:rPr lang="en-US" dirty="0"/>
              <a:t> if regular client interaction is needed.</a:t>
            </a:r>
          </a:p>
          <a:p>
            <a:pPr lvl="1"/>
            <a:r>
              <a:rPr lang="en-US" b="1" dirty="0"/>
              <a:t>Minimal Client Involvement:</a:t>
            </a:r>
            <a:r>
              <a:rPr lang="en-US" dirty="0"/>
              <a:t> Use </a:t>
            </a:r>
            <a:r>
              <a:rPr lang="en-US" b="1" dirty="0"/>
              <a:t>Waterfall</a:t>
            </a:r>
            <a:r>
              <a:rPr lang="en-US" dirty="0"/>
              <a:t> or </a:t>
            </a:r>
            <a:r>
              <a:rPr lang="en-US" b="1" dirty="0"/>
              <a:t>V-Model</a:t>
            </a:r>
            <a:r>
              <a:rPr lang="en-US" dirty="0"/>
              <a:t> if client involvement is low after initial planning.</a:t>
            </a:r>
          </a:p>
          <a:p>
            <a:pPr lvl="1"/>
            <a:endParaRPr lang="en-US" dirty="0"/>
          </a:p>
          <a:p>
            <a:pPr marL="457200" lvl="1" indent="0">
              <a:buNone/>
            </a:pPr>
            <a:endParaRPr lang="en-US" dirty="0"/>
          </a:p>
          <a:p>
            <a:pPr>
              <a:buFont typeface="+mj-lt"/>
              <a:buAutoNum type="arabicPeriod" startAt="5"/>
            </a:pPr>
            <a:r>
              <a:rPr lang="en-US" b="1" dirty="0"/>
              <a:t>Time and Budget Constraints:</a:t>
            </a:r>
            <a:r>
              <a:rPr lang="en-US" dirty="0"/>
              <a:t> </a:t>
            </a:r>
          </a:p>
          <a:p>
            <a:pPr lvl="1"/>
            <a:r>
              <a:rPr lang="en-US" b="1" dirty="0"/>
              <a:t>Fixed Time and Budget:</a:t>
            </a:r>
            <a:r>
              <a:rPr lang="en-US" dirty="0"/>
              <a:t> Use </a:t>
            </a:r>
            <a:r>
              <a:rPr lang="en-US" b="1" dirty="0"/>
              <a:t>Waterfall</a:t>
            </a:r>
            <a:r>
              <a:rPr lang="en-US" dirty="0"/>
              <a:t> or </a:t>
            </a:r>
            <a:r>
              <a:rPr lang="en-US" b="1" dirty="0"/>
              <a:t>V-Model</a:t>
            </a:r>
            <a:r>
              <a:rPr lang="en-US" dirty="0"/>
              <a:t> if you have strict time and budget limits.</a:t>
            </a:r>
          </a:p>
          <a:p>
            <a:pPr lvl="1"/>
            <a:r>
              <a:rPr lang="en-US" b="1" dirty="0"/>
              <a:t>Flexible Time and Budget:</a:t>
            </a:r>
            <a:r>
              <a:rPr lang="en-US" dirty="0"/>
              <a:t> Use </a:t>
            </a:r>
            <a:r>
              <a:rPr lang="en-US" b="1" dirty="0"/>
              <a:t>Agile</a:t>
            </a:r>
            <a:r>
              <a:rPr lang="en-US" dirty="0"/>
              <a:t> or </a:t>
            </a:r>
            <a:r>
              <a:rPr lang="en-US" b="1" dirty="0"/>
              <a:t>Spiral</a:t>
            </a:r>
            <a:r>
              <a:rPr lang="en-US" dirty="0"/>
              <a:t> if you can adjust time and budget as needed.</a:t>
            </a:r>
          </a:p>
          <a:p>
            <a:pPr lvl="1"/>
            <a:endParaRPr lang="en-US" dirty="0"/>
          </a:p>
          <a:p>
            <a:pPr lvl="1"/>
            <a:endParaRPr lang="en-US" dirty="0"/>
          </a:p>
          <a:p>
            <a:pPr>
              <a:buFont typeface="+mj-lt"/>
              <a:buAutoNum type="arabicPeriod" startAt="6"/>
            </a:pPr>
            <a:r>
              <a:rPr lang="en-US" b="1" dirty="0"/>
              <a:t>Risk Management:</a:t>
            </a:r>
            <a:r>
              <a:rPr lang="en-US" dirty="0"/>
              <a:t> </a:t>
            </a:r>
          </a:p>
          <a:p>
            <a:pPr lvl="1"/>
            <a:r>
              <a:rPr lang="en-US" b="1" dirty="0"/>
              <a:t>High-Risk Projects:</a:t>
            </a:r>
            <a:r>
              <a:rPr lang="en-US" dirty="0"/>
              <a:t> Use </a:t>
            </a:r>
            <a:r>
              <a:rPr lang="en-US" b="1" dirty="0"/>
              <a:t>Spiral</a:t>
            </a:r>
            <a:r>
              <a:rPr lang="en-US" dirty="0"/>
              <a:t> for projects with significant risks and uncertainties.</a:t>
            </a:r>
          </a:p>
          <a:p>
            <a:pPr lvl="1"/>
            <a:r>
              <a:rPr lang="en-US" b="1" dirty="0"/>
              <a:t>Low-Risk Projects:</a:t>
            </a:r>
            <a:r>
              <a:rPr lang="en-US" dirty="0"/>
              <a:t> Use </a:t>
            </a:r>
            <a:r>
              <a:rPr lang="en-US" b="1" dirty="0"/>
              <a:t>Waterfall</a:t>
            </a:r>
            <a:r>
              <a:rPr lang="en-US" dirty="0"/>
              <a:t> for projects with minimal risks.</a:t>
            </a:r>
          </a:p>
        </p:txBody>
      </p:sp>
    </p:spTree>
    <p:extLst>
      <p:ext uri="{BB962C8B-B14F-4D97-AF65-F5344CB8AC3E}">
        <p14:creationId xmlns:p14="http://schemas.microsoft.com/office/powerpoint/2010/main" val="115273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B9DBD-C256-7C32-EB35-B5B6427C9BD4}"/>
              </a:ext>
            </a:extLst>
          </p:cNvPr>
          <p:cNvSpPr>
            <a:spLocks noGrp="1"/>
          </p:cNvSpPr>
          <p:nvPr>
            <p:ph idx="1"/>
          </p:nvPr>
        </p:nvSpPr>
        <p:spPr>
          <a:xfrm>
            <a:off x="0" y="-1"/>
            <a:ext cx="12192000" cy="6858001"/>
          </a:xfrm>
        </p:spPr>
        <p:txBody>
          <a:bodyPr/>
          <a:lstStyle/>
          <a:p>
            <a:pPr marL="0" indent="0">
              <a:buNone/>
            </a:pPr>
            <a:r>
              <a:rPr lang="en-US" b="1" dirty="0"/>
              <a:t>Systems Analysis</a:t>
            </a:r>
          </a:p>
          <a:p>
            <a:endParaRPr lang="en-US" b="1" dirty="0"/>
          </a:p>
          <a:p>
            <a:r>
              <a:rPr lang="en-US" dirty="0"/>
              <a:t>It is a process of collecting and interpreting facts, identifying the problems, and decomposition of a system into its components.</a:t>
            </a:r>
          </a:p>
          <a:p>
            <a:endParaRPr lang="en-US" dirty="0"/>
          </a:p>
          <a:p>
            <a:r>
              <a:rPr lang="en-US" dirty="0"/>
              <a:t>System analysis is conducted for the purpose of studying a system or its parts in order to identify its objectives.</a:t>
            </a:r>
          </a:p>
          <a:p>
            <a:endParaRPr lang="en-US" dirty="0"/>
          </a:p>
          <a:p>
            <a:r>
              <a:rPr lang="en-US" dirty="0"/>
              <a:t> It is a problem solving technique that improves the system and ensures that all the components of the system work efficiently to accomplish their purpose.</a:t>
            </a:r>
          </a:p>
          <a:p>
            <a:endParaRPr lang="en-US" dirty="0"/>
          </a:p>
          <a:p>
            <a:r>
              <a:rPr lang="en-US" dirty="0"/>
              <a:t>Analysis specifies </a:t>
            </a:r>
            <a:r>
              <a:rPr lang="en-US" b="1" dirty="0"/>
              <a:t>what the system should do</a:t>
            </a:r>
            <a:r>
              <a:rPr lang="en-US" dirty="0"/>
              <a:t>.</a:t>
            </a:r>
          </a:p>
          <a:p>
            <a:endParaRPr lang="en-US" dirty="0"/>
          </a:p>
        </p:txBody>
      </p:sp>
    </p:spTree>
    <p:extLst>
      <p:ext uri="{BB962C8B-B14F-4D97-AF65-F5344CB8AC3E}">
        <p14:creationId xmlns:p14="http://schemas.microsoft.com/office/powerpoint/2010/main" val="3404538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16D0C-7271-77DD-C8CE-B326A9B7411A}"/>
              </a:ext>
            </a:extLst>
          </p:cNvPr>
          <p:cNvSpPr>
            <a:spLocks noGrp="1"/>
          </p:cNvSpPr>
          <p:nvPr>
            <p:ph idx="1"/>
          </p:nvPr>
        </p:nvSpPr>
        <p:spPr>
          <a:xfrm>
            <a:off x="0" y="0"/>
            <a:ext cx="12192000" cy="6858000"/>
          </a:xfrm>
        </p:spPr>
        <p:txBody>
          <a:bodyPr>
            <a:normAutofit/>
          </a:bodyPr>
          <a:lstStyle/>
          <a:p>
            <a:pPr marL="457200" lvl="1" indent="0">
              <a:buNone/>
            </a:pPr>
            <a:endParaRPr lang="en-US" dirty="0"/>
          </a:p>
          <a:p>
            <a:pPr>
              <a:buFont typeface="+mj-lt"/>
              <a:buAutoNum type="arabicPeriod" startAt="7"/>
            </a:pPr>
            <a:r>
              <a:rPr lang="en-US" b="1" dirty="0"/>
              <a:t>Product Release Timeline:</a:t>
            </a:r>
            <a:r>
              <a:rPr lang="en-US" dirty="0"/>
              <a:t> </a:t>
            </a:r>
          </a:p>
          <a:p>
            <a:pPr lvl="1"/>
            <a:r>
              <a:rPr lang="en-US" b="1" dirty="0"/>
              <a:t>Quick Release Needed:</a:t>
            </a:r>
            <a:r>
              <a:rPr lang="en-US" dirty="0"/>
              <a:t> Use </a:t>
            </a:r>
            <a:r>
              <a:rPr lang="en-US" b="1" dirty="0"/>
              <a:t>Agile</a:t>
            </a:r>
            <a:r>
              <a:rPr lang="en-US" dirty="0"/>
              <a:t> or </a:t>
            </a:r>
            <a:r>
              <a:rPr lang="en-US" b="1" dirty="0"/>
              <a:t>RAD</a:t>
            </a:r>
            <a:r>
              <a:rPr lang="en-US" dirty="0"/>
              <a:t> to deliver products quickly.</a:t>
            </a:r>
          </a:p>
          <a:p>
            <a:pPr lvl="1"/>
            <a:r>
              <a:rPr lang="en-US" b="1" dirty="0"/>
              <a:t>Longer Development Time:</a:t>
            </a:r>
            <a:r>
              <a:rPr lang="en-US" dirty="0"/>
              <a:t> Use </a:t>
            </a:r>
            <a:r>
              <a:rPr lang="en-US" b="1" dirty="0"/>
              <a:t>Waterfall</a:t>
            </a:r>
            <a:r>
              <a:rPr lang="en-US" dirty="0"/>
              <a:t> or </a:t>
            </a:r>
            <a:r>
              <a:rPr lang="en-US" b="1" dirty="0"/>
              <a:t>V-Model</a:t>
            </a:r>
            <a:r>
              <a:rPr lang="en-US" dirty="0"/>
              <a:t> for projects with no urgent deadlines.</a:t>
            </a:r>
          </a:p>
          <a:p>
            <a:pPr marL="742950" lvl="1" indent="-285750">
              <a:buFont typeface="+mj-lt"/>
              <a:buAutoNum type="arabicPeriod" startAt="7"/>
            </a:pPr>
            <a:endParaRPr lang="en-US" dirty="0"/>
          </a:p>
          <a:p>
            <a:pPr>
              <a:buFont typeface="+mj-lt"/>
              <a:buAutoNum type="arabicPeriod" startAt="8"/>
            </a:pPr>
            <a:r>
              <a:rPr lang="en-US" b="1" dirty="0"/>
              <a:t>Maintenance and Support:</a:t>
            </a:r>
            <a:r>
              <a:rPr lang="en-US" dirty="0"/>
              <a:t> </a:t>
            </a:r>
          </a:p>
          <a:p>
            <a:pPr lvl="1"/>
            <a:r>
              <a:rPr lang="en-US" b="1" dirty="0"/>
              <a:t>Long-Term Maintenance:</a:t>
            </a:r>
            <a:r>
              <a:rPr lang="en-US" dirty="0"/>
              <a:t> Use </a:t>
            </a:r>
            <a:r>
              <a:rPr lang="en-US" b="1" dirty="0"/>
              <a:t>Agile</a:t>
            </a:r>
            <a:r>
              <a:rPr lang="en-US" dirty="0"/>
              <a:t> or </a:t>
            </a:r>
            <a:r>
              <a:rPr lang="en-US" b="1" dirty="0"/>
              <a:t>DevOps</a:t>
            </a:r>
            <a:r>
              <a:rPr lang="en-US" dirty="0"/>
              <a:t> for projects needing continuous updates and support.</a:t>
            </a:r>
          </a:p>
          <a:p>
            <a:pPr lvl="1"/>
            <a:r>
              <a:rPr lang="en-US" b="1" dirty="0"/>
              <a:t>Minimal Maintenance:</a:t>
            </a:r>
            <a:r>
              <a:rPr lang="en-US" dirty="0"/>
              <a:t> Use </a:t>
            </a:r>
            <a:r>
              <a:rPr lang="en-US" b="1" dirty="0"/>
              <a:t>Waterfall</a:t>
            </a:r>
            <a:r>
              <a:rPr lang="en-US" dirty="0"/>
              <a:t> or </a:t>
            </a:r>
            <a:r>
              <a:rPr lang="en-US" b="1" dirty="0"/>
              <a:t>V-Model</a:t>
            </a:r>
            <a:r>
              <a:rPr lang="en-US" dirty="0"/>
              <a:t> if little future maintenance is expected.</a:t>
            </a:r>
          </a:p>
          <a:p>
            <a:pPr lvl="1"/>
            <a:endParaRPr lang="en-US" dirty="0"/>
          </a:p>
          <a:p>
            <a:pPr>
              <a:buFont typeface="+mj-lt"/>
              <a:buAutoNum type="arabicPeriod" startAt="9"/>
            </a:pPr>
            <a:r>
              <a:rPr lang="en-US" b="1" dirty="0"/>
              <a:t>Stakeholder Expectations:</a:t>
            </a:r>
            <a:r>
              <a:rPr lang="en-US" dirty="0"/>
              <a:t> </a:t>
            </a:r>
          </a:p>
          <a:p>
            <a:pPr lvl="1"/>
            <a:r>
              <a:rPr lang="en-US" b="1" dirty="0"/>
              <a:t>High Stakeholder Engagement:</a:t>
            </a:r>
            <a:r>
              <a:rPr lang="en-US" dirty="0"/>
              <a:t> Use </a:t>
            </a:r>
            <a:r>
              <a:rPr lang="en-US" b="1" dirty="0"/>
              <a:t>Agile</a:t>
            </a:r>
            <a:r>
              <a:rPr lang="en-US" dirty="0"/>
              <a:t> or </a:t>
            </a:r>
            <a:r>
              <a:rPr lang="en-US" b="1" dirty="0"/>
              <a:t>Scrum</a:t>
            </a:r>
            <a:r>
              <a:rPr lang="en-US" dirty="0"/>
              <a:t> if stakeholders want ongoing involvement.</a:t>
            </a:r>
          </a:p>
          <a:p>
            <a:pPr lvl="1"/>
            <a:r>
              <a:rPr lang="en-US" b="1" dirty="0"/>
              <a:t>Low Stakeholder Engagement:</a:t>
            </a:r>
            <a:r>
              <a:rPr lang="en-US" dirty="0"/>
              <a:t> Use </a:t>
            </a:r>
            <a:r>
              <a:rPr lang="en-US" b="1" dirty="0"/>
              <a:t>Waterfall</a:t>
            </a:r>
            <a:r>
              <a:rPr lang="en-US" dirty="0"/>
              <a:t> or </a:t>
            </a:r>
            <a:r>
              <a:rPr lang="en-US" b="1" dirty="0"/>
              <a:t>V-Model</a:t>
            </a:r>
            <a:r>
              <a:rPr lang="en-US" dirty="0"/>
              <a:t> if stakeholders prefer involvement only at major milestones.</a:t>
            </a:r>
          </a:p>
          <a:p>
            <a:endParaRPr lang="en-US" dirty="0"/>
          </a:p>
        </p:txBody>
      </p:sp>
    </p:spTree>
    <p:extLst>
      <p:ext uri="{BB962C8B-B14F-4D97-AF65-F5344CB8AC3E}">
        <p14:creationId xmlns:p14="http://schemas.microsoft.com/office/powerpoint/2010/main" val="1154735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F8284-15D9-3446-2AAE-DC5F93825924}"/>
              </a:ext>
            </a:extLst>
          </p:cNvPr>
          <p:cNvSpPr>
            <a:spLocks noGrp="1"/>
          </p:cNvSpPr>
          <p:nvPr>
            <p:ph idx="1"/>
          </p:nvPr>
        </p:nvSpPr>
        <p:spPr>
          <a:xfrm>
            <a:off x="0" y="0"/>
            <a:ext cx="12192000" cy="6858000"/>
          </a:xfrm>
        </p:spPr>
        <p:txBody>
          <a:bodyPr/>
          <a:lstStyle/>
          <a:p>
            <a:pPr marL="0" indent="0">
              <a:buNone/>
            </a:pPr>
            <a:r>
              <a:rPr lang="en-US" b="1" dirty="0">
                <a:solidFill>
                  <a:srgbClr val="FF0000"/>
                </a:solidFill>
              </a:rPr>
              <a:t>Introduction to System Requests </a:t>
            </a:r>
          </a:p>
          <a:p>
            <a:r>
              <a:rPr lang="en-US" dirty="0"/>
              <a:t>When organizations want  develop or enhance information systems.</a:t>
            </a:r>
          </a:p>
          <a:p>
            <a:endParaRPr lang="en-US" dirty="0"/>
          </a:p>
          <a:p>
            <a:r>
              <a:rPr lang="en-US" dirty="0"/>
              <a:t>, The process often begins with </a:t>
            </a:r>
            <a:r>
              <a:rPr lang="en-US" b="1" dirty="0"/>
              <a:t>system requests</a:t>
            </a:r>
            <a:r>
              <a:rPr lang="en-US" dirty="0"/>
              <a:t>—formal proposals outlining the need for a new system or improvements to an existing one. </a:t>
            </a:r>
          </a:p>
          <a:p>
            <a:endParaRPr lang="en-US" dirty="0"/>
          </a:p>
          <a:p>
            <a:r>
              <a:rPr lang="en-US" dirty="0"/>
              <a:t>A system request typically identifies the business need, expected benefits, and constraints for the system under consideration.</a:t>
            </a:r>
          </a:p>
          <a:p>
            <a:endParaRPr lang="en-US" dirty="0"/>
          </a:p>
          <a:p>
            <a:r>
              <a:rPr lang="en-US" dirty="0"/>
              <a:t> It sets the stage for the </a:t>
            </a:r>
            <a:r>
              <a:rPr lang="en-US" b="1" dirty="0"/>
              <a:t>feasibility analysis</a:t>
            </a:r>
            <a:r>
              <a:rPr lang="en-US" dirty="0"/>
              <a:t>, which evaluates the project’s potential for success from several perspectives: technical, economic, legal, and organizational.</a:t>
            </a:r>
          </a:p>
        </p:txBody>
      </p:sp>
    </p:spTree>
    <p:extLst>
      <p:ext uri="{BB962C8B-B14F-4D97-AF65-F5344CB8AC3E}">
        <p14:creationId xmlns:p14="http://schemas.microsoft.com/office/powerpoint/2010/main" val="276611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EB6B3F-1FDA-DBAF-5F36-5A245EE3B988}"/>
              </a:ext>
            </a:extLst>
          </p:cNvPr>
          <p:cNvSpPr>
            <a:spLocks noGrp="1"/>
          </p:cNvSpPr>
          <p:nvPr>
            <p:ph idx="1"/>
          </p:nvPr>
        </p:nvSpPr>
        <p:spPr>
          <a:xfrm>
            <a:off x="0" y="0"/>
            <a:ext cx="12192000" cy="6858000"/>
          </a:xfrm>
        </p:spPr>
        <p:txBody>
          <a:bodyPr>
            <a:normAutofit lnSpcReduction="10000"/>
          </a:bodyPr>
          <a:lstStyle/>
          <a:p>
            <a:r>
              <a:rPr lang="en-US" b="1" dirty="0"/>
              <a:t>1. System Requests</a:t>
            </a:r>
          </a:p>
          <a:p>
            <a:r>
              <a:rPr lang="en-US" dirty="0"/>
              <a:t>A system request generally arises from business needs, changes in technology, or opportunities for improvement.</a:t>
            </a:r>
          </a:p>
          <a:p>
            <a:r>
              <a:rPr lang="en-US" dirty="0"/>
              <a:t> It is the first step in the systems development life cycle (SDLC) and includes key elements such as:</a:t>
            </a:r>
          </a:p>
          <a:p>
            <a:pPr>
              <a:buFont typeface="Arial" panose="020B0604020202020204" pitchFamily="34" charset="0"/>
              <a:buChar char="•"/>
            </a:pPr>
            <a:r>
              <a:rPr lang="en-US" b="1" dirty="0"/>
              <a:t>Project Name:</a:t>
            </a:r>
            <a:r>
              <a:rPr lang="en-US" dirty="0"/>
              <a:t> A descriptive title for the project.</a:t>
            </a:r>
          </a:p>
          <a:p>
            <a:pPr>
              <a:buFont typeface="Arial" panose="020B0604020202020204" pitchFamily="34" charset="0"/>
              <a:buChar char="•"/>
            </a:pPr>
            <a:r>
              <a:rPr lang="en-US" b="1" dirty="0"/>
              <a:t>Project Sponsor:</a:t>
            </a:r>
            <a:r>
              <a:rPr lang="en-US" dirty="0"/>
              <a:t> The person or department that initiates the request.</a:t>
            </a:r>
          </a:p>
          <a:p>
            <a:pPr>
              <a:buFont typeface="Arial" panose="020B0604020202020204" pitchFamily="34" charset="0"/>
              <a:buChar char="•"/>
            </a:pPr>
            <a:r>
              <a:rPr lang="en-US" b="1" dirty="0"/>
              <a:t>Business Need:</a:t>
            </a:r>
            <a:r>
              <a:rPr lang="en-US" dirty="0"/>
              <a:t> The reason the system is being requested, such as addressing inefficiencies or supporting growth.</a:t>
            </a:r>
          </a:p>
          <a:p>
            <a:pPr>
              <a:buFont typeface="Arial" panose="020B0604020202020204" pitchFamily="34" charset="0"/>
              <a:buChar char="•"/>
            </a:pPr>
            <a:r>
              <a:rPr lang="en-US" b="1" dirty="0"/>
              <a:t>Business Requirements:</a:t>
            </a:r>
            <a:r>
              <a:rPr lang="en-US" dirty="0"/>
              <a:t> High-level descriptions of system functions.</a:t>
            </a:r>
          </a:p>
          <a:p>
            <a:pPr>
              <a:buFont typeface="Arial" panose="020B0604020202020204" pitchFamily="34" charset="0"/>
              <a:buChar char="•"/>
            </a:pPr>
            <a:r>
              <a:rPr lang="en-US" b="1" dirty="0"/>
              <a:t>Business Value:</a:t>
            </a:r>
            <a:r>
              <a:rPr lang="en-US" dirty="0"/>
              <a:t> Expected benefits from the system, such as cost reduction, increased efficiency, or enhanced customer service.</a:t>
            </a:r>
          </a:p>
          <a:p>
            <a:pPr>
              <a:buFont typeface="Arial" panose="020B0604020202020204" pitchFamily="34" charset="0"/>
              <a:buChar char="•"/>
            </a:pPr>
            <a:r>
              <a:rPr lang="en-US" b="1" dirty="0"/>
              <a:t>Special Issues:</a:t>
            </a:r>
            <a:r>
              <a:rPr lang="en-US" dirty="0"/>
              <a:t> Any constraints, risks, or dependencies that may affect the project.</a:t>
            </a:r>
          </a:p>
          <a:p>
            <a:r>
              <a:rPr lang="en-US" dirty="0"/>
              <a:t>Once a system request is submitted, it undergoes feasibility analysis to determine whether the project should proceed.</a:t>
            </a:r>
          </a:p>
          <a:p>
            <a:endParaRPr lang="en-US" dirty="0"/>
          </a:p>
        </p:txBody>
      </p:sp>
    </p:spTree>
    <p:extLst>
      <p:ext uri="{BB962C8B-B14F-4D97-AF65-F5344CB8AC3E}">
        <p14:creationId xmlns:p14="http://schemas.microsoft.com/office/powerpoint/2010/main" val="540742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FEAD6-0EE3-2C1C-3900-BFEC4C4006ED}"/>
              </a:ext>
            </a:extLst>
          </p:cNvPr>
          <p:cNvSpPr>
            <a:spLocks noGrp="1"/>
          </p:cNvSpPr>
          <p:nvPr>
            <p:ph idx="1"/>
          </p:nvPr>
        </p:nvSpPr>
        <p:spPr>
          <a:xfrm>
            <a:off x="0" y="0"/>
            <a:ext cx="12192000" cy="6858000"/>
          </a:xfrm>
        </p:spPr>
        <p:txBody>
          <a:bodyPr>
            <a:normAutofit lnSpcReduction="10000"/>
          </a:bodyPr>
          <a:lstStyle/>
          <a:p>
            <a:pPr marL="0" indent="0">
              <a:buNone/>
            </a:pPr>
            <a:r>
              <a:rPr lang="en-US" b="1" dirty="0"/>
              <a:t>Feasibility Analysis</a:t>
            </a:r>
          </a:p>
          <a:p>
            <a:r>
              <a:rPr lang="en-US" dirty="0"/>
              <a:t>A </a:t>
            </a:r>
            <a:r>
              <a:rPr lang="en-US" b="1" dirty="0"/>
              <a:t>feasibility analysis</a:t>
            </a:r>
            <a:r>
              <a:rPr lang="en-US" dirty="0"/>
              <a:t> assesses the viability of a proposed system based on several dimensions.</a:t>
            </a:r>
          </a:p>
          <a:p>
            <a:endParaRPr lang="en-US" dirty="0"/>
          </a:p>
          <a:p>
            <a:r>
              <a:rPr lang="en-US" dirty="0"/>
              <a:t> It helps decision-makers determine whether the project can and should be pursued.</a:t>
            </a:r>
          </a:p>
          <a:p>
            <a:endParaRPr lang="en-US" dirty="0"/>
          </a:p>
          <a:p>
            <a:r>
              <a:rPr lang="en-US" dirty="0"/>
              <a:t>Feasibility study is one of stage among important four stages of </a:t>
            </a:r>
            <a:r>
              <a:rPr lang="en-US" dirty="0">
                <a:hlinkClick r:id="rId2"/>
              </a:rPr>
              <a:t>Software Project Management Process</a:t>
            </a:r>
            <a:r>
              <a:rPr lang="en-US" dirty="0"/>
              <a:t>. </a:t>
            </a:r>
          </a:p>
          <a:p>
            <a:endParaRPr lang="en-US" dirty="0"/>
          </a:p>
          <a:p>
            <a:r>
              <a:rPr lang="en-US" dirty="0"/>
              <a:t> It is a measure of the software product in terms of how much beneficial product development will be for the organization in a practical point of view.</a:t>
            </a:r>
          </a:p>
          <a:p>
            <a:endParaRPr lang="en-US" dirty="0"/>
          </a:p>
          <a:p>
            <a:r>
              <a:rPr lang="en-US" dirty="0"/>
              <a:t> Feasibility study is carried out based on many purposes to analyze whether software product will be right in terms of development, implementation, contribution of project to the organization etc. </a:t>
            </a:r>
          </a:p>
        </p:txBody>
      </p:sp>
    </p:spTree>
    <p:extLst>
      <p:ext uri="{BB962C8B-B14F-4D97-AF65-F5344CB8AC3E}">
        <p14:creationId xmlns:p14="http://schemas.microsoft.com/office/powerpoint/2010/main" val="2953872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B09E5-AFCA-5BB1-0DC4-02D47160B8D1}"/>
              </a:ext>
            </a:extLst>
          </p:cNvPr>
          <p:cNvSpPr>
            <a:spLocks noGrp="1"/>
          </p:cNvSpPr>
          <p:nvPr>
            <p:ph idx="1"/>
          </p:nvPr>
        </p:nvSpPr>
        <p:spPr>
          <a:xfrm>
            <a:off x="0" y="1"/>
            <a:ext cx="12192000" cy="6858000"/>
          </a:xfrm>
        </p:spPr>
        <p:txBody>
          <a:bodyPr>
            <a:normAutofit/>
          </a:bodyPr>
          <a:lstStyle/>
          <a:p>
            <a:pPr marL="0" indent="0">
              <a:buNone/>
            </a:pPr>
            <a:r>
              <a:rPr lang="en-US" b="1" dirty="0"/>
              <a:t>1.Technical Feasibility</a:t>
            </a:r>
          </a:p>
          <a:p>
            <a:r>
              <a:rPr lang="en-US" dirty="0"/>
              <a:t>This aspect assesses whether the organization has the technical resources and expertise to implement the system.</a:t>
            </a:r>
          </a:p>
          <a:p>
            <a:r>
              <a:rPr lang="en-US" dirty="0"/>
              <a:t> The key factors include:</a:t>
            </a:r>
          </a:p>
          <a:p>
            <a:endParaRPr lang="en-US" dirty="0"/>
          </a:p>
          <a:p>
            <a:pPr>
              <a:buFont typeface="Arial" panose="020B0604020202020204" pitchFamily="34" charset="0"/>
              <a:buChar char="•"/>
            </a:pPr>
            <a:r>
              <a:rPr lang="en-US" b="1" dirty="0"/>
              <a:t>Technical Skills and Resources:</a:t>
            </a:r>
            <a:r>
              <a:rPr lang="en-US" dirty="0"/>
              <a:t> Does the organization have the necessary technology infrastructure and staff expertise?</a:t>
            </a:r>
          </a:p>
          <a:p>
            <a:pPr>
              <a:buFont typeface="Arial" panose="020B0604020202020204" pitchFamily="34" charset="0"/>
              <a:buChar char="•"/>
            </a:pPr>
            <a:endParaRPr lang="en-US" dirty="0"/>
          </a:p>
          <a:p>
            <a:pPr>
              <a:buFont typeface="Arial" panose="020B0604020202020204" pitchFamily="34" charset="0"/>
              <a:buChar char="•"/>
            </a:pPr>
            <a:r>
              <a:rPr lang="en-US" b="1" dirty="0"/>
              <a:t>Technology Compatibility:</a:t>
            </a:r>
            <a:r>
              <a:rPr lang="en-US" dirty="0"/>
              <a:t> Will the new system integrate with existing systems and technologies?</a:t>
            </a:r>
          </a:p>
          <a:p>
            <a:pPr>
              <a:buFont typeface="Arial" panose="020B0604020202020204" pitchFamily="34" charset="0"/>
              <a:buChar char="•"/>
            </a:pPr>
            <a:endParaRPr lang="en-US" dirty="0"/>
          </a:p>
          <a:p>
            <a:pPr>
              <a:buFont typeface="Arial" panose="020B0604020202020204" pitchFamily="34" charset="0"/>
              <a:buChar char="•"/>
            </a:pPr>
            <a:r>
              <a:rPr lang="en-US" b="1" dirty="0"/>
              <a:t>Project Complexity:</a:t>
            </a:r>
            <a:r>
              <a:rPr lang="en-US" dirty="0"/>
              <a:t> How complex is the project, and what is the likelihood of success given the organization’s technical capacity?</a:t>
            </a:r>
          </a:p>
          <a:p>
            <a:endParaRPr lang="en-US" dirty="0"/>
          </a:p>
        </p:txBody>
      </p:sp>
    </p:spTree>
    <p:extLst>
      <p:ext uri="{BB962C8B-B14F-4D97-AF65-F5344CB8AC3E}">
        <p14:creationId xmlns:p14="http://schemas.microsoft.com/office/powerpoint/2010/main" val="524945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2C9E49-E306-7A1D-3501-BA37AE6FE5EA}"/>
              </a:ext>
            </a:extLst>
          </p:cNvPr>
          <p:cNvSpPr>
            <a:spLocks noGrp="1"/>
          </p:cNvSpPr>
          <p:nvPr>
            <p:ph idx="1"/>
          </p:nvPr>
        </p:nvSpPr>
        <p:spPr>
          <a:xfrm>
            <a:off x="0" y="0"/>
            <a:ext cx="12192000" cy="6858000"/>
          </a:xfrm>
        </p:spPr>
        <p:txBody>
          <a:bodyPr>
            <a:normAutofit/>
          </a:bodyPr>
          <a:lstStyle/>
          <a:p>
            <a:pPr marL="0" indent="0">
              <a:buNone/>
            </a:pPr>
            <a:r>
              <a:rPr lang="en-US" b="1" dirty="0"/>
              <a:t>2 Economic Feasibility</a:t>
            </a:r>
          </a:p>
          <a:p>
            <a:r>
              <a:rPr lang="en-US" dirty="0"/>
              <a:t>Also known as </a:t>
            </a:r>
            <a:r>
              <a:rPr lang="en-US" b="1" dirty="0"/>
              <a:t>cost-benefit analysis</a:t>
            </a:r>
            <a:r>
              <a:rPr lang="en-US" dirty="0"/>
              <a:t>, this dimension evaluates whether the financial benefits of the project outweigh the costs. It includes:</a:t>
            </a:r>
          </a:p>
          <a:p>
            <a:endParaRPr lang="en-US" dirty="0"/>
          </a:p>
          <a:p>
            <a:pPr>
              <a:buFont typeface="Arial" panose="020B0604020202020204" pitchFamily="34" charset="0"/>
              <a:buChar char="•"/>
            </a:pPr>
            <a:r>
              <a:rPr lang="en-US" b="1" dirty="0"/>
              <a:t>Development Costs:</a:t>
            </a:r>
            <a:r>
              <a:rPr lang="en-US" dirty="0"/>
              <a:t> The financial investment required to develop, purchase, or customize the system.</a:t>
            </a:r>
          </a:p>
          <a:p>
            <a:pPr>
              <a:buFont typeface="Arial" panose="020B0604020202020204" pitchFamily="34" charset="0"/>
              <a:buChar char="•"/>
            </a:pPr>
            <a:endParaRPr lang="en-US" dirty="0"/>
          </a:p>
          <a:p>
            <a:pPr>
              <a:buFont typeface="Arial" panose="020B0604020202020204" pitchFamily="34" charset="0"/>
              <a:buChar char="•"/>
            </a:pPr>
            <a:r>
              <a:rPr lang="en-US" b="1" dirty="0"/>
              <a:t>Operational Costs:</a:t>
            </a:r>
            <a:r>
              <a:rPr lang="en-US" dirty="0"/>
              <a:t> Ongoing costs such as maintenance, training, and support.</a:t>
            </a:r>
          </a:p>
          <a:p>
            <a:pPr>
              <a:buFont typeface="Arial" panose="020B0604020202020204" pitchFamily="34" charset="0"/>
              <a:buChar char="•"/>
            </a:pPr>
            <a:endParaRPr lang="en-US" dirty="0"/>
          </a:p>
          <a:p>
            <a:pPr>
              <a:buFont typeface="Arial" panose="020B0604020202020204" pitchFamily="34" charset="0"/>
              <a:buChar char="•"/>
            </a:pPr>
            <a:r>
              <a:rPr lang="en-US" b="1" dirty="0"/>
              <a:t>Expected Benefits:</a:t>
            </a:r>
            <a:r>
              <a:rPr lang="en-US" dirty="0"/>
              <a:t> Financial savings, increased revenue, or productivity improvements.</a:t>
            </a:r>
          </a:p>
          <a:p>
            <a:pPr>
              <a:buFont typeface="Arial" panose="020B0604020202020204" pitchFamily="34" charset="0"/>
              <a:buChar char="•"/>
            </a:pPr>
            <a:endParaRPr lang="en-US" dirty="0"/>
          </a:p>
          <a:p>
            <a:pPr>
              <a:buFont typeface="Arial" panose="020B0604020202020204" pitchFamily="34" charset="0"/>
              <a:buChar char="•"/>
            </a:pPr>
            <a:r>
              <a:rPr lang="en-US" b="1" dirty="0"/>
              <a:t>Return on Investment (ROI):</a:t>
            </a:r>
            <a:r>
              <a:rPr lang="en-US" dirty="0"/>
              <a:t> A comparison of the costs and benefits to determine if the project is financially viable.</a:t>
            </a:r>
          </a:p>
          <a:p>
            <a:endParaRPr lang="en-US" dirty="0"/>
          </a:p>
        </p:txBody>
      </p:sp>
    </p:spTree>
    <p:extLst>
      <p:ext uri="{BB962C8B-B14F-4D97-AF65-F5344CB8AC3E}">
        <p14:creationId xmlns:p14="http://schemas.microsoft.com/office/powerpoint/2010/main" val="2100835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2D1BB-A160-14CF-F187-840651AF333B}"/>
              </a:ext>
            </a:extLst>
          </p:cNvPr>
          <p:cNvSpPr>
            <a:spLocks noGrp="1"/>
          </p:cNvSpPr>
          <p:nvPr>
            <p:ph idx="1"/>
          </p:nvPr>
        </p:nvSpPr>
        <p:spPr>
          <a:xfrm>
            <a:off x="0" y="0"/>
            <a:ext cx="12192000" cy="6858000"/>
          </a:xfrm>
        </p:spPr>
        <p:txBody>
          <a:bodyPr>
            <a:normAutofit/>
          </a:bodyPr>
          <a:lstStyle/>
          <a:p>
            <a:pPr marL="0" indent="0">
              <a:buNone/>
            </a:pPr>
            <a:r>
              <a:rPr lang="en-US" b="1" dirty="0"/>
              <a:t>3.Legal Feasibility</a:t>
            </a:r>
          </a:p>
          <a:p>
            <a:endParaRPr lang="en-US" b="1" dirty="0"/>
          </a:p>
          <a:p>
            <a:r>
              <a:rPr lang="en-US" dirty="0"/>
              <a:t>This analysis examines the legal implications of the project to ensure compliance with laws, regulations, and contractual obligations. It may include:</a:t>
            </a:r>
          </a:p>
          <a:p>
            <a:endParaRPr lang="en-US" dirty="0"/>
          </a:p>
          <a:p>
            <a:pPr>
              <a:buFont typeface="Arial" panose="020B0604020202020204" pitchFamily="34" charset="0"/>
              <a:buChar char="•"/>
            </a:pPr>
            <a:r>
              <a:rPr lang="en-US" b="1" dirty="0"/>
              <a:t>Regulatory Compliance:</a:t>
            </a:r>
            <a:r>
              <a:rPr lang="en-US" dirty="0"/>
              <a:t> Ensuring the system complies with data protection laws, industry standards, and government regulations.</a:t>
            </a:r>
          </a:p>
          <a:p>
            <a:pPr>
              <a:buFont typeface="Arial" panose="020B0604020202020204" pitchFamily="34" charset="0"/>
              <a:buChar char="•"/>
            </a:pPr>
            <a:endParaRPr lang="en-US" dirty="0"/>
          </a:p>
          <a:p>
            <a:pPr>
              <a:buFont typeface="Arial" panose="020B0604020202020204" pitchFamily="34" charset="0"/>
              <a:buChar char="•"/>
            </a:pPr>
            <a:r>
              <a:rPr lang="en-US" b="1" dirty="0"/>
              <a:t>Intellectual Property:</a:t>
            </a:r>
            <a:r>
              <a:rPr lang="en-US" dirty="0"/>
              <a:t> Avoiding conflicts with patents, copyrights, and licenses.</a:t>
            </a:r>
          </a:p>
          <a:p>
            <a:pPr>
              <a:buFont typeface="Arial" panose="020B0604020202020204" pitchFamily="34" charset="0"/>
              <a:buChar char="•"/>
            </a:pPr>
            <a:endParaRPr lang="en-US" dirty="0"/>
          </a:p>
          <a:p>
            <a:pPr>
              <a:buFont typeface="Arial" panose="020B0604020202020204" pitchFamily="34" charset="0"/>
              <a:buChar char="•"/>
            </a:pPr>
            <a:r>
              <a:rPr lang="en-US" b="1" dirty="0"/>
              <a:t>Legal Contracts:</a:t>
            </a:r>
            <a:r>
              <a:rPr lang="en-US" dirty="0"/>
              <a:t> Ensuring any agreements related to the system’s development or use are lawful.</a:t>
            </a:r>
          </a:p>
          <a:p>
            <a:endParaRPr lang="en-US" dirty="0"/>
          </a:p>
        </p:txBody>
      </p:sp>
    </p:spTree>
    <p:extLst>
      <p:ext uri="{BB962C8B-B14F-4D97-AF65-F5344CB8AC3E}">
        <p14:creationId xmlns:p14="http://schemas.microsoft.com/office/powerpoint/2010/main" val="2727431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1A761C-B287-1C76-301C-32759C71848E}"/>
              </a:ext>
            </a:extLst>
          </p:cNvPr>
          <p:cNvSpPr>
            <a:spLocks noGrp="1"/>
          </p:cNvSpPr>
          <p:nvPr>
            <p:ph idx="1"/>
          </p:nvPr>
        </p:nvSpPr>
        <p:spPr>
          <a:xfrm>
            <a:off x="0" y="0"/>
            <a:ext cx="12192000" cy="6858000"/>
          </a:xfrm>
        </p:spPr>
        <p:txBody>
          <a:bodyPr/>
          <a:lstStyle/>
          <a:p>
            <a:pPr marL="0" indent="0">
              <a:buNone/>
            </a:pPr>
            <a:r>
              <a:rPr lang="en-US" b="1" dirty="0"/>
              <a:t>4 Organizational Feasibility</a:t>
            </a:r>
          </a:p>
          <a:p>
            <a:r>
              <a:rPr lang="en-US" dirty="0"/>
              <a:t>This dimension assesses whether the proposed system aligns with the organization’s goals, culture, and readiness for change. </a:t>
            </a:r>
          </a:p>
          <a:p>
            <a:r>
              <a:rPr lang="en-US" dirty="0"/>
              <a:t>It considers:</a:t>
            </a:r>
          </a:p>
          <a:p>
            <a:pPr>
              <a:buFont typeface="Arial" panose="020B0604020202020204" pitchFamily="34" charset="0"/>
              <a:buChar char="•"/>
            </a:pPr>
            <a:r>
              <a:rPr lang="en-US" b="1" dirty="0"/>
              <a:t>Organizational Support:</a:t>
            </a:r>
            <a:r>
              <a:rPr lang="en-US" dirty="0"/>
              <a:t> Does management and staff support the project? Is there a clear champion for the project?</a:t>
            </a:r>
          </a:p>
          <a:p>
            <a:pPr>
              <a:buFont typeface="Arial" panose="020B0604020202020204" pitchFamily="34" charset="0"/>
              <a:buChar char="•"/>
            </a:pPr>
            <a:endParaRPr lang="en-US" dirty="0"/>
          </a:p>
          <a:p>
            <a:pPr>
              <a:buFont typeface="Arial" panose="020B0604020202020204" pitchFamily="34" charset="0"/>
              <a:buChar char="•"/>
            </a:pPr>
            <a:r>
              <a:rPr lang="en-US" b="1" dirty="0"/>
              <a:t>Cultural Fit:</a:t>
            </a:r>
            <a:r>
              <a:rPr lang="en-US" dirty="0"/>
              <a:t> Will the system work well within the existing organizational culture?</a:t>
            </a:r>
          </a:p>
          <a:p>
            <a:pPr>
              <a:buFont typeface="Arial" panose="020B0604020202020204" pitchFamily="34" charset="0"/>
              <a:buChar char="•"/>
            </a:pPr>
            <a:endParaRPr lang="en-US" dirty="0"/>
          </a:p>
          <a:p>
            <a:pPr>
              <a:buFont typeface="Arial" panose="020B0604020202020204" pitchFamily="34" charset="0"/>
              <a:buChar char="•"/>
            </a:pPr>
            <a:r>
              <a:rPr lang="en-US" b="1" dirty="0"/>
              <a:t>Change Management:</a:t>
            </a:r>
            <a:r>
              <a:rPr lang="en-US" dirty="0"/>
              <a:t> Can the organization handle the changes the new system will bring, including user training and adaptation?</a:t>
            </a:r>
          </a:p>
          <a:p>
            <a:endParaRPr lang="en-US" dirty="0"/>
          </a:p>
        </p:txBody>
      </p:sp>
    </p:spTree>
    <p:extLst>
      <p:ext uri="{BB962C8B-B14F-4D97-AF65-F5344CB8AC3E}">
        <p14:creationId xmlns:p14="http://schemas.microsoft.com/office/powerpoint/2010/main" val="1221486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F58D7-23D7-D698-680A-0CF5B23B2D43}"/>
              </a:ext>
            </a:extLst>
          </p:cNvPr>
          <p:cNvSpPr>
            <a:spLocks noGrp="1"/>
          </p:cNvSpPr>
          <p:nvPr>
            <p:ph idx="1"/>
          </p:nvPr>
        </p:nvSpPr>
        <p:spPr>
          <a:xfrm>
            <a:off x="0" y="0"/>
            <a:ext cx="12192000" cy="6858000"/>
          </a:xfrm>
        </p:spPr>
        <p:txBody>
          <a:bodyPr/>
          <a:lstStyle/>
          <a:p>
            <a:pPr marL="0" indent="0">
              <a:buNone/>
            </a:pPr>
            <a:r>
              <a:rPr lang="en-US" b="1" dirty="0">
                <a:solidFill>
                  <a:srgbClr val="FF0000"/>
                </a:solidFill>
              </a:rPr>
              <a:t>Introduction to Systems Analyst</a:t>
            </a:r>
          </a:p>
          <a:p>
            <a:endParaRPr lang="en-US" b="1" dirty="0"/>
          </a:p>
          <a:p>
            <a:r>
              <a:rPr lang="en-US" dirty="0"/>
              <a:t>A Systems Analyst is a vital role within the Information Technology (IT) team of any organization.</a:t>
            </a:r>
          </a:p>
          <a:p>
            <a:endParaRPr lang="en-US" dirty="0"/>
          </a:p>
          <a:p>
            <a:r>
              <a:rPr lang="en-US" dirty="0"/>
              <a:t> They serve as the bridge between business requirements and technological solutions, ensuring that systems, software, and applications align with business goals. </a:t>
            </a:r>
          </a:p>
          <a:p>
            <a:endParaRPr lang="en-US" dirty="0"/>
          </a:p>
          <a:p>
            <a:r>
              <a:rPr lang="en-US" dirty="0"/>
              <a:t>A Systems Analyst is responsible for analyzing, designing, and implementing information systems that enhance the efficiency and effectiveness of an organization's operations.</a:t>
            </a:r>
          </a:p>
        </p:txBody>
      </p:sp>
    </p:spTree>
    <p:extLst>
      <p:ext uri="{BB962C8B-B14F-4D97-AF65-F5344CB8AC3E}">
        <p14:creationId xmlns:p14="http://schemas.microsoft.com/office/powerpoint/2010/main" val="3805624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60BD3-7BD8-3507-420C-9C080CE8B852}"/>
              </a:ext>
            </a:extLst>
          </p:cNvPr>
          <p:cNvSpPr>
            <a:spLocks noGrp="1"/>
          </p:cNvSpPr>
          <p:nvPr>
            <p:ph idx="1"/>
          </p:nvPr>
        </p:nvSpPr>
        <p:spPr>
          <a:xfrm>
            <a:off x="0" y="0"/>
            <a:ext cx="12192000" cy="6858000"/>
          </a:xfrm>
        </p:spPr>
        <p:txBody>
          <a:bodyPr/>
          <a:lstStyle/>
          <a:p>
            <a:pPr marL="0" indent="0">
              <a:buNone/>
            </a:pPr>
            <a:r>
              <a:rPr lang="en-US" b="1" dirty="0">
                <a:solidFill>
                  <a:srgbClr val="FF0000"/>
                </a:solidFill>
              </a:rPr>
              <a:t>Systems Programmer/Analysts</a:t>
            </a:r>
          </a:p>
          <a:p>
            <a:r>
              <a:rPr lang="en-US" b="1" dirty="0">
                <a:solidFill>
                  <a:srgbClr val="FF0000"/>
                </a:solidFill>
              </a:rPr>
              <a:t>Systems analysts</a:t>
            </a:r>
          </a:p>
          <a:p>
            <a:endParaRPr lang="en-US" b="1" dirty="0"/>
          </a:p>
          <a:p>
            <a:r>
              <a:rPr lang="en-US" dirty="0"/>
              <a:t>Research problems, plan solutions, and recommend software and systems.</a:t>
            </a:r>
          </a:p>
          <a:p>
            <a:endParaRPr lang="en-US" dirty="0"/>
          </a:p>
          <a:p>
            <a:r>
              <a:rPr lang="en-US" dirty="0"/>
              <a:t> They work to optimize user experience with programs and advise clients on which software they may need.</a:t>
            </a:r>
          </a:p>
          <a:p>
            <a:endParaRPr lang="en-US" dirty="0"/>
          </a:p>
          <a:p>
            <a:r>
              <a:rPr lang="en-US" b="1" dirty="0">
                <a:solidFill>
                  <a:srgbClr val="FF0000"/>
                </a:solidFill>
              </a:rPr>
              <a:t>Programmers</a:t>
            </a:r>
          </a:p>
          <a:p>
            <a:pPr marL="0" indent="0">
              <a:buNone/>
            </a:pPr>
            <a:endParaRPr lang="en-US" dirty="0"/>
          </a:p>
          <a:p>
            <a:r>
              <a:rPr lang="en-US" dirty="0"/>
              <a:t>Write, modify, test, and fix code and scripts that allow computer applications to run. </a:t>
            </a:r>
          </a:p>
          <a:p>
            <a:r>
              <a:rPr lang="en-US" dirty="0"/>
              <a:t>They often do more coding than other positions. </a:t>
            </a:r>
          </a:p>
          <a:p>
            <a:endParaRPr lang="en-US" dirty="0"/>
          </a:p>
        </p:txBody>
      </p:sp>
    </p:spTree>
    <p:extLst>
      <p:ext uri="{BB962C8B-B14F-4D97-AF65-F5344CB8AC3E}">
        <p14:creationId xmlns:p14="http://schemas.microsoft.com/office/powerpoint/2010/main" val="333242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3EE8B-21B1-2CC0-ABD6-2F68362A9F16}"/>
              </a:ext>
            </a:extLst>
          </p:cNvPr>
          <p:cNvSpPr>
            <a:spLocks noGrp="1"/>
          </p:cNvSpPr>
          <p:nvPr>
            <p:ph idx="1"/>
          </p:nvPr>
        </p:nvSpPr>
        <p:spPr>
          <a:xfrm>
            <a:off x="0" y="0"/>
            <a:ext cx="12192000" cy="6858000"/>
          </a:xfrm>
        </p:spPr>
        <p:txBody>
          <a:bodyPr/>
          <a:lstStyle/>
          <a:p>
            <a:pPr marL="0" indent="0">
              <a:buNone/>
            </a:pPr>
            <a:r>
              <a:rPr lang="en-US" b="1" dirty="0"/>
              <a:t>Key activities in system analysis include:</a:t>
            </a:r>
          </a:p>
          <a:p>
            <a:pPr>
              <a:buFont typeface="Arial" panose="020B0604020202020204" pitchFamily="34" charset="0"/>
              <a:buChar char="•"/>
            </a:pPr>
            <a:r>
              <a:rPr lang="en-US" b="1" dirty="0"/>
              <a:t>Requirement gathering</a:t>
            </a:r>
            <a:r>
              <a:rPr lang="en-US" dirty="0"/>
              <a:t>: Understanding the needs and requirements of stakeholders.</a:t>
            </a:r>
          </a:p>
          <a:p>
            <a:pPr>
              <a:buFont typeface="Arial" panose="020B0604020202020204" pitchFamily="34" charset="0"/>
              <a:buChar char="•"/>
            </a:pPr>
            <a:endParaRPr lang="en-US" dirty="0"/>
          </a:p>
          <a:p>
            <a:pPr>
              <a:buFont typeface="Arial" panose="020B0604020202020204" pitchFamily="34" charset="0"/>
              <a:buChar char="•"/>
            </a:pPr>
            <a:r>
              <a:rPr lang="en-US" b="1" dirty="0"/>
              <a:t>Feasibility study</a:t>
            </a:r>
            <a:r>
              <a:rPr lang="en-US" dirty="0"/>
              <a:t>: Assessing the practicality of a proposed solution.</a:t>
            </a:r>
          </a:p>
          <a:p>
            <a:pPr>
              <a:buFont typeface="Arial" panose="020B0604020202020204" pitchFamily="34" charset="0"/>
              <a:buChar char="•"/>
            </a:pPr>
            <a:endParaRPr lang="en-US" dirty="0"/>
          </a:p>
          <a:p>
            <a:pPr>
              <a:buFont typeface="Arial" panose="020B0604020202020204" pitchFamily="34" charset="0"/>
              <a:buChar char="•"/>
            </a:pPr>
            <a:r>
              <a:rPr lang="en-US" b="1" dirty="0"/>
              <a:t>Data modeling</a:t>
            </a:r>
            <a:r>
              <a:rPr lang="en-US" dirty="0"/>
              <a:t>: Creating data flow diagrams (DFD), entity-relationship diagrams (ERD), and process models to visualize the system.</a:t>
            </a:r>
          </a:p>
          <a:p>
            <a:pPr>
              <a:buFont typeface="Arial" panose="020B0604020202020204" pitchFamily="34" charset="0"/>
              <a:buChar char="•"/>
            </a:pPr>
            <a:endParaRPr lang="en-US" dirty="0"/>
          </a:p>
          <a:p>
            <a:pPr>
              <a:buFont typeface="Arial" panose="020B0604020202020204" pitchFamily="34" charset="0"/>
              <a:buChar char="•"/>
            </a:pPr>
            <a:r>
              <a:rPr lang="en-US" b="1" dirty="0"/>
              <a:t>Problem identification</a:t>
            </a:r>
            <a:r>
              <a:rPr lang="en-US" dirty="0"/>
              <a:t>: Understanding current system issues to propose improvements.</a:t>
            </a:r>
          </a:p>
          <a:p>
            <a:endParaRPr lang="en-US" dirty="0"/>
          </a:p>
        </p:txBody>
      </p:sp>
    </p:spTree>
    <p:extLst>
      <p:ext uri="{BB962C8B-B14F-4D97-AF65-F5344CB8AC3E}">
        <p14:creationId xmlns:p14="http://schemas.microsoft.com/office/powerpoint/2010/main" val="2214673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3BBCC1-C99D-71C5-6518-5D9163C5169F}"/>
              </a:ext>
            </a:extLst>
          </p:cNvPr>
          <p:cNvSpPr>
            <a:spLocks noGrp="1"/>
          </p:cNvSpPr>
          <p:nvPr>
            <p:ph idx="1"/>
          </p:nvPr>
        </p:nvSpPr>
        <p:spPr>
          <a:xfrm>
            <a:off x="0" y="0"/>
            <a:ext cx="12192000" cy="6858000"/>
          </a:xfrm>
        </p:spPr>
        <p:txBody>
          <a:bodyPr/>
          <a:lstStyle/>
          <a:p>
            <a:endParaRPr lang="en-US" dirty="0"/>
          </a:p>
          <a:p>
            <a:r>
              <a:rPr lang="en-US" dirty="0"/>
              <a:t>A systems analyst does more problem research and plans solutions and software and system recommendations to solve these problems. </a:t>
            </a:r>
          </a:p>
          <a:p>
            <a:endParaRPr lang="en-US" dirty="0"/>
          </a:p>
          <a:p>
            <a:r>
              <a:rPr lang="en-US" dirty="0"/>
              <a:t>A programmer analyst works directly with a business or client to determine their unique requirements and then designs and develops a system for them.</a:t>
            </a:r>
          </a:p>
        </p:txBody>
      </p:sp>
    </p:spTree>
    <p:extLst>
      <p:ext uri="{BB962C8B-B14F-4D97-AF65-F5344CB8AC3E}">
        <p14:creationId xmlns:p14="http://schemas.microsoft.com/office/powerpoint/2010/main" val="465139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AFB01-B6D9-0318-7BD7-7D59306B91AA}"/>
              </a:ext>
            </a:extLst>
          </p:cNvPr>
          <p:cNvSpPr>
            <a:spLocks noGrp="1"/>
          </p:cNvSpPr>
          <p:nvPr>
            <p:ph idx="1"/>
          </p:nvPr>
        </p:nvSpPr>
        <p:spPr>
          <a:xfrm>
            <a:off x="0" y="0"/>
            <a:ext cx="12192000" cy="6858000"/>
          </a:xfrm>
        </p:spPr>
        <p:txBody>
          <a:bodyPr>
            <a:normAutofit/>
          </a:bodyPr>
          <a:lstStyle/>
          <a:p>
            <a:pPr marL="0" indent="0">
              <a:buNone/>
            </a:pPr>
            <a:r>
              <a:rPr lang="en-US" sz="3200" b="1" dirty="0">
                <a:solidFill>
                  <a:srgbClr val="FF0000"/>
                </a:solidFill>
                <a:effectLst/>
                <a:latin typeface="Times New Roman" panose="02020603050405020304" pitchFamily="18" charset="0"/>
                <a:cs typeface="Times New Roman" panose="02020603050405020304" pitchFamily="18" charset="0"/>
              </a:rPr>
              <a:t>Required skills of the systems analyst </a:t>
            </a:r>
          </a:p>
          <a:p>
            <a:pPr marL="0" indent="0">
              <a:buNone/>
            </a:pPr>
            <a:r>
              <a:rPr lang="en-US" dirty="0"/>
              <a:t>Professionals aspiring to become successful Systems Analysts need a skill set that spans technical Knowledge , analytical thinking, and excellent communication.</a:t>
            </a:r>
          </a:p>
          <a:p>
            <a:endParaRPr lang="en-US" dirty="0"/>
          </a:p>
          <a:p>
            <a:r>
              <a:rPr lang="en-US" dirty="0"/>
              <a:t> Here are some key skills essential for the role:</a:t>
            </a:r>
          </a:p>
          <a:p>
            <a:pPr marL="0" indent="0">
              <a:buNone/>
            </a:pPr>
            <a:endParaRPr lang="en-US" dirty="0"/>
          </a:p>
          <a:p>
            <a:pPr>
              <a:buFont typeface="Arial" panose="020B0604020202020204" pitchFamily="34" charset="0"/>
              <a:buChar char="•"/>
            </a:pPr>
            <a:r>
              <a:rPr lang="en-US" b="1" dirty="0"/>
              <a:t>Technical Proficiency</a:t>
            </a:r>
            <a:r>
              <a:rPr lang="en-US" dirty="0"/>
              <a:t>: A thorough understanding of database systems, programming languages, and software development methodologies.</a:t>
            </a:r>
          </a:p>
          <a:p>
            <a:pPr>
              <a:buFont typeface="Arial" panose="020B0604020202020204" pitchFamily="34" charset="0"/>
              <a:buChar char="•"/>
            </a:pPr>
            <a:endParaRPr lang="en-US" dirty="0"/>
          </a:p>
          <a:p>
            <a:pPr>
              <a:buFont typeface="Arial" panose="020B0604020202020204" pitchFamily="34" charset="0"/>
              <a:buChar char="•"/>
            </a:pPr>
            <a:r>
              <a:rPr lang="en-US" b="1" dirty="0"/>
              <a:t>Analytical Thinking</a:t>
            </a:r>
            <a:r>
              <a:rPr lang="en-US" dirty="0"/>
              <a:t>: Strong analytical skills to dissect business processes and identify areas for improvement or enhancement.</a:t>
            </a:r>
          </a:p>
          <a:p>
            <a:pPr>
              <a:buFont typeface="Arial" panose="020B0604020202020204" pitchFamily="34" charset="0"/>
              <a:buChar char="•"/>
            </a:pPr>
            <a:endParaRPr lang="en-US" dirty="0"/>
          </a:p>
          <a:p>
            <a:pPr>
              <a:buFont typeface="Arial" panose="020B0604020202020204" pitchFamily="34" charset="0"/>
              <a:buChar char="•"/>
            </a:pPr>
            <a:r>
              <a:rPr lang="en-US" b="1" dirty="0"/>
              <a:t>Problem-Solving</a:t>
            </a:r>
            <a:r>
              <a:rPr lang="en-US" dirty="0"/>
              <a:t>: Creative problem-solving abilities to devise effective solutions to complex technical issues.</a:t>
            </a:r>
          </a:p>
          <a:p>
            <a:endParaRPr lang="en-US" dirty="0"/>
          </a:p>
        </p:txBody>
      </p:sp>
    </p:spTree>
    <p:extLst>
      <p:ext uri="{BB962C8B-B14F-4D97-AF65-F5344CB8AC3E}">
        <p14:creationId xmlns:p14="http://schemas.microsoft.com/office/powerpoint/2010/main" val="2701520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8890D-0461-0A05-D48F-29EEBD20E9E8}"/>
              </a:ext>
            </a:extLst>
          </p:cNvPr>
          <p:cNvSpPr>
            <a:spLocks noGrp="1"/>
          </p:cNvSpPr>
          <p:nvPr>
            <p:ph idx="1"/>
          </p:nvPr>
        </p:nvSpPr>
        <p:spPr>
          <a:xfrm>
            <a:off x="0" y="0"/>
            <a:ext cx="12192000" cy="6858000"/>
          </a:xfrm>
        </p:spPr>
        <p:txBody>
          <a:bodyPr/>
          <a:lstStyle/>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r>
              <a:rPr lang="en-US" b="1" dirty="0"/>
              <a:t>Communication Skills</a:t>
            </a:r>
            <a:r>
              <a:rPr lang="en-US" dirty="0"/>
              <a:t>: Excellent verbal and written communication skills to facilitate clear and efficient interaction with both technical and non-technical stakeholders.</a:t>
            </a:r>
          </a:p>
          <a:p>
            <a:pPr>
              <a:buFont typeface="Arial" panose="020B0604020202020204" pitchFamily="34" charset="0"/>
              <a:buChar char="•"/>
            </a:pPr>
            <a:r>
              <a:rPr lang="en-US" b="1" dirty="0"/>
              <a:t>Project Management</a:t>
            </a:r>
            <a:r>
              <a:rPr lang="en-US" dirty="0"/>
              <a:t>: Proficiency in project management practices to handle multiple tasks, timelines, and resources effectively.</a:t>
            </a:r>
          </a:p>
          <a:p>
            <a:pPr>
              <a:buFont typeface="Arial" panose="020B0604020202020204" pitchFamily="34" charset="0"/>
              <a:buChar char="•"/>
            </a:pPr>
            <a:endParaRPr lang="en-US" dirty="0"/>
          </a:p>
          <a:p>
            <a:pPr>
              <a:buFont typeface="Arial" panose="020B0604020202020204" pitchFamily="34" charset="0"/>
              <a:buChar char="•"/>
            </a:pPr>
            <a:r>
              <a:rPr lang="en-US" b="1" dirty="0"/>
              <a:t>Attention to Detail</a:t>
            </a:r>
            <a:r>
              <a:rPr lang="en-US" dirty="0"/>
              <a:t>: An eye for detail to ensure that systems are  designed, implemented, and maintained.</a:t>
            </a:r>
          </a:p>
          <a:p>
            <a:pPr>
              <a:buFont typeface="Arial" panose="020B0604020202020204" pitchFamily="34" charset="0"/>
              <a:buChar char="•"/>
            </a:pPr>
            <a:endParaRPr lang="en-US" dirty="0"/>
          </a:p>
          <a:p>
            <a:pPr>
              <a:buFont typeface="Arial" panose="020B0604020202020204" pitchFamily="34" charset="0"/>
              <a:buChar char="•"/>
            </a:pPr>
            <a:r>
              <a:rPr lang="en-US" b="1" dirty="0"/>
              <a:t>Business Awareness</a:t>
            </a:r>
            <a:r>
              <a:rPr lang="en-US" dirty="0"/>
              <a:t>: A clear understanding of business operations and the ability to translate requirements into technical solutions.</a:t>
            </a:r>
          </a:p>
          <a:p>
            <a:endParaRPr lang="en-US" dirty="0"/>
          </a:p>
        </p:txBody>
      </p:sp>
    </p:spTree>
    <p:extLst>
      <p:ext uri="{BB962C8B-B14F-4D97-AF65-F5344CB8AC3E}">
        <p14:creationId xmlns:p14="http://schemas.microsoft.com/office/powerpoint/2010/main" val="1161195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C5EC9-7955-3644-C5B9-E3833E1D7439}"/>
              </a:ext>
            </a:extLst>
          </p:cNvPr>
          <p:cNvSpPr>
            <a:spLocks noGrp="1"/>
          </p:cNvSpPr>
          <p:nvPr>
            <p:ph idx="1"/>
          </p:nvPr>
        </p:nvSpPr>
        <p:spPr>
          <a:xfrm>
            <a:off x="0" y="0"/>
            <a:ext cx="12192000" cy="6858000"/>
          </a:xfrm>
        </p:spPr>
        <p:txBody>
          <a:bodyPr>
            <a:normAutofit/>
          </a:bodyPr>
          <a:lstStyle/>
          <a:p>
            <a:pPr marL="0" indent="0">
              <a:buNone/>
            </a:pPr>
            <a:r>
              <a:rPr lang="en-US" sz="2800" b="1" dirty="0">
                <a:solidFill>
                  <a:srgbClr val="FF0000"/>
                </a:solidFill>
                <a:effectLst/>
                <a:latin typeface="Times New Roman" panose="02020603050405020304" pitchFamily="18" charset="0"/>
                <a:cs typeface="Times New Roman" panose="02020603050405020304" pitchFamily="18" charset="0"/>
              </a:rPr>
              <a:t>Responsibilities of the systems analyst</a:t>
            </a:r>
            <a:endParaRPr lang="en-US" b="1" dirty="0">
              <a:solidFill>
                <a:srgbClr val="FF0000"/>
              </a:solidFill>
            </a:endParaRPr>
          </a:p>
          <a:p>
            <a:r>
              <a:rPr lang="en-US" dirty="0"/>
              <a:t>Systems Analysts are entrusted with a variety of responsibilities that make them central to the successful execution of IT projects. </a:t>
            </a:r>
          </a:p>
          <a:p>
            <a:pPr marL="0" indent="0">
              <a:buNone/>
            </a:pPr>
            <a:endParaRPr lang="en-US" dirty="0"/>
          </a:p>
          <a:p>
            <a:r>
              <a:rPr lang="en-US" dirty="0"/>
              <a:t>Here are the detailed duties they perform:​</a:t>
            </a:r>
          </a:p>
          <a:p>
            <a:pPr>
              <a:buFont typeface="Arial" panose="020B0604020202020204" pitchFamily="34" charset="0"/>
              <a:buChar char="•"/>
            </a:pPr>
            <a:r>
              <a:rPr lang="en-US" b="1" dirty="0"/>
              <a:t>Requirements Gathering</a:t>
            </a:r>
            <a:r>
              <a:rPr lang="en-US" dirty="0"/>
              <a:t>: Collaborate with stakeholders to collect and document various business needs and transform them into detailed technical requirements.</a:t>
            </a:r>
          </a:p>
          <a:p>
            <a:pPr>
              <a:buFont typeface="Arial" panose="020B0604020202020204" pitchFamily="34" charset="0"/>
              <a:buChar char="•"/>
            </a:pPr>
            <a:endParaRPr lang="en-US" dirty="0"/>
          </a:p>
          <a:p>
            <a:pPr>
              <a:buFont typeface="Arial" panose="020B0604020202020204" pitchFamily="34" charset="0"/>
              <a:buChar char="•"/>
            </a:pPr>
            <a:r>
              <a:rPr lang="en-US" b="1" dirty="0"/>
              <a:t>System Design</a:t>
            </a:r>
            <a:r>
              <a:rPr lang="en-US" dirty="0"/>
              <a:t>: Design system architecture, including databases, interfaces, and business processes, to meet the gathered requirements.</a:t>
            </a:r>
          </a:p>
          <a:p>
            <a:pPr>
              <a:buFont typeface="Arial" panose="020B0604020202020204" pitchFamily="34" charset="0"/>
              <a:buChar char="•"/>
            </a:pPr>
            <a:endParaRPr lang="en-US" dirty="0"/>
          </a:p>
          <a:p>
            <a:pPr>
              <a:buFont typeface="Arial" panose="020B0604020202020204" pitchFamily="34" charset="0"/>
              <a:buChar char="•"/>
            </a:pPr>
            <a:r>
              <a:rPr lang="en-US" b="1" dirty="0"/>
              <a:t>Feasibility Studies</a:t>
            </a:r>
            <a:r>
              <a:rPr lang="en-US" dirty="0"/>
              <a:t>: Conduct feasibility analysis to evaluate the proposed system's technical, operational, and financial viability.</a:t>
            </a:r>
          </a:p>
          <a:p>
            <a:endParaRPr lang="en-US" dirty="0"/>
          </a:p>
        </p:txBody>
      </p:sp>
    </p:spTree>
    <p:extLst>
      <p:ext uri="{BB962C8B-B14F-4D97-AF65-F5344CB8AC3E}">
        <p14:creationId xmlns:p14="http://schemas.microsoft.com/office/powerpoint/2010/main" val="16113132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D9C07-5B10-9EE1-98C4-FB5B23C0AF8F}"/>
              </a:ext>
            </a:extLst>
          </p:cNvPr>
          <p:cNvSpPr>
            <a:spLocks noGrp="1"/>
          </p:cNvSpPr>
          <p:nvPr>
            <p:ph idx="1"/>
          </p:nvPr>
        </p:nvSpPr>
        <p:spPr>
          <a:xfrm>
            <a:off x="0" y="0"/>
            <a:ext cx="12192000" cy="6858000"/>
          </a:xfrm>
        </p:spPr>
        <p:txBody>
          <a:bodyPr>
            <a:normAutofit/>
          </a:bodyPr>
          <a:lstStyle/>
          <a:p>
            <a:pPr>
              <a:buFont typeface="Arial" panose="020B0604020202020204" pitchFamily="34" charset="0"/>
              <a:buChar char="•"/>
            </a:pPr>
            <a:r>
              <a:rPr lang="en-US" b="1" dirty="0"/>
              <a:t>Implementation Planning</a:t>
            </a:r>
            <a:r>
              <a:rPr lang="en-US" dirty="0"/>
              <a:t>: Develop detailed plans for system implementation, including timelines, resources, and milestones.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Testing and Quality Assurance</a:t>
            </a:r>
            <a:r>
              <a:rPr lang="en-US" dirty="0"/>
              <a:t>: Create and execute thorough testing procedures to ensure that systems operate correctly and satisfy all outlined requirements.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User Training</a:t>
            </a:r>
            <a:r>
              <a:rPr lang="en-US" dirty="0"/>
              <a:t>: Develop training materials and conduct training sessions to ensure that end-users can effectively utilize the new systems.</a:t>
            </a:r>
          </a:p>
          <a:p>
            <a:pPr marL="0" indent="0">
              <a:buNone/>
            </a:pPr>
            <a:r>
              <a:rPr lang="en-US" dirty="0"/>
              <a:t>​</a:t>
            </a:r>
          </a:p>
          <a:p>
            <a:endParaRPr lang="en-US" dirty="0"/>
          </a:p>
        </p:txBody>
      </p:sp>
    </p:spTree>
    <p:extLst>
      <p:ext uri="{BB962C8B-B14F-4D97-AF65-F5344CB8AC3E}">
        <p14:creationId xmlns:p14="http://schemas.microsoft.com/office/powerpoint/2010/main" val="3410413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C0468-F355-BA52-CDA5-44FB668FCE61}"/>
              </a:ext>
            </a:extLst>
          </p:cNvPr>
          <p:cNvSpPr>
            <a:spLocks noGrp="1"/>
          </p:cNvSpPr>
          <p:nvPr>
            <p:ph idx="1"/>
          </p:nvPr>
        </p:nvSpPr>
        <p:spPr>
          <a:xfrm>
            <a:off x="0" y="0"/>
            <a:ext cx="12192000" cy="6858000"/>
          </a:xfrm>
        </p:spPr>
        <p:txBody>
          <a:bodyPr/>
          <a:lstStyle/>
          <a:p>
            <a:pPr>
              <a:buFont typeface="Arial" panose="020B0604020202020204" pitchFamily="34" charset="0"/>
              <a:buChar char="•"/>
            </a:pPr>
            <a:r>
              <a:rPr lang="en-US" b="1" dirty="0"/>
              <a:t>Support and Maintenance</a:t>
            </a:r>
            <a:r>
              <a:rPr lang="en-US" dirty="0"/>
              <a:t>: Provide ongoing support and maintenance for implemented systems, troubleshoot issues, and make necessary adjustments or upgrades.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Documentation</a:t>
            </a:r>
            <a:r>
              <a:rPr lang="en-US" dirty="0"/>
              <a:t>: Maintain comprehensive documentation of system specifications, designs, protocols, and user manuals.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Vendor Coordination</a:t>
            </a:r>
            <a:r>
              <a:rPr lang="en-US" dirty="0"/>
              <a:t>: Liaise with external vendors to ensure the alignment of third-party software and solutions with organizational needs.</a:t>
            </a:r>
          </a:p>
          <a:p>
            <a:endParaRPr lang="en-US" dirty="0"/>
          </a:p>
        </p:txBody>
      </p:sp>
    </p:spTree>
    <p:extLst>
      <p:ext uri="{BB962C8B-B14F-4D97-AF65-F5344CB8AC3E}">
        <p14:creationId xmlns:p14="http://schemas.microsoft.com/office/powerpoint/2010/main" val="2397234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CE185-59F7-B465-7B83-EEB54FA6032F}"/>
              </a:ext>
            </a:extLst>
          </p:cNvPr>
          <p:cNvSpPr>
            <a:spLocks noGrp="1"/>
          </p:cNvSpPr>
          <p:nvPr>
            <p:ph idx="1"/>
          </p:nvPr>
        </p:nvSpPr>
        <p:spPr>
          <a:xfrm>
            <a:off x="0" y="0"/>
            <a:ext cx="12192000" cy="6814066"/>
          </a:xfrm>
        </p:spPr>
        <p:txBody>
          <a:bodyPr>
            <a:normAutofit/>
          </a:bodyPr>
          <a:lstStyle/>
          <a:p>
            <a:pPr marL="0" indent="0">
              <a:buNone/>
            </a:pPr>
            <a:r>
              <a:rPr lang="en-US" b="1" dirty="0">
                <a:solidFill>
                  <a:srgbClr val="FF0000"/>
                </a:solidFill>
              </a:rPr>
              <a:t>Characteristics of a System Analyst</a:t>
            </a:r>
          </a:p>
          <a:p>
            <a:pPr marL="0" indent="0">
              <a:buNone/>
            </a:pPr>
            <a:endParaRPr lang="en-US"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Knowledge of Organization:</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A system analyst must understand the way in which various organizations function. </a:t>
            </a:r>
          </a:p>
          <a:p>
            <a:pPr eaLnBrk="0" fontAlgn="base" hangingPunct="0">
              <a:lnSpc>
                <a:spcPct val="100000"/>
              </a:lnSpc>
              <a:spcBef>
                <a:spcPct val="0"/>
              </a:spcBef>
              <a:spcAft>
                <a:spcPct val="0"/>
              </a:spcAft>
            </a:pPr>
            <a:endParaRPr lang="en-US" altLang="en-US" dirty="0">
              <a:latin typeface="Arial" panose="020B0604020202020204" pitchFamily="34" charset="0"/>
            </a:endParaRP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The analyst must understand the management structure .</a:t>
            </a:r>
          </a:p>
          <a:p>
            <a:pPr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T</a:t>
            </a:r>
            <a:r>
              <a:rPr kumimoji="0" lang="en-US" altLang="en-US" sz="2800" b="0" i="0" u="none" strike="noStrike" cap="none" normalizeH="0" baseline="0" dirty="0">
                <a:ln>
                  <a:noFill/>
                </a:ln>
                <a:solidFill>
                  <a:schemeClr val="tx1"/>
                </a:solidFill>
                <a:effectLst/>
                <a:latin typeface="Arial" panose="020B0604020202020204" pitchFamily="34" charset="0"/>
              </a:rPr>
              <a:t>he relationship between the department in an organization as many systems built for making accounting, Financial </a:t>
            </a:r>
            <a:r>
              <a:rPr kumimoji="0" lang="en-US" altLang="en-US" sz="2800" b="0" i="0" u="none" strike="noStrike" cap="none" normalizeH="0" baseline="0" dirty="0">
                <a:ln>
                  <a:noFill/>
                </a:ln>
                <a:solidFill>
                  <a:schemeClr val="tx1"/>
                </a:solidFill>
                <a:effectLst/>
                <a:latin typeface="Arial" panose="020B0604020202020204" pitchFamily="34" charset="0"/>
                <a:hlinkClick r:id="rId2"/>
              </a:rPr>
              <a:t>Management</a:t>
            </a:r>
            <a:r>
              <a:rPr kumimoji="0" lang="en-US" altLang="en-US" sz="2800" b="0" i="0" u="none" strike="noStrike" cap="none" normalizeH="0" baseline="0" dirty="0">
                <a:ln>
                  <a:noFill/>
                </a:ln>
                <a:solidFill>
                  <a:schemeClr val="tx1"/>
                </a:solidFill>
                <a:effectLst/>
                <a:latin typeface="Arial" panose="020B0604020202020204" pitchFamily="34" charset="0"/>
              </a:rPr>
              <a:t>, and supply chain management.</a:t>
            </a:r>
          </a:p>
        </p:txBody>
      </p:sp>
      <p:sp>
        <p:nvSpPr>
          <p:cNvPr id="5" name="Rectangle 2">
            <a:extLst>
              <a:ext uri="{FF2B5EF4-FFF2-40B4-BE49-F238E27FC236}">
                <a16:creationId xmlns:a16="http://schemas.microsoft.com/office/drawing/2014/main" id="{175DD7B1-856B-B258-A108-E13D2851101F}"/>
              </a:ext>
            </a:extLst>
          </p:cNvPr>
          <p:cNvSpPr>
            <a:spLocks noChangeArrowheads="1"/>
          </p:cNvSpPr>
          <p:nvPr/>
        </p:nvSpPr>
        <p:spPr bwMode="auto">
          <a:xfrm>
            <a:off x="0" y="4393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846180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27006-16F7-EB05-B999-DACA015E180E}"/>
              </a:ext>
            </a:extLst>
          </p:cNvPr>
          <p:cNvSpPr>
            <a:spLocks noGrp="1"/>
          </p:cNvSpPr>
          <p:nvPr>
            <p:ph idx="1"/>
          </p:nvPr>
        </p:nvSpPr>
        <p:spPr>
          <a:xfrm>
            <a:off x="0" y="89452"/>
            <a:ext cx="12192000" cy="676854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2.Knowledge of Computer system and software: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 </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The system analyst must also know about the recent developments in computer system and software.</a:t>
            </a:r>
          </a:p>
          <a:p>
            <a:pPr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3.Good Inter-Personal relations: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The analyst must be able to interpret user needs must be a good listener and a good diploma.</a:t>
            </a:r>
          </a:p>
          <a:p>
            <a:pPr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 He/ she must understand people and be able to influence them to change their minds and attitudes.</a:t>
            </a:r>
          </a:p>
          <a:p>
            <a:endParaRPr lang="en-US" dirty="0"/>
          </a:p>
        </p:txBody>
      </p:sp>
    </p:spTree>
    <p:extLst>
      <p:ext uri="{BB962C8B-B14F-4D97-AF65-F5344CB8AC3E}">
        <p14:creationId xmlns:p14="http://schemas.microsoft.com/office/powerpoint/2010/main" val="1703192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CC8A8-1259-B7F5-1B2C-D06826A047BE}"/>
              </a:ext>
            </a:extLst>
          </p:cNvPr>
          <p:cNvSpPr>
            <a:spLocks noGrp="1"/>
          </p:cNvSpPr>
          <p:nvPr>
            <p:ph idx="1"/>
          </p:nvPr>
        </p:nvSpPr>
        <p:spPr>
          <a:xfrm>
            <a:off x="0" y="0"/>
            <a:ext cx="12192000" cy="6858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4.Ability to communicate: –</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analyst is also required to orally present his design to a group of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5.Analytical Mind: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analyst is required to find a solution to the problem using various analytical tools such as decision tree, decision table etc.</a:t>
            </a:r>
          </a:p>
          <a:p>
            <a:endParaRPr lang="en-US" dirty="0"/>
          </a:p>
        </p:txBody>
      </p:sp>
    </p:spTree>
    <p:extLst>
      <p:ext uri="{BB962C8B-B14F-4D97-AF65-F5344CB8AC3E}">
        <p14:creationId xmlns:p14="http://schemas.microsoft.com/office/powerpoint/2010/main" val="25563390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9C081-592F-95D7-3DF4-216A42761450}"/>
              </a:ext>
            </a:extLst>
          </p:cNvPr>
          <p:cNvSpPr>
            <a:spLocks noGrp="1"/>
          </p:cNvSpPr>
          <p:nvPr>
            <p:ph idx="1"/>
          </p:nvPr>
        </p:nvSpPr>
        <p:spPr>
          <a:xfrm>
            <a:off x="0" y="0"/>
            <a:ext cx="12192000" cy="68580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6.</a:t>
            </a:r>
            <a:r>
              <a:rPr kumimoji="0" lang="en-US" altLang="en-US" sz="2800" b="1" i="0" u="none" strike="noStrike" cap="none" normalizeH="0" baseline="0" dirty="0">
                <a:ln>
                  <a:noFill/>
                </a:ln>
                <a:solidFill>
                  <a:schemeClr val="tx1"/>
                </a:solidFill>
                <a:effectLst/>
                <a:latin typeface="Arial" panose="020B0604020202020204" pitchFamily="34" charset="0"/>
              </a:rPr>
              <a:t>Breath Knowledge of a system: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T</a:t>
            </a:r>
            <a:r>
              <a:rPr kumimoji="0" lang="en-US" altLang="en-US" sz="2800" b="0" i="0" u="none" strike="noStrike" cap="none" normalizeH="0" baseline="0" dirty="0">
                <a:ln>
                  <a:noFill/>
                </a:ln>
                <a:solidFill>
                  <a:schemeClr val="tx1"/>
                </a:solidFill>
                <a:effectLst/>
                <a:latin typeface="Arial" panose="020B0604020202020204" pitchFamily="34" charset="0"/>
              </a:rPr>
              <a:t>he analyst has to work with persons performing the various job in an </a:t>
            </a:r>
            <a:r>
              <a:rPr kumimoji="0" lang="en-US" altLang="en-US" sz="2800" b="0" i="0" u="none" strike="noStrike" cap="none" normalizeH="0" baseline="0" dirty="0">
                <a:ln>
                  <a:noFill/>
                </a:ln>
                <a:solidFill>
                  <a:schemeClr val="tx1"/>
                </a:solidFill>
                <a:effectLst/>
                <a:latin typeface="Arial" panose="020B0604020202020204" pitchFamily="34" charset="0"/>
                <a:hlinkClick r:id="rId2"/>
              </a:rPr>
              <a:t>organization </a:t>
            </a:r>
            <a:r>
              <a:rPr kumimoji="0" lang="en-US" altLang="en-US" sz="2800" b="0" i="0" u="none" strike="noStrike" cap="none" normalizeH="0" baseline="0" dirty="0">
                <a:ln>
                  <a:noFill/>
                </a:ln>
                <a:solidFill>
                  <a:schemeClr val="tx1"/>
                </a:solidFill>
                <a:effectLst/>
                <a:latin typeface="Arial" panose="020B0604020202020204" pitchFamily="34" charset="0"/>
              </a:rPr>
              <a:t>such as</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 an accountant,</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 salespersons, </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clerical staff, </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stores officers, </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purchase officers, </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Arial" panose="020B0604020202020204" pitchFamily="34" charset="0"/>
              </a:rPr>
              <a:t>directors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7.Flexibility and adaptability:-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Different projects.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No matter the same or different organization is of a different nature</a:t>
            </a:r>
            <a:endParaRPr lang="en-US" dirty="0"/>
          </a:p>
          <a:p>
            <a:endParaRPr lang="en-US" dirty="0"/>
          </a:p>
        </p:txBody>
      </p:sp>
    </p:spTree>
    <p:extLst>
      <p:ext uri="{BB962C8B-B14F-4D97-AF65-F5344CB8AC3E}">
        <p14:creationId xmlns:p14="http://schemas.microsoft.com/office/powerpoint/2010/main" val="320169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4DF4E-49B8-A8DA-1D13-07D09E6A37E4}"/>
              </a:ext>
            </a:extLst>
          </p:cNvPr>
          <p:cNvSpPr>
            <a:spLocks noGrp="1"/>
          </p:cNvSpPr>
          <p:nvPr>
            <p:ph idx="1"/>
          </p:nvPr>
        </p:nvSpPr>
        <p:spPr>
          <a:xfrm>
            <a:off x="0" y="0"/>
            <a:ext cx="12192000" cy="6858000"/>
          </a:xfrm>
        </p:spPr>
        <p:txBody>
          <a:bodyPr/>
          <a:lstStyle/>
          <a:p>
            <a:r>
              <a:rPr lang="en-US" b="1" dirty="0"/>
              <a:t>Systems Design</a:t>
            </a:r>
          </a:p>
          <a:p>
            <a:endParaRPr lang="en-US" b="1" dirty="0"/>
          </a:p>
          <a:p>
            <a:r>
              <a:rPr lang="en-US" dirty="0"/>
              <a:t>It is a process of planning a new business system or replacing an existing system by defining its components or modules to satisfy the specific requirements.</a:t>
            </a:r>
          </a:p>
          <a:p>
            <a:endParaRPr lang="en-US" dirty="0"/>
          </a:p>
          <a:p>
            <a:r>
              <a:rPr lang="en-US" dirty="0"/>
              <a:t> Before planning, you need to understand the old system thoroughly and determine how computers can best be used in order to operate efficiently.</a:t>
            </a:r>
          </a:p>
          <a:p>
            <a:endParaRPr lang="en-US" dirty="0"/>
          </a:p>
          <a:p>
            <a:r>
              <a:rPr lang="en-US" dirty="0"/>
              <a:t>System Design focuses on </a:t>
            </a:r>
            <a:r>
              <a:rPr lang="en-US" b="1" dirty="0"/>
              <a:t>how to accomplish the objective of the system</a:t>
            </a:r>
            <a:r>
              <a:rPr lang="en-US" dirty="0"/>
              <a:t>.</a:t>
            </a:r>
          </a:p>
          <a:p>
            <a:endParaRPr lang="en-US" dirty="0"/>
          </a:p>
        </p:txBody>
      </p:sp>
    </p:spTree>
    <p:extLst>
      <p:ext uri="{BB962C8B-B14F-4D97-AF65-F5344CB8AC3E}">
        <p14:creationId xmlns:p14="http://schemas.microsoft.com/office/powerpoint/2010/main" val="11920605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1364F-3285-55C7-3FEC-7AB9DEDAD50B}"/>
              </a:ext>
            </a:extLst>
          </p:cNvPr>
          <p:cNvSpPr>
            <a:spLocks noGrp="1"/>
          </p:cNvSpPr>
          <p:nvPr>
            <p:ph sz="half" idx="1"/>
          </p:nvPr>
        </p:nvSpPr>
        <p:spPr>
          <a:xfrm>
            <a:off x="0" y="119270"/>
            <a:ext cx="6019800" cy="6057693"/>
          </a:xfrm>
        </p:spPr>
        <p:txBody>
          <a:bodyPr/>
          <a:lstStyle/>
          <a:p>
            <a:r>
              <a:rPr lang="en-US" b="1" dirty="0"/>
              <a:t>Different Types of Stakeholders </a:t>
            </a:r>
          </a:p>
          <a:p>
            <a:endParaRPr lang="en-US" dirty="0"/>
          </a:p>
        </p:txBody>
      </p:sp>
      <p:pic>
        <p:nvPicPr>
          <p:cNvPr id="7" name="Content Placeholder 6">
            <a:extLst>
              <a:ext uri="{FF2B5EF4-FFF2-40B4-BE49-F238E27FC236}">
                <a16:creationId xmlns:a16="http://schemas.microsoft.com/office/drawing/2014/main" id="{413434BA-71E3-FBF3-89C7-336339C9C50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16326" y="1073549"/>
            <a:ext cx="9206948" cy="5103414"/>
          </a:xfrm>
        </p:spPr>
      </p:pic>
    </p:spTree>
    <p:extLst>
      <p:ext uri="{BB962C8B-B14F-4D97-AF65-F5344CB8AC3E}">
        <p14:creationId xmlns:p14="http://schemas.microsoft.com/office/powerpoint/2010/main" val="270421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59BA2-1E2D-CB28-C6F3-424C0FCA65D0}"/>
              </a:ext>
            </a:extLst>
          </p:cNvPr>
          <p:cNvSpPr>
            <a:spLocks noGrp="1"/>
          </p:cNvSpPr>
          <p:nvPr>
            <p:ph idx="1"/>
          </p:nvPr>
        </p:nvSpPr>
        <p:spPr>
          <a:xfrm>
            <a:off x="0" y="0"/>
            <a:ext cx="12192000" cy="6858000"/>
          </a:xfrm>
        </p:spPr>
        <p:txBody>
          <a:bodyPr/>
          <a:lstStyle/>
          <a:p>
            <a:r>
              <a:rPr lang="en-US" b="1" dirty="0"/>
              <a:t>Key components of system design include:</a:t>
            </a:r>
          </a:p>
          <a:p>
            <a:pPr marL="0" indent="0">
              <a:buNone/>
            </a:pPr>
            <a:endParaRPr lang="en-US" b="1" dirty="0"/>
          </a:p>
          <a:p>
            <a:pPr>
              <a:buFont typeface="Arial" panose="020B0604020202020204" pitchFamily="34" charset="0"/>
              <a:buChar char="•"/>
            </a:pPr>
            <a:r>
              <a:rPr lang="en-US" b="1" dirty="0"/>
              <a:t>Logical Design</a:t>
            </a:r>
            <a:r>
              <a:rPr lang="en-US" dirty="0"/>
              <a:t>: The high-level conceptual design that outlines how the system will meet the requirements, often using models, diagrams, and prototypes.</a:t>
            </a:r>
          </a:p>
          <a:p>
            <a:pPr>
              <a:buFont typeface="Arial" panose="020B0604020202020204" pitchFamily="34" charset="0"/>
              <a:buChar char="•"/>
            </a:pPr>
            <a:endParaRPr lang="en-US" dirty="0"/>
          </a:p>
          <a:p>
            <a:pPr>
              <a:buFont typeface="Arial" panose="020B0604020202020204" pitchFamily="34" charset="0"/>
              <a:buChar char="•"/>
            </a:pPr>
            <a:r>
              <a:rPr lang="en-US" b="1" dirty="0"/>
              <a:t>Physical Design</a:t>
            </a:r>
            <a:r>
              <a:rPr lang="en-US" dirty="0"/>
              <a:t>: The detailed specification of the system’s hardware, software, databases, user interfaces, and network infrastructure.</a:t>
            </a:r>
          </a:p>
          <a:p>
            <a:pPr>
              <a:buFont typeface="Arial" panose="020B0604020202020204" pitchFamily="34" charset="0"/>
              <a:buChar char="•"/>
            </a:pPr>
            <a:endParaRPr lang="en-US" dirty="0"/>
          </a:p>
          <a:p>
            <a:pPr>
              <a:buFont typeface="Arial" panose="020B0604020202020204" pitchFamily="34" charset="0"/>
              <a:buChar char="•"/>
            </a:pPr>
            <a:r>
              <a:rPr lang="en-US" b="1" dirty="0"/>
              <a:t>Database Design</a:t>
            </a:r>
            <a:r>
              <a:rPr lang="en-US" dirty="0"/>
              <a:t>: Defining the structure of data storage to support efficient processing and retrieval.</a:t>
            </a:r>
          </a:p>
          <a:p>
            <a:endParaRPr lang="en-US" dirty="0"/>
          </a:p>
        </p:txBody>
      </p:sp>
    </p:spTree>
    <p:extLst>
      <p:ext uri="{BB962C8B-B14F-4D97-AF65-F5344CB8AC3E}">
        <p14:creationId xmlns:p14="http://schemas.microsoft.com/office/powerpoint/2010/main" val="401909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129E7-53AF-BBED-C6DE-5E58717B8FD6}"/>
              </a:ext>
            </a:extLst>
          </p:cNvPr>
          <p:cNvSpPr>
            <a:spLocks noGrp="1"/>
          </p:cNvSpPr>
          <p:nvPr>
            <p:ph idx="1"/>
          </p:nvPr>
        </p:nvSpPr>
        <p:spPr>
          <a:xfrm>
            <a:off x="0" y="0"/>
            <a:ext cx="12192000" cy="6858000"/>
          </a:xfrm>
        </p:spPr>
        <p:txBody>
          <a:bodyPr/>
          <a:lstStyle/>
          <a:p>
            <a:r>
              <a:rPr lang="en-US" b="1" dirty="0"/>
              <a:t>System Analysis and Design</a:t>
            </a:r>
            <a:r>
              <a:rPr lang="en-US" dirty="0"/>
              <a:t> refers to the process of understanding, designing, and implementing an information system to meet specific requirements. </a:t>
            </a:r>
          </a:p>
          <a:p>
            <a:endParaRPr lang="en-US" dirty="0"/>
          </a:p>
          <a:p>
            <a:r>
              <a:rPr lang="en-US" dirty="0"/>
              <a:t>It involves studying the needs of an organization or business and developing a system that addresses those needs through appropriate technology solutions.</a:t>
            </a:r>
          </a:p>
        </p:txBody>
      </p:sp>
    </p:spTree>
    <p:extLst>
      <p:ext uri="{BB962C8B-B14F-4D97-AF65-F5344CB8AC3E}">
        <p14:creationId xmlns:p14="http://schemas.microsoft.com/office/powerpoint/2010/main" val="364254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56E94-B36E-E0CB-ACF2-FA04463E443F}"/>
              </a:ext>
            </a:extLst>
          </p:cNvPr>
          <p:cNvSpPr>
            <a:spLocks noGrp="1"/>
          </p:cNvSpPr>
          <p:nvPr>
            <p:ph idx="1"/>
          </p:nvPr>
        </p:nvSpPr>
        <p:spPr>
          <a:xfrm>
            <a:off x="0" y="0"/>
            <a:ext cx="12192000" cy="6858000"/>
          </a:xfrm>
        </p:spPr>
        <p:txBody>
          <a:bodyPr>
            <a:normAutofit/>
          </a:bodyPr>
          <a:lstStyle/>
          <a:p>
            <a:r>
              <a:rPr lang="en-US" b="1" dirty="0"/>
              <a:t>System</a:t>
            </a:r>
          </a:p>
          <a:p>
            <a:r>
              <a:rPr lang="en-US" dirty="0"/>
              <a:t>A </a:t>
            </a:r>
            <a:r>
              <a:rPr lang="en-US" b="1" dirty="0"/>
              <a:t>system</a:t>
            </a:r>
            <a:r>
              <a:rPr lang="en-US" dirty="0"/>
              <a:t> is a collection of interrelated components that work together to achieve a common goal. </a:t>
            </a:r>
          </a:p>
          <a:p>
            <a:r>
              <a:rPr lang="en-US" dirty="0"/>
              <a:t>It can be either manual or automated, and typically consists of inputs, processes, outputs, and feedback mechanisms.</a:t>
            </a:r>
          </a:p>
          <a:p>
            <a:endParaRPr lang="en-US" dirty="0"/>
          </a:p>
          <a:p>
            <a:pPr>
              <a:buFont typeface="Arial" panose="020B0604020202020204" pitchFamily="34" charset="0"/>
              <a:buChar char="•"/>
            </a:pPr>
            <a:r>
              <a:rPr lang="en-US" b="1" dirty="0"/>
              <a:t>Input</a:t>
            </a:r>
            <a:r>
              <a:rPr lang="en-US" dirty="0"/>
              <a:t>: Data or information that goes into the system.</a:t>
            </a:r>
          </a:p>
          <a:p>
            <a:pPr>
              <a:buFont typeface="Arial" panose="020B0604020202020204" pitchFamily="34" charset="0"/>
              <a:buChar char="•"/>
            </a:pPr>
            <a:endParaRPr lang="en-US" dirty="0"/>
          </a:p>
          <a:p>
            <a:pPr>
              <a:buFont typeface="Arial" panose="020B0604020202020204" pitchFamily="34" charset="0"/>
              <a:buChar char="•"/>
            </a:pPr>
            <a:r>
              <a:rPr lang="en-US" b="1" dirty="0"/>
              <a:t>Process</a:t>
            </a:r>
            <a:r>
              <a:rPr lang="en-US" dirty="0"/>
              <a:t>: The transformation of input data into meaningful information.</a:t>
            </a:r>
          </a:p>
          <a:p>
            <a:pPr>
              <a:buFont typeface="Arial" panose="020B0604020202020204" pitchFamily="34" charset="0"/>
              <a:buChar char="•"/>
            </a:pPr>
            <a:endParaRPr lang="en-US" dirty="0"/>
          </a:p>
          <a:p>
            <a:pPr>
              <a:buFont typeface="Arial" panose="020B0604020202020204" pitchFamily="34" charset="0"/>
              <a:buChar char="•"/>
            </a:pPr>
            <a:r>
              <a:rPr lang="en-US" b="1" dirty="0"/>
              <a:t>Output</a:t>
            </a:r>
            <a:r>
              <a:rPr lang="en-US" dirty="0"/>
              <a:t>: The result or information produced by the system.</a:t>
            </a:r>
          </a:p>
          <a:p>
            <a:pPr>
              <a:buFont typeface="Arial" panose="020B0604020202020204" pitchFamily="34" charset="0"/>
              <a:buChar char="•"/>
            </a:pPr>
            <a:endParaRPr lang="en-US" dirty="0"/>
          </a:p>
          <a:p>
            <a:pPr>
              <a:buFont typeface="Arial" panose="020B0604020202020204" pitchFamily="34" charset="0"/>
              <a:buChar char="•"/>
            </a:pPr>
            <a:r>
              <a:rPr lang="en-US" b="1" dirty="0"/>
              <a:t>Feedback</a:t>
            </a:r>
            <a:r>
              <a:rPr lang="en-US" dirty="0"/>
              <a:t>: Information used to evaluate and improve the system.</a:t>
            </a:r>
          </a:p>
          <a:p>
            <a:endParaRPr lang="en-US" dirty="0"/>
          </a:p>
        </p:txBody>
      </p:sp>
    </p:spTree>
    <p:extLst>
      <p:ext uri="{BB962C8B-B14F-4D97-AF65-F5344CB8AC3E}">
        <p14:creationId xmlns:p14="http://schemas.microsoft.com/office/powerpoint/2010/main" val="1090998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1FDD3-68DC-A5D6-252E-574E44AE9694}"/>
              </a:ext>
            </a:extLst>
          </p:cNvPr>
          <p:cNvSpPr>
            <a:spLocks noGrp="1"/>
          </p:cNvSpPr>
          <p:nvPr>
            <p:ph idx="1"/>
          </p:nvPr>
        </p:nvSpPr>
        <p:spPr>
          <a:xfrm>
            <a:off x="0" y="0"/>
            <a:ext cx="12192000" cy="6858000"/>
          </a:xfrm>
        </p:spPr>
        <p:txBody>
          <a:bodyPr>
            <a:normAutofit/>
          </a:bodyPr>
          <a:lstStyle/>
          <a:p>
            <a:pPr marL="0" indent="0">
              <a:buNone/>
            </a:pPr>
            <a:r>
              <a:rPr lang="en-US" b="1" dirty="0">
                <a:solidFill>
                  <a:srgbClr val="FF0000"/>
                </a:solidFill>
              </a:rPr>
              <a:t>Properties of a System</a:t>
            </a:r>
          </a:p>
          <a:p>
            <a:r>
              <a:rPr lang="en-US" dirty="0"/>
              <a:t>A system has the following properties −</a:t>
            </a:r>
          </a:p>
          <a:p>
            <a:r>
              <a:rPr lang="en-US" b="1" dirty="0"/>
              <a:t>Organization</a:t>
            </a:r>
          </a:p>
          <a:p>
            <a:r>
              <a:rPr lang="en-US" dirty="0"/>
              <a:t>Organization implies structure and order.</a:t>
            </a:r>
          </a:p>
          <a:p>
            <a:r>
              <a:rPr lang="en-US" dirty="0"/>
              <a:t> It is the arrangement of components that helps to achieve predetermined objectives.</a:t>
            </a:r>
          </a:p>
          <a:p>
            <a:endParaRPr lang="en-US" dirty="0"/>
          </a:p>
          <a:p>
            <a:r>
              <a:rPr lang="en-US" b="1" dirty="0"/>
              <a:t>Interaction</a:t>
            </a:r>
          </a:p>
          <a:p>
            <a:r>
              <a:rPr lang="en-US" dirty="0"/>
              <a:t>It is defined by the manner in which the components operate with each other.</a:t>
            </a:r>
          </a:p>
          <a:p>
            <a:endParaRPr lang="en-US" dirty="0"/>
          </a:p>
          <a:p>
            <a:r>
              <a:rPr lang="en-US" dirty="0"/>
              <a:t>For example, in an organization, purchasing department must interact with production department and payroll with personnel department.</a:t>
            </a:r>
          </a:p>
          <a:p>
            <a:endParaRPr lang="en-US" dirty="0"/>
          </a:p>
        </p:txBody>
      </p:sp>
    </p:spTree>
    <p:extLst>
      <p:ext uri="{BB962C8B-B14F-4D97-AF65-F5344CB8AC3E}">
        <p14:creationId xmlns:p14="http://schemas.microsoft.com/office/powerpoint/2010/main" val="2435178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3990</Words>
  <Application>Microsoft Office PowerPoint</Application>
  <PresentationFormat>Widescreen</PresentationFormat>
  <Paragraphs>442</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Symbol</vt:lpstr>
      <vt:lpstr>Times New Roman</vt:lpstr>
      <vt:lpstr>Office Theme</vt:lpstr>
      <vt:lpstr>Introduction to system analysis and design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system analysis and design concepts.</dc:title>
  <dc:creator>Dell</dc:creator>
  <cp:lastModifiedBy>Raghav Panthi [BCA - 2024]</cp:lastModifiedBy>
  <cp:revision>26</cp:revision>
  <dcterms:created xsi:type="dcterms:W3CDTF">2024-09-25T01:44:50Z</dcterms:created>
  <dcterms:modified xsi:type="dcterms:W3CDTF">2025-03-04T06:27:09Z</dcterms:modified>
</cp:coreProperties>
</file>