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5" r:id="rId3"/>
    <p:sldId id="257" r:id="rId4"/>
    <p:sldId id="259" r:id="rId5"/>
    <p:sldId id="260" r:id="rId6"/>
    <p:sldId id="261" r:id="rId7"/>
    <p:sldId id="262" r:id="rId8"/>
    <p:sldId id="276" r:id="rId9"/>
    <p:sldId id="264" r:id="rId10"/>
    <p:sldId id="263" r:id="rId11"/>
    <p:sldId id="265" r:id="rId12"/>
    <p:sldId id="266" r:id="rId13"/>
    <p:sldId id="267" r:id="rId14"/>
    <p:sldId id="269" r:id="rId15"/>
    <p:sldId id="268" r:id="rId16"/>
    <p:sldId id="274" r:id="rId17"/>
    <p:sldId id="270" r:id="rId18"/>
    <p:sldId id="271" r:id="rId19"/>
    <p:sldId id="273"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1" r:id="rId36"/>
    <p:sldId id="300" r:id="rId37"/>
    <p:sldId id="293" r:id="rId38"/>
    <p:sldId id="294" r:id="rId39"/>
    <p:sldId id="295" r:id="rId40"/>
    <p:sldId id="296" r:id="rId41"/>
    <p:sldId id="297" r:id="rId42"/>
    <p:sldId id="298" r:id="rId43"/>
    <p:sldId id="299" r:id="rId44"/>
    <p:sldId id="301" r:id="rId45"/>
    <p:sldId id="302" r:id="rId46"/>
    <p:sldId id="303" r:id="rId47"/>
    <p:sldId id="304" r:id="rId48"/>
    <p:sldId id="305" r:id="rId49"/>
    <p:sldId id="306" r:id="rId50"/>
    <p:sldId id="309" r:id="rId51"/>
    <p:sldId id="308" r:id="rId52"/>
    <p:sldId id="310" r:id="rId53"/>
    <p:sldId id="314" r:id="rId54"/>
    <p:sldId id="325" r:id="rId55"/>
    <p:sldId id="326" r:id="rId56"/>
    <p:sldId id="327" r:id="rId57"/>
    <p:sldId id="328" r:id="rId58"/>
    <p:sldId id="311" r:id="rId59"/>
    <p:sldId id="312" r:id="rId60"/>
    <p:sldId id="315" r:id="rId61"/>
    <p:sldId id="316" r:id="rId62"/>
    <p:sldId id="317" r:id="rId63"/>
    <p:sldId id="318" r:id="rId64"/>
    <p:sldId id="330" r:id="rId65"/>
    <p:sldId id="331" r:id="rId66"/>
    <p:sldId id="332" r:id="rId67"/>
    <p:sldId id="319" r:id="rId68"/>
    <p:sldId id="320" r:id="rId69"/>
    <p:sldId id="321" r:id="rId70"/>
    <p:sldId id="333" r:id="rId71"/>
    <p:sldId id="322" r:id="rId72"/>
    <p:sldId id="323" r:id="rId73"/>
    <p:sldId id="324" r:id="rId74"/>
    <p:sldId id="335" r:id="rId75"/>
    <p:sldId id="336" r:id="rId76"/>
    <p:sldId id="337" r:id="rId77"/>
    <p:sldId id="338" r:id="rId78"/>
    <p:sldId id="339"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A6836-1295-463A-8F13-A30F1726AA8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802506F-F308-40EF-9F08-5B028CBD34DE}">
      <dgm:prSet/>
      <dgm:spPr/>
      <dgm:t>
        <a:bodyPr/>
        <a:lstStyle/>
        <a:p>
          <a:r>
            <a:rPr lang="en-US"/>
            <a:t>2.1 </a:t>
          </a:r>
          <a:r>
            <a:rPr lang="en-US" b="1"/>
            <a:t>Project Selection and Planning</a:t>
          </a:r>
          <a:r>
            <a:rPr lang="en-US"/>
            <a:t> </a:t>
          </a:r>
        </a:p>
      </dgm:t>
    </dgm:pt>
    <dgm:pt modelId="{28737686-7F07-4612-9E1A-4F9A18E1D8B2}" type="parTrans" cxnId="{11B2E847-E5F7-4F48-9BA8-FDAAD0584FE1}">
      <dgm:prSet/>
      <dgm:spPr/>
      <dgm:t>
        <a:bodyPr/>
        <a:lstStyle/>
        <a:p>
          <a:endParaRPr lang="en-US"/>
        </a:p>
      </dgm:t>
    </dgm:pt>
    <dgm:pt modelId="{F1113CF8-B330-4F38-8F9C-0C433CA93988}" type="sibTrans" cxnId="{11B2E847-E5F7-4F48-9BA8-FDAAD0584FE1}">
      <dgm:prSet/>
      <dgm:spPr/>
      <dgm:t>
        <a:bodyPr/>
        <a:lstStyle/>
        <a:p>
          <a:endParaRPr lang="en-US"/>
        </a:p>
      </dgm:t>
    </dgm:pt>
    <dgm:pt modelId="{3647882E-81EF-4905-A6C0-34447C02AA39}">
      <dgm:prSet/>
      <dgm:spPr/>
      <dgm:t>
        <a:bodyPr/>
        <a:lstStyle/>
        <a:p>
          <a:r>
            <a:rPr lang="en-US"/>
            <a:t>Selection methodologies and criteria for project approval.</a:t>
          </a:r>
        </a:p>
      </dgm:t>
    </dgm:pt>
    <dgm:pt modelId="{BCEAC96B-2654-46B8-A626-2C30AC7F7555}" type="parTrans" cxnId="{EB6DFAEA-A543-4F62-BF68-BEDFAEABF36B}">
      <dgm:prSet/>
      <dgm:spPr/>
      <dgm:t>
        <a:bodyPr/>
        <a:lstStyle/>
        <a:p>
          <a:endParaRPr lang="en-US"/>
        </a:p>
      </dgm:t>
    </dgm:pt>
    <dgm:pt modelId="{0F842138-90A8-4D20-8B21-373FE0D9D3F5}" type="sibTrans" cxnId="{EB6DFAEA-A543-4F62-BF68-BEDFAEABF36B}">
      <dgm:prSet/>
      <dgm:spPr/>
      <dgm:t>
        <a:bodyPr/>
        <a:lstStyle/>
        <a:p>
          <a:endParaRPr lang="en-US"/>
        </a:p>
      </dgm:t>
    </dgm:pt>
    <dgm:pt modelId="{0D57F674-8F82-4787-B36C-0FA4EEFE5FA1}">
      <dgm:prSet/>
      <dgm:spPr/>
      <dgm:t>
        <a:bodyPr/>
        <a:lstStyle/>
        <a:p>
          <a:r>
            <a:rPr lang="en-US"/>
            <a:t>Project planning: time, schedule and cost.</a:t>
          </a:r>
        </a:p>
      </dgm:t>
    </dgm:pt>
    <dgm:pt modelId="{7F11754A-AA31-4543-9B33-7D003F91B6A0}" type="parTrans" cxnId="{741EBD50-8199-4E51-8B57-E1E739C82142}">
      <dgm:prSet/>
      <dgm:spPr/>
      <dgm:t>
        <a:bodyPr/>
        <a:lstStyle/>
        <a:p>
          <a:endParaRPr lang="en-US"/>
        </a:p>
      </dgm:t>
    </dgm:pt>
    <dgm:pt modelId="{9B1D4119-6666-4C38-994A-ABDDD2E0D360}" type="sibTrans" cxnId="{741EBD50-8199-4E51-8B57-E1E739C82142}">
      <dgm:prSet/>
      <dgm:spPr/>
      <dgm:t>
        <a:bodyPr/>
        <a:lstStyle/>
        <a:p>
          <a:endParaRPr lang="en-US"/>
        </a:p>
      </dgm:t>
    </dgm:pt>
    <dgm:pt modelId="{A1D438B5-D434-4BA9-9715-E96474592133}">
      <dgm:prSet/>
      <dgm:spPr/>
      <dgm:t>
        <a:bodyPr/>
        <a:lstStyle/>
        <a:p>
          <a:r>
            <a:rPr lang="en-US" dirty="0"/>
            <a:t>2.2 </a:t>
          </a:r>
          <a:r>
            <a:rPr lang="en-US" b="1" dirty="0"/>
            <a:t>Project Methodologies</a:t>
          </a:r>
          <a:r>
            <a:rPr lang="en-US" dirty="0"/>
            <a:t> </a:t>
          </a:r>
        </a:p>
      </dgm:t>
    </dgm:pt>
    <dgm:pt modelId="{B60E895D-3134-4700-95B6-49185A8A3843}" type="parTrans" cxnId="{762FEE7D-0553-466B-BAD7-417AF250F010}">
      <dgm:prSet/>
      <dgm:spPr/>
      <dgm:t>
        <a:bodyPr/>
        <a:lstStyle/>
        <a:p>
          <a:endParaRPr lang="en-US"/>
        </a:p>
      </dgm:t>
    </dgm:pt>
    <dgm:pt modelId="{2AB18555-934B-43D9-AC6E-1EF8FACEA8D4}" type="sibTrans" cxnId="{762FEE7D-0553-466B-BAD7-417AF250F010}">
      <dgm:prSet/>
      <dgm:spPr/>
      <dgm:t>
        <a:bodyPr/>
        <a:lstStyle/>
        <a:p>
          <a:endParaRPr lang="en-US"/>
        </a:p>
      </dgm:t>
    </dgm:pt>
    <dgm:pt modelId="{9BC6D97F-EE42-4357-B565-A9A9772C71B7}">
      <dgm:prSet/>
      <dgm:spPr/>
      <dgm:t>
        <a:bodyPr/>
        <a:lstStyle/>
        <a:p>
          <a:r>
            <a:rPr lang="en-US"/>
            <a:t>Traditional verses Agile methodologies.</a:t>
          </a:r>
        </a:p>
      </dgm:t>
    </dgm:pt>
    <dgm:pt modelId="{DFECF2C5-A98D-4FBA-B660-08407F24612E}" type="parTrans" cxnId="{511167C3-1ECE-4E7F-B91F-488860F815A5}">
      <dgm:prSet/>
      <dgm:spPr/>
      <dgm:t>
        <a:bodyPr/>
        <a:lstStyle/>
        <a:p>
          <a:endParaRPr lang="en-US"/>
        </a:p>
      </dgm:t>
    </dgm:pt>
    <dgm:pt modelId="{1C68A841-E180-4217-9D21-C238E957534C}" type="sibTrans" cxnId="{511167C3-1ECE-4E7F-B91F-488860F815A5}">
      <dgm:prSet/>
      <dgm:spPr/>
      <dgm:t>
        <a:bodyPr/>
        <a:lstStyle/>
        <a:p>
          <a:endParaRPr lang="en-US"/>
        </a:p>
      </dgm:t>
    </dgm:pt>
    <dgm:pt modelId="{BF8AE016-DBF0-43E3-8FB6-E4F27CD5D568}">
      <dgm:prSet/>
      <dgm:spPr/>
      <dgm:t>
        <a:bodyPr/>
        <a:lstStyle/>
        <a:p>
          <a:r>
            <a:rPr lang="en-US"/>
            <a:t>Choosing the appropriate project management methodology.</a:t>
          </a:r>
        </a:p>
      </dgm:t>
    </dgm:pt>
    <dgm:pt modelId="{87D34674-0FD8-4A56-BE55-3FC97214CDE0}" type="parTrans" cxnId="{E1C41F32-ECF6-43CE-8A9B-B13BF64F8900}">
      <dgm:prSet/>
      <dgm:spPr/>
      <dgm:t>
        <a:bodyPr/>
        <a:lstStyle/>
        <a:p>
          <a:endParaRPr lang="en-US"/>
        </a:p>
      </dgm:t>
    </dgm:pt>
    <dgm:pt modelId="{9AE54180-CD99-4111-A0AC-815ADDAEA7B1}" type="sibTrans" cxnId="{E1C41F32-ECF6-43CE-8A9B-B13BF64F8900}">
      <dgm:prSet/>
      <dgm:spPr/>
      <dgm:t>
        <a:bodyPr/>
        <a:lstStyle/>
        <a:p>
          <a:endParaRPr lang="en-US"/>
        </a:p>
      </dgm:t>
    </dgm:pt>
    <dgm:pt modelId="{588E6ED0-FE55-40E3-ABD2-A342137CADFE}">
      <dgm:prSet/>
      <dgm:spPr/>
      <dgm:t>
        <a:bodyPr/>
        <a:lstStyle/>
        <a:p>
          <a:r>
            <a:rPr lang="en-US"/>
            <a:t>2.3 </a:t>
          </a:r>
          <a:r>
            <a:rPr lang="en-US" b="1"/>
            <a:t>Managing and Controlling Projects</a:t>
          </a:r>
          <a:r>
            <a:rPr lang="en-US"/>
            <a:t> </a:t>
          </a:r>
        </a:p>
      </dgm:t>
    </dgm:pt>
    <dgm:pt modelId="{96256001-D85B-4DF4-9FC7-AA1664D4E611}" type="parTrans" cxnId="{452C230A-6DFA-4F22-8765-0DB572533DDE}">
      <dgm:prSet/>
      <dgm:spPr/>
      <dgm:t>
        <a:bodyPr/>
        <a:lstStyle/>
        <a:p>
          <a:endParaRPr lang="en-US"/>
        </a:p>
      </dgm:t>
    </dgm:pt>
    <dgm:pt modelId="{EED47B7A-75DB-4CCE-97B9-14857C95520D}" type="sibTrans" cxnId="{452C230A-6DFA-4F22-8765-0DB572533DDE}">
      <dgm:prSet/>
      <dgm:spPr/>
      <dgm:t>
        <a:bodyPr/>
        <a:lstStyle/>
        <a:p>
          <a:endParaRPr lang="en-US"/>
        </a:p>
      </dgm:t>
    </dgm:pt>
    <dgm:pt modelId="{73B27146-96B7-410C-818B-07D2E86E73F8}">
      <dgm:prSet/>
      <dgm:spPr/>
      <dgm:t>
        <a:bodyPr/>
        <a:lstStyle/>
        <a:p>
          <a:r>
            <a:rPr lang="en-US"/>
            <a:t>Managing scope, time, and resources.</a:t>
          </a:r>
        </a:p>
      </dgm:t>
    </dgm:pt>
    <dgm:pt modelId="{B465431F-7BD3-4C6A-B085-085BEC54E0D9}" type="parTrans" cxnId="{6E6D688C-41B9-4C9A-8821-93EEF5B19453}">
      <dgm:prSet/>
      <dgm:spPr/>
      <dgm:t>
        <a:bodyPr/>
        <a:lstStyle/>
        <a:p>
          <a:endParaRPr lang="en-US"/>
        </a:p>
      </dgm:t>
    </dgm:pt>
    <dgm:pt modelId="{740448DE-3F09-4854-84F9-A62682F45E31}" type="sibTrans" cxnId="{6E6D688C-41B9-4C9A-8821-93EEF5B19453}">
      <dgm:prSet/>
      <dgm:spPr/>
      <dgm:t>
        <a:bodyPr/>
        <a:lstStyle/>
        <a:p>
          <a:endParaRPr lang="en-US"/>
        </a:p>
      </dgm:t>
    </dgm:pt>
    <dgm:pt modelId="{B3A02135-8870-4C3F-B515-091173B8BA37}">
      <dgm:prSet/>
      <dgm:spPr/>
      <dgm:t>
        <a:bodyPr/>
        <a:lstStyle/>
        <a:p>
          <a:r>
            <a:rPr lang="en-US" dirty="0"/>
            <a:t>Staffing and coordinating project activities.</a:t>
          </a:r>
        </a:p>
      </dgm:t>
    </dgm:pt>
    <dgm:pt modelId="{181A2C0B-D736-46E3-A4B5-6DE4CACC5CDF}" type="parTrans" cxnId="{8CECA3CC-6C79-4EC8-9D2F-0806C340EE19}">
      <dgm:prSet/>
      <dgm:spPr/>
      <dgm:t>
        <a:bodyPr/>
        <a:lstStyle/>
        <a:p>
          <a:endParaRPr lang="en-US"/>
        </a:p>
      </dgm:t>
    </dgm:pt>
    <dgm:pt modelId="{64653DC9-E144-4A63-950F-F36FE6905F4F}" type="sibTrans" cxnId="{8CECA3CC-6C79-4EC8-9D2F-0806C340EE19}">
      <dgm:prSet/>
      <dgm:spPr/>
      <dgm:t>
        <a:bodyPr/>
        <a:lstStyle/>
        <a:p>
          <a:endParaRPr lang="en-US"/>
        </a:p>
      </dgm:t>
    </dgm:pt>
    <dgm:pt modelId="{0EE7073D-B661-4112-9572-75E5D247A12E}">
      <dgm:prSet/>
      <dgm:spPr/>
      <dgm:t>
        <a:bodyPr/>
        <a:lstStyle/>
        <a:p>
          <a:r>
            <a:rPr lang="en-US"/>
            <a:t>Risk management strategies.</a:t>
          </a:r>
        </a:p>
      </dgm:t>
    </dgm:pt>
    <dgm:pt modelId="{FE506E96-8834-42BF-8F9B-EF6A0785A3CB}" type="parTrans" cxnId="{7D44D242-44CB-401C-8B8F-DC54969361E7}">
      <dgm:prSet/>
      <dgm:spPr/>
      <dgm:t>
        <a:bodyPr/>
        <a:lstStyle/>
        <a:p>
          <a:endParaRPr lang="en-US"/>
        </a:p>
      </dgm:t>
    </dgm:pt>
    <dgm:pt modelId="{B5B682B1-F1AA-4242-A359-388258C8BBBA}" type="sibTrans" cxnId="{7D44D242-44CB-401C-8B8F-DC54969361E7}">
      <dgm:prSet/>
      <dgm:spPr/>
      <dgm:t>
        <a:bodyPr/>
        <a:lstStyle/>
        <a:p>
          <a:endParaRPr lang="en-US"/>
        </a:p>
      </dgm:t>
    </dgm:pt>
    <dgm:pt modelId="{FF6AE3C1-900D-4C12-964A-89C3ADE8E885}">
      <dgm:prSet/>
      <dgm:spPr/>
      <dgm:t>
        <a:bodyPr/>
        <a:lstStyle/>
        <a:p>
          <a:r>
            <a:rPr lang="en-US"/>
            <a:t>2.4 </a:t>
          </a:r>
          <a:r>
            <a:rPr lang="en-US" b="1"/>
            <a:t>Project Management Tools</a:t>
          </a:r>
          <a:r>
            <a:rPr lang="en-US"/>
            <a:t> </a:t>
          </a:r>
        </a:p>
      </dgm:t>
    </dgm:pt>
    <dgm:pt modelId="{C1A6173F-0A56-4B74-AA29-01A6CACD31B4}" type="parTrans" cxnId="{C4AB6534-75A8-4EA7-9D35-FD745DA9792E}">
      <dgm:prSet/>
      <dgm:spPr/>
      <dgm:t>
        <a:bodyPr/>
        <a:lstStyle/>
        <a:p>
          <a:endParaRPr lang="en-US"/>
        </a:p>
      </dgm:t>
    </dgm:pt>
    <dgm:pt modelId="{8043E7CD-D0A2-4BCF-8855-34155B32EB93}" type="sibTrans" cxnId="{C4AB6534-75A8-4EA7-9D35-FD745DA9792E}">
      <dgm:prSet/>
      <dgm:spPr/>
      <dgm:t>
        <a:bodyPr/>
        <a:lstStyle/>
        <a:p>
          <a:endParaRPr lang="en-US"/>
        </a:p>
      </dgm:t>
    </dgm:pt>
    <dgm:pt modelId="{8391D369-8A48-4978-8255-5CC2AA4FC2FD}">
      <dgm:prSet/>
      <dgm:spPr/>
      <dgm:t>
        <a:bodyPr/>
        <a:lstStyle/>
        <a:p>
          <a:r>
            <a:rPr lang="en-US"/>
            <a:t>Use of work breakdown structure (WBS), Gantt charts, Critical Path Method (CPM), and Program evaluation review technique (PERT).</a:t>
          </a:r>
        </a:p>
      </dgm:t>
    </dgm:pt>
    <dgm:pt modelId="{1F8F7497-9EAC-4F95-B34F-1D686D462DCD}" type="parTrans" cxnId="{94EA28E0-FACF-4146-94F2-643783FCF6D3}">
      <dgm:prSet/>
      <dgm:spPr/>
      <dgm:t>
        <a:bodyPr/>
        <a:lstStyle/>
        <a:p>
          <a:endParaRPr lang="en-US"/>
        </a:p>
      </dgm:t>
    </dgm:pt>
    <dgm:pt modelId="{1F7800CA-D1AB-4407-B66C-C42A44706553}" type="sibTrans" cxnId="{94EA28E0-FACF-4146-94F2-643783FCF6D3}">
      <dgm:prSet/>
      <dgm:spPr/>
      <dgm:t>
        <a:bodyPr/>
        <a:lstStyle/>
        <a:p>
          <a:endParaRPr lang="en-US"/>
        </a:p>
      </dgm:t>
    </dgm:pt>
    <dgm:pt modelId="{E0B42786-BBB8-4EF4-A677-B4F9AD07E563}">
      <dgm:prSet/>
      <dgm:spPr/>
      <dgm:t>
        <a:bodyPr/>
        <a:lstStyle/>
        <a:p>
          <a:r>
            <a:rPr lang="en-US"/>
            <a:t>Earned value management (EVM) and Key performance indicators (KPIs) for project monitoring and control</a:t>
          </a:r>
        </a:p>
      </dgm:t>
    </dgm:pt>
    <dgm:pt modelId="{D6CE2088-0BE9-4587-B48C-0C74C1E405F3}" type="parTrans" cxnId="{E3378961-3467-489A-8442-832FED13BAF6}">
      <dgm:prSet/>
      <dgm:spPr/>
      <dgm:t>
        <a:bodyPr/>
        <a:lstStyle/>
        <a:p>
          <a:endParaRPr lang="en-US"/>
        </a:p>
      </dgm:t>
    </dgm:pt>
    <dgm:pt modelId="{9B5BAD7F-91D0-4EDC-AD5A-09C9ACD3B30D}" type="sibTrans" cxnId="{E3378961-3467-489A-8442-832FED13BAF6}">
      <dgm:prSet/>
      <dgm:spPr/>
      <dgm:t>
        <a:bodyPr/>
        <a:lstStyle/>
        <a:p>
          <a:endParaRPr lang="en-US"/>
        </a:p>
      </dgm:t>
    </dgm:pt>
    <dgm:pt modelId="{0EE7B4A6-8A67-4744-B339-C6A2023998F0}" type="pres">
      <dgm:prSet presAssocID="{0C8A6836-1295-463A-8F13-A30F1726AA87}" presName="diagram" presStyleCnt="0">
        <dgm:presLayoutVars>
          <dgm:dir/>
          <dgm:resizeHandles val="exact"/>
        </dgm:presLayoutVars>
      </dgm:prSet>
      <dgm:spPr/>
    </dgm:pt>
    <dgm:pt modelId="{1DE48616-FF4C-425A-A29E-8B9BEDB57C1B}" type="pres">
      <dgm:prSet presAssocID="{E802506F-F308-40EF-9F08-5B028CBD34DE}" presName="node" presStyleLbl="node1" presStyleIdx="0" presStyleCnt="4">
        <dgm:presLayoutVars>
          <dgm:bulletEnabled val="1"/>
        </dgm:presLayoutVars>
      </dgm:prSet>
      <dgm:spPr/>
    </dgm:pt>
    <dgm:pt modelId="{E6D45920-2312-44DE-9330-A9312CD19573}" type="pres">
      <dgm:prSet presAssocID="{F1113CF8-B330-4F38-8F9C-0C433CA93988}" presName="sibTrans" presStyleCnt="0"/>
      <dgm:spPr/>
    </dgm:pt>
    <dgm:pt modelId="{77D11389-1F08-4AFD-9310-DADC7D0322EE}" type="pres">
      <dgm:prSet presAssocID="{A1D438B5-D434-4BA9-9715-E96474592133}" presName="node" presStyleLbl="node1" presStyleIdx="1" presStyleCnt="4" custLinFactNeighborX="15832" custLinFactNeighborY="-21020">
        <dgm:presLayoutVars>
          <dgm:bulletEnabled val="1"/>
        </dgm:presLayoutVars>
      </dgm:prSet>
      <dgm:spPr/>
    </dgm:pt>
    <dgm:pt modelId="{015AE36F-4FDB-4B25-9E9C-FF00DBC75566}" type="pres">
      <dgm:prSet presAssocID="{2AB18555-934B-43D9-AC6E-1EF8FACEA8D4}" presName="sibTrans" presStyleCnt="0"/>
      <dgm:spPr/>
    </dgm:pt>
    <dgm:pt modelId="{857F7ACB-558D-406C-A205-D7A681DD70A3}" type="pres">
      <dgm:prSet presAssocID="{588E6ED0-FE55-40E3-ABD2-A342137CADFE}" presName="node" presStyleLbl="node1" presStyleIdx="2" presStyleCnt="4" custLinFactY="42491" custLinFactNeighborX="7230" custLinFactNeighborY="100000">
        <dgm:presLayoutVars>
          <dgm:bulletEnabled val="1"/>
        </dgm:presLayoutVars>
      </dgm:prSet>
      <dgm:spPr/>
    </dgm:pt>
    <dgm:pt modelId="{2B3A28B4-51B6-4D8E-8A19-51ABC1A7C292}" type="pres">
      <dgm:prSet presAssocID="{EED47B7A-75DB-4CCE-97B9-14857C95520D}" presName="sibTrans" presStyleCnt="0"/>
      <dgm:spPr/>
    </dgm:pt>
    <dgm:pt modelId="{76AEFF8A-EC48-4A5F-8E5F-7CC342781095}" type="pres">
      <dgm:prSet presAssocID="{FF6AE3C1-900D-4C12-964A-89C3ADE8E885}" presName="node" presStyleLbl="node1" presStyleIdx="3" presStyleCnt="4">
        <dgm:presLayoutVars>
          <dgm:bulletEnabled val="1"/>
        </dgm:presLayoutVars>
      </dgm:prSet>
      <dgm:spPr/>
    </dgm:pt>
  </dgm:ptLst>
  <dgm:cxnLst>
    <dgm:cxn modelId="{452C230A-6DFA-4F22-8765-0DB572533DDE}" srcId="{0C8A6836-1295-463A-8F13-A30F1726AA87}" destId="{588E6ED0-FE55-40E3-ABD2-A342137CADFE}" srcOrd="2" destOrd="0" parTransId="{96256001-D85B-4DF4-9FC7-AA1664D4E611}" sibTransId="{EED47B7A-75DB-4CCE-97B9-14857C95520D}"/>
    <dgm:cxn modelId="{E1C41F32-ECF6-43CE-8A9B-B13BF64F8900}" srcId="{A1D438B5-D434-4BA9-9715-E96474592133}" destId="{BF8AE016-DBF0-43E3-8FB6-E4F27CD5D568}" srcOrd="1" destOrd="0" parTransId="{87D34674-0FD8-4A56-BE55-3FC97214CDE0}" sibTransId="{9AE54180-CD99-4111-A0AC-815ADDAEA7B1}"/>
    <dgm:cxn modelId="{C4AB6534-75A8-4EA7-9D35-FD745DA9792E}" srcId="{0C8A6836-1295-463A-8F13-A30F1726AA87}" destId="{FF6AE3C1-900D-4C12-964A-89C3ADE8E885}" srcOrd="3" destOrd="0" parTransId="{C1A6173F-0A56-4B74-AA29-01A6CACD31B4}" sibTransId="{8043E7CD-D0A2-4BCF-8855-34155B32EB93}"/>
    <dgm:cxn modelId="{A6B82139-C22F-4AF7-AF33-AA9CBE8D262A}" type="presOf" srcId="{0C8A6836-1295-463A-8F13-A30F1726AA87}" destId="{0EE7B4A6-8A67-4744-B339-C6A2023998F0}" srcOrd="0" destOrd="0" presId="urn:microsoft.com/office/officeart/2005/8/layout/default"/>
    <dgm:cxn modelId="{09C8E85C-6B3F-411D-8860-91635666F4EF}" type="presOf" srcId="{B3A02135-8870-4C3F-B515-091173B8BA37}" destId="{857F7ACB-558D-406C-A205-D7A681DD70A3}" srcOrd="0" destOrd="2" presId="urn:microsoft.com/office/officeart/2005/8/layout/default"/>
    <dgm:cxn modelId="{E3378961-3467-489A-8442-832FED13BAF6}" srcId="{FF6AE3C1-900D-4C12-964A-89C3ADE8E885}" destId="{E0B42786-BBB8-4EF4-A677-B4F9AD07E563}" srcOrd="1" destOrd="0" parTransId="{D6CE2088-0BE9-4587-B48C-0C74C1E405F3}" sibTransId="{9B5BAD7F-91D0-4EDC-AD5A-09C9ACD3B30D}"/>
    <dgm:cxn modelId="{7D44D242-44CB-401C-8B8F-DC54969361E7}" srcId="{588E6ED0-FE55-40E3-ABD2-A342137CADFE}" destId="{0EE7073D-B661-4112-9572-75E5D247A12E}" srcOrd="2" destOrd="0" parTransId="{FE506E96-8834-42BF-8F9B-EF6A0785A3CB}" sibTransId="{B5B682B1-F1AA-4242-A359-388258C8BBBA}"/>
    <dgm:cxn modelId="{A52A6144-B23C-45D8-B6E6-80F144A0E353}" type="presOf" srcId="{9BC6D97F-EE42-4357-B565-A9A9772C71B7}" destId="{77D11389-1F08-4AFD-9310-DADC7D0322EE}" srcOrd="0" destOrd="1" presId="urn:microsoft.com/office/officeart/2005/8/layout/default"/>
    <dgm:cxn modelId="{11B2E847-E5F7-4F48-9BA8-FDAAD0584FE1}" srcId="{0C8A6836-1295-463A-8F13-A30F1726AA87}" destId="{E802506F-F308-40EF-9F08-5B028CBD34DE}" srcOrd="0" destOrd="0" parTransId="{28737686-7F07-4612-9E1A-4F9A18E1D8B2}" sibTransId="{F1113CF8-B330-4F38-8F9C-0C433CA93988}"/>
    <dgm:cxn modelId="{D2454C50-91D1-4DFC-85CC-02D35C101591}" type="presOf" srcId="{0D57F674-8F82-4787-B36C-0FA4EEFE5FA1}" destId="{1DE48616-FF4C-425A-A29E-8B9BEDB57C1B}" srcOrd="0" destOrd="2" presId="urn:microsoft.com/office/officeart/2005/8/layout/default"/>
    <dgm:cxn modelId="{741EBD50-8199-4E51-8B57-E1E739C82142}" srcId="{E802506F-F308-40EF-9F08-5B028CBD34DE}" destId="{0D57F674-8F82-4787-B36C-0FA4EEFE5FA1}" srcOrd="1" destOrd="0" parTransId="{7F11754A-AA31-4543-9B33-7D003F91B6A0}" sibTransId="{9B1D4119-6666-4C38-994A-ABDDD2E0D360}"/>
    <dgm:cxn modelId="{159A5657-2812-46C4-ABB2-96BAFCC725ED}" type="presOf" srcId="{E0B42786-BBB8-4EF4-A677-B4F9AD07E563}" destId="{76AEFF8A-EC48-4A5F-8E5F-7CC342781095}" srcOrd="0" destOrd="2" presId="urn:microsoft.com/office/officeart/2005/8/layout/default"/>
    <dgm:cxn modelId="{62166F7B-54B5-4C28-9C92-05C5C314AC08}" type="presOf" srcId="{73B27146-96B7-410C-818B-07D2E86E73F8}" destId="{857F7ACB-558D-406C-A205-D7A681DD70A3}" srcOrd="0" destOrd="1" presId="urn:microsoft.com/office/officeart/2005/8/layout/default"/>
    <dgm:cxn modelId="{762FEE7D-0553-466B-BAD7-417AF250F010}" srcId="{0C8A6836-1295-463A-8F13-A30F1726AA87}" destId="{A1D438B5-D434-4BA9-9715-E96474592133}" srcOrd="1" destOrd="0" parTransId="{B60E895D-3134-4700-95B6-49185A8A3843}" sibTransId="{2AB18555-934B-43D9-AC6E-1EF8FACEA8D4}"/>
    <dgm:cxn modelId="{BA741486-6CA9-47DC-99B4-98B3FF0276EF}" type="presOf" srcId="{BF8AE016-DBF0-43E3-8FB6-E4F27CD5D568}" destId="{77D11389-1F08-4AFD-9310-DADC7D0322EE}" srcOrd="0" destOrd="2" presId="urn:microsoft.com/office/officeart/2005/8/layout/default"/>
    <dgm:cxn modelId="{79696788-D55C-4D60-8071-E1245DFDD59E}" type="presOf" srcId="{0EE7073D-B661-4112-9572-75E5D247A12E}" destId="{857F7ACB-558D-406C-A205-D7A681DD70A3}" srcOrd="0" destOrd="3" presId="urn:microsoft.com/office/officeart/2005/8/layout/default"/>
    <dgm:cxn modelId="{6E6D688C-41B9-4C9A-8821-93EEF5B19453}" srcId="{588E6ED0-FE55-40E3-ABD2-A342137CADFE}" destId="{73B27146-96B7-410C-818B-07D2E86E73F8}" srcOrd="0" destOrd="0" parTransId="{B465431F-7BD3-4C6A-B085-085BEC54E0D9}" sibTransId="{740448DE-3F09-4854-84F9-A62682F45E31}"/>
    <dgm:cxn modelId="{B04FCEA2-82FD-4E5D-B951-829369A88037}" type="presOf" srcId="{FF6AE3C1-900D-4C12-964A-89C3ADE8E885}" destId="{76AEFF8A-EC48-4A5F-8E5F-7CC342781095}" srcOrd="0" destOrd="0" presId="urn:microsoft.com/office/officeart/2005/8/layout/default"/>
    <dgm:cxn modelId="{ED1848AA-D050-4E2D-BF43-B4B5EAA7BB24}" type="presOf" srcId="{3647882E-81EF-4905-A6C0-34447C02AA39}" destId="{1DE48616-FF4C-425A-A29E-8B9BEDB57C1B}" srcOrd="0" destOrd="1" presId="urn:microsoft.com/office/officeart/2005/8/layout/default"/>
    <dgm:cxn modelId="{D5D58CAE-571A-4E4E-A94A-797F0370474E}" type="presOf" srcId="{588E6ED0-FE55-40E3-ABD2-A342137CADFE}" destId="{857F7ACB-558D-406C-A205-D7A681DD70A3}" srcOrd="0" destOrd="0" presId="urn:microsoft.com/office/officeart/2005/8/layout/default"/>
    <dgm:cxn modelId="{511167C3-1ECE-4E7F-B91F-488860F815A5}" srcId="{A1D438B5-D434-4BA9-9715-E96474592133}" destId="{9BC6D97F-EE42-4357-B565-A9A9772C71B7}" srcOrd="0" destOrd="0" parTransId="{DFECF2C5-A98D-4FBA-B660-08407F24612E}" sibTransId="{1C68A841-E180-4217-9D21-C238E957534C}"/>
    <dgm:cxn modelId="{F00413C6-C195-4F17-8BFC-7D74E22C05EF}" type="presOf" srcId="{A1D438B5-D434-4BA9-9715-E96474592133}" destId="{77D11389-1F08-4AFD-9310-DADC7D0322EE}" srcOrd="0" destOrd="0" presId="urn:microsoft.com/office/officeart/2005/8/layout/default"/>
    <dgm:cxn modelId="{A16BB7C6-FC0A-41EC-B1D3-A7AFB53BDB43}" type="presOf" srcId="{8391D369-8A48-4978-8255-5CC2AA4FC2FD}" destId="{76AEFF8A-EC48-4A5F-8E5F-7CC342781095}" srcOrd="0" destOrd="1" presId="urn:microsoft.com/office/officeart/2005/8/layout/default"/>
    <dgm:cxn modelId="{8CECA3CC-6C79-4EC8-9D2F-0806C340EE19}" srcId="{588E6ED0-FE55-40E3-ABD2-A342137CADFE}" destId="{B3A02135-8870-4C3F-B515-091173B8BA37}" srcOrd="1" destOrd="0" parTransId="{181A2C0B-D736-46E3-A4B5-6DE4CACC5CDF}" sibTransId="{64653DC9-E144-4A63-950F-F36FE6905F4F}"/>
    <dgm:cxn modelId="{AD618EDD-FCF6-40DD-A34E-49C328B42E36}" type="presOf" srcId="{E802506F-F308-40EF-9F08-5B028CBD34DE}" destId="{1DE48616-FF4C-425A-A29E-8B9BEDB57C1B}" srcOrd="0" destOrd="0" presId="urn:microsoft.com/office/officeart/2005/8/layout/default"/>
    <dgm:cxn modelId="{94EA28E0-FACF-4146-94F2-643783FCF6D3}" srcId="{FF6AE3C1-900D-4C12-964A-89C3ADE8E885}" destId="{8391D369-8A48-4978-8255-5CC2AA4FC2FD}" srcOrd="0" destOrd="0" parTransId="{1F8F7497-9EAC-4F95-B34F-1D686D462DCD}" sibTransId="{1F7800CA-D1AB-4407-B66C-C42A44706553}"/>
    <dgm:cxn modelId="{EB6DFAEA-A543-4F62-BF68-BEDFAEABF36B}" srcId="{E802506F-F308-40EF-9F08-5B028CBD34DE}" destId="{3647882E-81EF-4905-A6C0-34447C02AA39}" srcOrd="0" destOrd="0" parTransId="{BCEAC96B-2654-46B8-A626-2C30AC7F7555}" sibTransId="{0F842138-90A8-4D20-8B21-373FE0D9D3F5}"/>
    <dgm:cxn modelId="{4F91985A-C5DD-467F-8BFA-2BB7692CB5E4}" type="presParOf" srcId="{0EE7B4A6-8A67-4744-B339-C6A2023998F0}" destId="{1DE48616-FF4C-425A-A29E-8B9BEDB57C1B}" srcOrd="0" destOrd="0" presId="urn:microsoft.com/office/officeart/2005/8/layout/default"/>
    <dgm:cxn modelId="{074EFE45-1F72-455B-9E8F-DA6A48B7AF1F}" type="presParOf" srcId="{0EE7B4A6-8A67-4744-B339-C6A2023998F0}" destId="{E6D45920-2312-44DE-9330-A9312CD19573}" srcOrd="1" destOrd="0" presId="urn:microsoft.com/office/officeart/2005/8/layout/default"/>
    <dgm:cxn modelId="{B5540E07-C3F0-4C18-97DA-ACEAE2F7F417}" type="presParOf" srcId="{0EE7B4A6-8A67-4744-B339-C6A2023998F0}" destId="{77D11389-1F08-4AFD-9310-DADC7D0322EE}" srcOrd="2" destOrd="0" presId="urn:microsoft.com/office/officeart/2005/8/layout/default"/>
    <dgm:cxn modelId="{9D362DE3-8D4A-4166-86C9-E79F9D4E3ADF}" type="presParOf" srcId="{0EE7B4A6-8A67-4744-B339-C6A2023998F0}" destId="{015AE36F-4FDB-4B25-9E9C-FF00DBC75566}" srcOrd="3" destOrd="0" presId="urn:microsoft.com/office/officeart/2005/8/layout/default"/>
    <dgm:cxn modelId="{0AA1C1FE-64A4-42FB-91EB-7A444332E3FD}" type="presParOf" srcId="{0EE7B4A6-8A67-4744-B339-C6A2023998F0}" destId="{857F7ACB-558D-406C-A205-D7A681DD70A3}" srcOrd="4" destOrd="0" presId="urn:microsoft.com/office/officeart/2005/8/layout/default"/>
    <dgm:cxn modelId="{2E4E6D90-FC0C-4D62-84C9-FB700AFB86EC}" type="presParOf" srcId="{0EE7B4A6-8A67-4744-B339-C6A2023998F0}" destId="{2B3A28B4-51B6-4D8E-8A19-51ABC1A7C292}" srcOrd="5" destOrd="0" presId="urn:microsoft.com/office/officeart/2005/8/layout/default"/>
    <dgm:cxn modelId="{16E4A647-07FC-4E4C-AD79-831A635F1E1A}" type="presParOf" srcId="{0EE7B4A6-8A67-4744-B339-C6A2023998F0}" destId="{76AEFF8A-EC48-4A5F-8E5F-7CC34278109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48616-FF4C-425A-A29E-8B9BEDB57C1B}">
      <dsp:nvSpPr>
        <dsp:cNvPr id="0" name=""/>
        <dsp:cNvSpPr/>
      </dsp:nvSpPr>
      <dsp:spPr>
        <a:xfrm>
          <a:off x="1048915" y="2802"/>
          <a:ext cx="4657334" cy="2794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2.1 </a:t>
          </a:r>
          <a:r>
            <a:rPr lang="en-US" sz="2400" b="1" kern="1200"/>
            <a:t>Project Selection and Planning</a:t>
          </a:r>
          <a:r>
            <a:rPr lang="en-US" sz="2400" kern="1200"/>
            <a:t> </a:t>
          </a:r>
        </a:p>
        <a:p>
          <a:pPr marL="171450" lvl="1" indent="-171450" algn="l" defTabSz="844550">
            <a:lnSpc>
              <a:spcPct val="90000"/>
            </a:lnSpc>
            <a:spcBef>
              <a:spcPct val="0"/>
            </a:spcBef>
            <a:spcAft>
              <a:spcPct val="15000"/>
            </a:spcAft>
            <a:buChar char="•"/>
          </a:pPr>
          <a:r>
            <a:rPr lang="en-US" sz="1900" kern="1200"/>
            <a:t>Selection methodologies and criteria for project approval.</a:t>
          </a:r>
        </a:p>
        <a:p>
          <a:pPr marL="171450" lvl="1" indent="-171450" algn="l" defTabSz="844550">
            <a:lnSpc>
              <a:spcPct val="90000"/>
            </a:lnSpc>
            <a:spcBef>
              <a:spcPct val="0"/>
            </a:spcBef>
            <a:spcAft>
              <a:spcPct val="15000"/>
            </a:spcAft>
            <a:buChar char="•"/>
          </a:pPr>
          <a:r>
            <a:rPr lang="en-US" sz="1900" kern="1200"/>
            <a:t>Project planning: time, schedule and cost.</a:t>
          </a:r>
        </a:p>
      </dsp:txBody>
      <dsp:txXfrm>
        <a:off x="1048915" y="2802"/>
        <a:ext cx="4657334" cy="2794400"/>
      </dsp:txXfrm>
    </dsp:sp>
    <dsp:sp modelId="{77D11389-1F08-4AFD-9310-DADC7D0322EE}">
      <dsp:nvSpPr>
        <dsp:cNvPr id="0" name=""/>
        <dsp:cNvSpPr/>
      </dsp:nvSpPr>
      <dsp:spPr>
        <a:xfrm>
          <a:off x="6909333" y="0"/>
          <a:ext cx="4657334" cy="2794400"/>
        </a:xfrm>
        <a:prstGeom prst="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2.2 </a:t>
          </a:r>
          <a:r>
            <a:rPr lang="en-US" sz="2400" b="1" kern="1200" dirty="0"/>
            <a:t>Project Methodologies</a:t>
          </a:r>
          <a:r>
            <a:rPr lang="en-US" sz="2400" kern="1200" dirty="0"/>
            <a:t> </a:t>
          </a:r>
        </a:p>
        <a:p>
          <a:pPr marL="171450" lvl="1" indent="-171450" algn="l" defTabSz="844550">
            <a:lnSpc>
              <a:spcPct val="90000"/>
            </a:lnSpc>
            <a:spcBef>
              <a:spcPct val="0"/>
            </a:spcBef>
            <a:spcAft>
              <a:spcPct val="15000"/>
            </a:spcAft>
            <a:buChar char="•"/>
          </a:pPr>
          <a:r>
            <a:rPr lang="en-US" sz="1900" kern="1200"/>
            <a:t>Traditional verses Agile methodologies.</a:t>
          </a:r>
        </a:p>
        <a:p>
          <a:pPr marL="171450" lvl="1" indent="-171450" algn="l" defTabSz="844550">
            <a:lnSpc>
              <a:spcPct val="90000"/>
            </a:lnSpc>
            <a:spcBef>
              <a:spcPct val="0"/>
            </a:spcBef>
            <a:spcAft>
              <a:spcPct val="15000"/>
            </a:spcAft>
            <a:buChar char="•"/>
          </a:pPr>
          <a:r>
            <a:rPr lang="en-US" sz="1900" kern="1200"/>
            <a:t>Choosing the appropriate project management methodology.</a:t>
          </a:r>
        </a:p>
      </dsp:txBody>
      <dsp:txXfrm>
        <a:off x="6909333" y="0"/>
        <a:ext cx="4657334" cy="2794400"/>
      </dsp:txXfrm>
    </dsp:sp>
    <dsp:sp modelId="{857F7ACB-558D-406C-A205-D7A681DD70A3}">
      <dsp:nvSpPr>
        <dsp:cNvPr id="0" name=""/>
        <dsp:cNvSpPr/>
      </dsp:nvSpPr>
      <dsp:spPr>
        <a:xfrm>
          <a:off x="1385640" y="3265740"/>
          <a:ext cx="4657334" cy="2794400"/>
        </a:xfrm>
        <a:prstGeom prst="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2.3 </a:t>
          </a:r>
          <a:r>
            <a:rPr lang="en-US" sz="2400" b="1" kern="1200"/>
            <a:t>Managing and Controlling Projects</a:t>
          </a:r>
          <a:r>
            <a:rPr lang="en-US" sz="2400" kern="1200"/>
            <a:t> </a:t>
          </a:r>
        </a:p>
        <a:p>
          <a:pPr marL="171450" lvl="1" indent="-171450" algn="l" defTabSz="844550">
            <a:lnSpc>
              <a:spcPct val="90000"/>
            </a:lnSpc>
            <a:spcBef>
              <a:spcPct val="0"/>
            </a:spcBef>
            <a:spcAft>
              <a:spcPct val="15000"/>
            </a:spcAft>
            <a:buChar char="•"/>
          </a:pPr>
          <a:r>
            <a:rPr lang="en-US" sz="1900" kern="1200"/>
            <a:t>Managing scope, time, and resources.</a:t>
          </a:r>
        </a:p>
        <a:p>
          <a:pPr marL="171450" lvl="1" indent="-171450" algn="l" defTabSz="844550">
            <a:lnSpc>
              <a:spcPct val="90000"/>
            </a:lnSpc>
            <a:spcBef>
              <a:spcPct val="0"/>
            </a:spcBef>
            <a:spcAft>
              <a:spcPct val="15000"/>
            </a:spcAft>
            <a:buChar char="•"/>
          </a:pPr>
          <a:r>
            <a:rPr lang="en-US" sz="1900" kern="1200" dirty="0"/>
            <a:t>Staffing and coordinating project activities.</a:t>
          </a:r>
        </a:p>
        <a:p>
          <a:pPr marL="171450" lvl="1" indent="-171450" algn="l" defTabSz="844550">
            <a:lnSpc>
              <a:spcPct val="90000"/>
            </a:lnSpc>
            <a:spcBef>
              <a:spcPct val="0"/>
            </a:spcBef>
            <a:spcAft>
              <a:spcPct val="15000"/>
            </a:spcAft>
            <a:buChar char="•"/>
          </a:pPr>
          <a:r>
            <a:rPr lang="en-US" sz="1900" kern="1200"/>
            <a:t>Risk management strategies.</a:t>
          </a:r>
        </a:p>
      </dsp:txBody>
      <dsp:txXfrm>
        <a:off x="1385640" y="3265740"/>
        <a:ext cx="4657334" cy="2794400"/>
      </dsp:txXfrm>
    </dsp:sp>
    <dsp:sp modelId="{76AEFF8A-EC48-4A5F-8E5F-7CC342781095}">
      <dsp:nvSpPr>
        <dsp:cNvPr id="0" name=""/>
        <dsp:cNvSpPr/>
      </dsp:nvSpPr>
      <dsp:spPr>
        <a:xfrm>
          <a:off x="6171983" y="3262937"/>
          <a:ext cx="4657334" cy="2794400"/>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2.4 </a:t>
          </a:r>
          <a:r>
            <a:rPr lang="en-US" sz="2400" b="1" kern="1200"/>
            <a:t>Project Management Tools</a:t>
          </a:r>
          <a:r>
            <a:rPr lang="en-US" sz="2400" kern="1200"/>
            <a:t> </a:t>
          </a:r>
        </a:p>
        <a:p>
          <a:pPr marL="171450" lvl="1" indent="-171450" algn="l" defTabSz="844550">
            <a:lnSpc>
              <a:spcPct val="90000"/>
            </a:lnSpc>
            <a:spcBef>
              <a:spcPct val="0"/>
            </a:spcBef>
            <a:spcAft>
              <a:spcPct val="15000"/>
            </a:spcAft>
            <a:buChar char="•"/>
          </a:pPr>
          <a:r>
            <a:rPr lang="en-US" sz="1900" kern="1200"/>
            <a:t>Use of work breakdown structure (WBS), Gantt charts, Critical Path Method (CPM), and Program evaluation review technique (PERT).</a:t>
          </a:r>
        </a:p>
        <a:p>
          <a:pPr marL="171450" lvl="1" indent="-171450" algn="l" defTabSz="844550">
            <a:lnSpc>
              <a:spcPct val="90000"/>
            </a:lnSpc>
            <a:spcBef>
              <a:spcPct val="0"/>
            </a:spcBef>
            <a:spcAft>
              <a:spcPct val="15000"/>
            </a:spcAft>
            <a:buChar char="•"/>
          </a:pPr>
          <a:r>
            <a:rPr lang="en-US" sz="1900" kern="1200"/>
            <a:t>Earned value management (EVM) and Key performance indicators (KPIs) for project monitoring and control</a:t>
          </a:r>
        </a:p>
      </dsp:txBody>
      <dsp:txXfrm>
        <a:off x="6171983" y="3262937"/>
        <a:ext cx="4657334" cy="27944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AED46B-C84D-4CDD-8FAB-EC905358D22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65AA27E-D571-4112-94B4-914460071F1F}" type="slidenum">
              <a:rPr lang="en-US" smtClean="0"/>
              <a:t>‹#›</a:t>
            </a:fld>
            <a:endParaRPr lang="en-US"/>
          </a:p>
        </p:txBody>
      </p:sp>
    </p:spTree>
    <p:extLst>
      <p:ext uri="{BB962C8B-B14F-4D97-AF65-F5344CB8AC3E}">
        <p14:creationId xmlns:p14="http://schemas.microsoft.com/office/powerpoint/2010/main" val="9252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ED46B-C84D-4CDD-8FAB-EC905358D22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210591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ED46B-C84D-4CDD-8FAB-EC905358D22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153752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ED46B-C84D-4CDD-8FAB-EC905358D22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14303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7AED46B-C84D-4CDD-8FAB-EC905358D226}" type="datetimeFigureOut">
              <a:rPr lang="en-US" smtClean="0"/>
              <a:t>3/6/2025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65AA27E-D571-4112-94B4-914460071F1F}" type="slidenum">
              <a:rPr lang="en-US" smtClean="0"/>
              <a:t>‹#›</a:t>
            </a:fld>
            <a:endParaRPr lang="en-US"/>
          </a:p>
        </p:txBody>
      </p:sp>
    </p:spTree>
    <p:extLst>
      <p:ext uri="{BB962C8B-B14F-4D97-AF65-F5344CB8AC3E}">
        <p14:creationId xmlns:p14="http://schemas.microsoft.com/office/powerpoint/2010/main" val="358914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ED46B-C84D-4CDD-8FAB-EC905358D226}"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6759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AED46B-C84D-4CDD-8FAB-EC905358D226}"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37629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AED46B-C84D-4CDD-8FAB-EC905358D226}"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176806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ED46B-C84D-4CDD-8FAB-EC905358D226}"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118050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ED46B-C84D-4CDD-8FAB-EC905358D226}"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326891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ED46B-C84D-4CDD-8FAB-EC905358D226}" type="datetimeFigureOut">
              <a:rPr lang="en-US" smtClean="0"/>
              <a:t>3/6/2025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65AA27E-D571-4112-94B4-914460071F1F}" type="slidenum">
              <a:rPr lang="en-US" smtClean="0"/>
              <a:t>‹#›</a:t>
            </a:fld>
            <a:endParaRPr lang="en-US"/>
          </a:p>
        </p:txBody>
      </p:sp>
    </p:spTree>
    <p:extLst>
      <p:ext uri="{BB962C8B-B14F-4D97-AF65-F5344CB8AC3E}">
        <p14:creationId xmlns:p14="http://schemas.microsoft.com/office/powerpoint/2010/main" val="20818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7AED46B-C84D-4CDD-8FAB-EC905358D226}" type="datetimeFigureOut">
              <a:rPr lang="en-US" smtClean="0"/>
              <a:t>3/6/2025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65AA27E-D571-4112-94B4-914460071F1F}" type="slidenum">
              <a:rPr lang="en-US" smtClean="0"/>
              <a:t>‹#›</a:t>
            </a:fld>
            <a:endParaRPr lang="en-US"/>
          </a:p>
        </p:txBody>
      </p:sp>
    </p:spTree>
    <p:extLst>
      <p:ext uri="{BB962C8B-B14F-4D97-AF65-F5344CB8AC3E}">
        <p14:creationId xmlns:p14="http://schemas.microsoft.com/office/powerpoint/2010/main" val="21972400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indmesh.com/glossary/what-is-product-lea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echnologyadvice.com/blog/project-management/phases-of-project-managem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software-development-process/?ref=lbp"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hyperlink" Target="https://www.geeksforgeeks.org/software-engineering-agile-software-development/"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geeksforgeeks.org/crystal-methods-in-agile-development-framework/" TargetMode="External"/><Relationship Id="rId3" Type="http://schemas.openxmlformats.org/officeDocument/2006/relationships/hyperlink" Target="https://www.geeksforgeeks.org/software-engineering-classical-waterfall-model/" TargetMode="External"/><Relationship Id="rId7" Type="http://schemas.openxmlformats.org/officeDocument/2006/relationships/hyperlink" Target="https://www.geeksforgeeks.org/software-engineering-extreme-programming-xp/" TargetMode="External"/><Relationship Id="rId2" Type="http://schemas.openxmlformats.org/officeDocument/2006/relationships/hyperlink" Target="https://www.geeksforgeeks.org/software-engineering-spiral-model/" TargetMode="External"/><Relationship Id="rId1" Type="http://schemas.openxmlformats.org/officeDocument/2006/relationships/slideLayout" Target="../slideLayouts/slideLayout2.xml"/><Relationship Id="rId6" Type="http://schemas.openxmlformats.org/officeDocument/2006/relationships/hyperlink" Target="https://www.geeksforgeeks.org/scrum-testing/" TargetMode="External"/><Relationship Id="rId11" Type="http://schemas.openxmlformats.org/officeDocument/2006/relationships/hyperlink" Target="https://www.geeksforgeeks.org/adaptive-software-development-asd/" TargetMode="External"/><Relationship Id="rId5" Type="http://schemas.openxmlformats.org/officeDocument/2006/relationships/hyperlink" Target="https://www.geeksforgeeks.org/software-engineering-incremental-process-model/" TargetMode="External"/><Relationship Id="rId10" Type="http://schemas.openxmlformats.org/officeDocument/2006/relationships/hyperlink" Target="https://www.geeksforgeeks.org/fdd-full-form/" TargetMode="External"/><Relationship Id="rId4" Type="http://schemas.openxmlformats.org/officeDocument/2006/relationships/hyperlink" Target="https://www.geeksforgeeks.org/software-engineering-sdlc-v-model/" TargetMode="External"/><Relationship Id="rId9" Type="http://schemas.openxmlformats.org/officeDocument/2006/relationships/hyperlink" Target="https://www.geeksforgeeks.org/dynamic-systems-development-method-dsd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Quality_(business)" TargetMode="External"/><Relationship Id="rId2" Type="http://schemas.openxmlformats.org/officeDocument/2006/relationships/hyperlink" Target="https://en.wikipedia.org/wiki/Project_management"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s://en.wikipedia.org/wiki/Project_manage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bin"/><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hyperlink" Target="https://www.geeksforgeeks.org/project-management/" TargetMode="Externa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F26F-A046-11D0-54B5-64F4F5170818}"/>
              </a:ext>
            </a:extLst>
          </p:cNvPr>
          <p:cNvSpPr>
            <a:spLocks noGrp="1"/>
          </p:cNvSpPr>
          <p:nvPr>
            <p:ph type="ctrTitle"/>
          </p:nvPr>
        </p:nvSpPr>
        <p:spPr/>
        <p:txBody>
          <a:bodyPr/>
          <a:lstStyle/>
          <a:p>
            <a:r>
              <a:rPr lang="en-US" b="1" dirty="0"/>
              <a:t>Project Management Fundamentals </a:t>
            </a:r>
            <a:endParaRPr lang="en-US" dirty="0"/>
          </a:p>
        </p:txBody>
      </p:sp>
      <p:sp>
        <p:nvSpPr>
          <p:cNvPr id="3" name="Subtitle 2">
            <a:extLst>
              <a:ext uri="{FF2B5EF4-FFF2-40B4-BE49-F238E27FC236}">
                <a16:creationId xmlns:a16="http://schemas.microsoft.com/office/drawing/2014/main" id="{B59E7CFA-0494-BE9B-5E93-D7C53613023A}"/>
              </a:ext>
            </a:extLst>
          </p:cNvPr>
          <p:cNvSpPr>
            <a:spLocks noGrp="1"/>
          </p:cNvSpPr>
          <p:nvPr>
            <p:ph type="subTitle" idx="1"/>
          </p:nvPr>
        </p:nvSpPr>
        <p:spPr/>
        <p:txBody>
          <a:bodyPr>
            <a:normAutofit/>
          </a:bodyPr>
          <a:lstStyle/>
          <a:p>
            <a:r>
              <a:rPr lang="en-US" sz="3200" b="1" dirty="0"/>
              <a:t>Unit 2</a:t>
            </a:r>
            <a:endParaRPr lang="en-US" sz="3200" dirty="0"/>
          </a:p>
        </p:txBody>
      </p:sp>
    </p:spTree>
    <p:extLst>
      <p:ext uri="{BB962C8B-B14F-4D97-AF65-F5344CB8AC3E}">
        <p14:creationId xmlns:p14="http://schemas.microsoft.com/office/powerpoint/2010/main" val="3575994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15B33-1096-A9E4-34D8-B3431D2C7B3C}"/>
              </a:ext>
            </a:extLst>
          </p:cNvPr>
          <p:cNvSpPr>
            <a:spLocks noGrp="1"/>
          </p:cNvSpPr>
          <p:nvPr>
            <p:ph idx="1"/>
          </p:nvPr>
        </p:nvSpPr>
        <p:spPr>
          <a:xfrm>
            <a:off x="-1" y="0"/>
            <a:ext cx="12105861" cy="6778487"/>
          </a:xfrm>
        </p:spPr>
        <p:txBody>
          <a:bodyPr>
            <a:normAutofit lnSpcReduction="10000"/>
          </a:bodyPr>
          <a:lstStyle/>
          <a:p>
            <a:pPr marL="0" indent="0">
              <a:buNone/>
            </a:pPr>
            <a:r>
              <a:rPr lang="en-US" sz="3800" b="1" dirty="0">
                <a:solidFill>
                  <a:srgbClr val="FF0000"/>
                </a:solidFill>
              </a:rPr>
              <a:t>2) Project Selection Criteria</a:t>
            </a:r>
          </a:p>
          <a:p>
            <a:r>
              <a:rPr lang="en-US" dirty="0"/>
              <a:t>Criteria for project approval help organizations ensure that selected projects align with their priorities and resources.</a:t>
            </a:r>
          </a:p>
          <a:p>
            <a:r>
              <a:rPr lang="en-US" dirty="0"/>
              <a:t> Common criteria include:</a:t>
            </a:r>
          </a:p>
          <a:p>
            <a:pPr marL="0" indent="0">
              <a:buNone/>
            </a:pPr>
            <a:r>
              <a:rPr lang="en-US" b="1" dirty="0">
                <a:solidFill>
                  <a:schemeClr val="accent1"/>
                </a:solidFill>
              </a:rPr>
              <a:t>a. Financial Criteria</a:t>
            </a:r>
          </a:p>
          <a:p>
            <a:pPr>
              <a:buFont typeface="Arial" panose="020B0604020202020204" pitchFamily="34" charset="0"/>
              <a:buChar char="•"/>
            </a:pPr>
            <a:r>
              <a:rPr lang="en-US" b="1" dirty="0"/>
              <a:t>ROI (Return on Investment)</a:t>
            </a:r>
            <a:r>
              <a:rPr lang="en-US" dirty="0"/>
              <a:t>: Expected return from the project relative to its cost.</a:t>
            </a:r>
          </a:p>
          <a:p>
            <a:pPr>
              <a:buFont typeface="Arial" panose="020B0604020202020204" pitchFamily="34" charset="0"/>
              <a:buChar char="•"/>
            </a:pPr>
            <a:r>
              <a:rPr lang="en-US" b="1" dirty="0"/>
              <a:t>Cost-Benefit Ratio</a:t>
            </a:r>
            <a:r>
              <a:rPr lang="en-US" dirty="0"/>
              <a:t>: Comparison of the expected benefits to the estimated costs.</a:t>
            </a:r>
          </a:p>
          <a:p>
            <a:pPr>
              <a:buFont typeface="Arial" panose="020B0604020202020204" pitchFamily="34" charset="0"/>
              <a:buChar char="•"/>
            </a:pPr>
            <a:r>
              <a:rPr lang="en-US" b="1" dirty="0"/>
              <a:t>Budget Availability</a:t>
            </a:r>
            <a:r>
              <a:rPr lang="en-US" dirty="0"/>
              <a:t>: Ensuring the project can be funded within the organization’s financial constraints.</a:t>
            </a:r>
          </a:p>
          <a:p>
            <a:pPr marL="0" indent="0">
              <a:buNone/>
            </a:pPr>
            <a:r>
              <a:rPr lang="en-US" b="1" dirty="0">
                <a:solidFill>
                  <a:schemeClr val="accent1"/>
                </a:solidFill>
              </a:rPr>
              <a:t>b. Strategic Alignment</a:t>
            </a:r>
          </a:p>
          <a:p>
            <a:pPr>
              <a:buFont typeface="Arial" panose="020B0604020202020204" pitchFamily="34" charset="0"/>
              <a:buChar char="•"/>
            </a:pPr>
            <a:r>
              <a:rPr lang="en-US" b="1" dirty="0"/>
              <a:t>Organizational Goals</a:t>
            </a:r>
            <a:r>
              <a:rPr lang="en-US" dirty="0"/>
              <a:t>: The project must support the strategic objectives and vision of the organization.</a:t>
            </a:r>
          </a:p>
          <a:p>
            <a:pPr>
              <a:buFont typeface="Arial" panose="020B0604020202020204" pitchFamily="34" charset="0"/>
              <a:buChar char="•"/>
            </a:pPr>
            <a:r>
              <a:rPr lang="en-US" b="1" dirty="0"/>
              <a:t>Competitive Advantage</a:t>
            </a:r>
            <a:r>
              <a:rPr lang="en-US" dirty="0"/>
              <a:t>: Projects that provide a unique edge over competitors may be favored.</a:t>
            </a:r>
          </a:p>
          <a:p>
            <a:pPr marL="0" indent="0">
              <a:buNone/>
            </a:pPr>
            <a:r>
              <a:rPr lang="en-US" b="1" dirty="0">
                <a:solidFill>
                  <a:schemeClr val="accent1"/>
                </a:solidFill>
              </a:rPr>
              <a:t>c. Risk Assessment</a:t>
            </a:r>
          </a:p>
          <a:p>
            <a:pPr>
              <a:buFont typeface="Arial" panose="020B0604020202020204" pitchFamily="34" charset="0"/>
              <a:buChar char="•"/>
            </a:pPr>
            <a:r>
              <a:rPr lang="en-US" b="1" dirty="0"/>
              <a:t>Technical Risk</a:t>
            </a:r>
            <a:r>
              <a:rPr lang="en-US" dirty="0"/>
              <a:t>: Assess the likelihood of technical challenges that may hinder project success.</a:t>
            </a:r>
          </a:p>
          <a:p>
            <a:pPr>
              <a:buFont typeface="Arial" panose="020B0604020202020204" pitchFamily="34" charset="0"/>
              <a:buChar char="•"/>
            </a:pPr>
            <a:r>
              <a:rPr lang="en-US" b="1" dirty="0"/>
              <a:t>Operational Risk</a:t>
            </a:r>
            <a:r>
              <a:rPr lang="en-US" dirty="0"/>
              <a:t>: Consider the impact of project failure on day-to-day operations.</a:t>
            </a:r>
          </a:p>
          <a:p>
            <a:pPr>
              <a:buFont typeface="Arial" panose="020B0604020202020204" pitchFamily="34" charset="0"/>
              <a:buChar char="•"/>
            </a:pPr>
            <a:r>
              <a:rPr lang="en-US" b="1" dirty="0"/>
              <a:t>Financial Risk</a:t>
            </a:r>
            <a:r>
              <a:rPr lang="en-US" dirty="0"/>
              <a:t>: Evaluate the financial risk associated with the project, including cost overruns.</a:t>
            </a:r>
          </a:p>
          <a:p>
            <a:endParaRPr lang="en-US" dirty="0"/>
          </a:p>
        </p:txBody>
      </p:sp>
    </p:spTree>
    <p:extLst>
      <p:ext uri="{BB962C8B-B14F-4D97-AF65-F5344CB8AC3E}">
        <p14:creationId xmlns:p14="http://schemas.microsoft.com/office/powerpoint/2010/main" val="67410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659F1-CFDE-8F02-9894-705DC2174EFC}"/>
              </a:ext>
            </a:extLst>
          </p:cNvPr>
          <p:cNvSpPr>
            <a:spLocks noGrp="1"/>
          </p:cNvSpPr>
          <p:nvPr>
            <p:ph idx="1"/>
          </p:nvPr>
        </p:nvSpPr>
        <p:spPr>
          <a:xfrm>
            <a:off x="0" y="0"/>
            <a:ext cx="12192000" cy="6858000"/>
          </a:xfrm>
        </p:spPr>
        <p:txBody>
          <a:bodyPr>
            <a:normAutofit/>
          </a:bodyPr>
          <a:lstStyle/>
          <a:p>
            <a:pPr marL="0" indent="0">
              <a:buNone/>
            </a:pPr>
            <a:r>
              <a:rPr lang="en-US" b="1" dirty="0">
                <a:solidFill>
                  <a:schemeClr val="accent1"/>
                </a:solidFill>
              </a:rPr>
              <a:t>d) Time Constraints</a:t>
            </a:r>
          </a:p>
          <a:p>
            <a:pPr>
              <a:buFont typeface="Arial" panose="020B0604020202020204" pitchFamily="34" charset="0"/>
              <a:buChar char="•"/>
            </a:pPr>
            <a:r>
              <a:rPr lang="en-US" b="1" dirty="0"/>
              <a:t>Project Timeline</a:t>
            </a:r>
            <a:r>
              <a:rPr lang="en-US" dirty="0"/>
              <a:t>: Projects that can be completed within a reasonable or required timeframe may be given higher priority.</a:t>
            </a:r>
          </a:p>
          <a:p>
            <a:pPr>
              <a:buFont typeface="Arial" panose="020B0604020202020204" pitchFamily="34" charset="0"/>
              <a:buChar char="•"/>
            </a:pPr>
            <a:r>
              <a:rPr lang="en-US" b="1" dirty="0"/>
              <a:t>Urgency</a:t>
            </a:r>
            <a:r>
              <a:rPr lang="en-US" dirty="0"/>
              <a:t>: Some projects might need immediate implementation due to regulatory, competitive, or market demands.</a:t>
            </a:r>
          </a:p>
          <a:p>
            <a:pPr marL="0" indent="0">
              <a:buNone/>
            </a:pPr>
            <a:r>
              <a:rPr lang="en-US" b="1" dirty="0">
                <a:solidFill>
                  <a:schemeClr val="accent1"/>
                </a:solidFill>
              </a:rPr>
              <a:t>e) Resource Availability</a:t>
            </a:r>
          </a:p>
          <a:p>
            <a:pPr>
              <a:buFont typeface="Arial" panose="020B0604020202020204" pitchFamily="34" charset="0"/>
              <a:buChar char="•"/>
            </a:pPr>
            <a:r>
              <a:rPr lang="en-US" b="1" dirty="0"/>
              <a:t>Human Resources</a:t>
            </a:r>
            <a:r>
              <a:rPr lang="en-US" dirty="0"/>
              <a:t>: Availability of skilled personnel to execute the project.</a:t>
            </a:r>
          </a:p>
          <a:p>
            <a:pPr>
              <a:buFont typeface="Arial" panose="020B0604020202020204" pitchFamily="34" charset="0"/>
              <a:buChar char="•"/>
            </a:pPr>
            <a:r>
              <a:rPr lang="en-US" b="1" dirty="0"/>
              <a:t>Technological Resources</a:t>
            </a:r>
            <a:r>
              <a:rPr lang="en-US" dirty="0"/>
              <a:t>: Necessary hardware, software, and tools needed for the project.</a:t>
            </a:r>
          </a:p>
          <a:p>
            <a:pPr>
              <a:buFont typeface="Arial" panose="020B0604020202020204" pitchFamily="34" charset="0"/>
              <a:buChar char="•"/>
            </a:pPr>
            <a:r>
              <a:rPr lang="en-US" b="1" dirty="0"/>
              <a:t>Physical Resources</a:t>
            </a:r>
            <a:r>
              <a:rPr lang="en-US" dirty="0"/>
              <a:t>: Availability of equipment, materials, and facilities.</a:t>
            </a:r>
          </a:p>
          <a:p>
            <a:pPr>
              <a:buFont typeface="Arial" panose="020B0604020202020204" pitchFamily="34" charset="0"/>
              <a:buChar char="•"/>
            </a:pPr>
            <a:endParaRPr lang="en-US" dirty="0"/>
          </a:p>
          <a:p>
            <a:pPr marL="0" indent="0">
              <a:buNone/>
            </a:pPr>
            <a:r>
              <a:rPr lang="en-US" b="1" dirty="0">
                <a:solidFill>
                  <a:schemeClr val="accent1"/>
                </a:solidFill>
              </a:rPr>
              <a:t>f) Environmental and Social Impact</a:t>
            </a:r>
          </a:p>
          <a:p>
            <a:pPr>
              <a:buFont typeface="Arial" panose="020B0604020202020204" pitchFamily="34" charset="0"/>
              <a:buChar char="•"/>
            </a:pPr>
            <a:r>
              <a:rPr lang="en-US" b="1" dirty="0"/>
              <a:t>Sustainability</a:t>
            </a:r>
            <a:r>
              <a:rPr lang="en-US" dirty="0"/>
              <a:t>: Consider the environmental impact of the project.</a:t>
            </a:r>
          </a:p>
          <a:p>
            <a:pPr>
              <a:buFont typeface="Arial" panose="020B0604020202020204" pitchFamily="34" charset="0"/>
              <a:buChar char="•"/>
            </a:pPr>
            <a:r>
              <a:rPr lang="en-US" b="1" dirty="0"/>
              <a:t>Social Responsibility</a:t>
            </a:r>
            <a:r>
              <a:rPr lang="en-US" dirty="0"/>
              <a:t>: Evaluate how the project contributes to or affects the community and society at large.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7351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6ED57-8F90-E7D3-F836-619297826B31}"/>
              </a:ext>
            </a:extLst>
          </p:cNvPr>
          <p:cNvSpPr>
            <a:spLocks noGrp="1"/>
          </p:cNvSpPr>
          <p:nvPr>
            <p:ph idx="1"/>
          </p:nvPr>
        </p:nvSpPr>
        <p:spPr>
          <a:xfrm>
            <a:off x="0" y="0"/>
            <a:ext cx="12192000" cy="6858000"/>
          </a:xfrm>
        </p:spPr>
        <p:txBody>
          <a:bodyPr/>
          <a:lstStyle/>
          <a:p>
            <a:pPr marL="0" indent="0">
              <a:buNone/>
            </a:pPr>
            <a:r>
              <a:rPr lang="en-US" b="1" dirty="0"/>
              <a:t>What is project planning?</a:t>
            </a:r>
          </a:p>
          <a:p>
            <a:r>
              <a:rPr lang="en-US" dirty="0"/>
              <a:t>Definition: Project planning is a crucial part of project management.</a:t>
            </a:r>
          </a:p>
          <a:p>
            <a:endParaRPr lang="en-US" dirty="0"/>
          </a:p>
          <a:p>
            <a:r>
              <a:rPr lang="en-US" dirty="0"/>
              <a:t>Which  focused on creating a detailed plan that outlines the steps and resources necessary to achieve the project's objectives.</a:t>
            </a:r>
          </a:p>
          <a:p>
            <a:endParaRPr lang="en-US" dirty="0"/>
          </a:p>
          <a:p>
            <a:r>
              <a:rPr lang="en-US" dirty="0"/>
              <a:t>Including identifying the project's scope, establishing a timeline, assigning tasks and resources, and budgeting for the project. </a:t>
            </a:r>
          </a:p>
          <a:p>
            <a:endParaRPr lang="en-US" dirty="0"/>
          </a:p>
          <a:p>
            <a:r>
              <a:rPr lang="en-US" dirty="0"/>
              <a:t>Project planning is an</a:t>
            </a:r>
            <a:r>
              <a:rPr lang="en-US" b="1" dirty="0"/>
              <a:t> iterative process</a:t>
            </a:r>
            <a:r>
              <a:rPr lang="en-US" dirty="0"/>
              <a:t>, and the project plan may need to be adjusted as the project progresses.</a:t>
            </a:r>
          </a:p>
          <a:p>
            <a:endParaRPr lang="en-US" dirty="0"/>
          </a:p>
          <a:p>
            <a:r>
              <a:rPr lang="en-US" dirty="0"/>
              <a:t> It is important to regularly review and update the project plan to ensure that it stays on track and meets its objectives.</a:t>
            </a:r>
          </a:p>
        </p:txBody>
      </p:sp>
    </p:spTree>
    <p:extLst>
      <p:ext uri="{BB962C8B-B14F-4D97-AF65-F5344CB8AC3E}">
        <p14:creationId xmlns:p14="http://schemas.microsoft.com/office/powerpoint/2010/main" val="367185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D7352-498A-FDAE-8CBA-DC05A3282054}"/>
              </a:ext>
            </a:extLst>
          </p:cNvPr>
          <p:cNvSpPr>
            <a:spLocks noGrp="1"/>
          </p:cNvSpPr>
          <p:nvPr>
            <p:ph idx="1"/>
          </p:nvPr>
        </p:nvSpPr>
        <p:spPr>
          <a:xfrm>
            <a:off x="0" y="0"/>
            <a:ext cx="12192000" cy="6788426"/>
          </a:xfrm>
        </p:spPr>
        <p:txBody>
          <a:bodyPr>
            <a:normAutofit/>
          </a:bodyPr>
          <a:lstStyle/>
          <a:p>
            <a:pPr marL="0" indent="0">
              <a:buNone/>
            </a:pPr>
            <a:r>
              <a:rPr lang="en-US" dirty="0"/>
              <a:t>Project planning is a critical element of project management, as it sets the stage for the entire project. There are eight steps:</a:t>
            </a:r>
          </a:p>
          <a:p>
            <a:pPr>
              <a:buFont typeface="+mj-lt"/>
              <a:buAutoNum type="arabicPeriod"/>
            </a:pPr>
            <a:r>
              <a:rPr lang="en-US" b="1" dirty="0"/>
              <a:t>Define the goals and objectives of the project</a:t>
            </a:r>
            <a:endParaRPr lang="en-US" dirty="0"/>
          </a:p>
          <a:p>
            <a:r>
              <a:rPr lang="en-US" dirty="0"/>
              <a:t>Set </a:t>
            </a:r>
            <a:r>
              <a:rPr lang="en-US" b="1" dirty="0"/>
              <a:t>specific, measurable, achievable, relevant, and time-bound </a:t>
            </a:r>
            <a:r>
              <a:rPr lang="en-US" dirty="0"/>
              <a:t>(SMART) goals. This includes the milestones and smaller tasks the team must complete by the end of the project. It is important to get input from all stakeholders when creating the work plan to ensure that everyone is on the same page.</a:t>
            </a:r>
          </a:p>
          <a:p>
            <a:pPr>
              <a:buFont typeface="+mj-lt"/>
              <a:buAutoNum type="arabicPeriod" startAt="2"/>
            </a:pPr>
            <a:r>
              <a:rPr lang="en-US" b="1" dirty="0"/>
              <a:t>Develop the project plan</a:t>
            </a:r>
            <a:endParaRPr lang="en-US" dirty="0"/>
          </a:p>
          <a:p>
            <a:r>
              <a:rPr lang="en-US" dirty="0"/>
              <a:t>Define the project's scope by creating a work breakdown structure, schedule, and budget. The work breakdown structure details the tasks that need to be completed, the schedule outlines the timeline for the project, while the budget identifies the resources required and costs associated with the project.</a:t>
            </a:r>
          </a:p>
          <a:p>
            <a:pPr>
              <a:buFont typeface="+mj-lt"/>
              <a:buAutoNum type="arabicPeriod" startAt="3"/>
            </a:pPr>
            <a:r>
              <a:rPr lang="en-US" b="1" dirty="0"/>
              <a:t>Identify the project risks</a:t>
            </a:r>
            <a:endParaRPr lang="en-US" dirty="0"/>
          </a:p>
          <a:p>
            <a:r>
              <a:rPr lang="en-US" dirty="0"/>
              <a:t>The project manager makes a plan for the unexpected. This includes possible solutions to manage potential risk. A contingency plan is included in case something goes wrong.</a:t>
            </a:r>
          </a:p>
          <a:p>
            <a:pPr>
              <a:buFont typeface="+mj-lt"/>
              <a:buAutoNum type="arabicPeriod" startAt="4"/>
            </a:pPr>
            <a:r>
              <a:rPr lang="en-US" b="1" dirty="0"/>
              <a:t>Create a communication plan</a:t>
            </a:r>
            <a:endParaRPr lang="en-US" dirty="0"/>
          </a:p>
          <a:p>
            <a:r>
              <a:rPr lang="en-US" dirty="0"/>
              <a:t>The communication plan dictates who's to be updated on the project’s progress and how often. This ensures everyone is on the same page.</a:t>
            </a:r>
          </a:p>
          <a:p>
            <a:endParaRPr lang="en-US" dirty="0"/>
          </a:p>
        </p:txBody>
      </p:sp>
    </p:spTree>
    <p:extLst>
      <p:ext uri="{BB962C8B-B14F-4D97-AF65-F5344CB8AC3E}">
        <p14:creationId xmlns:p14="http://schemas.microsoft.com/office/powerpoint/2010/main" val="212322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8756B-69AD-805C-D5B7-C96446B5A5B7}"/>
              </a:ext>
            </a:extLst>
          </p:cNvPr>
          <p:cNvSpPr>
            <a:spLocks noGrp="1"/>
          </p:cNvSpPr>
          <p:nvPr>
            <p:ph idx="1"/>
          </p:nvPr>
        </p:nvSpPr>
        <p:spPr>
          <a:xfrm>
            <a:off x="0" y="0"/>
            <a:ext cx="12192000" cy="6858000"/>
          </a:xfrm>
        </p:spPr>
        <p:txBody>
          <a:bodyPr>
            <a:normAutofit/>
          </a:bodyPr>
          <a:lstStyle/>
          <a:p>
            <a:pPr>
              <a:buFont typeface="+mj-lt"/>
              <a:buAutoNum type="arabicPeriod" startAt="5"/>
            </a:pPr>
            <a:r>
              <a:rPr lang="en-US" b="1" dirty="0"/>
              <a:t>Assign roles and responsibilities</a:t>
            </a:r>
            <a:endParaRPr lang="en-US" dirty="0"/>
          </a:p>
          <a:p>
            <a:r>
              <a:rPr lang="en-US" dirty="0"/>
              <a:t>Each team member needs to know what is expected of them. This includes their deliverables and deadlines. The project manager assigns tasks depending on each member's strengths and weaknesses. This ensures tasks are completed effectively, and the project stays on track.</a:t>
            </a:r>
          </a:p>
          <a:p>
            <a:pPr>
              <a:buFont typeface="+mj-lt"/>
              <a:buAutoNum type="arabicPeriod" startAt="6"/>
            </a:pPr>
            <a:r>
              <a:rPr lang="en-US" b="1" dirty="0"/>
              <a:t>Obtain approvals</a:t>
            </a:r>
            <a:endParaRPr lang="en-US" dirty="0"/>
          </a:p>
          <a:p>
            <a:r>
              <a:rPr lang="en-US" dirty="0"/>
              <a:t>The </a:t>
            </a:r>
            <a:r>
              <a:rPr lang="en-US" dirty="0">
                <a:hlinkClick r:id="rId2"/>
              </a:rPr>
              <a:t>project lead</a:t>
            </a:r>
            <a:r>
              <a:rPr lang="en-US" dirty="0"/>
              <a:t> presents the plan to the company's CEO for approval. Once approved, the head of marketing is responsible for ensuring that all tasks are completed on time and within budget. </a:t>
            </a:r>
          </a:p>
          <a:p>
            <a:pPr>
              <a:buFont typeface="+mj-lt"/>
              <a:buAutoNum type="arabicPeriod" startAt="7"/>
            </a:pPr>
            <a:r>
              <a:rPr lang="en-US" b="1" dirty="0"/>
              <a:t>Launch the project</a:t>
            </a:r>
            <a:endParaRPr lang="en-US" dirty="0"/>
          </a:p>
          <a:p>
            <a:r>
              <a:rPr lang="en-US" dirty="0"/>
              <a:t>A kickoff meeting marks the beginning of the execution phase. It sets the pace for the project. This is when the team puts all the pieces together and starts working towards the project goals. To organize a successful kickoff meeting:</a:t>
            </a:r>
          </a:p>
          <a:p>
            <a:pPr>
              <a:buFont typeface="Arial" panose="020B0604020202020204" pitchFamily="34" charset="0"/>
              <a:buChar char="•"/>
            </a:pPr>
            <a:r>
              <a:rPr lang="en-US" dirty="0"/>
              <a:t>Ensure all the stakeholders are in attendance. Reschedule if a key person is unavailable on the chosen day.</a:t>
            </a:r>
          </a:p>
          <a:p>
            <a:pPr>
              <a:buFont typeface="Arial" panose="020B0604020202020204" pitchFamily="34" charset="0"/>
              <a:buChar char="•"/>
            </a:pPr>
            <a:r>
              <a:rPr lang="en-US" dirty="0"/>
              <a:t>Create a detailed, clear and concise agenda.</a:t>
            </a:r>
          </a:p>
          <a:p>
            <a:pPr>
              <a:buFont typeface="+mj-lt"/>
              <a:buAutoNum type="arabicPeriod" startAt="8"/>
            </a:pPr>
            <a:r>
              <a:rPr lang="en-US" b="1" dirty="0"/>
              <a:t>Monitoring and evaluation</a:t>
            </a:r>
            <a:endParaRPr lang="en-US" dirty="0"/>
          </a:p>
          <a:p>
            <a:r>
              <a:rPr lang="en-US" dirty="0"/>
              <a:t>The project manager monitors and adjusts the plan as needed to ensure the successful completion of the project.</a:t>
            </a:r>
          </a:p>
          <a:p>
            <a:endParaRPr lang="en-US" dirty="0"/>
          </a:p>
        </p:txBody>
      </p:sp>
    </p:spTree>
    <p:extLst>
      <p:ext uri="{BB962C8B-B14F-4D97-AF65-F5344CB8AC3E}">
        <p14:creationId xmlns:p14="http://schemas.microsoft.com/office/powerpoint/2010/main" val="3910473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F1B4B-CFBA-E42A-1981-8889EE80FDAE}"/>
              </a:ext>
            </a:extLst>
          </p:cNvPr>
          <p:cNvSpPr>
            <a:spLocks noGrp="1"/>
          </p:cNvSpPr>
          <p:nvPr>
            <p:ph idx="1"/>
          </p:nvPr>
        </p:nvSpPr>
        <p:spPr>
          <a:xfrm>
            <a:off x="0" y="0"/>
            <a:ext cx="12192000" cy="6858000"/>
          </a:xfrm>
        </p:spPr>
        <p:txBody>
          <a:bodyPr>
            <a:normAutofit/>
          </a:bodyPr>
          <a:lstStyle/>
          <a:p>
            <a:r>
              <a:rPr lang="en-US" b="1" dirty="0"/>
              <a:t>Types of project planning</a:t>
            </a:r>
          </a:p>
          <a:p>
            <a:r>
              <a:rPr lang="en-US" dirty="0"/>
              <a:t>The type of planning depends on the nature of the project and personal preferences. </a:t>
            </a:r>
            <a:r>
              <a:rPr lang="en-US" b="1" dirty="0"/>
              <a:t>There are three types of project planning: vertical, horizontal, and joint.</a:t>
            </a:r>
            <a:endParaRPr lang="en-US" dirty="0"/>
          </a:p>
          <a:p>
            <a:r>
              <a:rPr lang="en-US" b="1" dirty="0"/>
              <a:t>Vertical planning</a:t>
            </a:r>
          </a:p>
          <a:p>
            <a:r>
              <a:rPr lang="en-US" dirty="0"/>
              <a:t>Also known as waterfall planning, vertical planning is when the project manager plans the different phases of the project sequentially, from start to finish.</a:t>
            </a:r>
          </a:p>
          <a:p>
            <a:r>
              <a:rPr lang="en-US" b="1" dirty="0"/>
              <a:t>Horizontal planning</a:t>
            </a:r>
          </a:p>
          <a:p>
            <a:r>
              <a:rPr lang="en-US" dirty="0"/>
              <a:t>Horizontal planning is when the different parts of the project are planned simultaneously. This type of planning is also known as agile planning.</a:t>
            </a:r>
          </a:p>
          <a:p>
            <a:r>
              <a:rPr lang="en-US" b="1" dirty="0"/>
              <a:t>Joint planning</a:t>
            </a:r>
          </a:p>
          <a:p>
            <a:r>
              <a:rPr lang="en-US" dirty="0"/>
              <a:t>This is a mix of both vertical and horizontal planning. Part of the project is planned sequentially, and some parts are planned at the same time. </a:t>
            </a:r>
            <a:r>
              <a:rPr lang="en-US"/>
              <a:t>This type of planning is also known as integrated planning.</a:t>
            </a:r>
          </a:p>
          <a:p>
            <a:endParaRPr lang="en-US"/>
          </a:p>
        </p:txBody>
      </p:sp>
    </p:spTree>
    <p:extLst>
      <p:ext uri="{BB962C8B-B14F-4D97-AF65-F5344CB8AC3E}">
        <p14:creationId xmlns:p14="http://schemas.microsoft.com/office/powerpoint/2010/main" val="148907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852EB-CB20-0AB0-8F89-22E33EB810C9}"/>
              </a:ext>
            </a:extLst>
          </p:cNvPr>
          <p:cNvSpPr>
            <a:spLocks noGrp="1"/>
          </p:cNvSpPr>
          <p:nvPr>
            <p:ph idx="1"/>
          </p:nvPr>
        </p:nvSpPr>
        <p:spPr>
          <a:xfrm>
            <a:off x="516835" y="665922"/>
            <a:ext cx="10836965" cy="5511041"/>
          </a:xfrm>
        </p:spPr>
        <p:txBody>
          <a:bodyPr/>
          <a:lstStyle/>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marL="0" indent="0">
              <a:buNone/>
            </a:pPr>
            <a:r>
              <a:rPr lang="en-US" sz="4000" b="1" dirty="0"/>
              <a:t>                             Project Methodologies</a:t>
            </a:r>
            <a:r>
              <a:rPr lang="en-US" sz="4000" dirty="0"/>
              <a:t> </a:t>
            </a:r>
          </a:p>
        </p:txBody>
      </p:sp>
    </p:spTree>
    <p:extLst>
      <p:ext uri="{BB962C8B-B14F-4D97-AF65-F5344CB8AC3E}">
        <p14:creationId xmlns:p14="http://schemas.microsoft.com/office/powerpoint/2010/main" val="408523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54BEA-72BC-B270-7FE6-39FB3565D6E4}"/>
              </a:ext>
            </a:extLst>
          </p:cNvPr>
          <p:cNvSpPr>
            <a:spLocks noGrp="1"/>
          </p:cNvSpPr>
          <p:nvPr>
            <p:ph idx="1"/>
          </p:nvPr>
        </p:nvSpPr>
        <p:spPr>
          <a:xfrm>
            <a:off x="0" y="0"/>
            <a:ext cx="12192000" cy="6858000"/>
          </a:xfrm>
        </p:spPr>
        <p:txBody>
          <a:bodyPr/>
          <a:lstStyle/>
          <a:p>
            <a:pPr marL="0" indent="0">
              <a:buNone/>
            </a:pPr>
            <a:r>
              <a:rPr lang="en-US" b="1" dirty="0"/>
              <a:t>What is a project  methodology?</a:t>
            </a:r>
          </a:p>
          <a:p>
            <a:r>
              <a:rPr lang="en-US" dirty="0"/>
              <a:t>A project methodology is a set of guiding principles and processes for effectively planning, executing, and overseeing projects. </a:t>
            </a:r>
          </a:p>
          <a:p>
            <a:endParaRPr lang="en-US" dirty="0"/>
          </a:p>
          <a:p>
            <a:r>
              <a:rPr lang="en-US" dirty="0"/>
              <a:t>Project  methodologies can vary widely, depending on the nature of the project and the industry. </a:t>
            </a:r>
          </a:p>
          <a:p>
            <a:endParaRPr lang="en-US" dirty="0"/>
          </a:p>
          <a:p>
            <a:r>
              <a:rPr lang="en-US" b="1" dirty="0"/>
              <a:t>They can range from</a:t>
            </a:r>
          </a:p>
          <a:p>
            <a:r>
              <a:rPr lang="en-US" dirty="0"/>
              <a:t> Traditional, </a:t>
            </a:r>
          </a:p>
          <a:p>
            <a:r>
              <a:rPr lang="en-US" dirty="0"/>
              <a:t>Linear approaches to more flexible and </a:t>
            </a:r>
          </a:p>
          <a:p>
            <a:r>
              <a:rPr lang="en-US" dirty="0"/>
              <a:t>Iterative frameworks.</a:t>
            </a:r>
            <a:endParaRPr lang="en-US" b="1" dirty="0"/>
          </a:p>
          <a:p>
            <a:endParaRPr lang="en-US" dirty="0"/>
          </a:p>
        </p:txBody>
      </p:sp>
    </p:spTree>
    <p:extLst>
      <p:ext uri="{BB962C8B-B14F-4D97-AF65-F5344CB8AC3E}">
        <p14:creationId xmlns:p14="http://schemas.microsoft.com/office/powerpoint/2010/main" val="16379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5F1D5-EEF9-99C7-7FF2-F2B175C5D833}"/>
              </a:ext>
            </a:extLst>
          </p:cNvPr>
          <p:cNvSpPr>
            <a:spLocks noGrp="1"/>
          </p:cNvSpPr>
          <p:nvPr>
            <p:ph idx="1"/>
          </p:nvPr>
        </p:nvSpPr>
        <p:spPr>
          <a:xfrm>
            <a:off x="0" y="0"/>
            <a:ext cx="12192000" cy="6858000"/>
          </a:xfrm>
        </p:spPr>
        <p:txBody>
          <a:bodyPr/>
          <a:lstStyle/>
          <a:p>
            <a:r>
              <a:rPr lang="en-US" dirty="0"/>
              <a:t>A project’s methodology can be the deciding factor in its success.</a:t>
            </a:r>
          </a:p>
          <a:p>
            <a:pPr marL="0" indent="0">
              <a:buNone/>
            </a:pPr>
            <a:endParaRPr lang="en-US" dirty="0"/>
          </a:p>
          <a:p>
            <a:r>
              <a:rPr lang="en-US" dirty="0"/>
              <a:t>It provides the structure for managing various aspects of a project, such as time, cost, quality, and resources. </a:t>
            </a:r>
          </a:p>
          <a:p>
            <a:endParaRPr lang="en-US" dirty="0"/>
          </a:p>
          <a:p>
            <a:r>
              <a:rPr lang="en-US" dirty="0"/>
              <a:t>Project managers maintain consistency and control throughout the </a:t>
            </a:r>
            <a:r>
              <a:rPr lang="en-US" dirty="0">
                <a:hlinkClick r:id="rId2"/>
              </a:rPr>
              <a:t>project lifecycle</a:t>
            </a:r>
            <a:r>
              <a:rPr lang="en-US" dirty="0"/>
              <a:t> by adhering to a specific methodology.</a:t>
            </a:r>
          </a:p>
        </p:txBody>
      </p:sp>
    </p:spTree>
    <p:extLst>
      <p:ext uri="{BB962C8B-B14F-4D97-AF65-F5344CB8AC3E}">
        <p14:creationId xmlns:p14="http://schemas.microsoft.com/office/powerpoint/2010/main" val="163785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C67F9-F23A-1688-B98D-C19B1D526DB0}"/>
              </a:ext>
            </a:extLst>
          </p:cNvPr>
          <p:cNvSpPr>
            <a:spLocks noGrp="1"/>
          </p:cNvSpPr>
          <p:nvPr>
            <p:ph idx="1"/>
          </p:nvPr>
        </p:nvSpPr>
        <p:spPr>
          <a:xfrm>
            <a:off x="0" y="0"/>
            <a:ext cx="12192000" cy="6858000"/>
          </a:xfrm>
        </p:spPr>
        <p:txBody>
          <a:bodyPr/>
          <a:lstStyle/>
          <a:p>
            <a:pPr marL="0" indent="0">
              <a:buNone/>
            </a:pPr>
            <a:r>
              <a:rPr lang="en-US" sz="3200" dirty="0">
                <a:solidFill>
                  <a:srgbClr val="FF0000"/>
                </a:solidFill>
                <a:latin typeface="Times New Roman" panose="02020603050405020304" pitchFamily="18" charset="0"/>
                <a:cs typeface="Times New Roman" panose="02020603050405020304" pitchFamily="18" charset="0"/>
              </a:rPr>
              <a:t>Traditional verses Agile methodologies.</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Most companies today focus on delivering quality and gaining customer satisfaction and in order to accomplish this, the challenge lies in choosing between traditional development methodologies and agile development methodologies.</a:t>
            </a:r>
          </a:p>
          <a:p>
            <a:r>
              <a:rPr lang="en-US" dirty="0">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Both these approaches have positives and negatives.</a:t>
            </a:r>
          </a:p>
          <a:p>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 main points to consider while choosing our  development methodology are as follows:</a:t>
            </a: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Business Need  Impact of implementing specified requirements, on customers business </a:t>
            </a: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Customer Perception </a:t>
            </a: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Customer perspective of business impact </a:t>
            </a: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Project Timeframe </a:t>
            </a: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Defined timeframe for the real-time implementation of the project</a:t>
            </a:r>
            <a:endParaRPr lang="en-US" dirty="0">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11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D7A97E-B245-8044-BE93-224755E0449A}"/>
              </a:ext>
            </a:extLst>
          </p:cNvPr>
          <p:cNvGraphicFramePr>
            <a:graphicFrameLocks noGrp="1"/>
          </p:cNvGraphicFramePr>
          <p:nvPr>
            <p:ph idx="1"/>
            <p:extLst>
              <p:ext uri="{D42A27DB-BD31-4B8C-83A1-F6EECF244321}">
                <p14:modId xmlns:p14="http://schemas.microsoft.com/office/powerpoint/2010/main" val="4291020917"/>
              </p:ext>
            </p:extLst>
          </p:nvPr>
        </p:nvGraphicFramePr>
        <p:xfrm>
          <a:off x="-340659" y="493058"/>
          <a:ext cx="11878234" cy="6060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896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0"/>
            <a:ext cx="6019800" cy="6858000"/>
          </a:xfrm>
        </p:spPr>
        <p:txBody>
          <a:bodyPr>
            <a:normAutofit/>
          </a:bodyPr>
          <a:lstStyle/>
          <a:p>
            <a:r>
              <a:rPr lang="en-US" b="1" dirty="0"/>
              <a:t>Traditional Software Development</a:t>
            </a:r>
          </a:p>
          <a:p>
            <a:r>
              <a:rPr lang="en-US" dirty="0"/>
              <a:t>Traditional Software Development is the </a:t>
            </a:r>
            <a:r>
              <a:rPr lang="en-US" dirty="0">
                <a:hlinkClick r:id="rId2"/>
              </a:rPr>
              <a:t>software development process</a:t>
            </a:r>
            <a:r>
              <a:rPr lang="en-US" dirty="0"/>
              <a:t> used to design and develop simple software.</a:t>
            </a:r>
          </a:p>
          <a:p>
            <a:r>
              <a:rPr lang="en-US" dirty="0"/>
              <a:t> It is used when the security and many other factors of the software are not much important. </a:t>
            </a:r>
          </a:p>
          <a:p>
            <a:r>
              <a:rPr lang="en-US" dirty="0"/>
              <a:t>It is used by fresher's to develop the software.</a:t>
            </a:r>
          </a:p>
          <a:p>
            <a:r>
              <a:rPr lang="en-US" dirty="0"/>
              <a:t> It consists of five phases:</a:t>
            </a:r>
          </a:p>
          <a:p>
            <a:endParaRPr lang="en-US" dirty="0"/>
          </a:p>
        </p:txBody>
      </p:sp>
      <p:pic>
        <p:nvPicPr>
          <p:cNvPr id="8" name="Content Placeholder 7">
            <a:extLst>
              <a:ext uri="{FF2B5EF4-FFF2-40B4-BE49-F238E27FC236}">
                <a16:creationId xmlns:a16="http://schemas.microsoft.com/office/drawing/2014/main" id="{2D67B65B-1C1E-17C3-F78B-7683D641F7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152939"/>
            <a:ext cx="5605670" cy="4385711"/>
          </a:xfrm>
        </p:spPr>
      </p:pic>
    </p:spTree>
    <p:extLst>
      <p:ext uri="{BB962C8B-B14F-4D97-AF65-F5344CB8AC3E}">
        <p14:creationId xmlns:p14="http://schemas.microsoft.com/office/powerpoint/2010/main" val="271289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normAutofit fontScale="62500" lnSpcReduction="20000"/>
          </a:bodyPr>
          <a:lstStyle/>
          <a:p>
            <a:pPr marL="0" indent="0">
              <a:buNone/>
            </a:pPr>
            <a:r>
              <a:rPr lang="en-US" sz="3100" b="1" dirty="0"/>
              <a:t>Advantages of Traditional Software Development</a:t>
            </a:r>
          </a:p>
          <a:p>
            <a:r>
              <a:rPr lang="en-US" sz="3400" b="1" dirty="0"/>
              <a:t>Well-Established Methodology: </a:t>
            </a:r>
            <a:r>
              <a:rPr lang="en-US" sz="3400" dirty="0"/>
              <a:t>Traditional software development follows a well-established methodology that is widely understood and documented.</a:t>
            </a:r>
          </a:p>
          <a:p>
            <a:r>
              <a:rPr lang="en-US" sz="3400" b="1" dirty="0"/>
              <a:t>Clear Requirements:</a:t>
            </a:r>
            <a:r>
              <a:rPr lang="en-US" sz="3400" dirty="0"/>
              <a:t> Traditional software development relies on clear and detailed requirements, which helps to ensure that the final product meets the customer’s needs.</a:t>
            </a:r>
          </a:p>
          <a:p>
            <a:r>
              <a:rPr lang="en-US" sz="3400" b="1" dirty="0"/>
              <a:t>Structured Approach: </a:t>
            </a:r>
            <a:r>
              <a:rPr lang="en-US" sz="3400" dirty="0"/>
              <a:t>Traditional software development follows a structured approach, with clear phases and milestones, which helps to ensure that the project stays on track.</a:t>
            </a:r>
          </a:p>
          <a:p>
            <a:r>
              <a:rPr lang="en-US" sz="3400" b="1" dirty="0"/>
              <a:t>Proven Success: </a:t>
            </a:r>
            <a:r>
              <a:rPr lang="en-US" sz="3400" dirty="0"/>
              <a:t>Traditional software development has a proven track record of success and is widely used in many industries.</a:t>
            </a:r>
          </a:p>
          <a:p>
            <a:r>
              <a:rPr lang="en-US" sz="3400" b="1" dirty="0"/>
              <a:t>Quality Control:</a:t>
            </a:r>
            <a:r>
              <a:rPr lang="en-US" sz="3400" dirty="0"/>
              <a:t> Traditional software development typically includes extensive testing and quality control processes, which helps to ensure that the final product is of high quality.</a:t>
            </a:r>
          </a:p>
        </p:txBody>
      </p:sp>
      <p:sp>
        <p:nvSpPr>
          <p:cNvPr id="4" name="Content Placeholder 3"/>
          <p:cNvSpPr>
            <a:spLocks noGrp="1"/>
          </p:cNvSpPr>
          <p:nvPr>
            <p:ph sz="half" idx="2"/>
          </p:nvPr>
        </p:nvSpPr>
        <p:spPr>
          <a:xfrm>
            <a:off x="6172200" y="0"/>
            <a:ext cx="6019800" cy="6858000"/>
          </a:xfrm>
        </p:spPr>
        <p:txBody>
          <a:bodyPr>
            <a:normAutofit fontScale="62500" lnSpcReduction="20000"/>
          </a:bodyPr>
          <a:lstStyle/>
          <a:p>
            <a:r>
              <a:rPr lang="en-US" sz="3400" b="1" dirty="0"/>
              <a:t>Disadvantages of Traditional Software Development</a:t>
            </a:r>
          </a:p>
          <a:p>
            <a:r>
              <a:rPr lang="en-US" sz="3400" b="1" dirty="0"/>
              <a:t>Slow Process:</a:t>
            </a:r>
            <a:r>
              <a:rPr lang="en-US" sz="3400" dirty="0"/>
              <a:t> Traditional software development can be a slow process, with lengthy planning and design phases.</a:t>
            </a:r>
          </a:p>
          <a:p>
            <a:r>
              <a:rPr lang="en-US" sz="3400" b="1" dirty="0"/>
              <a:t>Lack of Flexibility:</a:t>
            </a:r>
            <a:r>
              <a:rPr lang="en-US" sz="3400" dirty="0"/>
              <a:t> Traditional software development can be inflexible, with changes to requirements or design difficult to implement once development has begun.</a:t>
            </a:r>
          </a:p>
          <a:p>
            <a:r>
              <a:rPr lang="en-US" sz="3400" b="1" dirty="0"/>
              <a:t>High Cost: </a:t>
            </a:r>
            <a:r>
              <a:rPr lang="en-US" sz="3400" dirty="0"/>
              <a:t>Traditional software development can be expensive, particularly if the project is large or complex.</a:t>
            </a:r>
          </a:p>
          <a:p>
            <a:r>
              <a:rPr lang="en-US" sz="3400" b="1" dirty="0"/>
              <a:t>Limited Customer Involvement: </a:t>
            </a:r>
            <a:r>
              <a:rPr lang="en-US" sz="3400" dirty="0"/>
              <a:t>Traditional software development often limits customer involvement to the planning and design phases, which can result in a product that does not fully meet their needs.</a:t>
            </a:r>
          </a:p>
          <a:p>
            <a:r>
              <a:rPr lang="en-US" sz="3400" b="1" dirty="0"/>
              <a:t>Limited Innovation:</a:t>
            </a:r>
            <a:r>
              <a:rPr lang="en-US" sz="3400" dirty="0"/>
              <a:t> Traditional software development can be conservative and risk-averse, which can limit innovation and the development of new ideas.</a:t>
            </a:r>
          </a:p>
          <a:p>
            <a:endParaRPr lang="en-US" sz="3400" dirty="0"/>
          </a:p>
          <a:p>
            <a:endParaRPr lang="en-US" dirty="0"/>
          </a:p>
        </p:txBody>
      </p:sp>
    </p:spTree>
    <p:extLst>
      <p:ext uri="{BB962C8B-B14F-4D97-AF65-F5344CB8AC3E}">
        <p14:creationId xmlns:p14="http://schemas.microsoft.com/office/powerpoint/2010/main" val="151456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Agile Software Development</a:t>
            </a:r>
          </a:p>
          <a:p>
            <a:r>
              <a:rPr lang="en-US" dirty="0">
                <a:latin typeface="Times New Roman" panose="02020603050405020304" pitchFamily="18" charset="0"/>
                <a:cs typeface="Times New Roman" panose="02020603050405020304" pitchFamily="18" charset="0"/>
                <a:hlinkClick r:id="rId2"/>
              </a:rPr>
              <a:t>Agile Software Development</a:t>
            </a:r>
            <a:r>
              <a:rPr lang="en-US" dirty="0">
                <a:latin typeface="Times New Roman" panose="02020603050405020304" pitchFamily="18" charset="0"/>
                <a:cs typeface="Times New Roman" panose="02020603050405020304" pitchFamily="18" charset="0"/>
              </a:rPr>
              <a:t> is the software development process used to design complicated software.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is used when the software is quite sensitive and complicated.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used when security is much more important.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used by professionals to develop the software.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consists of three phases:</a:t>
            </a:r>
          </a:p>
          <a:p>
            <a:endParaRPr lang="en-US" dirty="0"/>
          </a:p>
        </p:txBody>
      </p:sp>
      <p:pic>
        <p:nvPicPr>
          <p:cNvPr id="4" name="Content Placeholder 3">
            <a:extLst>
              <a:ext uri="{FF2B5EF4-FFF2-40B4-BE49-F238E27FC236}">
                <a16:creationId xmlns:a16="http://schemas.microsoft.com/office/drawing/2014/main" id="{D0608DA8-7FE0-4EDD-B037-1969BECE23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199" y="884583"/>
            <a:ext cx="5655365" cy="5049077"/>
          </a:xfrm>
        </p:spPr>
      </p:pic>
    </p:spTree>
    <p:extLst>
      <p:ext uri="{BB962C8B-B14F-4D97-AF65-F5344CB8AC3E}">
        <p14:creationId xmlns:p14="http://schemas.microsoft.com/office/powerpoint/2010/main" val="241159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noAutofit/>
          </a:bodyPr>
          <a:lstStyle/>
          <a:p>
            <a:pPr marL="0" indent="0">
              <a:buNone/>
            </a:pPr>
            <a:r>
              <a:rPr lang="en-US" sz="2000" b="1" dirty="0"/>
              <a:t>Advantages of Agile Software Development</a:t>
            </a:r>
          </a:p>
          <a:p>
            <a:r>
              <a:rPr lang="en-US" sz="2000" b="1" dirty="0"/>
              <a:t>Flexibility:</a:t>
            </a:r>
            <a:r>
              <a:rPr lang="en-US" sz="2000" dirty="0"/>
              <a:t> Agile software development is highly flexible and can easily adapt to changes in requirements, design, and scope.</a:t>
            </a:r>
          </a:p>
          <a:p>
            <a:r>
              <a:rPr lang="en-US" sz="2000" b="1" dirty="0"/>
              <a:t>Customer Involvement: </a:t>
            </a:r>
            <a:r>
              <a:rPr lang="en-US" sz="2000" dirty="0"/>
              <a:t>Agile software development encourages frequent customer involvement, which can result in a final product that better meets their needs.</a:t>
            </a:r>
          </a:p>
          <a:p>
            <a:r>
              <a:rPr lang="en-US" sz="2000" b="1" dirty="0"/>
              <a:t>Continuous Delivery: </a:t>
            </a:r>
            <a:r>
              <a:rPr lang="en-US" sz="2000" dirty="0"/>
              <a:t>Agile software development typically includes continuous delivery, which means that working software is delivered to the customer on a regular basis.</a:t>
            </a:r>
          </a:p>
          <a:p>
            <a:r>
              <a:rPr lang="en-US" sz="2000" b="1" dirty="0"/>
              <a:t>Collaboration:</a:t>
            </a:r>
            <a:r>
              <a:rPr lang="en-US" sz="2000" dirty="0"/>
              <a:t> Agile software development emphasizes collaboration between team members, which can lead to better communication and problem-solving.</a:t>
            </a:r>
          </a:p>
          <a:p>
            <a:r>
              <a:rPr lang="en-US" sz="2000" b="1" dirty="0"/>
              <a:t>Early and Frequent Testing: </a:t>
            </a:r>
            <a:r>
              <a:rPr lang="en-US" sz="2000" dirty="0"/>
              <a:t>Agile software development includes early and frequent testing, which can help to catch issues and bugs early in the development process.</a:t>
            </a:r>
          </a:p>
          <a:p>
            <a:endParaRPr lang="en-US" sz="2000" dirty="0"/>
          </a:p>
        </p:txBody>
      </p:sp>
      <p:sp>
        <p:nvSpPr>
          <p:cNvPr id="4" name="Content Placeholder 3"/>
          <p:cNvSpPr>
            <a:spLocks noGrp="1"/>
          </p:cNvSpPr>
          <p:nvPr>
            <p:ph sz="half" idx="2"/>
          </p:nvPr>
        </p:nvSpPr>
        <p:spPr>
          <a:xfrm>
            <a:off x="6169891" y="0"/>
            <a:ext cx="6022109" cy="6858000"/>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Disadvantages of Agile Software Development</a:t>
            </a:r>
          </a:p>
          <a:p>
            <a:r>
              <a:rPr lang="en-US" sz="2200" b="1" dirty="0">
                <a:latin typeface="Times New Roman" panose="02020603050405020304" pitchFamily="18" charset="0"/>
                <a:cs typeface="Times New Roman" panose="02020603050405020304" pitchFamily="18" charset="0"/>
              </a:rPr>
              <a:t>Lack of Predictability: </a:t>
            </a:r>
            <a:r>
              <a:rPr lang="en-US" sz="2200" dirty="0">
                <a:latin typeface="Times New Roman" panose="02020603050405020304" pitchFamily="18" charset="0"/>
                <a:cs typeface="Times New Roman" panose="02020603050405020304" pitchFamily="18" charset="0"/>
              </a:rPr>
              <a:t>Agile software development can be less predictable than traditional methods, with less certainty about the final product and its delivery schedule.</a:t>
            </a:r>
          </a:p>
          <a:p>
            <a:r>
              <a:rPr lang="en-US" sz="2200" b="1" dirty="0">
                <a:latin typeface="Times New Roman" panose="02020603050405020304" pitchFamily="18" charset="0"/>
                <a:cs typeface="Times New Roman" panose="02020603050405020304" pitchFamily="18" charset="0"/>
              </a:rPr>
              <a:t>Limited Documentation:</a:t>
            </a:r>
            <a:r>
              <a:rPr lang="en-US" sz="2200" dirty="0">
                <a:latin typeface="Times New Roman" panose="02020603050405020304" pitchFamily="18" charset="0"/>
                <a:cs typeface="Times New Roman" panose="02020603050405020304" pitchFamily="18" charset="0"/>
              </a:rPr>
              <a:t> Agile software development often relies less on documentation, which can make it difficult to track changes and understand the system architecture.</a:t>
            </a:r>
          </a:p>
          <a:p>
            <a:r>
              <a:rPr lang="en-US" sz="2200" b="1" dirty="0">
                <a:latin typeface="Times New Roman" panose="02020603050405020304" pitchFamily="18" charset="0"/>
                <a:cs typeface="Times New Roman" panose="02020603050405020304" pitchFamily="18" charset="0"/>
              </a:rPr>
              <a:t>Time and Resource Constraints:</a:t>
            </a:r>
            <a:r>
              <a:rPr lang="en-US" sz="2200" dirty="0">
                <a:latin typeface="Times New Roman" panose="02020603050405020304" pitchFamily="18" charset="0"/>
                <a:cs typeface="Times New Roman" panose="02020603050405020304" pitchFamily="18" charset="0"/>
              </a:rPr>
              <a:t> Agile software development requires a significant commitment of time and resources from all team members.</a:t>
            </a:r>
          </a:p>
          <a:p>
            <a:r>
              <a:rPr lang="en-US" sz="2200" b="1" dirty="0">
                <a:latin typeface="Times New Roman" panose="02020603050405020304" pitchFamily="18" charset="0"/>
                <a:cs typeface="Times New Roman" panose="02020603050405020304" pitchFamily="18" charset="0"/>
              </a:rPr>
              <a:t>Less Emphasis on Planning: </a:t>
            </a:r>
            <a:r>
              <a:rPr lang="en-US" sz="2200" dirty="0">
                <a:latin typeface="Times New Roman" panose="02020603050405020304" pitchFamily="18" charset="0"/>
                <a:cs typeface="Times New Roman" panose="02020603050405020304" pitchFamily="18" charset="0"/>
              </a:rPr>
              <a:t>Agile software development often places less emphasis on detailed planning, which can result in scope creep and delays.</a:t>
            </a:r>
          </a:p>
          <a:p>
            <a:r>
              <a:rPr lang="en-US" sz="2200" b="1" dirty="0">
                <a:latin typeface="Times New Roman" panose="02020603050405020304" pitchFamily="18" charset="0"/>
                <a:cs typeface="Times New Roman" panose="02020603050405020304" pitchFamily="18" charset="0"/>
              </a:rPr>
              <a:t>Resistance to Change: </a:t>
            </a:r>
            <a:r>
              <a:rPr lang="en-US" sz="2200" dirty="0">
                <a:latin typeface="Times New Roman" panose="02020603050405020304" pitchFamily="18" charset="0"/>
                <a:cs typeface="Times New Roman" panose="02020603050405020304" pitchFamily="18" charset="0"/>
              </a:rPr>
              <a:t>Agile software development requires a significant cultural shift and may be difficult for some team members and organizations to adopt.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42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1" y="1"/>
            <a:ext cx="12265891" cy="822036"/>
          </a:xfrm>
        </p:spPr>
        <p:txBody>
          <a:bodyPr>
            <a:normAutofit fontScale="90000"/>
          </a:bodyPr>
          <a:lstStyle/>
          <a:p>
            <a:pPr lvl="0" eaLnBrk="0" fontAlgn="base" hangingPunct="0">
              <a:lnSpc>
                <a:spcPct val="100000"/>
              </a:lnSpc>
              <a:spcAft>
                <a:spcPct val="0"/>
              </a:spcAft>
            </a:pPr>
            <a:br>
              <a:rPr lang="en-US" altLang="en-US" b="1" dirty="0">
                <a:latin typeface="Arial" panose="020B0604020202020204" pitchFamily="34" charset="0"/>
              </a:rPr>
            </a:br>
            <a:br>
              <a:rPr lang="en-US" altLang="en-US" b="1" dirty="0">
                <a:latin typeface="Arial" panose="020B0604020202020204" pitchFamily="34" charset="0"/>
              </a:rPr>
            </a:br>
            <a:r>
              <a:rPr lang="en-US" altLang="en-US" sz="3100" b="1" dirty="0">
                <a:latin typeface="Arial" panose="020B0604020202020204" pitchFamily="34" charset="0"/>
              </a:rPr>
              <a:t>Difference Between Traditional and Agile Software Development</a:t>
            </a:r>
            <a:br>
              <a:rPr lang="en-US" altLang="en-US" sz="3100" b="1" dirty="0">
                <a:latin typeface="Arial" panose="020B0604020202020204" pitchFamily="34" charset="0"/>
              </a:rPr>
            </a:br>
            <a:br>
              <a:rPr lang="en-US" altLang="en-US" sz="6000" dirty="0">
                <a:latin typeface="Arial" panose="020B0604020202020204" pitchFamily="34" charset="0"/>
              </a:rPr>
            </a:b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79418649"/>
              </p:ext>
            </p:extLst>
          </p:nvPr>
        </p:nvGraphicFramePr>
        <p:xfrm>
          <a:off x="0" y="822036"/>
          <a:ext cx="12192000" cy="6035963"/>
        </p:xfrm>
        <a:graphic>
          <a:graphicData uri="http://schemas.openxmlformats.org/drawingml/2006/table">
            <a:tb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12344">
                <a:tc>
                  <a:txBody>
                    <a:bodyPr/>
                    <a:lstStyle/>
                    <a:p>
                      <a:pPr rtl="0"/>
                      <a:r>
                        <a:rPr lang="en-US" sz="2400" dirty="0">
                          <a:effectLst/>
                        </a:rPr>
                        <a:t>Traditional Software Development</a:t>
                      </a:r>
                    </a:p>
                  </a:txBody>
                  <a:tcPr marL="63063" marR="63063" marT="31531" marB="31531" anchor="ctr">
                    <a:lnL>
                      <a:noFill/>
                    </a:lnL>
                    <a:lnR>
                      <a:noFill/>
                    </a:lnR>
                    <a:lnT>
                      <a:noFill/>
                    </a:lnT>
                    <a:lnB>
                      <a:noFill/>
                    </a:lnB>
                  </a:tcPr>
                </a:tc>
                <a:tc>
                  <a:txBody>
                    <a:bodyPr/>
                    <a:lstStyle/>
                    <a:p>
                      <a:pPr rtl="0"/>
                      <a:r>
                        <a:rPr lang="en-US" sz="2400">
                          <a:effectLst/>
                        </a:rPr>
                        <a:t>Agile Software Development</a:t>
                      </a:r>
                    </a:p>
                  </a:txBody>
                  <a:tcPr marL="63063" marR="63063" marT="31531" marB="31531" anchor="ctr">
                    <a:lnL>
                      <a:noFill/>
                    </a:lnL>
                    <a:lnR>
                      <a:noFill/>
                    </a:lnR>
                    <a:lnT>
                      <a:noFill/>
                    </a:lnT>
                    <a:lnB>
                      <a:noFill/>
                    </a:lnB>
                  </a:tcPr>
                </a:tc>
                <a:extLst>
                  <a:ext uri="{0D108BD9-81ED-4DB2-BD59-A6C34878D82A}">
                    <a16:rowId xmlns:a16="http://schemas.microsoft.com/office/drawing/2014/main" val="10000"/>
                  </a:ext>
                </a:extLst>
              </a:tr>
              <a:tr h="874778">
                <a:tc>
                  <a:txBody>
                    <a:bodyPr/>
                    <a:lstStyle/>
                    <a:p>
                      <a:pPr rtl="0"/>
                      <a:r>
                        <a:rPr lang="en-US" sz="2400" dirty="0">
                          <a:effectLst/>
                        </a:rPr>
                        <a:t>It is used to develop simple software. </a:t>
                      </a:r>
                    </a:p>
                  </a:txBody>
                  <a:tcPr marL="63063" marR="63063" marT="31531" marB="31531" anchor="ctr">
                    <a:lnL>
                      <a:noFill/>
                    </a:lnL>
                    <a:lnR>
                      <a:noFill/>
                    </a:lnR>
                    <a:lnT>
                      <a:noFill/>
                    </a:lnT>
                    <a:lnB>
                      <a:noFill/>
                    </a:lnB>
                  </a:tcPr>
                </a:tc>
                <a:tc>
                  <a:txBody>
                    <a:bodyPr/>
                    <a:lstStyle/>
                    <a:p>
                      <a:pPr rtl="0"/>
                      <a:r>
                        <a:rPr lang="en-US" sz="2400" dirty="0">
                          <a:effectLst/>
                        </a:rPr>
                        <a:t>It is used to develop complicated software.</a:t>
                      </a:r>
                    </a:p>
                  </a:txBody>
                  <a:tcPr marL="63063" marR="63063" marT="31531" marB="31531" anchor="ctr">
                    <a:lnL>
                      <a:noFill/>
                    </a:lnL>
                    <a:lnR>
                      <a:noFill/>
                    </a:lnR>
                    <a:lnT>
                      <a:noFill/>
                    </a:lnT>
                    <a:lnB>
                      <a:noFill/>
                    </a:lnB>
                  </a:tcPr>
                </a:tc>
                <a:extLst>
                  <a:ext uri="{0D108BD9-81ED-4DB2-BD59-A6C34878D82A}">
                    <a16:rowId xmlns:a16="http://schemas.microsoft.com/office/drawing/2014/main" val="10001"/>
                  </a:ext>
                </a:extLst>
              </a:tr>
              <a:tr h="1662077">
                <a:tc>
                  <a:txBody>
                    <a:bodyPr/>
                    <a:lstStyle/>
                    <a:p>
                      <a:pPr rtl="0"/>
                      <a:r>
                        <a:rPr lang="en-US" sz="2400" dirty="0">
                          <a:effectLst/>
                        </a:rPr>
                        <a:t>In this methodology, testing is done once the development phase is completed.</a:t>
                      </a:r>
                    </a:p>
                  </a:txBody>
                  <a:tcPr marL="63063" marR="63063" marT="31531" marB="31531" anchor="ctr">
                    <a:lnL>
                      <a:noFill/>
                    </a:lnL>
                    <a:lnR>
                      <a:noFill/>
                    </a:lnR>
                    <a:lnT>
                      <a:noFill/>
                    </a:lnT>
                    <a:lnB>
                      <a:noFill/>
                    </a:lnB>
                  </a:tcPr>
                </a:tc>
                <a:tc>
                  <a:txBody>
                    <a:bodyPr/>
                    <a:lstStyle/>
                    <a:p>
                      <a:pPr rtl="0"/>
                      <a:r>
                        <a:rPr lang="en-US" sz="2400" dirty="0">
                          <a:effectLst/>
                        </a:rPr>
                        <a:t>In this methodology, testing and development processes are performed concurrently.</a:t>
                      </a:r>
                    </a:p>
                  </a:txBody>
                  <a:tcPr marL="63063" marR="63063" marT="31531" marB="31531" anchor="ctr">
                    <a:lnL>
                      <a:noFill/>
                    </a:lnL>
                    <a:lnR>
                      <a:noFill/>
                    </a:lnR>
                    <a:lnT>
                      <a:noFill/>
                    </a:lnT>
                    <a:lnB>
                      <a:noFill/>
                    </a:lnB>
                  </a:tcPr>
                </a:tc>
                <a:extLst>
                  <a:ext uri="{0D108BD9-81ED-4DB2-BD59-A6C34878D82A}">
                    <a16:rowId xmlns:a16="http://schemas.microsoft.com/office/drawing/2014/main" val="10002"/>
                  </a:ext>
                </a:extLst>
              </a:tr>
              <a:tr h="1137210">
                <a:tc>
                  <a:txBody>
                    <a:bodyPr/>
                    <a:lstStyle/>
                    <a:p>
                      <a:pPr rtl="0"/>
                      <a:r>
                        <a:rPr lang="en-US" sz="2400" dirty="0">
                          <a:effectLst/>
                        </a:rPr>
                        <a:t>It follows a linear organizational</a:t>
                      </a:r>
                      <a:r>
                        <a:rPr lang="en-US" sz="2400" b="1" dirty="0">
                          <a:effectLst/>
                        </a:rPr>
                        <a:t> expectation</a:t>
                      </a:r>
                      <a:r>
                        <a:rPr lang="en-US" sz="2400" dirty="0">
                          <a:effectLst/>
                        </a:rPr>
                        <a:t> structure.</a:t>
                      </a:r>
                    </a:p>
                  </a:txBody>
                  <a:tcPr marL="63063" marR="63063" marT="31531" marB="31531" anchor="ctr">
                    <a:lnL>
                      <a:noFill/>
                    </a:lnL>
                    <a:lnR>
                      <a:noFill/>
                    </a:lnR>
                    <a:lnT>
                      <a:noFill/>
                    </a:lnT>
                    <a:lnB>
                      <a:noFill/>
                    </a:lnB>
                  </a:tcPr>
                </a:tc>
                <a:tc>
                  <a:txBody>
                    <a:bodyPr/>
                    <a:lstStyle/>
                    <a:p>
                      <a:pPr rtl="0"/>
                      <a:r>
                        <a:rPr lang="en-US" sz="2400">
                          <a:effectLst/>
                        </a:rPr>
                        <a:t>It follows an iterative organizational structure.</a:t>
                      </a:r>
                    </a:p>
                  </a:txBody>
                  <a:tcPr marL="63063" marR="63063" marT="31531" marB="31531" anchor="ctr">
                    <a:lnL>
                      <a:noFill/>
                    </a:lnL>
                    <a:lnR>
                      <a:noFill/>
                    </a:lnR>
                    <a:lnT>
                      <a:noFill/>
                    </a:lnT>
                    <a:lnB>
                      <a:noFill/>
                    </a:lnB>
                  </a:tcPr>
                </a:tc>
                <a:extLst>
                  <a:ext uri="{0D108BD9-81ED-4DB2-BD59-A6C34878D82A}">
                    <a16:rowId xmlns:a16="http://schemas.microsoft.com/office/drawing/2014/main" val="10003"/>
                  </a:ext>
                </a:extLst>
              </a:tr>
              <a:tr h="612344">
                <a:tc>
                  <a:txBody>
                    <a:bodyPr/>
                    <a:lstStyle/>
                    <a:p>
                      <a:pPr rtl="0"/>
                      <a:r>
                        <a:rPr lang="en-US" sz="2400" dirty="0">
                          <a:effectLst/>
                        </a:rPr>
                        <a:t>It provides less security.</a:t>
                      </a:r>
                    </a:p>
                  </a:txBody>
                  <a:tcPr marL="63063" marR="63063" marT="31531" marB="31531" anchor="ctr">
                    <a:lnL>
                      <a:noFill/>
                    </a:lnL>
                    <a:lnR>
                      <a:noFill/>
                    </a:lnR>
                    <a:lnT>
                      <a:noFill/>
                    </a:lnT>
                    <a:lnB>
                      <a:noFill/>
                    </a:lnB>
                  </a:tcPr>
                </a:tc>
                <a:tc>
                  <a:txBody>
                    <a:bodyPr/>
                    <a:lstStyle/>
                    <a:p>
                      <a:pPr rtl="0"/>
                      <a:r>
                        <a:rPr lang="en-US" sz="2400" dirty="0">
                          <a:effectLst/>
                        </a:rPr>
                        <a:t>It provides high security.</a:t>
                      </a:r>
                    </a:p>
                  </a:txBody>
                  <a:tcPr marL="63063" marR="63063" marT="31531" marB="31531" anchor="ctr">
                    <a:lnL>
                      <a:noFill/>
                    </a:lnL>
                    <a:lnR>
                      <a:noFill/>
                    </a:lnR>
                    <a:lnT>
                      <a:noFill/>
                    </a:lnT>
                    <a:lnB>
                      <a:noFill/>
                    </a:lnB>
                  </a:tcPr>
                </a:tc>
                <a:extLst>
                  <a:ext uri="{0D108BD9-81ED-4DB2-BD59-A6C34878D82A}">
                    <a16:rowId xmlns:a16="http://schemas.microsoft.com/office/drawing/2014/main" val="10004"/>
                  </a:ext>
                </a:extLst>
              </a:tr>
              <a:tr h="1137210">
                <a:tc>
                  <a:txBody>
                    <a:bodyPr/>
                    <a:lstStyle/>
                    <a:p>
                      <a:pPr rtl="0"/>
                      <a:r>
                        <a:rPr lang="en-US" sz="2400">
                          <a:effectLst/>
                        </a:rPr>
                        <a:t>Client involvement is less as compared to Agile development.</a:t>
                      </a:r>
                    </a:p>
                  </a:txBody>
                  <a:tcPr marL="63063" marR="63063" marT="31531" marB="31531" anchor="ctr">
                    <a:lnL>
                      <a:noFill/>
                    </a:lnL>
                    <a:lnR>
                      <a:noFill/>
                    </a:lnR>
                    <a:lnT>
                      <a:noFill/>
                    </a:lnT>
                    <a:lnB>
                      <a:noFill/>
                    </a:lnB>
                  </a:tcPr>
                </a:tc>
                <a:tc>
                  <a:txBody>
                    <a:bodyPr/>
                    <a:lstStyle/>
                    <a:p>
                      <a:pPr rtl="0"/>
                      <a:r>
                        <a:rPr lang="en-US" sz="2400" dirty="0">
                          <a:effectLst/>
                        </a:rPr>
                        <a:t>Client involvement is high as compared to traditional software development.</a:t>
                      </a:r>
                    </a:p>
                  </a:txBody>
                  <a:tcPr marL="63063" marR="63063" marT="31531" marB="31531"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4151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179211272"/>
              </p:ext>
            </p:extLst>
          </p:nvPr>
        </p:nvGraphicFramePr>
        <p:xfrm>
          <a:off x="0" y="-2"/>
          <a:ext cx="12192000" cy="6858003"/>
        </p:xfrm>
        <a:graphic>
          <a:graphicData uri="http://schemas.openxmlformats.org/drawingml/2006/table">
            <a:tb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1071563">
                <a:tc>
                  <a:txBody>
                    <a:bodyPr/>
                    <a:lstStyle/>
                    <a:p>
                      <a:pPr rtl="0"/>
                      <a:r>
                        <a:rPr lang="en-US" sz="2400" dirty="0">
                          <a:effectLst/>
                        </a:rPr>
                        <a:t>It provides less functionality in the software.</a:t>
                      </a:r>
                    </a:p>
                  </a:txBody>
                  <a:tcPr marL="67990" marR="67990" marT="33995" marB="33995" anchor="ctr">
                    <a:lnL>
                      <a:noFill/>
                    </a:lnL>
                    <a:lnR>
                      <a:noFill/>
                    </a:lnR>
                    <a:lnT>
                      <a:noFill/>
                    </a:lnT>
                    <a:lnB>
                      <a:noFill/>
                    </a:lnB>
                  </a:tcPr>
                </a:tc>
                <a:tc>
                  <a:txBody>
                    <a:bodyPr/>
                    <a:lstStyle/>
                    <a:p>
                      <a:pPr rtl="0"/>
                      <a:r>
                        <a:rPr lang="en-US" sz="2400">
                          <a:effectLst/>
                        </a:rPr>
                        <a:t>It provides all the functionality needed by the users.</a:t>
                      </a:r>
                    </a:p>
                  </a:txBody>
                  <a:tcPr marL="67990" marR="67990" marT="33995" marB="33995" anchor="ctr">
                    <a:lnL>
                      <a:noFill/>
                    </a:lnL>
                    <a:lnR>
                      <a:noFill/>
                    </a:lnR>
                    <a:lnT>
                      <a:noFill/>
                    </a:lnT>
                    <a:lnB>
                      <a:noFill/>
                    </a:lnB>
                  </a:tcPr>
                </a:tc>
                <a:extLst>
                  <a:ext uri="{0D108BD9-81ED-4DB2-BD59-A6C34878D82A}">
                    <a16:rowId xmlns:a16="http://schemas.microsoft.com/office/drawing/2014/main" val="10000"/>
                  </a:ext>
                </a:extLst>
              </a:tr>
              <a:tr h="1071563">
                <a:tc>
                  <a:txBody>
                    <a:bodyPr/>
                    <a:lstStyle/>
                    <a:p>
                      <a:pPr rtl="0"/>
                      <a:r>
                        <a:rPr lang="en-US" sz="2400" dirty="0">
                          <a:effectLst/>
                        </a:rPr>
                        <a:t>It supports a fixed development model.</a:t>
                      </a:r>
                    </a:p>
                  </a:txBody>
                  <a:tcPr marL="67990" marR="67990" marT="33995" marB="33995" anchor="ctr">
                    <a:lnL>
                      <a:noFill/>
                    </a:lnL>
                    <a:lnR>
                      <a:noFill/>
                    </a:lnR>
                    <a:lnT>
                      <a:noFill/>
                    </a:lnT>
                    <a:lnB>
                      <a:noFill/>
                    </a:lnB>
                  </a:tcPr>
                </a:tc>
                <a:tc>
                  <a:txBody>
                    <a:bodyPr/>
                    <a:lstStyle/>
                    <a:p>
                      <a:pPr rtl="0"/>
                      <a:r>
                        <a:rPr lang="en-US" sz="2400">
                          <a:effectLst/>
                        </a:rPr>
                        <a:t>It supports a changeable development model.</a:t>
                      </a:r>
                    </a:p>
                  </a:txBody>
                  <a:tcPr marL="67990" marR="67990" marT="33995" marB="33995" anchor="ctr">
                    <a:lnL>
                      <a:noFill/>
                    </a:lnL>
                    <a:lnR>
                      <a:noFill/>
                    </a:lnR>
                    <a:lnT>
                      <a:noFill/>
                    </a:lnT>
                    <a:lnB>
                      <a:noFill/>
                    </a:lnB>
                  </a:tcPr>
                </a:tc>
                <a:extLst>
                  <a:ext uri="{0D108BD9-81ED-4DB2-BD59-A6C34878D82A}">
                    <a16:rowId xmlns:a16="http://schemas.microsoft.com/office/drawing/2014/main" val="10001"/>
                  </a:ext>
                </a:extLst>
              </a:tr>
              <a:tr h="750094">
                <a:tc>
                  <a:txBody>
                    <a:bodyPr/>
                    <a:lstStyle/>
                    <a:p>
                      <a:pPr rtl="0"/>
                      <a:r>
                        <a:rPr lang="en-US" sz="2400" dirty="0">
                          <a:effectLst/>
                        </a:rPr>
                        <a:t>It is used by </a:t>
                      </a:r>
                      <a:r>
                        <a:rPr lang="en-US" sz="2400" dirty="0" err="1">
                          <a:effectLst/>
                        </a:rPr>
                        <a:t>freshers</a:t>
                      </a:r>
                      <a:r>
                        <a:rPr lang="en-US" sz="2400" dirty="0">
                          <a:effectLst/>
                        </a:rPr>
                        <a:t>.</a:t>
                      </a:r>
                    </a:p>
                  </a:txBody>
                  <a:tcPr marL="67990" marR="67990" marT="33995" marB="33995" anchor="ctr">
                    <a:lnL>
                      <a:noFill/>
                    </a:lnL>
                    <a:lnR>
                      <a:noFill/>
                    </a:lnR>
                    <a:lnT>
                      <a:noFill/>
                    </a:lnT>
                    <a:lnB>
                      <a:noFill/>
                    </a:lnB>
                  </a:tcPr>
                </a:tc>
                <a:tc>
                  <a:txBody>
                    <a:bodyPr/>
                    <a:lstStyle/>
                    <a:p>
                      <a:pPr rtl="0"/>
                      <a:r>
                        <a:rPr lang="en-US" sz="2400">
                          <a:effectLst/>
                        </a:rPr>
                        <a:t>It is used by professionals.</a:t>
                      </a:r>
                    </a:p>
                  </a:txBody>
                  <a:tcPr marL="67990" marR="67990" marT="33995" marB="33995" anchor="ctr">
                    <a:lnL>
                      <a:noFill/>
                    </a:lnL>
                    <a:lnR>
                      <a:noFill/>
                    </a:lnR>
                    <a:lnT>
                      <a:noFill/>
                    </a:lnT>
                    <a:lnB>
                      <a:noFill/>
                    </a:lnB>
                  </a:tcPr>
                </a:tc>
                <a:extLst>
                  <a:ext uri="{0D108BD9-81ED-4DB2-BD59-A6C34878D82A}">
                    <a16:rowId xmlns:a16="http://schemas.microsoft.com/office/drawing/2014/main" val="10002"/>
                  </a:ext>
                </a:extLst>
              </a:tr>
              <a:tr h="1071563">
                <a:tc>
                  <a:txBody>
                    <a:bodyPr/>
                    <a:lstStyle/>
                    <a:p>
                      <a:pPr rtl="0"/>
                      <a:r>
                        <a:rPr lang="en-US" sz="2400" dirty="0">
                          <a:effectLst/>
                        </a:rPr>
                        <a:t>Development cost is less using this methodology.</a:t>
                      </a:r>
                    </a:p>
                  </a:txBody>
                  <a:tcPr marL="67990" marR="67990" marT="33995" marB="33995" anchor="ctr">
                    <a:lnL>
                      <a:noFill/>
                    </a:lnL>
                    <a:lnR>
                      <a:noFill/>
                    </a:lnR>
                    <a:lnT>
                      <a:noFill/>
                    </a:lnT>
                    <a:lnB>
                      <a:noFill/>
                    </a:lnB>
                  </a:tcPr>
                </a:tc>
                <a:tc>
                  <a:txBody>
                    <a:bodyPr/>
                    <a:lstStyle/>
                    <a:p>
                      <a:pPr rtl="0"/>
                      <a:r>
                        <a:rPr lang="en-US" sz="2400">
                          <a:effectLst/>
                        </a:rPr>
                        <a:t>Development cost is high using this methodology.</a:t>
                      </a:r>
                    </a:p>
                  </a:txBody>
                  <a:tcPr marL="67990" marR="67990" marT="33995" marB="33995" anchor="ctr">
                    <a:lnL>
                      <a:noFill/>
                    </a:lnL>
                    <a:lnR>
                      <a:noFill/>
                    </a:lnR>
                    <a:lnT>
                      <a:noFill/>
                    </a:lnT>
                    <a:lnB>
                      <a:noFill/>
                    </a:lnB>
                  </a:tcPr>
                </a:tc>
                <a:extLst>
                  <a:ext uri="{0D108BD9-81ED-4DB2-BD59-A6C34878D82A}">
                    <a16:rowId xmlns:a16="http://schemas.microsoft.com/office/drawing/2014/main" val="10003"/>
                  </a:ext>
                </a:extLst>
              </a:tr>
              <a:tr h="750094">
                <a:tc>
                  <a:txBody>
                    <a:bodyPr/>
                    <a:lstStyle/>
                    <a:p>
                      <a:pPr rtl="0"/>
                      <a:r>
                        <a:rPr lang="en-US" sz="2400" dirty="0">
                          <a:effectLst/>
                        </a:rPr>
                        <a:t>It majorly consists of five phases.</a:t>
                      </a:r>
                    </a:p>
                  </a:txBody>
                  <a:tcPr marL="67990" marR="67990" marT="33995" marB="33995" anchor="ctr">
                    <a:lnL>
                      <a:noFill/>
                    </a:lnL>
                    <a:lnR>
                      <a:noFill/>
                    </a:lnR>
                    <a:lnT>
                      <a:noFill/>
                    </a:lnT>
                    <a:lnB>
                      <a:noFill/>
                    </a:lnB>
                  </a:tcPr>
                </a:tc>
                <a:tc>
                  <a:txBody>
                    <a:bodyPr/>
                    <a:lstStyle/>
                    <a:p>
                      <a:pPr rtl="0"/>
                      <a:r>
                        <a:rPr lang="en-US" sz="2400" dirty="0">
                          <a:effectLst/>
                        </a:rPr>
                        <a:t>It consists of only three phases.</a:t>
                      </a:r>
                    </a:p>
                  </a:txBody>
                  <a:tcPr marL="67990" marR="67990" marT="33995" marB="33995" anchor="ctr">
                    <a:lnL>
                      <a:noFill/>
                    </a:lnL>
                    <a:lnR>
                      <a:noFill/>
                    </a:lnR>
                    <a:lnT>
                      <a:noFill/>
                    </a:lnT>
                    <a:lnB>
                      <a:noFill/>
                    </a:lnB>
                  </a:tcPr>
                </a:tc>
                <a:extLst>
                  <a:ext uri="{0D108BD9-81ED-4DB2-BD59-A6C34878D82A}">
                    <a16:rowId xmlns:a16="http://schemas.microsoft.com/office/drawing/2014/main" val="10004"/>
                  </a:ext>
                </a:extLst>
              </a:tr>
              <a:tr h="1071563">
                <a:tc>
                  <a:txBody>
                    <a:bodyPr/>
                    <a:lstStyle/>
                    <a:p>
                      <a:pPr rtl="0"/>
                      <a:r>
                        <a:rPr lang="en-US" sz="2400">
                          <a:effectLst/>
                        </a:rPr>
                        <a:t>It is less used by software development firms.</a:t>
                      </a:r>
                    </a:p>
                  </a:txBody>
                  <a:tcPr marL="67990" marR="67990" marT="33995" marB="33995" anchor="ctr">
                    <a:lnL>
                      <a:noFill/>
                    </a:lnL>
                    <a:lnR>
                      <a:noFill/>
                    </a:lnR>
                    <a:lnT>
                      <a:noFill/>
                    </a:lnT>
                    <a:lnB>
                      <a:noFill/>
                    </a:lnB>
                  </a:tcPr>
                </a:tc>
                <a:tc>
                  <a:txBody>
                    <a:bodyPr/>
                    <a:lstStyle/>
                    <a:p>
                      <a:pPr rtl="0"/>
                      <a:r>
                        <a:rPr lang="en-US" sz="2400" dirty="0">
                          <a:effectLst/>
                        </a:rPr>
                        <a:t>It is normally used by software development firms.</a:t>
                      </a:r>
                    </a:p>
                  </a:txBody>
                  <a:tcPr marL="67990" marR="67990" marT="33995" marB="33995" anchor="ctr">
                    <a:lnL>
                      <a:noFill/>
                    </a:lnL>
                    <a:lnR>
                      <a:noFill/>
                    </a:lnR>
                    <a:lnT>
                      <a:noFill/>
                    </a:lnT>
                    <a:lnB>
                      <a:noFill/>
                    </a:lnB>
                  </a:tcPr>
                </a:tc>
                <a:extLst>
                  <a:ext uri="{0D108BD9-81ED-4DB2-BD59-A6C34878D82A}">
                    <a16:rowId xmlns:a16="http://schemas.microsoft.com/office/drawing/2014/main" val="10005"/>
                  </a:ext>
                </a:extLst>
              </a:tr>
              <a:tr h="1071563">
                <a:tc>
                  <a:txBody>
                    <a:bodyPr/>
                    <a:lstStyle/>
                    <a:p>
                      <a:pPr rtl="0"/>
                      <a:r>
                        <a:rPr lang="en-US" sz="2400">
                          <a:effectLst/>
                        </a:rPr>
                        <a:t>The expectation is favored in the traditional model.</a:t>
                      </a:r>
                    </a:p>
                  </a:txBody>
                  <a:tcPr marL="67990" marR="67990" marT="33995" marB="33995" anchor="ctr">
                    <a:lnL>
                      <a:noFill/>
                    </a:lnL>
                    <a:lnR>
                      <a:noFill/>
                    </a:lnR>
                    <a:lnT>
                      <a:noFill/>
                    </a:lnT>
                    <a:lnB>
                      <a:noFill/>
                    </a:lnB>
                  </a:tcPr>
                </a:tc>
                <a:tc>
                  <a:txBody>
                    <a:bodyPr/>
                    <a:lstStyle/>
                    <a:p>
                      <a:pPr rtl="0"/>
                      <a:r>
                        <a:rPr lang="en-US" sz="2400" dirty="0">
                          <a:effectLst/>
                        </a:rPr>
                        <a:t>Adaptability is favored in the agile methodology.</a:t>
                      </a:r>
                    </a:p>
                  </a:txBody>
                  <a:tcPr marL="67990" marR="67990" marT="33995" marB="33995"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93408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77158442"/>
              </p:ext>
            </p:extLst>
          </p:nvPr>
        </p:nvGraphicFramePr>
        <p:xfrm>
          <a:off x="-1" y="0"/>
          <a:ext cx="12118110" cy="6857999"/>
        </p:xfrm>
        <a:graphic>
          <a:graphicData uri="http://schemas.openxmlformats.org/drawingml/2006/table">
            <a:tbl>
              <a:tblPr/>
              <a:tblGrid>
                <a:gridCol w="6059055">
                  <a:extLst>
                    <a:ext uri="{9D8B030D-6E8A-4147-A177-3AD203B41FA5}">
                      <a16:colId xmlns:a16="http://schemas.microsoft.com/office/drawing/2014/main" val="20000"/>
                    </a:ext>
                  </a:extLst>
                </a:gridCol>
                <a:gridCol w="6059055">
                  <a:extLst>
                    <a:ext uri="{9D8B030D-6E8A-4147-A177-3AD203B41FA5}">
                      <a16:colId xmlns:a16="http://schemas.microsoft.com/office/drawing/2014/main" val="20001"/>
                    </a:ext>
                  </a:extLst>
                </a:gridCol>
              </a:tblGrid>
              <a:tr h="2321169">
                <a:tc>
                  <a:txBody>
                    <a:bodyPr/>
                    <a:lstStyle/>
                    <a:p>
                      <a:pPr rtl="0"/>
                      <a:r>
                        <a:rPr lang="en-US" sz="2800" b="1" dirty="0">
                          <a:effectLst/>
                        </a:rPr>
                        <a:t>Examples</a:t>
                      </a:r>
                      <a:endParaRPr lang="en-US" sz="2800" dirty="0">
                        <a:effectLst/>
                      </a:endParaRPr>
                    </a:p>
                    <a:p>
                      <a:pPr>
                        <a:buFont typeface="Arial" panose="020B0604020202020204" pitchFamily="34" charset="0"/>
                        <a:buChar char="•"/>
                      </a:pPr>
                      <a:r>
                        <a:rPr lang="en-US" sz="2800" dirty="0">
                          <a:effectLst/>
                        </a:rPr>
                        <a:t>Office productivity suites</a:t>
                      </a:r>
                    </a:p>
                    <a:p>
                      <a:pPr>
                        <a:buFont typeface="Arial" panose="020B0604020202020204" pitchFamily="34" charset="0"/>
                        <a:buChar char="•"/>
                      </a:pPr>
                      <a:r>
                        <a:rPr lang="en-US" sz="2800" dirty="0">
                          <a:effectLst/>
                        </a:rPr>
                        <a:t>Data management software</a:t>
                      </a:r>
                    </a:p>
                    <a:p>
                      <a:pPr>
                        <a:buFont typeface="Arial" panose="020B0604020202020204" pitchFamily="34" charset="0"/>
                        <a:buChar char="•"/>
                      </a:pPr>
                      <a:r>
                        <a:rPr lang="en-US" sz="2800" dirty="0">
                          <a:effectLst/>
                        </a:rPr>
                        <a:t>Media players </a:t>
                      </a:r>
                    </a:p>
                    <a:p>
                      <a:pPr>
                        <a:buFont typeface="Arial" panose="020B0604020202020204" pitchFamily="34" charset="0"/>
                        <a:buChar char="•"/>
                      </a:pPr>
                      <a:r>
                        <a:rPr lang="en-US" sz="2800" dirty="0">
                          <a:effectLst/>
                        </a:rPr>
                        <a:t>Security programs </a:t>
                      </a:r>
                    </a:p>
                  </a:txBody>
                  <a:tcPr marL="66944" marR="66944" marT="33472" marB="33472" anchor="ctr">
                    <a:lnL>
                      <a:noFill/>
                    </a:lnL>
                    <a:lnR>
                      <a:noFill/>
                    </a:lnR>
                    <a:lnT>
                      <a:noFill/>
                    </a:lnT>
                    <a:lnB>
                      <a:noFill/>
                    </a:lnB>
                  </a:tcPr>
                </a:tc>
                <a:tc>
                  <a:txBody>
                    <a:bodyPr/>
                    <a:lstStyle/>
                    <a:p>
                      <a:pPr rtl="0"/>
                      <a:r>
                        <a:rPr lang="en-US" sz="2800" b="1">
                          <a:effectLst/>
                        </a:rPr>
                        <a:t>Examples</a:t>
                      </a:r>
                      <a:endParaRPr lang="en-US" sz="2800">
                        <a:effectLst/>
                      </a:endParaRPr>
                    </a:p>
                    <a:p>
                      <a:pPr>
                        <a:buFont typeface="Arial" panose="020B0604020202020204" pitchFamily="34" charset="0"/>
                        <a:buChar char="•"/>
                      </a:pPr>
                      <a:r>
                        <a:rPr lang="en-US" sz="2800">
                          <a:effectLst/>
                        </a:rPr>
                        <a:t>Sky</a:t>
                      </a:r>
                    </a:p>
                    <a:p>
                      <a:pPr>
                        <a:buFont typeface="Arial" panose="020B0604020202020204" pitchFamily="34" charset="0"/>
                        <a:buChar char="•"/>
                      </a:pPr>
                      <a:r>
                        <a:rPr lang="en-US" sz="2800">
                          <a:effectLst/>
                        </a:rPr>
                        <a:t>Phillips</a:t>
                      </a:r>
                    </a:p>
                    <a:p>
                      <a:pPr>
                        <a:buFont typeface="Arial" panose="020B0604020202020204" pitchFamily="34" charset="0"/>
                        <a:buChar char="•"/>
                      </a:pPr>
                      <a:r>
                        <a:rPr lang="en-US" sz="2800">
                          <a:effectLst/>
                        </a:rPr>
                        <a:t>JP Morgan Chase</a:t>
                      </a:r>
                    </a:p>
                  </a:txBody>
                  <a:tcPr marL="66944" marR="66944" marT="33472" marB="33472" anchor="ctr">
                    <a:lnL>
                      <a:noFill/>
                    </a:lnL>
                    <a:lnR>
                      <a:noFill/>
                    </a:lnR>
                    <a:lnT>
                      <a:noFill/>
                    </a:lnT>
                    <a:lnB>
                      <a:noFill/>
                    </a:lnB>
                  </a:tcPr>
                </a:tc>
                <a:extLst>
                  <a:ext uri="{0D108BD9-81ED-4DB2-BD59-A6C34878D82A}">
                    <a16:rowId xmlns:a16="http://schemas.microsoft.com/office/drawing/2014/main" val="10000"/>
                  </a:ext>
                </a:extLst>
              </a:tr>
              <a:tr h="4536830">
                <a:tc>
                  <a:txBody>
                    <a:bodyPr/>
                    <a:lstStyle/>
                    <a:p>
                      <a:pPr rtl="0"/>
                      <a:r>
                        <a:rPr lang="en-US" sz="2800" b="1" dirty="0">
                          <a:effectLst/>
                        </a:rPr>
                        <a:t>Models based on Traditional Software Development-</a:t>
                      </a:r>
                      <a:endParaRPr lang="en-US" sz="2800" dirty="0">
                        <a:effectLst/>
                      </a:endParaRPr>
                    </a:p>
                    <a:p>
                      <a:pPr>
                        <a:buFont typeface="Arial" panose="020B0604020202020204" pitchFamily="34" charset="0"/>
                        <a:buChar char="•"/>
                      </a:pPr>
                      <a:r>
                        <a:rPr lang="en-US" sz="2800" dirty="0">
                          <a:effectLst/>
                          <a:hlinkClick r:id="rId2"/>
                        </a:rPr>
                        <a:t>Spiral Model</a:t>
                      </a:r>
                      <a:endParaRPr lang="en-US" sz="2800" dirty="0">
                        <a:effectLst/>
                      </a:endParaRPr>
                    </a:p>
                    <a:p>
                      <a:pPr>
                        <a:buFont typeface="Arial" panose="020B0604020202020204" pitchFamily="34" charset="0"/>
                        <a:buChar char="•"/>
                      </a:pPr>
                      <a:r>
                        <a:rPr lang="en-US" sz="2800" dirty="0">
                          <a:effectLst/>
                          <a:hlinkClick r:id="rId3"/>
                        </a:rPr>
                        <a:t>Waterfall Model</a:t>
                      </a:r>
                      <a:endParaRPr lang="en-US" sz="2800" dirty="0">
                        <a:effectLst/>
                      </a:endParaRPr>
                    </a:p>
                    <a:p>
                      <a:pPr>
                        <a:buFont typeface="Arial" panose="020B0604020202020204" pitchFamily="34" charset="0"/>
                        <a:buChar char="•"/>
                      </a:pPr>
                      <a:r>
                        <a:rPr lang="en-US" sz="2800" dirty="0">
                          <a:effectLst/>
                          <a:hlinkClick r:id="rId4"/>
                        </a:rPr>
                        <a:t>V Model</a:t>
                      </a:r>
                      <a:endParaRPr lang="en-US" sz="2800" dirty="0">
                        <a:effectLst/>
                      </a:endParaRPr>
                    </a:p>
                    <a:p>
                      <a:pPr>
                        <a:buFont typeface="Arial" panose="020B0604020202020204" pitchFamily="34" charset="0"/>
                        <a:buChar char="•"/>
                      </a:pPr>
                      <a:r>
                        <a:rPr lang="en-US" sz="2800" dirty="0">
                          <a:effectLst/>
                          <a:hlinkClick r:id="rId5"/>
                        </a:rPr>
                        <a:t>Incremental Model</a:t>
                      </a:r>
                      <a:endParaRPr lang="en-US" sz="2800" dirty="0">
                        <a:effectLst/>
                      </a:endParaRPr>
                    </a:p>
                  </a:txBody>
                  <a:tcPr marL="66944" marR="66944" marT="33472" marB="33472" anchor="ctr">
                    <a:lnL>
                      <a:noFill/>
                    </a:lnL>
                    <a:lnR>
                      <a:noFill/>
                    </a:lnR>
                    <a:lnT>
                      <a:noFill/>
                    </a:lnT>
                    <a:lnB>
                      <a:noFill/>
                    </a:lnB>
                  </a:tcPr>
                </a:tc>
                <a:tc>
                  <a:txBody>
                    <a:bodyPr/>
                    <a:lstStyle/>
                    <a:p>
                      <a:pPr rtl="0"/>
                      <a:r>
                        <a:rPr lang="en-US" sz="2800" b="1" dirty="0">
                          <a:effectLst/>
                        </a:rPr>
                        <a:t>Models based on Agile Software Development-</a:t>
                      </a:r>
                      <a:endParaRPr lang="en-US" sz="2800" dirty="0">
                        <a:effectLst/>
                      </a:endParaRPr>
                    </a:p>
                    <a:p>
                      <a:pPr>
                        <a:buFont typeface="Arial" panose="020B0604020202020204" pitchFamily="34" charset="0"/>
                        <a:buChar char="•"/>
                      </a:pPr>
                      <a:r>
                        <a:rPr lang="en-US" sz="2800" dirty="0">
                          <a:effectLst/>
                          <a:hlinkClick r:id="rId6"/>
                        </a:rPr>
                        <a:t>Scrum</a:t>
                      </a:r>
                      <a:endParaRPr lang="en-US" sz="2800" dirty="0">
                        <a:effectLst/>
                      </a:endParaRPr>
                    </a:p>
                    <a:p>
                      <a:pPr>
                        <a:buFont typeface="Arial" panose="020B0604020202020204" pitchFamily="34" charset="0"/>
                        <a:buChar char="•"/>
                      </a:pPr>
                      <a:r>
                        <a:rPr lang="en-US" sz="2800" dirty="0">
                          <a:effectLst/>
                          <a:hlinkClick r:id="rId7"/>
                        </a:rPr>
                        <a:t>Extreme Programming (XP)</a:t>
                      </a:r>
                      <a:endParaRPr lang="en-US" sz="2800" dirty="0">
                        <a:effectLst/>
                      </a:endParaRPr>
                    </a:p>
                    <a:p>
                      <a:pPr>
                        <a:buFont typeface="Arial" panose="020B0604020202020204" pitchFamily="34" charset="0"/>
                        <a:buChar char="•"/>
                      </a:pPr>
                      <a:r>
                        <a:rPr lang="en-US" sz="2800" dirty="0">
                          <a:effectLst/>
                          <a:hlinkClick r:id="rId8"/>
                        </a:rPr>
                        <a:t>Crystal</a:t>
                      </a:r>
                      <a:endParaRPr lang="en-US" sz="2800" dirty="0">
                        <a:effectLst/>
                      </a:endParaRPr>
                    </a:p>
                    <a:p>
                      <a:pPr>
                        <a:buFont typeface="Arial" panose="020B0604020202020204" pitchFamily="34" charset="0"/>
                        <a:buChar char="•"/>
                      </a:pPr>
                      <a:r>
                        <a:rPr lang="en-US" sz="2800" dirty="0">
                          <a:effectLst/>
                          <a:hlinkClick r:id="rId9"/>
                        </a:rPr>
                        <a:t>Dynamic Systems Development Method (DSDM)</a:t>
                      </a:r>
                      <a:endParaRPr lang="en-US" sz="2800" dirty="0">
                        <a:effectLst/>
                      </a:endParaRPr>
                    </a:p>
                    <a:p>
                      <a:pPr>
                        <a:buFont typeface="Arial" panose="020B0604020202020204" pitchFamily="34" charset="0"/>
                        <a:buChar char="•"/>
                      </a:pPr>
                      <a:r>
                        <a:rPr lang="en-US" sz="2800" dirty="0">
                          <a:effectLst/>
                          <a:hlinkClick r:id="rId10"/>
                        </a:rPr>
                        <a:t>Feature Driven Development (FDD)</a:t>
                      </a:r>
                      <a:endParaRPr lang="en-US" sz="2800" dirty="0">
                        <a:effectLst/>
                      </a:endParaRPr>
                    </a:p>
                    <a:p>
                      <a:pPr>
                        <a:buFont typeface="Arial" panose="020B0604020202020204" pitchFamily="34" charset="0"/>
                        <a:buChar char="•"/>
                      </a:pPr>
                      <a:r>
                        <a:rPr lang="en-US" sz="2800" dirty="0">
                          <a:effectLst/>
                          <a:hlinkClick r:id="rId11"/>
                        </a:rPr>
                        <a:t>Adaptive Software Development (ASD)</a:t>
                      </a:r>
                      <a:endParaRPr lang="en-US" sz="2800" dirty="0">
                        <a:effectLst/>
                      </a:endParaRPr>
                    </a:p>
                  </a:txBody>
                  <a:tcPr marL="66944" marR="66944" marT="33472" marB="33472"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78058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t>Factors to Consider When Choosing a Project Management Methodology</a:t>
            </a:r>
          </a:p>
          <a:p>
            <a:pPr marL="0" indent="0">
              <a:buNone/>
            </a:pPr>
            <a:r>
              <a:rPr lang="en-US" b="1" dirty="0"/>
              <a:t>1. Project Requirements</a:t>
            </a:r>
          </a:p>
          <a:p>
            <a:r>
              <a:rPr lang="en-US" dirty="0"/>
              <a:t>Understand the specific requirements of your project, including scope, complexity, size and purpose. </a:t>
            </a:r>
          </a:p>
          <a:p>
            <a:r>
              <a:rPr lang="en-US" dirty="0"/>
              <a:t>Some methodologies work better for particular projects, while others are more flexible and adaptable to various scenarios.</a:t>
            </a:r>
          </a:p>
          <a:p>
            <a:endParaRPr lang="en-US" dirty="0"/>
          </a:p>
          <a:p>
            <a:r>
              <a:rPr lang="en-US" dirty="0">
                <a:solidFill>
                  <a:srgbClr val="FF0000"/>
                </a:solidFill>
              </a:rPr>
              <a:t>Example </a:t>
            </a:r>
          </a:p>
          <a:p>
            <a:r>
              <a:rPr lang="en-US" dirty="0">
                <a:solidFill>
                  <a:schemeClr val="accent1"/>
                </a:solidFill>
              </a:rPr>
              <a:t>a highly structured and sequential methodology such as Waterfall might work well for projects with well-defined requirements. In contrast, an Agile methodology such as is better suited for projects with conditions that are still evolving.</a:t>
            </a:r>
          </a:p>
        </p:txBody>
      </p:sp>
    </p:spTree>
    <p:extLst>
      <p:ext uri="{BB962C8B-B14F-4D97-AF65-F5344CB8AC3E}">
        <p14:creationId xmlns:p14="http://schemas.microsoft.com/office/powerpoint/2010/main" val="3453888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rPr>
              <a:t>2. Project Team </a:t>
            </a:r>
          </a:p>
          <a:p>
            <a:r>
              <a:rPr lang="en-US" dirty="0"/>
              <a:t>Consider your project team’s skills, experience and preferences.</a:t>
            </a:r>
          </a:p>
          <a:p>
            <a:r>
              <a:rPr lang="en-US" dirty="0"/>
              <a:t> Some methodologies require special skills or training. </a:t>
            </a:r>
          </a:p>
          <a:p>
            <a:r>
              <a:rPr lang="en-US" dirty="0"/>
              <a:t>Assess whether your team has the necessary capabilities to implement and adhere to a particular methodology effectively. </a:t>
            </a:r>
          </a:p>
          <a:p>
            <a:r>
              <a:rPr lang="en-US" dirty="0"/>
              <a:t>Ensuring your team is comfortable with the chosen method to improve collaboration and overall project performance is crucial. </a:t>
            </a:r>
          </a:p>
          <a:p>
            <a:endParaRPr lang="en-US" dirty="0"/>
          </a:p>
        </p:txBody>
      </p:sp>
    </p:spTree>
    <p:extLst>
      <p:ext uri="{BB962C8B-B14F-4D97-AF65-F5344CB8AC3E}">
        <p14:creationId xmlns:p14="http://schemas.microsoft.com/office/powerpoint/2010/main" val="859288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rPr>
              <a:t>3. Flexibility vs. Stiffness </a:t>
            </a:r>
          </a:p>
          <a:p>
            <a:r>
              <a:rPr lang="en-US" dirty="0"/>
              <a:t>Evaluate the level of flexibility required for your project. </a:t>
            </a:r>
          </a:p>
          <a:p>
            <a:endParaRPr lang="en-US" dirty="0"/>
          </a:p>
          <a:p>
            <a:r>
              <a:rPr lang="en-US" dirty="0"/>
              <a:t>Agile methodologies like Scrum, known for their adaptability, iterative approach, and frequent feedback, make them suitable for projects with evolving requirements. </a:t>
            </a:r>
          </a:p>
          <a:p>
            <a:endParaRPr lang="en-US" dirty="0"/>
          </a:p>
          <a:p>
            <a:r>
              <a:rPr lang="en-US" dirty="0"/>
              <a:t>On the other hand, traditional methodologies such as Waterfall provide a more structured and sequential approach, which can benefit projects with stable and well-defined requirements. </a:t>
            </a:r>
          </a:p>
          <a:p>
            <a:endParaRPr lang="en-US" dirty="0"/>
          </a:p>
        </p:txBody>
      </p:sp>
    </p:spTree>
    <p:extLst>
      <p:ext uri="{BB962C8B-B14F-4D97-AF65-F5344CB8AC3E}">
        <p14:creationId xmlns:p14="http://schemas.microsoft.com/office/powerpoint/2010/main" val="72131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5" name="Group 24">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26" name="Oval 25">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9" name="Rectangle 28">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64ACBF3-5DA4-7108-19B9-77792CCDA31A}"/>
              </a:ext>
            </a:extLst>
          </p:cNvPr>
          <p:cNvSpPr>
            <a:spLocks noGrp="1"/>
          </p:cNvSpPr>
          <p:nvPr>
            <p:ph idx="1"/>
          </p:nvPr>
        </p:nvSpPr>
        <p:spPr>
          <a:xfrm>
            <a:off x="5371419" y="0"/>
            <a:ext cx="5852328" cy="6132606"/>
          </a:xfrm>
        </p:spPr>
        <p:txBody>
          <a:bodyPr anchor="ctr">
            <a:normAutofit/>
          </a:bodyPr>
          <a:lstStyle/>
          <a:p>
            <a:r>
              <a:rPr lang="en-US" sz="1700" dirty="0"/>
              <a:t>Project selection and planning are essential steps in System Analysis and Design (SAD).</a:t>
            </a:r>
          </a:p>
          <a:p>
            <a:r>
              <a:rPr lang="en-US" sz="1700" dirty="0"/>
              <a:t> Here's an overview of these processes:</a:t>
            </a:r>
          </a:p>
          <a:p>
            <a:pPr marL="0" indent="0">
              <a:buNone/>
            </a:pPr>
            <a:r>
              <a:rPr lang="en-US" sz="1700" b="1" dirty="0"/>
              <a:t>Project Selection</a:t>
            </a:r>
          </a:p>
          <a:p>
            <a:pPr marL="514350" indent="-514350">
              <a:buAutoNum type="arabicPeriod"/>
            </a:pPr>
            <a:endParaRPr lang="en-US" sz="1700" b="1" dirty="0"/>
          </a:p>
          <a:p>
            <a:r>
              <a:rPr lang="en-US" sz="1700" dirty="0"/>
              <a:t>Project selection is the process of identifying a project that aligns with organizational goals and adds value. </a:t>
            </a:r>
          </a:p>
          <a:p>
            <a:endParaRPr lang="en-US" sz="1700" dirty="0"/>
          </a:p>
          <a:p>
            <a:r>
              <a:rPr lang="en-US" sz="1700" dirty="0"/>
              <a:t>It involves assessing different ideas or needs and determining which project should proceed to the next phase. </a:t>
            </a:r>
          </a:p>
          <a:p>
            <a:r>
              <a:rPr lang="en-US" sz="1700" dirty="0"/>
              <a:t>Steps include:</a:t>
            </a:r>
          </a:p>
          <a:p>
            <a:r>
              <a:rPr lang="en-US" sz="1700" b="1" dirty="0"/>
              <a:t>Identifying Business Needs</a:t>
            </a:r>
            <a:r>
              <a:rPr lang="en-US" sz="1700" dirty="0"/>
              <a:t>: Understand the problems or opportunities that need to be addressed. This could come from internal departments, customers, or market demands.</a:t>
            </a:r>
          </a:p>
        </p:txBody>
      </p:sp>
    </p:spTree>
    <p:extLst>
      <p:ext uri="{BB962C8B-B14F-4D97-AF65-F5344CB8AC3E}">
        <p14:creationId xmlns:p14="http://schemas.microsoft.com/office/powerpoint/2010/main" val="920382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rPr>
              <a:t>4. Stakeholder Engagement </a:t>
            </a:r>
          </a:p>
          <a:p>
            <a:r>
              <a:rPr lang="en-US" dirty="0"/>
              <a:t>Determine the required level of involvement and collaboration from project stakeholders. </a:t>
            </a:r>
          </a:p>
          <a:p>
            <a:endParaRPr lang="en-US" dirty="0"/>
          </a:p>
          <a:p>
            <a:r>
              <a:rPr lang="en-US" dirty="0"/>
              <a:t>Some methodologies, such as Agile, emphasize regular stakeholder interaction and feedback throughout the project life cycle. </a:t>
            </a:r>
          </a:p>
          <a:p>
            <a:endParaRPr lang="en-US" dirty="0"/>
          </a:p>
          <a:p>
            <a:r>
              <a:rPr lang="en-US" dirty="0"/>
              <a:t>In contrast, other methodologies may involve stakeholders at certain milestones or less frequently.</a:t>
            </a:r>
          </a:p>
          <a:p>
            <a:r>
              <a:rPr lang="en-US" dirty="0"/>
              <a:t> Assess the importance of stakeholder engagement in your project and choose the appropriate method. </a:t>
            </a:r>
          </a:p>
          <a:p>
            <a:endParaRPr lang="en-US" dirty="0"/>
          </a:p>
        </p:txBody>
      </p:sp>
    </p:spTree>
    <p:extLst>
      <p:ext uri="{BB962C8B-B14F-4D97-AF65-F5344CB8AC3E}">
        <p14:creationId xmlns:p14="http://schemas.microsoft.com/office/powerpoint/2010/main" val="2073074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88727"/>
          </a:xfrm>
        </p:spPr>
        <p:txBody>
          <a:bodyPr>
            <a:normAutofit/>
          </a:bodyPr>
          <a:lstStyle/>
          <a:p>
            <a:pPr marL="0" indent="0">
              <a:buNone/>
            </a:pPr>
            <a:r>
              <a:rPr lang="en-US" dirty="0">
                <a:solidFill>
                  <a:srgbClr val="FF0000"/>
                </a:solidFill>
              </a:rPr>
              <a:t>7.Take Into Account Time and Resource Constraints </a:t>
            </a:r>
          </a:p>
          <a:p>
            <a:r>
              <a:rPr lang="en-US" dirty="0"/>
              <a:t>Consider your project’s time and resource constraints. </a:t>
            </a:r>
          </a:p>
          <a:p>
            <a:r>
              <a:rPr lang="en-US" dirty="0"/>
              <a:t>Agile methodologies can be helpful when dealing with changing priorities and tight timelines. </a:t>
            </a:r>
          </a:p>
          <a:p>
            <a:r>
              <a:rPr lang="en-US" dirty="0"/>
              <a:t>Their iterative nature allows for gradual progress and the ability to adapt to evolving needs. </a:t>
            </a:r>
          </a:p>
          <a:p>
            <a:r>
              <a:rPr lang="en-US" dirty="0"/>
              <a:t>However, a traditional methodology such as Waterfall may be better if your project has precise requirements, sufficient resources, and a need for predictability. </a:t>
            </a:r>
          </a:p>
          <a:p>
            <a:pPr marL="0" indent="0">
              <a:buNone/>
            </a:pPr>
            <a:r>
              <a:rPr lang="en-US" dirty="0">
                <a:solidFill>
                  <a:srgbClr val="FF0000"/>
                </a:solidFill>
              </a:rPr>
              <a:t>6. Type of Industry and Project </a:t>
            </a:r>
          </a:p>
          <a:p>
            <a:r>
              <a:rPr lang="en-US" dirty="0"/>
              <a:t>Consider industry and project type when choosing a methodology.</a:t>
            </a:r>
          </a:p>
          <a:p>
            <a:r>
              <a:rPr lang="en-US" dirty="0"/>
              <a:t> Different industries may have specific methods that are commonly used and have proven successful. </a:t>
            </a:r>
          </a:p>
          <a:p>
            <a:r>
              <a:rPr lang="en-US" dirty="0"/>
              <a:t>Research industry best practices and consult with professionals in your field to identify methodologies that align with your industry needs. </a:t>
            </a:r>
          </a:p>
        </p:txBody>
      </p:sp>
    </p:spTree>
    <p:extLst>
      <p:ext uri="{BB962C8B-B14F-4D97-AF65-F5344CB8AC3E}">
        <p14:creationId xmlns:p14="http://schemas.microsoft.com/office/powerpoint/2010/main" val="870071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dirty="0">
                <a:solidFill>
                  <a:srgbClr val="FF0000"/>
                </a:solidFill>
              </a:rPr>
              <a:t>7. Risk Tolerance Value </a:t>
            </a:r>
          </a:p>
          <a:p>
            <a:r>
              <a:rPr lang="en-US" dirty="0"/>
              <a:t>Evaluate your organization's risk tolerance. Agile methodology embraces change and has built-in mechanisms to deal with risks and problems as they arise. </a:t>
            </a:r>
          </a:p>
          <a:p>
            <a:r>
              <a:rPr lang="en-US" dirty="0"/>
              <a:t>An Agile methodology may be preferred if your organization thrives in an environment that encourages innovation and adaptation. On the other hand, if your project demands a risk-averse approach with careful planning and documentation, a traditional methodology may be more suitable. </a:t>
            </a:r>
          </a:p>
          <a:p>
            <a:r>
              <a:rPr lang="en-US" dirty="0">
                <a:solidFill>
                  <a:srgbClr val="FF0000"/>
                </a:solidFill>
              </a:rPr>
              <a:t>8. Evaluation of Organizational Culture </a:t>
            </a:r>
          </a:p>
          <a:p>
            <a:r>
              <a:rPr lang="en-US" dirty="0"/>
              <a:t>Consider your organization's culture and its readiness to embrace change. Implementing a new project management methodology requires a change in mindset and practice. </a:t>
            </a:r>
          </a:p>
          <a:p>
            <a:r>
              <a:rPr lang="en-US" dirty="0"/>
              <a:t>Assess whether your organization is open to adopting a new approach or whether a gradual transition is more appropriate. Ensuring that your chosen methodology aligns with your organization's values and goals is essential. </a:t>
            </a:r>
          </a:p>
        </p:txBody>
      </p:sp>
    </p:spTree>
    <p:extLst>
      <p:ext uri="{BB962C8B-B14F-4D97-AF65-F5344CB8AC3E}">
        <p14:creationId xmlns:p14="http://schemas.microsoft.com/office/powerpoint/2010/main" val="3434102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9636" cy="6858000"/>
          </a:xfrm>
        </p:spPr>
        <p:txBody>
          <a:bodyPr/>
          <a:lstStyle/>
          <a:p>
            <a:pPr marL="0" indent="0">
              <a:buNone/>
            </a:pPr>
            <a:r>
              <a:rPr lang="en-US" dirty="0">
                <a:solidFill>
                  <a:srgbClr val="FF0000"/>
                </a:solidFill>
              </a:rPr>
              <a:t>9. Scalability </a:t>
            </a:r>
          </a:p>
          <a:p>
            <a:r>
              <a:rPr lang="en-US" dirty="0"/>
              <a:t>Determine whether the methodology can be scaled to accommodate larger or multiple concurrent projects. </a:t>
            </a:r>
          </a:p>
          <a:p>
            <a:endParaRPr lang="en-US" dirty="0"/>
          </a:p>
          <a:p>
            <a:r>
              <a:rPr lang="en-US" dirty="0"/>
              <a:t>Some methods are well-suited for smaller projects or specific workflows, such as Kanban or Lean, while others, such as PRINCE2 or PMBOK, are designed for larger, more complex initiatives. </a:t>
            </a:r>
          </a:p>
          <a:p>
            <a:endParaRPr lang="en-US" dirty="0"/>
          </a:p>
          <a:p>
            <a:r>
              <a:rPr lang="en-US" dirty="0"/>
              <a:t>Also, consider whether the methodology can accommodate the growth of your project or handle multiple projects running concurrently. </a:t>
            </a:r>
          </a:p>
          <a:p>
            <a:endParaRPr lang="en-US" dirty="0"/>
          </a:p>
          <a:p>
            <a:endParaRPr lang="en-US" dirty="0"/>
          </a:p>
          <a:p>
            <a:endParaRPr lang="en-US" dirty="0"/>
          </a:p>
        </p:txBody>
      </p:sp>
    </p:spTree>
    <p:extLst>
      <p:ext uri="{BB962C8B-B14F-4D97-AF65-F5344CB8AC3E}">
        <p14:creationId xmlns:p14="http://schemas.microsoft.com/office/powerpoint/2010/main" val="2380988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t>2.3 Managing and Controlling Projects</a:t>
            </a:r>
            <a:r>
              <a:rPr lang="en-US" dirty="0"/>
              <a:t> </a:t>
            </a:r>
          </a:p>
          <a:p>
            <a:pPr marL="0" indent="0">
              <a:buNone/>
            </a:pPr>
            <a:endParaRPr lang="en-US" dirty="0"/>
          </a:p>
          <a:p>
            <a:pPr lvl="0">
              <a:buFont typeface="Wingdings" panose="05000000000000000000" pitchFamily="2" charset="2"/>
              <a:buChar char="q"/>
            </a:pPr>
            <a:r>
              <a:rPr lang="en-US" dirty="0"/>
              <a:t>Managing scope, time, and resources.</a:t>
            </a:r>
          </a:p>
          <a:p>
            <a:pPr lvl="0">
              <a:buFont typeface="Wingdings" panose="05000000000000000000" pitchFamily="2" charset="2"/>
              <a:buChar char="q"/>
            </a:pPr>
            <a:endParaRPr lang="en-US" dirty="0"/>
          </a:p>
          <a:p>
            <a:pPr lvl="0">
              <a:buFont typeface="Wingdings" panose="05000000000000000000" pitchFamily="2" charset="2"/>
              <a:buChar char="q"/>
            </a:pPr>
            <a:r>
              <a:rPr lang="en-US" dirty="0"/>
              <a:t>Staffing and coordinating project activities.</a:t>
            </a:r>
          </a:p>
          <a:p>
            <a:pPr marL="0" lvl="0" indent="0">
              <a:buNone/>
            </a:pPr>
            <a:endParaRPr lang="en-US" dirty="0"/>
          </a:p>
          <a:p>
            <a:pPr lvl="0">
              <a:buFont typeface="Wingdings" panose="05000000000000000000" pitchFamily="2" charset="2"/>
              <a:buChar char="q"/>
            </a:pPr>
            <a:r>
              <a:rPr lang="en-US" dirty="0"/>
              <a:t>Risk management strategies.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670237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204" y="2023962"/>
            <a:ext cx="6697715" cy="3845131"/>
          </a:xfrm>
        </p:spPr>
        <p:txBody>
          <a:bodyPr>
            <a:normAutofit/>
          </a:bodyPr>
          <a:lstStyle/>
          <a:p>
            <a:pPr marL="0" indent="0">
              <a:buNone/>
            </a:pPr>
            <a:r>
              <a:rPr lang="en-US" b="1"/>
              <a:t>Managing and Controlling Projects</a:t>
            </a:r>
            <a:endParaRPr lang="en-US"/>
          </a:p>
          <a:p>
            <a:r>
              <a:rPr lang="en-US" dirty="0"/>
              <a:t>The Monitoring and Controlling Process in project management is </a:t>
            </a:r>
            <a:r>
              <a:rPr lang="en-US" b="1" dirty="0"/>
              <a:t>a method of keeping a project on track and ensuring that appropriate standards and deadlines are met</a:t>
            </a:r>
            <a:r>
              <a:rPr lang="en-US" dirty="0"/>
              <a:t>.</a:t>
            </a:r>
          </a:p>
          <a:p>
            <a:endParaRPr lang="en-US" dirty="0"/>
          </a:p>
          <a:p>
            <a:r>
              <a:rPr lang="en-US" dirty="0"/>
              <a:t> The process requires the project manager to collect and understand information about the project, team, and circumstances to make informed decisions.</a:t>
            </a:r>
          </a:p>
          <a:p>
            <a:endParaRPr lang="en-US" dirty="0"/>
          </a:p>
        </p:txBody>
      </p:sp>
    </p:spTree>
    <p:extLst>
      <p:ext uri="{BB962C8B-B14F-4D97-AF65-F5344CB8AC3E}">
        <p14:creationId xmlns:p14="http://schemas.microsoft.com/office/powerpoint/2010/main" val="4218830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0"/>
            <a:ext cx="7112000" cy="6858000"/>
          </a:xfrm>
        </p:spPr>
        <p:txBody>
          <a:bodyPr>
            <a:normAutofit/>
          </a:bodyPr>
          <a:lstStyle/>
          <a:p>
            <a:pPr algn="just"/>
            <a:r>
              <a:rPr lang="en-US" dirty="0"/>
              <a:t>The </a:t>
            </a:r>
            <a:r>
              <a:rPr lang="en-US" b="1" dirty="0"/>
              <a:t>project management triangle</a:t>
            </a:r>
            <a:r>
              <a:rPr lang="en-US" dirty="0"/>
              <a:t> (called also the </a:t>
            </a:r>
            <a:r>
              <a:rPr lang="en-US" i="1" dirty="0"/>
              <a:t>triple constraint</a:t>
            </a:r>
            <a:r>
              <a:rPr lang="en-US" dirty="0"/>
              <a:t>, </a:t>
            </a:r>
            <a:r>
              <a:rPr lang="en-US" i="1" dirty="0"/>
              <a:t>iron triangle</a:t>
            </a:r>
            <a:r>
              <a:rPr lang="en-US" dirty="0"/>
              <a:t> and </a:t>
            </a:r>
            <a:r>
              <a:rPr lang="en-US" i="1" dirty="0"/>
              <a:t>project triangle</a:t>
            </a:r>
            <a:r>
              <a:rPr lang="en-US" dirty="0"/>
              <a:t>) is a model of the constraints of </a:t>
            </a:r>
            <a:r>
              <a:rPr lang="en-US" dirty="0">
                <a:hlinkClick r:id="rId2" tooltip="Project management"/>
              </a:rPr>
              <a:t>project management</a:t>
            </a:r>
            <a:r>
              <a:rPr lang="en-US" dirty="0"/>
              <a:t>.</a:t>
            </a:r>
          </a:p>
          <a:p>
            <a:pPr algn="just"/>
            <a:r>
              <a:rPr lang="en-US" dirty="0"/>
              <a:t> While its origins are unclear, it has been used since at least the 1950s.</a:t>
            </a:r>
            <a:endParaRPr lang="en-US" baseline="30000" dirty="0"/>
          </a:p>
          <a:p>
            <a:pPr algn="just"/>
            <a:r>
              <a:rPr lang="en-US" dirty="0"/>
              <a:t>It contends that: </a:t>
            </a:r>
          </a:p>
          <a:p>
            <a:pPr algn="just"/>
            <a:r>
              <a:rPr lang="en-US" dirty="0"/>
              <a:t>The </a:t>
            </a:r>
            <a:r>
              <a:rPr lang="en-US" dirty="0">
                <a:hlinkClick r:id="rId3" tooltip="Quality (business)"/>
              </a:rPr>
              <a:t>quality</a:t>
            </a:r>
            <a:r>
              <a:rPr lang="en-US" dirty="0"/>
              <a:t> of work is constrained by the project's budget, deadlines and scope (features).</a:t>
            </a:r>
          </a:p>
          <a:p>
            <a:pPr algn="just"/>
            <a:r>
              <a:rPr lang="en-US" dirty="0"/>
              <a:t>The </a:t>
            </a:r>
            <a:r>
              <a:rPr lang="en-US" dirty="0">
                <a:hlinkClick r:id="rId4" tooltip="Project manager"/>
              </a:rPr>
              <a:t>project manager</a:t>
            </a:r>
            <a:r>
              <a:rPr lang="en-US" dirty="0"/>
              <a:t> can trade between constraints.</a:t>
            </a:r>
          </a:p>
          <a:p>
            <a:pPr algn="just"/>
            <a:r>
              <a:rPr lang="en-US" dirty="0"/>
              <a:t>Changes in one constraint necessitate changes in others to compensate or quality will suffer.</a:t>
            </a:r>
          </a:p>
          <a:p>
            <a:pPr algn="just"/>
            <a:endParaRPr lang="en-US" dirty="0"/>
          </a:p>
        </p:txBody>
      </p:sp>
      <p:pic>
        <p:nvPicPr>
          <p:cNvPr id="7" name="Content Placeholder 6"/>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8355157" y="1357745"/>
            <a:ext cx="3836843" cy="3625778"/>
          </a:xfrm>
        </p:spPr>
      </p:pic>
    </p:spTree>
    <p:extLst>
      <p:ext uri="{BB962C8B-B14F-4D97-AF65-F5344CB8AC3E}">
        <p14:creationId xmlns:p14="http://schemas.microsoft.com/office/powerpoint/2010/main" val="188626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solidFill>
                  <a:srgbClr val="FF0000"/>
                </a:solidFill>
              </a:rPr>
              <a:t>Managing project scope, time, and budget is a challenging aspect of project management. </a:t>
            </a:r>
          </a:p>
          <a:p>
            <a:r>
              <a:rPr lang="en-US" dirty="0"/>
              <a:t>Here are some practical point : </a:t>
            </a:r>
          </a:p>
          <a:p>
            <a:r>
              <a:rPr lang="en-US" b="1" dirty="0"/>
              <a:t>Define the project scope, goals, and objectives.</a:t>
            </a:r>
            <a:r>
              <a:rPr lang="en-US" dirty="0"/>
              <a:t> </a:t>
            </a:r>
          </a:p>
          <a:p>
            <a:endParaRPr lang="en-US" dirty="0"/>
          </a:p>
          <a:p>
            <a:r>
              <a:rPr lang="en-US" b="1" dirty="0"/>
              <a:t>Break down the project into smaller tasks and deliverables.</a:t>
            </a:r>
          </a:p>
          <a:p>
            <a:endParaRPr lang="en-US" dirty="0"/>
          </a:p>
          <a:p>
            <a:r>
              <a:rPr lang="en-US" b="1" dirty="0"/>
              <a:t>Estimate the time and resources needed for each task and deliverable</a:t>
            </a:r>
            <a:r>
              <a:rPr lang="en-US" dirty="0"/>
              <a:t>.</a:t>
            </a:r>
          </a:p>
        </p:txBody>
      </p:sp>
    </p:spTree>
    <p:extLst>
      <p:ext uri="{BB962C8B-B14F-4D97-AF65-F5344CB8AC3E}">
        <p14:creationId xmlns:p14="http://schemas.microsoft.com/office/powerpoint/2010/main" val="325788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b="1" dirty="0"/>
              <a:t>1 Define the scope </a:t>
            </a:r>
          </a:p>
          <a:p>
            <a:r>
              <a:rPr lang="en-US" dirty="0"/>
              <a:t>The scope of a project is the sum of all the deliverables, requirements, and objectives that the project aims to achieve. </a:t>
            </a:r>
          </a:p>
          <a:p>
            <a:endParaRPr lang="en-US" dirty="0"/>
          </a:p>
          <a:p>
            <a:r>
              <a:rPr lang="en-US" dirty="0"/>
              <a:t>It defines what the project will and will not do, and sets the boundaries and expectations for the project team and the stakeholders.</a:t>
            </a:r>
          </a:p>
          <a:p>
            <a:endParaRPr lang="en-US" dirty="0"/>
          </a:p>
          <a:p>
            <a:r>
              <a:rPr lang="en-US" dirty="0"/>
              <a:t> To define the scope of a project, you need to gather and analyze the needs and expectations of the stakeholders, document the project scope statement, and create a work breakdown structure (WBS). </a:t>
            </a:r>
          </a:p>
          <a:p>
            <a:endParaRPr lang="en-US" dirty="0"/>
          </a:p>
          <a:p>
            <a:r>
              <a:rPr lang="en-US" dirty="0"/>
              <a:t>The WBS is a hierarchical decomposition of the project scope into manageable chunks of work, each with a clear outcome and responsibility.</a:t>
            </a:r>
          </a:p>
          <a:p>
            <a:endParaRPr lang="en-US" dirty="0"/>
          </a:p>
          <a:p>
            <a:r>
              <a:rPr lang="en-US" dirty="0"/>
              <a:t> A well-defined scope will help you avoid scope creep, which is the tendency for the scope to change or expand over time without proper authorization or control. </a:t>
            </a:r>
          </a:p>
          <a:p>
            <a:endParaRPr lang="en-US" dirty="0"/>
          </a:p>
        </p:txBody>
      </p:sp>
    </p:spTree>
    <p:extLst>
      <p:ext uri="{BB962C8B-B14F-4D97-AF65-F5344CB8AC3E}">
        <p14:creationId xmlns:p14="http://schemas.microsoft.com/office/powerpoint/2010/main" val="637065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b="1" dirty="0"/>
              <a:t>2 Estimate the time </a:t>
            </a:r>
          </a:p>
          <a:p>
            <a:r>
              <a:rPr lang="en-US" dirty="0"/>
              <a:t>The time of a project is the duration it will take to complete all the tasks and activities required to deliver the project scope. </a:t>
            </a:r>
          </a:p>
          <a:p>
            <a:endParaRPr lang="en-US" dirty="0"/>
          </a:p>
          <a:p>
            <a:r>
              <a:rPr lang="en-US" dirty="0"/>
              <a:t>It depends on the availability, skills, and productivity of the project team, as well as the dependencies, risks, and uncertainties involved in the project. </a:t>
            </a:r>
          </a:p>
          <a:p>
            <a:endParaRPr lang="en-US" dirty="0"/>
          </a:p>
          <a:p>
            <a:r>
              <a:rPr lang="en-US" dirty="0"/>
              <a:t>To estimate the time of a project, you need to identify and sequence the tasks and activities, assign resources and durations to each task, and develop a project schedule.</a:t>
            </a:r>
          </a:p>
          <a:p>
            <a:endParaRPr lang="en-US" dirty="0"/>
          </a:p>
          <a:p>
            <a:r>
              <a:rPr lang="en-US" dirty="0"/>
              <a:t> The project schedule is a graphical representation of the project timeline, showing the start and end dates, milestones, and critical path of the project.</a:t>
            </a:r>
          </a:p>
          <a:p>
            <a:endParaRPr lang="en-US" dirty="0"/>
          </a:p>
          <a:p>
            <a:r>
              <a:rPr lang="en-US" dirty="0"/>
              <a:t> A realistic and accurate time estimate will help you meet the deadlines, manage the expectations, and avoid delays or overruns. </a:t>
            </a:r>
          </a:p>
          <a:p>
            <a:endParaRPr lang="en-US" dirty="0"/>
          </a:p>
        </p:txBody>
      </p:sp>
    </p:spTree>
    <p:extLst>
      <p:ext uri="{BB962C8B-B14F-4D97-AF65-F5344CB8AC3E}">
        <p14:creationId xmlns:p14="http://schemas.microsoft.com/office/powerpoint/2010/main" val="99179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13D18-3B50-ED36-93AB-3A67A895A945}"/>
              </a:ext>
            </a:extLst>
          </p:cNvPr>
          <p:cNvSpPr>
            <a:spLocks noGrp="1"/>
          </p:cNvSpPr>
          <p:nvPr>
            <p:ph idx="1"/>
          </p:nvPr>
        </p:nvSpPr>
        <p:spPr>
          <a:xfrm>
            <a:off x="0" y="0"/>
            <a:ext cx="12192000" cy="6858000"/>
          </a:xfrm>
        </p:spPr>
        <p:txBody>
          <a:bodyPr>
            <a:normAutofit lnSpcReduction="10000"/>
          </a:bodyPr>
          <a:lstStyle/>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Feasibility Analysis</a:t>
            </a:r>
            <a:r>
              <a:rPr kumimoji="0" lang="en-US" altLang="en-US" sz="2800" b="0" i="0" u="none" strike="noStrike" cap="none" normalizeH="0" baseline="0" dirty="0">
                <a:ln>
                  <a:noFill/>
                </a:ln>
                <a:solidFill>
                  <a:schemeClr val="tx1"/>
                </a:solidFill>
                <a:effectLst/>
                <a:latin typeface="Arial" panose="020B0604020202020204" pitchFamily="34" charset="0"/>
              </a:rPr>
              <a:t>: Evaluate technical, economic, and operational feasibility.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helps determine if the project can be done within the organization's resources, budget, and time constraints.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Technical Feasibility</a:t>
            </a:r>
            <a:r>
              <a:rPr kumimoji="0" lang="en-US" altLang="en-US" sz="2800" b="0" i="0" u="none" strike="noStrike" cap="none" normalizeH="0" baseline="0" dirty="0">
                <a:ln>
                  <a:noFill/>
                </a:ln>
                <a:solidFill>
                  <a:schemeClr val="tx1"/>
                </a:solidFill>
                <a:effectLst/>
                <a:latin typeface="Arial" panose="020B0604020202020204" pitchFamily="34" charset="0"/>
              </a:rPr>
              <a:t>: Assess if the current technology can support the project.</a:t>
            </a:r>
          </a:p>
          <a:p>
            <a:pPr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Economic Feasibility</a:t>
            </a:r>
            <a:r>
              <a:rPr kumimoji="0" lang="en-US" altLang="en-US" sz="2800" b="0" i="0" u="none" strike="noStrike" cap="none" normalizeH="0" baseline="0" dirty="0">
                <a:ln>
                  <a:noFill/>
                </a:ln>
                <a:solidFill>
                  <a:schemeClr val="tx1"/>
                </a:solidFill>
                <a:effectLst/>
                <a:latin typeface="Arial" panose="020B0604020202020204" pitchFamily="34" charset="0"/>
              </a:rPr>
              <a:t>: Determine if the project is cost-effective.</a:t>
            </a:r>
          </a:p>
          <a:p>
            <a:pPr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Operational Feasibility</a:t>
            </a:r>
            <a:r>
              <a:rPr kumimoji="0" lang="en-US" altLang="en-US" sz="2800" b="0" i="0" u="none" strike="noStrike" cap="none" normalizeH="0" baseline="0" dirty="0">
                <a:ln>
                  <a:noFill/>
                </a:ln>
                <a:solidFill>
                  <a:schemeClr val="tx1"/>
                </a:solidFill>
                <a:effectLst/>
                <a:latin typeface="Arial" panose="020B0604020202020204" pitchFamily="34" charset="0"/>
              </a:rPr>
              <a:t>: Ensure that the project will operate as intended and meets the business goals.</a:t>
            </a:r>
          </a:p>
          <a:p>
            <a:pPr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Prioritization</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lnSpc>
                <a:spcPct val="100000"/>
              </a:lnSpc>
              <a:spcBef>
                <a:spcPct val="0"/>
              </a:spcBef>
              <a:spcAft>
                <a:spcPct val="0"/>
              </a:spcAft>
              <a:buNone/>
            </a:pPr>
            <a:r>
              <a:rPr kumimoji="0" lang="en-US" altLang="en-US" sz="2800" b="0" i="0" u="none" strike="noStrike" cap="none" normalizeH="0" baseline="0" dirty="0">
                <a:ln>
                  <a:noFill/>
                </a:ln>
                <a:solidFill>
                  <a:schemeClr val="tx1"/>
                </a:solidFill>
                <a:effectLst/>
                <a:latin typeface="Arial" panose="020B0604020202020204" pitchFamily="34" charset="0"/>
              </a:rPr>
              <a:t>Compare different projects based on their benefits, costs, and risks.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Tools like scoring models and cost-benefit analysis can help in prioritizing.</a:t>
            </a:r>
          </a:p>
          <a:p>
            <a:endParaRPr lang="en-US" dirty="0"/>
          </a:p>
        </p:txBody>
      </p:sp>
    </p:spTree>
    <p:extLst>
      <p:ext uri="{BB962C8B-B14F-4D97-AF65-F5344CB8AC3E}">
        <p14:creationId xmlns:p14="http://schemas.microsoft.com/office/powerpoint/2010/main" val="3056639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b="1" dirty="0"/>
              <a:t>3 Budget the cost </a:t>
            </a:r>
          </a:p>
          <a:p>
            <a:r>
              <a:rPr lang="en-US" dirty="0"/>
              <a:t>The cost of a project is the amount of money required to execute and complete the project. </a:t>
            </a:r>
          </a:p>
          <a:p>
            <a:r>
              <a:rPr lang="en-US" dirty="0"/>
              <a:t>It includes the direct and indirect costs of the resources, materials, equipment, and services needed for the project.</a:t>
            </a:r>
          </a:p>
          <a:p>
            <a:endParaRPr lang="en-US" dirty="0"/>
          </a:p>
          <a:p>
            <a:r>
              <a:rPr lang="en-US" dirty="0"/>
              <a:t> To budget the cost of a project, you need to estimate the costs of each task and activity, aggregate the costs to obtain the total project cost, and allocate a contingency reserve for potential risks or changes. </a:t>
            </a:r>
          </a:p>
          <a:p>
            <a:endParaRPr lang="en-US" dirty="0"/>
          </a:p>
          <a:p>
            <a:r>
              <a:rPr lang="en-US" dirty="0"/>
              <a:t>The project budget is a financial plan that shows the expected income and expenditure of the project, and serves as a baseline for measuring and controlling the project performance. </a:t>
            </a:r>
          </a:p>
          <a:p>
            <a:endParaRPr lang="en-US" dirty="0"/>
          </a:p>
          <a:p>
            <a:r>
              <a:rPr lang="en-US" dirty="0"/>
              <a:t>A realistic and accurate cost budget will help you optimize the use of resources, manage the cash flow, and avoid overspending or underfunding. </a:t>
            </a:r>
          </a:p>
          <a:p>
            <a:endParaRPr lang="en-US" dirty="0"/>
          </a:p>
        </p:txBody>
      </p:sp>
    </p:spTree>
    <p:extLst>
      <p:ext uri="{BB962C8B-B14F-4D97-AF65-F5344CB8AC3E}">
        <p14:creationId xmlns:p14="http://schemas.microsoft.com/office/powerpoint/2010/main" val="61998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07273" cy="6858000"/>
          </a:xfrm>
        </p:spPr>
        <p:txBody>
          <a:bodyPr>
            <a:normAutofit/>
          </a:bodyPr>
          <a:lstStyle/>
          <a:p>
            <a:pPr marL="0" indent="0">
              <a:buNone/>
            </a:pPr>
            <a:r>
              <a:rPr lang="en-US" b="1" dirty="0"/>
              <a:t>Monitor and control </a:t>
            </a:r>
          </a:p>
          <a:p>
            <a:r>
              <a:rPr lang="en-US" dirty="0"/>
              <a:t>Monitoring and controlling the scope, time, and cost of a project is an ongoing process that involves measuring, comparing, and adjusting the actual performance against the planned performance in order to identify and resolve any issues or deviations that may affect the project quality, scope, time, or cost.</a:t>
            </a:r>
          </a:p>
          <a:p>
            <a:pPr marL="0" indent="0">
              <a:buNone/>
            </a:pPr>
            <a:r>
              <a:rPr lang="en-US" dirty="0"/>
              <a:t> </a:t>
            </a:r>
          </a:p>
          <a:p>
            <a:r>
              <a:rPr lang="en-US" dirty="0"/>
              <a:t>To do this effectively, you need to use various tools and techniques such as </a:t>
            </a:r>
          </a:p>
          <a:p>
            <a:r>
              <a:rPr lang="en-US" dirty="0"/>
              <a:t>Scope verification, </a:t>
            </a:r>
          </a:p>
          <a:p>
            <a:r>
              <a:rPr lang="en-US" dirty="0"/>
              <a:t>Scope change control, </a:t>
            </a:r>
          </a:p>
          <a:p>
            <a:r>
              <a:rPr lang="en-US" dirty="0"/>
              <a:t>Schedule control,</a:t>
            </a:r>
          </a:p>
          <a:p>
            <a:r>
              <a:rPr lang="en-US" dirty="0"/>
              <a:t> Cost control, and </a:t>
            </a:r>
          </a:p>
          <a:p>
            <a:r>
              <a:rPr lang="en-US" dirty="0"/>
              <a:t>Earned value management (EVM).</a:t>
            </a:r>
          </a:p>
          <a:p>
            <a:endParaRPr lang="en-US" dirty="0"/>
          </a:p>
        </p:txBody>
      </p:sp>
    </p:spTree>
    <p:extLst>
      <p:ext uri="{BB962C8B-B14F-4D97-AF65-F5344CB8AC3E}">
        <p14:creationId xmlns:p14="http://schemas.microsoft.com/office/powerpoint/2010/main" val="3360912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 Scope verification ensures that the project deliverables meet the requirements and expectations of stakeholders.</a:t>
            </a:r>
          </a:p>
          <a:p>
            <a:endParaRPr lang="en-US" dirty="0"/>
          </a:p>
          <a:p>
            <a:r>
              <a:rPr lang="en-US" dirty="0"/>
              <a:t> Scope change control manages and documents any changes to the project scope.</a:t>
            </a:r>
          </a:p>
          <a:p>
            <a:endParaRPr lang="en-US" dirty="0"/>
          </a:p>
          <a:p>
            <a:r>
              <a:rPr lang="en-US" dirty="0"/>
              <a:t>Schedule control updates and adjusts the project schedule to reflect the actual progress. </a:t>
            </a:r>
          </a:p>
          <a:p>
            <a:endParaRPr lang="en-US" dirty="0"/>
          </a:p>
          <a:p>
            <a:r>
              <a:rPr lang="en-US" dirty="0"/>
              <a:t>Cost control tracks and manages the project budget. EVM integrates the scope, time, and cost measurements to assess the project performance and progress.</a:t>
            </a:r>
          </a:p>
          <a:p>
            <a:endParaRPr lang="en-US" dirty="0"/>
          </a:p>
          <a:p>
            <a:r>
              <a:rPr lang="en-US" dirty="0"/>
              <a:t> By applying these tips and tools, you can manage your projects effectively and deliver high-quality results that satisfy your stakeholders. </a:t>
            </a:r>
          </a:p>
          <a:p>
            <a:endParaRPr lang="en-US" dirty="0"/>
          </a:p>
        </p:txBody>
      </p:sp>
    </p:spTree>
    <p:extLst>
      <p:ext uri="{BB962C8B-B14F-4D97-AF65-F5344CB8AC3E}">
        <p14:creationId xmlns:p14="http://schemas.microsoft.com/office/powerpoint/2010/main" val="1833699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solidFill>
                  <a:srgbClr val="FF0000"/>
                </a:solidFill>
              </a:rPr>
              <a:t>Staffing and coordinating project activities</a:t>
            </a:r>
          </a:p>
          <a:p>
            <a:r>
              <a:rPr lang="en-US" dirty="0"/>
              <a:t>Staffing and coordinating project activities“</a:t>
            </a:r>
          </a:p>
          <a:p>
            <a:endParaRPr lang="en-US" dirty="0"/>
          </a:p>
          <a:p>
            <a:pPr algn="just"/>
            <a:r>
              <a:rPr lang="en-US" dirty="0"/>
              <a:t> The process of selecting the right people for a project team and then managing their work by assigning tasks, monitoring progress, and ensuring all project elements are working together smoothly to achieve the desired outcome; essentially, it involves recruiting the necessary team members and coordinating their efforts throughout the project lifecycle to meet deadlines and goals.</a:t>
            </a:r>
          </a:p>
          <a:p>
            <a:pPr algn="just"/>
            <a:endParaRPr lang="en-US" dirty="0"/>
          </a:p>
        </p:txBody>
      </p:sp>
    </p:spTree>
    <p:extLst>
      <p:ext uri="{BB962C8B-B14F-4D97-AF65-F5344CB8AC3E}">
        <p14:creationId xmlns:p14="http://schemas.microsoft.com/office/powerpoint/2010/main" val="2943017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20000"/>
          </a:bodyPr>
          <a:lstStyle/>
          <a:p>
            <a:pPr marL="0" lvl="0" indent="0" eaLnBrk="0" fontAlgn="base" hangingPunct="0">
              <a:lnSpc>
                <a:spcPct val="100000"/>
              </a:lnSpc>
              <a:spcBef>
                <a:spcPct val="0"/>
              </a:spcBef>
              <a:spcAft>
                <a:spcPct val="0"/>
              </a:spcAft>
              <a:buNone/>
            </a:pPr>
            <a:r>
              <a:rPr lang="en-US" altLang="en-US" sz="3100" b="1" dirty="0">
                <a:solidFill>
                  <a:srgbClr val="FF0000"/>
                </a:solidFill>
                <a:latin typeface="Times New Roman" panose="02020603050405020304" pitchFamily="18" charset="0"/>
                <a:cs typeface="Times New Roman" panose="02020603050405020304" pitchFamily="18" charset="0"/>
              </a:rPr>
              <a:t>Key aspects of staffing and coordinating project activities: </a:t>
            </a:r>
          </a:p>
          <a:p>
            <a:pPr marL="0" lvl="0" indent="0" eaLnBrk="0" fontAlgn="base" hangingPunct="0">
              <a:lnSpc>
                <a:spcPct val="100000"/>
              </a:lnSpc>
              <a:spcBef>
                <a:spcPct val="0"/>
              </a:spcBef>
              <a:spcAft>
                <a:spcPct val="0"/>
              </a:spcAft>
              <a:buFontTx/>
              <a:buChar char="•"/>
            </a:pPr>
            <a:r>
              <a:rPr lang="en-US" altLang="en-US" sz="3100" b="1" dirty="0">
                <a:latin typeface="Times New Roman" panose="02020603050405020304" pitchFamily="18" charset="0"/>
                <a:cs typeface="Times New Roman" panose="02020603050405020304" pitchFamily="18" charset="0"/>
              </a:rPr>
              <a:t>Identifying needs:</a:t>
            </a:r>
            <a:r>
              <a:rPr lang="en-US" altLang="en-US" sz="31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3100" dirty="0">
                <a:latin typeface="Times New Roman" panose="02020603050405020304" pitchFamily="18" charset="0"/>
                <a:cs typeface="Times New Roman" panose="02020603050405020304" pitchFamily="18" charset="0"/>
              </a:rPr>
              <a:t>Analyzing the project requirements to determine the specific skills and expertise needed on the team. </a:t>
            </a:r>
          </a:p>
          <a:p>
            <a:pPr marL="0" lvl="0" indent="0" eaLnBrk="0" fontAlgn="base" hangingPunct="0">
              <a:lnSpc>
                <a:spcPct val="100000"/>
              </a:lnSpc>
              <a:spcBef>
                <a:spcPct val="0"/>
              </a:spcBef>
              <a:spcAft>
                <a:spcPct val="0"/>
              </a:spcAft>
              <a:buNone/>
            </a:pPr>
            <a:endParaRPr lang="en-US" altLang="en-US" sz="31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3100" b="1" dirty="0">
                <a:latin typeface="Times New Roman" panose="02020603050405020304" pitchFamily="18" charset="0"/>
                <a:cs typeface="Times New Roman" panose="02020603050405020304" pitchFamily="18" charset="0"/>
              </a:rPr>
              <a:t>Recruitment:</a:t>
            </a:r>
            <a:r>
              <a:rPr lang="en-US" altLang="en-US" sz="31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3100" dirty="0">
                <a:latin typeface="Times New Roman" panose="02020603050405020304" pitchFamily="18" charset="0"/>
                <a:cs typeface="Times New Roman" panose="02020603050405020304" pitchFamily="18" charset="0"/>
              </a:rPr>
              <a:t>Selecting qualified individuals from within the organization or through external hiring to fill those roles. </a:t>
            </a:r>
          </a:p>
          <a:p>
            <a:pPr marL="0" lvl="0" indent="0" eaLnBrk="0" fontAlgn="base" hangingPunct="0">
              <a:lnSpc>
                <a:spcPct val="100000"/>
              </a:lnSpc>
              <a:spcBef>
                <a:spcPct val="0"/>
              </a:spcBef>
              <a:spcAft>
                <a:spcPct val="0"/>
              </a:spcAft>
              <a:buNone/>
            </a:pPr>
            <a:endParaRPr lang="en-US" altLang="en-US" sz="31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3100" b="1" dirty="0">
                <a:latin typeface="Times New Roman" panose="02020603050405020304" pitchFamily="18" charset="0"/>
                <a:cs typeface="Times New Roman" panose="02020603050405020304" pitchFamily="18" charset="0"/>
              </a:rPr>
              <a:t>Role assignment:</a:t>
            </a:r>
            <a:r>
              <a:rPr lang="en-US" altLang="en-US" sz="31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3100" dirty="0">
                <a:latin typeface="Times New Roman" panose="02020603050405020304" pitchFamily="18" charset="0"/>
                <a:cs typeface="Times New Roman" panose="02020603050405020304" pitchFamily="18" charset="0"/>
              </a:rPr>
              <a:t>Clearly defining the responsibilities and tasks for each team member based on their skills and experience. </a:t>
            </a:r>
          </a:p>
          <a:p>
            <a:pPr marL="0" lvl="0" indent="0" eaLnBrk="0" fontAlgn="base" hangingPunct="0">
              <a:lnSpc>
                <a:spcPct val="100000"/>
              </a:lnSpc>
              <a:spcBef>
                <a:spcPct val="0"/>
              </a:spcBef>
              <a:spcAft>
                <a:spcPct val="0"/>
              </a:spcAft>
              <a:buNone/>
            </a:pPr>
            <a:endParaRPr lang="en-US" altLang="en-US" sz="31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3100" b="1" dirty="0">
                <a:latin typeface="Times New Roman" panose="02020603050405020304" pitchFamily="18" charset="0"/>
                <a:cs typeface="Times New Roman" panose="02020603050405020304" pitchFamily="18" charset="0"/>
              </a:rPr>
              <a:t>Project planning:</a:t>
            </a:r>
            <a:r>
              <a:rPr lang="en-US" altLang="en-US" sz="31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3100" dirty="0">
                <a:latin typeface="Times New Roman" panose="02020603050405020304" pitchFamily="18" charset="0"/>
                <a:cs typeface="Times New Roman" panose="02020603050405020304" pitchFamily="18" charset="0"/>
              </a:rPr>
              <a:t>Creating a detailed project plan outlining timelines, milestones, dependencies, and resource allocation. </a:t>
            </a:r>
          </a:p>
          <a:p>
            <a:pPr marL="0" lvl="0" indent="0" eaLnBrk="0" fontAlgn="base" hangingPunct="0">
              <a:lnSpc>
                <a:spcPct val="100000"/>
              </a:lnSpc>
              <a:spcBef>
                <a:spcPct val="0"/>
              </a:spcBef>
              <a:spcAft>
                <a:spcPct val="0"/>
              </a:spcAft>
              <a:buNone/>
            </a:pPr>
            <a:endParaRPr lang="en-US" altLang="en-US" sz="31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3100" b="1" dirty="0">
                <a:latin typeface="Times New Roman" panose="02020603050405020304" pitchFamily="18" charset="0"/>
                <a:cs typeface="Times New Roman" panose="02020603050405020304" pitchFamily="18" charset="0"/>
              </a:rPr>
              <a:t>Communication management:</a:t>
            </a:r>
            <a:r>
              <a:rPr lang="en-US" altLang="en-US" sz="31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3100" dirty="0">
                <a:latin typeface="Times New Roman" panose="02020603050405020304" pitchFamily="18" charset="0"/>
                <a:cs typeface="Times New Roman" panose="02020603050405020304" pitchFamily="18" charset="0"/>
              </a:rPr>
              <a:t>Maintaining open communication channels to keep the team informed about progress, updates, and potential issues.</a:t>
            </a:r>
          </a:p>
          <a:p>
            <a:pPr marL="0" lvl="0" indent="0" eaLnBrk="0" fontAlgn="base" hangingPunct="0">
              <a:lnSpc>
                <a:spcPct val="100000"/>
              </a:lnSpc>
              <a:spcBef>
                <a:spcPct val="0"/>
              </a:spcBef>
              <a:spcAft>
                <a:spcPct val="0"/>
              </a:spcAft>
              <a:buNone/>
            </a:pPr>
            <a:r>
              <a:rPr lang="en-US" altLang="en-US" sz="3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3049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Task delegation:</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Assigning specific tasks to team members based on their expertise and workload. </a:t>
            </a:r>
          </a:p>
          <a:p>
            <a:pPr marL="0" lvl="0" indent="0" eaLnBrk="0" fontAlgn="base" hangingPunct="0">
              <a:lnSpc>
                <a:spcPct val="10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Progress monitoring:</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Regularly tracking the progress of each activity against the project plan to identify any deviations or potential problems.</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Risk mitigation:</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Proactively identifying and addressing potential risks that could impact project success. </a:t>
            </a:r>
          </a:p>
          <a:p>
            <a:pPr marL="0" lvl="0" indent="0" eaLnBrk="0" fontAlgn="base" hangingPunct="0">
              <a:lnSpc>
                <a:spcPct val="10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Collaboration:</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Fostering a collaborative environment where team members work together effectively to achieve shared goals. </a:t>
            </a:r>
          </a:p>
          <a:p>
            <a:endParaRPr lang="en-US" dirty="0"/>
          </a:p>
          <a:p>
            <a:endParaRPr lang="en-US" dirty="0"/>
          </a:p>
        </p:txBody>
      </p:sp>
    </p:spTree>
    <p:extLst>
      <p:ext uri="{BB962C8B-B14F-4D97-AF65-F5344CB8AC3E}">
        <p14:creationId xmlns:p14="http://schemas.microsoft.com/office/powerpoint/2010/main" val="1830891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rPr>
              <a:t>Who is responsible for staffing and coordinating project activities?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Project Manager:</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Typically takes the lead in staffing a project, assigning tasks, and overseeing overall coordination to ensure the project runs smoothly.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Project Coordinator:</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May assist the project manager in day-to-day coordination tasks, including communication, task tracking, and administrative support.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4071463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rPr>
              <a:t>Important considerations when staffing and coordinating project activities: </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Team composition:</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Building a balanced team with diverse skills and expertise to address all project aspects.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Resource availability:</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Ensuring that the required resources (people, budget, time) are allocated appropriately.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Stakeholder management:</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Keeping key stakeholders informed about project progress and addressing their concerns.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2498902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88727"/>
          </a:xfrm>
        </p:spPr>
        <p:txBody>
          <a:bodyPr>
            <a:normAutofit/>
          </a:bodyPr>
          <a:lstStyle/>
          <a:p>
            <a:pPr marL="0" lvl="0" indent="0" eaLnBrk="0" fontAlgn="base" hangingPunct="0">
              <a:lnSpc>
                <a:spcPct val="100000"/>
              </a:lnSpc>
              <a:spcBef>
                <a:spcPct val="0"/>
              </a:spcBef>
              <a:spcAft>
                <a:spcPct val="0"/>
              </a:spcAft>
              <a:buNone/>
            </a:pPr>
            <a:r>
              <a:rPr lang="en-US" altLang="en-US" b="1" dirty="0">
                <a:solidFill>
                  <a:srgbClr val="FF0000"/>
                </a:solidFill>
                <a:latin typeface="Arial" panose="020B0604020202020204" pitchFamily="34" charset="0"/>
              </a:rPr>
              <a:t>Risk management strategies include: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Risk identification</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Define potential risk scenarios that could impact the organization's ability to conduct business.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Risk analysis</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Evaluate the likelihood and potential impact of each risk. A risk heat map can help visualize the nature and impact of risks.</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Risk data quality assessment</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Ensure that risk management decisions are based on accurate and high-quality information. </a:t>
            </a:r>
          </a:p>
        </p:txBody>
      </p:sp>
    </p:spTree>
    <p:extLst>
      <p:ext uri="{BB962C8B-B14F-4D97-AF65-F5344CB8AC3E}">
        <p14:creationId xmlns:p14="http://schemas.microsoft.com/office/powerpoint/2010/main" val="1470553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Mitigating risks</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A common risk response that may be the best option if a risk poses a real threat.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Risk acceptance</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Accept that some level of loss is likely to occur and assume not taking any action to mitigate its impact.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Risk avoidance</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Eliminate or withdraw from activities or situations that present unacceptable levels of risk.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Monitor risk</a:t>
            </a:r>
            <a:r>
              <a:rPr lang="en-US" altLang="en-US"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Maintain a risk monitoring strategy as part of your plan because new risks constantly emerge.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Risk management is important because it helps organizations understand how to identify and mitigate potential risks. </a:t>
            </a: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These risks could have a significant impact on the organization's reputation, financial stability, or result in non-compliance with laws or regulations.</a:t>
            </a:r>
          </a:p>
          <a:p>
            <a:endParaRPr lang="en-US" dirty="0"/>
          </a:p>
          <a:p>
            <a:endParaRPr lang="en-US" dirty="0"/>
          </a:p>
        </p:txBody>
      </p:sp>
    </p:spTree>
    <p:extLst>
      <p:ext uri="{BB962C8B-B14F-4D97-AF65-F5344CB8AC3E}">
        <p14:creationId xmlns:p14="http://schemas.microsoft.com/office/powerpoint/2010/main" val="389856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C0769-7ACC-30CE-8DA2-66A8D51F4580}"/>
              </a:ext>
            </a:extLst>
          </p:cNvPr>
          <p:cNvSpPr>
            <a:spLocks noGrp="1"/>
          </p:cNvSpPr>
          <p:nvPr>
            <p:ph idx="1"/>
          </p:nvPr>
        </p:nvSpPr>
        <p:spPr>
          <a:xfrm>
            <a:off x="0" y="0"/>
            <a:ext cx="12192000" cy="6858000"/>
          </a:xfrm>
        </p:spPr>
        <p:txBody>
          <a:bodyPr>
            <a:normAutofit/>
          </a:bodyPr>
          <a:lstStyle/>
          <a:p>
            <a:pPr marL="0" indent="0">
              <a:buNone/>
            </a:pPr>
            <a:r>
              <a:rPr lang="en-US" sz="3200" b="1" dirty="0">
                <a:solidFill>
                  <a:srgbClr val="FF0000"/>
                </a:solidFill>
              </a:rPr>
              <a:t>Project Planning</a:t>
            </a:r>
          </a:p>
          <a:p>
            <a:r>
              <a:rPr lang="en-US" dirty="0"/>
              <a:t>Once a project is selected, detailed planning is required to set clear directions and ensure successful execution. </a:t>
            </a:r>
          </a:p>
          <a:p>
            <a:r>
              <a:rPr lang="en-US" dirty="0"/>
              <a:t>This involves:</a:t>
            </a:r>
          </a:p>
          <a:p>
            <a:endParaRPr lang="en-US" dirty="0"/>
          </a:p>
          <a:p>
            <a:pPr>
              <a:buFont typeface="Arial" panose="020B0604020202020204" pitchFamily="34" charset="0"/>
              <a:buChar char="•"/>
            </a:pPr>
            <a:r>
              <a:rPr lang="en-US" b="1" dirty="0"/>
              <a:t>Defining Scope and Objectives</a:t>
            </a:r>
            <a:r>
              <a:rPr lang="en-US" dirty="0"/>
              <a:t>: </a:t>
            </a:r>
          </a:p>
          <a:p>
            <a:pPr>
              <a:buFont typeface="Arial" panose="020B0604020202020204" pitchFamily="34" charset="0"/>
              <a:buChar char="•"/>
            </a:pPr>
            <a:r>
              <a:rPr lang="en-US" dirty="0"/>
              <a:t>Clearly outline what the project will deliver and the key goals it aims to achieve. This helps in avoiding scope creep.</a:t>
            </a:r>
          </a:p>
          <a:p>
            <a:pPr>
              <a:buFont typeface="Arial" panose="020B0604020202020204" pitchFamily="34" charset="0"/>
              <a:buChar char="•"/>
            </a:pPr>
            <a:endParaRPr lang="en-US" dirty="0"/>
          </a:p>
          <a:p>
            <a:pPr>
              <a:buFont typeface="Arial" panose="020B0604020202020204" pitchFamily="34" charset="0"/>
              <a:buChar char="•"/>
            </a:pPr>
            <a:r>
              <a:rPr lang="en-US" b="1" dirty="0"/>
              <a:t>Work Breakdown Structure (WBS)</a:t>
            </a:r>
            <a:r>
              <a:rPr lang="en-US" dirty="0"/>
              <a:t>: Break down the project into smaller, manageable tasks or work packages. This helps in organizing tasks and tracking progress.</a:t>
            </a:r>
          </a:p>
          <a:p>
            <a:pPr>
              <a:buFont typeface="Arial" panose="020B0604020202020204" pitchFamily="34" charset="0"/>
              <a:buChar char="•"/>
            </a:pPr>
            <a:endParaRPr lang="en-US" dirty="0"/>
          </a:p>
          <a:p>
            <a:pPr>
              <a:buFont typeface="Arial" panose="020B0604020202020204" pitchFamily="34" charset="0"/>
              <a:buChar char="•"/>
            </a:pPr>
            <a:r>
              <a:rPr lang="en-US" b="1" dirty="0"/>
              <a:t>Scheduling</a:t>
            </a:r>
            <a:r>
              <a:rPr lang="en-US" dirty="0"/>
              <a:t>: Determine the timeline for each task, including start and end dates. Gantt charts and network diagrams can be useful here.</a:t>
            </a:r>
          </a:p>
          <a:p>
            <a:endParaRPr lang="en-US" dirty="0"/>
          </a:p>
        </p:txBody>
      </p:sp>
    </p:spTree>
    <p:extLst>
      <p:ext uri="{BB962C8B-B14F-4D97-AF65-F5344CB8AC3E}">
        <p14:creationId xmlns:p14="http://schemas.microsoft.com/office/powerpoint/2010/main" val="3264049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EE68A-1612-AB32-81E8-8251007CA72C}"/>
              </a:ext>
            </a:extLst>
          </p:cNvPr>
          <p:cNvSpPr>
            <a:spLocks noGrp="1"/>
          </p:cNvSpPr>
          <p:nvPr>
            <p:ph idx="1"/>
          </p:nvPr>
        </p:nvSpPr>
        <p:spPr>
          <a:xfrm>
            <a:off x="0" y="0"/>
            <a:ext cx="12192000" cy="6858000"/>
          </a:xfrm>
        </p:spPr>
        <p:txBody>
          <a:bodyPr>
            <a:normAutofit/>
          </a:bodyPr>
          <a:lstStyle/>
          <a:p>
            <a:pPr algn="ct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ctr"/>
            <a:endParaRPr lang="en-US" altLang="en-US" sz="3600" dirty="0">
              <a:latin typeface="Arial" panose="020B0604020202020204" pitchFamily="34" charset="0"/>
            </a:endParaRPr>
          </a:p>
          <a:p>
            <a:pPr algn="ct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ctr">
              <a:buNone/>
            </a:pPr>
            <a:endPar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ctr">
              <a:buNone/>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management tools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288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899F7-89B8-EA4B-A085-B7323049629A}"/>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Project management tools help teams stay on schedule, collaborate, and track tasks and issues.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Some of the most popular project management tools include: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Click Up</a:t>
            </a:r>
            <a:r>
              <a:rPr kumimoji="0" lang="en-US" altLang="en-US" sz="2800" b="0" i="0" u="none" strike="noStrike" cap="none" normalizeH="0" baseline="0" dirty="0">
                <a:ln>
                  <a:noFill/>
                </a:ln>
                <a:solidFill>
                  <a:schemeClr val="tx1"/>
                </a:solidFill>
                <a:effectLst/>
                <a:latin typeface="Arial" panose="020B0604020202020204" pitchFamily="34" charset="0"/>
              </a:rPr>
              <a:t>: A free tool with AI that's good for customized task views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Trello</a:t>
            </a:r>
            <a:r>
              <a:rPr kumimoji="0" lang="en-US" altLang="en-US" sz="2800" b="0" i="0" u="none" strike="noStrike" cap="none" normalizeH="0" baseline="0" dirty="0">
                <a:ln>
                  <a:noFill/>
                </a:ln>
                <a:solidFill>
                  <a:schemeClr val="tx1"/>
                </a:solidFill>
                <a:effectLst/>
                <a:latin typeface="Arial" panose="020B0604020202020204" pitchFamily="34" charset="0"/>
              </a:rPr>
              <a:t>: A simple tool with Kanban boards for visualizing workflows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Asana</a:t>
            </a:r>
            <a:r>
              <a:rPr kumimoji="0" lang="en-US" altLang="en-US" sz="2800" b="0" i="0" u="none" strike="noStrike" cap="none" normalizeH="0" baseline="0" dirty="0">
                <a:ln>
                  <a:noFill/>
                </a:ln>
                <a:solidFill>
                  <a:schemeClr val="tx1"/>
                </a:solidFill>
                <a:effectLst/>
                <a:latin typeface="Arial" panose="020B0604020202020204" pitchFamily="34" charset="0"/>
              </a:rPr>
              <a:t>: A tool for team collaboration with unlimited projects and tasks for up to 10 users on the free plan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Wrike</a:t>
            </a:r>
            <a:r>
              <a:rPr kumimoji="0" lang="en-US" altLang="en-US" sz="2800" b="0" i="0" u="none" strike="noStrike" cap="none" normalizeH="0" baseline="0" dirty="0">
                <a:ln>
                  <a:noFill/>
                </a:ln>
                <a:solidFill>
                  <a:schemeClr val="tx1"/>
                </a:solidFill>
                <a:effectLst/>
                <a:latin typeface="Arial" panose="020B0604020202020204" pitchFamily="34" charset="0"/>
              </a:rPr>
              <a:t>: A tool with spreadsheet-like features that's good for managing stakeholders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Miro</a:t>
            </a:r>
            <a:r>
              <a:rPr kumimoji="0" lang="en-US" altLang="en-US" sz="2800" b="0" i="0" u="none" strike="noStrike" cap="none" normalizeH="0" baseline="0" dirty="0">
                <a:ln>
                  <a:noFill/>
                </a:ln>
                <a:solidFill>
                  <a:schemeClr val="tx1"/>
                </a:solidFill>
                <a:effectLst/>
                <a:latin typeface="Arial" panose="020B0604020202020204" pitchFamily="34" charset="0"/>
              </a:rPr>
              <a:t>: A platform for whiteboard-based ideation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Hive</a:t>
            </a:r>
            <a:r>
              <a:rPr kumimoji="0" lang="en-US" altLang="en-US" sz="2800" b="0" i="0" u="none" strike="noStrike" cap="none" normalizeH="0" baseline="0" dirty="0">
                <a:ln>
                  <a:noFill/>
                </a:ln>
                <a:solidFill>
                  <a:schemeClr val="tx1"/>
                </a:solidFill>
                <a:effectLst/>
                <a:latin typeface="Arial" panose="020B0604020202020204" pitchFamily="34" charset="0"/>
              </a:rPr>
              <a:t>: A tool for task management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panose="020B0604020202020204" pitchFamily="34" charset="0"/>
              </a:rPr>
              <a:t>nTask</a:t>
            </a:r>
            <a:r>
              <a:rPr kumimoji="0" lang="en-US" altLang="en-US" sz="2800" b="0" i="0" u="none" strike="noStrike" cap="none" normalizeH="0" baseline="0" dirty="0">
                <a:ln>
                  <a:noFill/>
                </a:ln>
                <a:solidFill>
                  <a:schemeClr val="tx1"/>
                </a:solidFill>
                <a:effectLst/>
                <a:latin typeface="Arial" panose="020B0604020202020204" pitchFamily="34" charset="0"/>
              </a:rPr>
              <a:t>: A tool for goal tracking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monday.com</a:t>
            </a:r>
            <a:r>
              <a:rPr kumimoji="0" lang="en-US" altLang="en-US" sz="2800" b="0" i="0" u="none" strike="noStrike" cap="none" normalizeH="0" baseline="0" dirty="0">
                <a:ln>
                  <a:noFill/>
                </a:ln>
                <a:solidFill>
                  <a:schemeClr val="tx1"/>
                </a:solidFill>
                <a:effectLst/>
                <a:latin typeface="Arial" panose="020B0604020202020204" pitchFamily="34" charset="0"/>
              </a:rPr>
              <a:t>: A tool for security, brainstorming, and workflow automation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panose="020B0604020202020204" pitchFamily="34" charset="0"/>
              </a:rPr>
              <a:t>TeamGantt</a:t>
            </a:r>
            <a:r>
              <a:rPr kumimoji="0" lang="en-US" altLang="en-US" sz="2800" b="0" i="0" u="none" strike="noStrike" cap="none" normalizeH="0" baseline="0" dirty="0">
                <a:ln>
                  <a:noFill/>
                </a:ln>
                <a:solidFill>
                  <a:schemeClr val="tx1"/>
                </a:solidFill>
                <a:effectLst/>
                <a:latin typeface="Arial" panose="020B0604020202020204" pitchFamily="34" charset="0"/>
              </a:rPr>
              <a:t>: A tool for visual project timelines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panose="020B0604020202020204" pitchFamily="34" charset="0"/>
              </a:rPr>
              <a:t>Paymo</a:t>
            </a:r>
            <a:r>
              <a:rPr kumimoji="0" lang="en-US" altLang="en-US" sz="2800" b="0" i="0" u="none" strike="noStrike" cap="none" normalizeH="0" baseline="0" dirty="0">
                <a:ln>
                  <a:noFill/>
                </a:ln>
                <a:solidFill>
                  <a:schemeClr val="tx1"/>
                </a:solidFill>
                <a:effectLst/>
                <a:latin typeface="Arial" panose="020B0604020202020204" pitchFamily="34" charset="0"/>
              </a:rPr>
              <a:t>: A tool for project management with time tracking and invoicing  </a:t>
            </a:r>
          </a:p>
          <a:p>
            <a:endParaRPr lang="en-US" dirty="0"/>
          </a:p>
        </p:txBody>
      </p:sp>
    </p:spTree>
    <p:extLst>
      <p:ext uri="{BB962C8B-B14F-4D97-AF65-F5344CB8AC3E}">
        <p14:creationId xmlns:p14="http://schemas.microsoft.com/office/powerpoint/2010/main" val="3878980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1F891-BCB3-4E67-B6AE-5A5785880E92}"/>
              </a:ext>
            </a:extLst>
          </p:cNvPr>
          <p:cNvSpPr>
            <a:spLocks noGrp="1"/>
          </p:cNvSpPr>
          <p:nvPr>
            <p:ph sz="half" idx="1"/>
          </p:nvPr>
        </p:nvSpPr>
        <p:spPr>
          <a:xfrm>
            <a:off x="0" y="-18472"/>
            <a:ext cx="6954982" cy="6858000"/>
          </a:xfrm>
        </p:spPr>
        <p:txBody>
          <a:bodyPr>
            <a:normAutofit/>
          </a:bodyPr>
          <a:lstStyle/>
          <a:p>
            <a:pPr marL="0" indent="0">
              <a:buNone/>
            </a:pPr>
            <a:r>
              <a:rPr lang="en-US" b="1" dirty="0">
                <a:solidFill>
                  <a:srgbClr val="FF0000"/>
                </a:solidFill>
              </a:rPr>
              <a:t>Work Breakdown Structure (WBS)</a:t>
            </a:r>
          </a:p>
          <a:p>
            <a:pPr marL="0" indent="0">
              <a:buNone/>
            </a:pPr>
            <a:endParaRPr lang="en-US" dirty="0"/>
          </a:p>
          <a:p>
            <a:r>
              <a:rPr lang="en-US" dirty="0"/>
              <a:t>A Work Breakdown Structure (WBS) is a project management tool used to break down a project's scope into manageable tasks.</a:t>
            </a:r>
          </a:p>
          <a:p>
            <a:endParaRPr lang="en-US" dirty="0"/>
          </a:p>
          <a:p>
            <a:r>
              <a:rPr lang="en-US" dirty="0"/>
              <a:t> creating a hierarchical structure that visually outlines all deliverables, phases, and individual work packages, enabling better planning, organization, tracking progress.</a:t>
            </a:r>
          </a:p>
          <a:p>
            <a:endParaRPr lang="en-US" dirty="0"/>
          </a:p>
          <a:p>
            <a:r>
              <a:rPr lang="en-US" dirty="0"/>
              <a:t> Identifying potential risks within a project by clearly defining the scope and assigning responsibilities to each task.</a:t>
            </a:r>
          </a:p>
        </p:txBody>
      </p:sp>
      <p:pic>
        <p:nvPicPr>
          <p:cNvPr id="9" name="Content Placeholder 8"/>
          <p:cNvPicPr>
            <a:picLocks noGrp="1" noChangeAspect="1"/>
          </p:cNvPicPr>
          <p:nvPr>
            <p:ph sz="half" idx="2"/>
          </p:nvPr>
        </p:nvPicPr>
        <p:blipFill>
          <a:blip r:embed="rId2"/>
          <a:stretch>
            <a:fillRect/>
          </a:stretch>
        </p:blipFill>
        <p:spPr>
          <a:xfrm>
            <a:off x="7081464" y="2647321"/>
            <a:ext cx="4754562" cy="3107340"/>
          </a:xfrm>
          <a:prstGeom prst="rect">
            <a:avLst/>
          </a:prstGeom>
        </p:spPr>
      </p:pic>
    </p:spTree>
    <p:extLst>
      <p:ext uri="{BB962C8B-B14F-4D97-AF65-F5344CB8AC3E}">
        <p14:creationId xmlns:p14="http://schemas.microsoft.com/office/powerpoint/2010/main" val="1205124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33A08-F0C3-7D2C-9E37-9E9514BD54B9}"/>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Arial" panose="020B0604020202020204" pitchFamily="34" charset="0"/>
              </a:rPr>
              <a:t>Important aspects of a WBS: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Hierarchical structure: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WBS is organized into levels, with the project as the top level, followed by major deliverables, then sub-deliverables, and finally individual tasks.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Work packages:</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Each lowest-level element in the WBS represents a "work package," which is a manageable unit of work with a defined scope, responsible person, and estimated duration.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WBS dictionary:</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supporting document that provides detailed descriptions of each work package within the WBS, including deliverables, acceptance criteria, and other relevant information.</a:t>
            </a:r>
          </a:p>
          <a:p>
            <a:endParaRPr lang="en-US" dirty="0"/>
          </a:p>
        </p:txBody>
      </p:sp>
    </p:spTree>
    <p:extLst>
      <p:ext uri="{BB962C8B-B14F-4D97-AF65-F5344CB8AC3E}">
        <p14:creationId xmlns:p14="http://schemas.microsoft.com/office/powerpoint/2010/main" val="4077276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3891" y="134559"/>
            <a:ext cx="11684218" cy="6062769"/>
          </a:xfrm>
          <a:prstGeom prst="rect">
            <a:avLst/>
          </a:prstGeom>
        </p:spPr>
      </p:pic>
    </p:spTree>
    <p:extLst>
      <p:ext uri="{BB962C8B-B14F-4D97-AF65-F5344CB8AC3E}">
        <p14:creationId xmlns:p14="http://schemas.microsoft.com/office/powerpoint/2010/main" val="1651003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891" y="138546"/>
            <a:ext cx="12192000" cy="6631708"/>
          </a:xfrm>
          <a:prstGeom prst="rect">
            <a:avLst/>
          </a:prstGeom>
        </p:spPr>
      </p:pic>
    </p:spTree>
    <p:extLst>
      <p:ext uri="{BB962C8B-B14F-4D97-AF65-F5344CB8AC3E}">
        <p14:creationId xmlns:p14="http://schemas.microsoft.com/office/powerpoint/2010/main" val="2897860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0726" y="923636"/>
            <a:ext cx="9522691" cy="5292437"/>
          </a:xfrm>
          <a:prstGeom prst="rect">
            <a:avLst/>
          </a:prstGeom>
        </p:spPr>
      </p:pic>
    </p:spTree>
    <p:extLst>
      <p:ext uri="{BB962C8B-B14F-4D97-AF65-F5344CB8AC3E}">
        <p14:creationId xmlns:p14="http://schemas.microsoft.com/office/powerpoint/2010/main" val="1657332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58982" y="1006764"/>
            <a:ext cx="10344727" cy="5218545"/>
          </a:xfrm>
          <a:prstGeom prst="rect">
            <a:avLst/>
          </a:prstGeom>
        </p:spPr>
      </p:pic>
    </p:spTree>
    <p:extLst>
      <p:ext uri="{BB962C8B-B14F-4D97-AF65-F5344CB8AC3E}">
        <p14:creationId xmlns:p14="http://schemas.microsoft.com/office/powerpoint/2010/main" val="1177379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F5E00-FF2E-E0DF-3C5C-364E4912862F}"/>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Key uses of a WBS: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Defining project scope: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By breaking down the project into smaller components, a WBS clearly defines what work is included and excluded from the project, helping to manage scope creep.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Planning and scheduling:</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hierarchical structure of a WBS facilitates the creation of a project schedule by identifying dependencies between tasks and allowing for accurate time estimations for each work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Resource allocation:</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WBS helps in assigning resources (people, budget) to specific tasks, ensuring efficient utilization of team members and project funds. </a:t>
            </a:r>
          </a:p>
        </p:txBody>
      </p:sp>
    </p:spTree>
    <p:extLst>
      <p:ext uri="{BB962C8B-B14F-4D97-AF65-F5344CB8AC3E}">
        <p14:creationId xmlns:p14="http://schemas.microsoft.com/office/powerpoint/2010/main" val="3377049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33E32-3D32-4395-8E1B-36F0455340FF}"/>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Progress monitoring and control:</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By tracking the completion status of individual work packages within the WBS, project managers can identify areas where progress is lagging and take corrective actions.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Risk identification and mitigation:</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Breaking down a project into detailed tasks allows for early identification of potential risks associated with each work package, enabling proactive risk management strategies.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Communication and collaboration:</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WBS provides a common reference point for all project stakeholders, facilitating clear communication about project goals, responsibilities, and progress.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Cost estimation:</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By associating cost estimates with each work package in the WBS, project managers can develop a comprehensive project budget.</a:t>
            </a:r>
            <a:endParaRPr lang="en-US" dirty="0"/>
          </a:p>
          <a:p>
            <a:endParaRPr lang="en-US" dirty="0"/>
          </a:p>
        </p:txBody>
      </p:sp>
    </p:spTree>
    <p:extLst>
      <p:ext uri="{BB962C8B-B14F-4D97-AF65-F5344CB8AC3E}">
        <p14:creationId xmlns:p14="http://schemas.microsoft.com/office/powerpoint/2010/main" val="154545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75B4C-4865-84EB-37C1-146CFF51108D}"/>
              </a:ext>
            </a:extLst>
          </p:cNvPr>
          <p:cNvSpPr>
            <a:spLocks noGrp="1"/>
          </p:cNvSpPr>
          <p:nvPr>
            <p:ph idx="1"/>
          </p:nvPr>
        </p:nvSpPr>
        <p:spPr>
          <a:xfrm>
            <a:off x="0" y="0"/>
            <a:ext cx="12192000" cy="6858000"/>
          </a:xfrm>
        </p:spPr>
        <p:txBody>
          <a:bodyPr>
            <a:normAutofit/>
          </a:bodyPr>
          <a:lstStyle/>
          <a:p>
            <a:pPr>
              <a:buFont typeface="Arial" panose="020B0604020202020204" pitchFamily="34" charset="0"/>
              <a:buChar char="•"/>
            </a:pPr>
            <a:r>
              <a:rPr lang="en-US" b="1" dirty="0"/>
              <a:t>Resource Allocation</a:t>
            </a:r>
            <a:r>
              <a:rPr lang="en-US" dirty="0"/>
              <a:t>: Identify and assign the necessary resources (human, equipment, financial) to tasks.</a:t>
            </a:r>
          </a:p>
          <a:p>
            <a:pPr>
              <a:buFont typeface="Arial" panose="020B0604020202020204" pitchFamily="34" charset="0"/>
              <a:buChar char="•"/>
            </a:pPr>
            <a:endParaRPr lang="en-US" dirty="0"/>
          </a:p>
          <a:p>
            <a:pPr>
              <a:buFont typeface="Arial" panose="020B0604020202020204" pitchFamily="34" charset="0"/>
              <a:buChar char="•"/>
            </a:pPr>
            <a:r>
              <a:rPr lang="en-US" b="1" dirty="0"/>
              <a:t>Risk Management</a:t>
            </a:r>
            <a:r>
              <a:rPr lang="en-US" dirty="0"/>
              <a:t>: Identify potential risks and develop strategies to mitigate them. Creating a risk management plan helps in proactive management of challenges.</a:t>
            </a:r>
          </a:p>
          <a:p>
            <a:pPr>
              <a:buFont typeface="Arial" panose="020B0604020202020204" pitchFamily="34" charset="0"/>
              <a:buChar char="•"/>
            </a:pPr>
            <a:endParaRPr lang="en-US" dirty="0"/>
          </a:p>
          <a:p>
            <a:pPr>
              <a:buFont typeface="Arial" panose="020B0604020202020204" pitchFamily="34" charset="0"/>
              <a:buChar char="•"/>
            </a:pPr>
            <a:r>
              <a:rPr lang="en-US" b="1" dirty="0"/>
              <a:t>Budget Planning</a:t>
            </a:r>
            <a:r>
              <a:rPr lang="en-US" dirty="0"/>
              <a:t>: Estimate the costs associated with different tasks and resources, and prepare a budget that aligns with the project’s financial constraints.</a:t>
            </a:r>
          </a:p>
          <a:p>
            <a:pPr>
              <a:buFont typeface="Arial" panose="020B0604020202020204" pitchFamily="34" charset="0"/>
              <a:buChar char="•"/>
            </a:pPr>
            <a:endParaRPr lang="en-US" dirty="0"/>
          </a:p>
          <a:p>
            <a:pPr>
              <a:buFont typeface="Arial" panose="020B0604020202020204" pitchFamily="34" charset="0"/>
              <a:buChar char="•"/>
            </a:pPr>
            <a:r>
              <a:rPr lang="en-US" b="1" dirty="0"/>
              <a:t>Communication Plan</a:t>
            </a:r>
            <a:r>
              <a:rPr lang="en-US" dirty="0"/>
              <a:t>: Develop a plan for how information will be communicated to stakeholders, including team members, management, and clients.</a:t>
            </a:r>
          </a:p>
          <a:p>
            <a:pPr>
              <a:buFont typeface="Arial" panose="020B0604020202020204" pitchFamily="34" charset="0"/>
              <a:buChar char="•"/>
            </a:pPr>
            <a:endParaRPr lang="en-US" dirty="0"/>
          </a:p>
          <a:p>
            <a:pPr>
              <a:buFont typeface="Arial" panose="020B0604020202020204" pitchFamily="34" charset="0"/>
              <a:buChar char="•"/>
            </a:pPr>
            <a:r>
              <a:rPr lang="en-US" b="1" dirty="0"/>
              <a:t>Monitoring and Evaluation</a:t>
            </a:r>
            <a:r>
              <a:rPr lang="en-US" dirty="0"/>
              <a:t>: Define metrics to monitor the project's progress and evaluate its success. This can include performance indicators, project milestones, and regular progress reviews.</a:t>
            </a:r>
          </a:p>
          <a:p>
            <a:endParaRPr lang="en-US" dirty="0"/>
          </a:p>
        </p:txBody>
      </p:sp>
    </p:spTree>
    <p:extLst>
      <p:ext uri="{BB962C8B-B14F-4D97-AF65-F5344CB8AC3E}">
        <p14:creationId xmlns:p14="http://schemas.microsoft.com/office/powerpoint/2010/main" val="2422135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B0FE3-3DB2-869D-E58D-D1B009283ACF}"/>
              </a:ext>
            </a:extLst>
          </p:cNvPr>
          <p:cNvSpPr>
            <a:spLocks noGrp="1"/>
          </p:cNvSpPr>
          <p:nvPr>
            <p:ph idx="1"/>
          </p:nvPr>
        </p:nvSpPr>
        <p:spPr>
          <a:xfrm>
            <a:off x="0" y="0"/>
            <a:ext cx="12192000" cy="685800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Gantt chart</a:t>
            </a:r>
          </a:p>
          <a:p>
            <a:r>
              <a:rPr lang="en-US" dirty="0">
                <a:latin typeface="Times New Roman" panose="02020603050405020304" pitchFamily="18" charset="0"/>
                <a:cs typeface="Times New Roman" panose="02020603050405020304" pitchFamily="18" charset="0"/>
              </a:rPr>
              <a:t>A Gantt chart is a visual tool that helps project managers and teams plan, schedule, and track the progress of a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it is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bar chart that shows a project's timeline, including tasks, start and end dates, milestones, and dependencies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it's used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 visual overview of the project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See who's responsible for each task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critical path, or longest path from start to finish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track of progress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everyone is aware of deadlines and dependent tasks </a:t>
            </a:r>
          </a:p>
          <a:p>
            <a:endParaRPr lang="en-US" dirty="0"/>
          </a:p>
          <a:p>
            <a:endParaRPr lang="en-US" dirty="0"/>
          </a:p>
        </p:txBody>
      </p:sp>
    </p:spTree>
    <p:extLst>
      <p:ext uri="{BB962C8B-B14F-4D97-AF65-F5344CB8AC3E}">
        <p14:creationId xmlns:p14="http://schemas.microsoft.com/office/powerpoint/2010/main" val="237493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40802-E34C-46D1-851D-6474163D5AA9}"/>
              </a:ext>
            </a:extLst>
          </p:cNvPr>
          <p:cNvSpPr>
            <a:spLocks noGrp="1"/>
          </p:cNvSpPr>
          <p:nvPr>
            <p:ph sz="half" idx="1"/>
          </p:nvPr>
        </p:nvSpPr>
        <p:spPr>
          <a:xfrm>
            <a:off x="0" y="0"/>
            <a:ext cx="6490252" cy="6858000"/>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Who uses it</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Project managers, team leads, marketers, operations specialists, and more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How to create one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List all tasks and activities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Set a timeline with start and end dates for each task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Identify task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Assign tasks to team members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Mark milestones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Create a key to indicate critical and non-critical tasks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Draw horizontal bars to represent tasks, with the length of each bar corresponding to its duration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Add arrows between tasks to show their succession constraints </a:t>
            </a:r>
          </a:p>
          <a:p>
            <a:endParaRPr lang="en-US" dirty="0"/>
          </a:p>
        </p:txBody>
      </p:sp>
      <p:pic>
        <p:nvPicPr>
          <p:cNvPr id="7" name="Content Placeholder 6">
            <a:extLst>
              <a:ext uri="{FF2B5EF4-FFF2-40B4-BE49-F238E27FC236}">
                <a16:creationId xmlns:a16="http://schemas.microsoft.com/office/drawing/2014/main" id="{CE1D735C-2160-E436-3B52-8584DE8A4F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0252" y="457200"/>
            <a:ext cx="5701748" cy="6082748"/>
          </a:xfrm>
        </p:spPr>
      </p:pic>
    </p:spTree>
    <p:extLst>
      <p:ext uri="{BB962C8B-B14F-4D97-AF65-F5344CB8AC3E}">
        <p14:creationId xmlns:p14="http://schemas.microsoft.com/office/powerpoint/2010/main" val="2951946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0D9505-69E8-58BF-3699-3603CBE6CDBD}"/>
              </a:ext>
            </a:extLst>
          </p:cNvPr>
          <p:cNvSpPr>
            <a:spLocks noGrp="1"/>
          </p:cNvSpPr>
          <p:nvPr>
            <p:ph type="title"/>
          </p:nvPr>
        </p:nvSpPr>
        <p:spPr>
          <a:xfrm>
            <a:off x="127552" y="670559"/>
            <a:ext cx="12102548" cy="1113183"/>
          </a:xfrm>
        </p:spPr>
        <p:txBody>
          <a:bodyPr>
            <a:normAutofit fontScale="90000"/>
          </a:bodyPr>
          <a:lstStyle/>
          <a:p>
            <a:r>
              <a:rPr lang="en-US" b="1" dirty="0"/>
              <a:t>Critical Path Method for Project management</a:t>
            </a:r>
            <a:br>
              <a:rPr lang="en-US" b="1" dirty="0"/>
            </a:br>
            <a:endParaRPr lang="en-US" dirty="0"/>
          </a:p>
        </p:txBody>
      </p:sp>
      <p:sp>
        <p:nvSpPr>
          <p:cNvPr id="6" name="Content Placeholder 5">
            <a:extLst>
              <a:ext uri="{FF2B5EF4-FFF2-40B4-BE49-F238E27FC236}">
                <a16:creationId xmlns:a16="http://schemas.microsoft.com/office/drawing/2014/main" id="{44A4D8E9-5DDC-4BD3-16DE-8F7A5B920850}"/>
              </a:ext>
            </a:extLst>
          </p:cNvPr>
          <p:cNvSpPr>
            <a:spLocks noGrp="1"/>
          </p:cNvSpPr>
          <p:nvPr>
            <p:ph idx="1"/>
          </p:nvPr>
        </p:nvSpPr>
        <p:spPr>
          <a:xfrm>
            <a:off x="127552" y="2245360"/>
            <a:ext cx="12026348" cy="5943600"/>
          </a:xfrm>
        </p:spPr>
        <p:txBody>
          <a:bodyPr/>
          <a:lstStyle/>
          <a:p>
            <a:r>
              <a:rPr lang="en-US" b="1" dirty="0"/>
              <a:t>What is the Critical path in project management?</a:t>
            </a:r>
          </a:p>
          <a:p>
            <a:pPr rtl="0"/>
            <a:r>
              <a:rPr lang="en-US" dirty="0"/>
              <a:t>It is a sequence of critical tasks/activities and is the largest path in the project network. </a:t>
            </a:r>
          </a:p>
          <a:p>
            <a:pPr rtl="0"/>
            <a:endParaRPr lang="en-US" dirty="0"/>
          </a:p>
          <a:p>
            <a:pPr rtl="0"/>
            <a:r>
              <a:rPr lang="en-US" dirty="0"/>
              <a:t>It gives us the minimum time which is required to complete the entire project.</a:t>
            </a:r>
          </a:p>
          <a:p>
            <a:pPr rtl="0"/>
            <a:endParaRPr lang="en-US" dirty="0"/>
          </a:p>
          <a:p>
            <a:pPr rtl="0"/>
            <a:r>
              <a:rPr lang="en-US" dirty="0"/>
              <a:t> The activities in the critical path are known as critical activities and if these activities are delayed then the completion of the entire project is also delayed.</a:t>
            </a:r>
          </a:p>
        </p:txBody>
      </p:sp>
    </p:spTree>
    <p:extLst>
      <p:ext uri="{BB962C8B-B14F-4D97-AF65-F5344CB8AC3E}">
        <p14:creationId xmlns:p14="http://schemas.microsoft.com/office/powerpoint/2010/main" val="1447071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992F2-5E3B-E5DB-3ADE-2C5E623B15C6}"/>
              </a:ext>
            </a:extLst>
          </p:cNvPr>
          <p:cNvSpPr>
            <a:spLocks noGrp="1"/>
          </p:cNvSpPr>
          <p:nvPr>
            <p:ph idx="1"/>
          </p:nvPr>
        </p:nvSpPr>
        <p:spPr>
          <a:xfrm>
            <a:off x="0" y="0"/>
            <a:ext cx="12192000" cy="6858000"/>
          </a:xfrm>
        </p:spPr>
        <p:txBody>
          <a:bodyPr>
            <a:normAutofit/>
          </a:bodyPr>
          <a:lstStyle/>
          <a:p>
            <a:pPr marL="0" indent="0">
              <a:buNone/>
            </a:pPr>
            <a:r>
              <a:rPr lang="en-US" b="1" dirty="0">
                <a:solidFill>
                  <a:srgbClr val="FF0000"/>
                </a:solidFill>
              </a:rPr>
              <a:t>Benefits of using the critical path method in project management:</a:t>
            </a:r>
          </a:p>
          <a:p>
            <a:pPr>
              <a:buFont typeface="Arial" panose="020B0604020202020204" pitchFamily="34" charset="0"/>
              <a:buChar char="•"/>
            </a:pPr>
            <a:r>
              <a:rPr lang="en-US" dirty="0"/>
              <a:t>Show the project schedule visually. </a:t>
            </a:r>
          </a:p>
          <a:p>
            <a:pPr>
              <a:buFont typeface="Arial" panose="020B0604020202020204" pitchFamily="34" charset="0"/>
              <a:buChar char="•"/>
            </a:pPr>
            <a:r>
              <a:rPr lang="en-US" dirty="0"/>
              <a:t>Highlight important tasks with CPM. </a:t>
            </a:r>
          </a:p>
          <a:p>
            <a:pPr>
              <a:buFont typeface="Arial" panose="020B0604020202020204" pitchFamily="34" charset="0"/>
              <a:buChar char="•"/>
            </a:pPr>
            <a:r>
              <a:rPr lang="en-US" dirty="0"/>
              <a:t>Use CPM to find and handle risks. </a:t>
            </a:r>
          </a:p>
          <a:p>
            <a:pPr>
              <a:buFont typeface="Arial" panose="020B0604020202020204" pitchFamily="34" charset="0"/>
              <a:buChar char="•"/>
            </a:pPr>
            <a:r>
              <a:rPr lang="en-US" dirty="0"/>
              <a:t>CPM helps the project team communicate better. </a:t>
            </a:r>
          </a:p>
          <a:p>
            <a:pPr marL="0" indent="0">
              <a:buNone/>
            </a:pPr>
            <a:r>
              <a:rPr lang="en-US" b="1" dirty="0">
                <a:solidFill>
                  <a:srgbClr val="FF0000"/>
                </a:solidFill>
              </a:rPr>
              <a:t>How to find the critical path in a project:</a:t>
            </a:r>
          </a:p>
          <a:p>
            <a:pPr>
              <a:buFont typeface="Arial" panose="020B0604020202020204" pitchFamily="34" charset="0"/>
              <a:buChar char="•"/>
            </a:pPr>
            <a:r>
              <a:rPr lang="en-US" b="1" dirty="0"/>
              <a:t>Step 1: Identify all tasks required to complete the project</a:t>
            </a:r>
            <a:endParaRPr lang="en-US" dirty="0"/>
          </a:p>
          <a:p>
            <a:pPr>
              <a:buFont typeface="Arial" panose="020B0604020202020204" pitchFamily="34" charset="0"/>
              <a:buChar char="•"/>
            </a:pPr>
            <a:r>
              <a:rPr lang="en-US" b="1" dirty="0"/>
              <a:t>Step 2: Determine the sequence of tasks</a:t>
            </a:r>
            <a:endParaRPr lang="en-US" dirty="0"/>
          </a:p>
          <a:p>
            <a:pPr>
              <a:buFont typeface="Arial" panose="020B0604020202020204" pitchFamily="34" charset="0"/>
              <a:buChar char="•"/>
            </a:pPr>
            <a:r>
              <a:rPr lang="en-US" b="1" dirty="0"/>
              <a:t>Step 3: Estimate the duration of each task</a:t>
            </a:r>
            <a:endParaRPr lang="en-US" dirty="0"/>
          </a:p>
          <a:p>
            <a:pPr>
              <a:buFont typeface="Arial" panose="020B0604020202020204" pitchFamily="34" charset="0"/>
              <a:buChar char="•"/>
            </a:pPr>
            <a:r>
              <a:rPr lang="en-US" b="1" dirty="0"/>
              <a:t>Step 4: Draw a network diagram</a:t>
            </a:r>
            <a:endParaRPr lang="en-US" dirty="0"/>
          </a:p>
          <a:p>
            <a:pPr>
              <a:buFont typeface="Arial" panose="020B0604020202020204" pitchFamily="34" charset="0"/>
              <a:buChar char="•"/>
            </a:pPr>
            <a:r>
              <a:rPr lang="en-US" b="1" dirty="0"/>
              <a:t>Step 5: Identify the critical path</a:t>
            </a:r>
            <a:endParaRPr lang="en-US" dirty="0"/>
          </a:p>
          <a:p>
            <a:pPr>
              <a:buFont typeface="Arial" panose="020B0604020202020204" pitchFamily="34" charset="0"/>
              <a:buChar char="•"/>
            </a:pPr>
            <a:r>
              <a:rPr lang="en-US" b="1" dirty="0"/>
              <a:t>Step 6: Calculate the float</a:t>
            </a:r>
            <a:endParaRPr lang="en-US" dirty="0"/>
          </a:p>
          <a:p>
            <a:pPr>
              <a:buFont typeface="Arial" panose="020B0604020202020204" pitchFamily="34" charset="0"/>
              <a:buChar char="•"/>
            </a:pPr>
            <a:r>
              <a:rPr lang="en-US" b="1" dirty="0"/>
              <a:t>Step 7: Monitor the critical path</a:t>
            </a:r>
            <a:endParaRPr lang="en-US" dirty="0"/>
          </a:p>
          <a:p>
            <a:endParaRPr lang="en-US" dirty="0"/>
          </a:p>
        </p:txBody>
      </p:sp>
    </p:spTree>
    <p:extLst>
      <p:ext uri="{BB962C8B-B14F-4D97-AF65-F5344CB8AC3E}">
        <p14:creationId xmlns:p14="http://schemas.microsoft.com/office/powerpoint/2010/main" val="409732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61077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562" y="0"/>
            <a:ext cx="12073438" cy="6858000"/>
          </a:xfrm>
          <a:prstGeom prst="rect">
            <a:avLst/>
          </a:prstGeom>
        </p:spPr>
      </p:pic>
    </p:spTree>
    <p:extLst>
      <p:ext uri="{BB962C8B-B14F-4D97-AF65-F5344CB8AC3E}">
        <p14:creationId xmlns:p14="http://schemas.microsoft.com/office/powerpoint/2010/main" val="3624359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498481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8B92C-C2CC-4216-2C44-390A824BF279}"/>
              </a:ext>
            </a:extLst>
          </p:cNvPr>
          <p:cNvSpPr>
            <a:spLocks noGrp="1"/>
          </p:cNvSpPr>
          <p:nvPr>
            <p:ph sz="half" idx="1"/>
          </p:nvPr>
        </p:nvSpPr>
        <p:spPr>
          <a:xfrm>
            <a:off x="-1" y="0"/>
            <a:ext cx="6321287" cy="6858000"/>
          </a:xfrm>
        </p:spPr>
        <p:txBody>
          <a:bodyPr/>
          <a:lstStyle/>
          <a:p>
            <a:r>
              <a:rPr lang="en-US" dirty="0"/>
              <a:t>The table given below contains the activity label, its respective duration (in weeks), and its precedents. </a:t>
            </a:r>
          </a:p>
          <a:p>
            <a:endParaRPr lang="en-US" dirty="0"/>
          </a:p>
          <a:p>
            <a:r>
              <a:rPr lang="en-US" dirty="0"/>
              <a:t>We will use the critical path method to find the critical path and activities of this project. </a:t>
            </a:r>
          </a:p>
        </p:txBody>
      </p:sp>
      <p:graphicFrame>
        <p:nvGraphicFramePr>
          <p:cNvPr id="6" name="Content Placeholder 5">
            <a:extLst>
              <a:ext uri="{FF2B5EF4-FFF2-40B4-BE49-F238E27FC236}">
                <a16:creationId xmlns:a16="http://schemas.microsoft.com/office/drawing/2014/main" id="{2B203B45-1739-DB9D-A614-AB07CCB585C8}"/>
              </a:ext>
            </a:extLst>
          </p:cNvPr>
          <p:cNvGraphicFramePr>
            <a:graphicFrameLocks noGrp="1"/>
          </p:cNvGraphicFramePr>
          <p:nvPr>
            <p:ph sz="half" idx="2"/>
            <p:extLst>
              <p:ext uri="{D42A27DB-BD31-4B8C-83A1-F6EECF244321}">
                <p14:modId xmlns:p14="http://schemas.microsoft.com/office/powerpoint/2010/main" val="96333457"/>
              </p:ext>
            </p:extLst>
          </p:nvPr>
        </p:nvGraphicFramePr>
        <p:xfrm>
          <a:off x="6510129" y="1123123"/>
          <a:ext cx="5387007" cy="4661259"/>
        </p:xfrm>
        <a:graphic>
          <a:graphicData uri="http://schemas.openxmlformats.org/drawingml/2006/table">
            <a:tbl>
              <a:tblPr/>
              <a:tblGrid>
                <a:gridCol w="1795669">
                  <a:extLst>
                    <a:ext uri="{9D8B030D-6E8A-4147-A177-3AD203B41FA5}">
                      <a16:colId xmlns:a16="http://schemas.microsoft.com/office/drawing/2014/main" val="1876483885"/>
                    </a:ext>
                  </a:extLst>
                </a:gridCol>
                <a:gridCol w="1795669">
                  <a:extLst>
                    <a:ext uri="{9D8B030D-6E8A-4147-A177-3AD203B41FA5}">
                      <a16:colId xmlns:a16="http://schemas.microsoft.com/office/drawing/2014/main" val="1278363590"/>
                    </a:ext>
                  </a:extLst>
                </a:gridCol>
                <a:gridCol w="1795669">
                  <a:extLst>
                    <a:ext uri="{9D8B030D-6E8A-4147-A177-3AD203B41FA5}">
                      <a16:colId xmlns:a16="http://schemas.microsoft.com/office/drawing/2014/main" val="1606734967"/>
                    </a:ext>
                  </a:extLst>
                </a:gridCol>
              </a:tblGrid>
              <a:tr h="836635">
                <a:tc>
                  <a:txBody>
                    <a:bodyPr/>
                    <a:lstStyle/>
                    <a:p>
                      <a:pPr rtl="0"/>
                      <a:r>
                        <a:rPr lang="en-US" b="1">
                          <a:effectLst/>
                        </a:rPr>
                        <a:t>Activity</a:t>
                      </a:r>
                      <a:endParaRPr lang="en-US">
                        <a:effectLst/>
                      </a:endParaRPr>
                    </a:p>
                  </a:txBody>
                  <a:tcPr anchor="ctr">
                    <a:lnL>
                      <a:noFill/>
                    </a:lnL>
                    <a:lnR>
                      <a:noFill/>
                    </a:lnR>
                    <a:lnT>
                      <a:noFill/>
                    </a:lnT>
                    <a:lnB>
                      <a:noFill/>
                    </a:lnB>
                  </a:tcPr>
                </a:tc>
                <a:tc>
                  <a:txBody>
                    <a:bodyPr/>
                    <a:lstStyle/>
                    <a:p>
                      <a:pPr rtl="0"/>
                      <a:r>
                        <a:rPr lang="en-US" b="1">
                          <a:effectLst/>
                        </a:rPr>
                        <a:t>Duration (in weeks)</a:t>
                      </a:r>
                      <a:endParaRPr lang="en-US">
                        <a:effectLst/>
                      </a:endParaRPr>
                    </a:p>
                  </a:txBody>
                  <a:tcPr anchor="ctr">
                    <a:lnL>
                      <a:noFill/>
                    </a:lnL>
                    <a:lnR>
                      <a:noFill/>
                    </a:lnR>
                    <a:lnT>
                      <a:noFill/>
                    </a:lnT>
                    <a:lnB>
                      <a:noFill/>
                    </a:lnB>
                  </a:tcPr>
                </a:tc>
                <a:tc>
                  <a:txBody>
                    <a:bodyPr/>
                    <a:lstStyle/>
                    <a:p>
                      <a:pPr rtl="0"/>
                      <a:r>
                        <a:rPr lang="en-US" b="1">
                          <a:effectLst/>
                        </a:rPr>
                        <a:t>Precedents</a:t>
                      </a:r>
                      <a:endParaRPr lang="en-US">
                        <a:effectLst/>
                      </a:endParaRPr>
                    </a:p>
                  </a:txBody>
                  <a:tcPr anchor="ctr">
                    <a:lnL>
                      <a:noFill/>
                    </a:lnL>
                    <a:lnR>
                      <a:noFill/>
                    </a:lnR>
                    <a:lnT>
                      <a:noFill/>
                    </a:lnT>
                    <a:lnB>
                      <a:noFill/>
                    </a:lnB>
                  </a:tcPr>
                </a:tc>
                <a:extLst>
                  <a:ext uri="{0D108BD9-81ED-4DB2-BD59-A6C34878D82A}">
                    <a16:rowId xmlns:a16="http://schemas.microsoft.com/office/drawing/2014/main" val="829075658"/>
                  </a:ext>
                </a:extLst>
              </a:tr>
              <a:tr h="478078">
                <a:tc>
                  <a:txBody>
                    <a:bodyPr/>
                    <a:lstStyle/>
                    <a:p>
                      <a:pPr rtl="0"/>
                      <a:r>
                        <a:rPr lang="en-US">
                          <a:effectLst/>
                        </a:rPr>
                        <a:t>A</a:t>
                      </a:r>
                    </a:p>
                  </a:txBody>
                  <a:tcPr anchor="ctr">
                    <a:lnL>
                      <a:noFill/>
                    </a:lnL>
                    <a:lnR>
                      <a:noFill/>
                    </a:lnR>
                    <a:lnT>
                      <a:noFill/>
                    </a:lnT>
                    <a:lnB>
                      <a:noFill/>
                    </a:lnB>
                  </a:tcPr>
                </a:tc>
                <a:tc>
                  <a:txBody>
                    <a:bodyPr/>
                    <a:lstStyle/>
                    <a:p>
                      <a:r>
                        <a:rPr lang="en-US">
                          <a:effectLst/>
                        </a:rPr>
                        <a:t>6</a:t>
                      </a:r>
                    </a:p>
                  </a:txBody>
                  <a:tcPr anchor="ctr">
                    <a:lnL>
                      <a:noFill/>
                    </a:lnL>
                    <a:lnR>
                      <a:noFill/>
                    </a:lnR>
                    <a:lnT>
                      <a:noFill/>
                    </a:lnT>
                    <a:lnB>
                      <a:noFill/>
                    </a:lnB>
                  </a:tcPr>
                </a:tc>
                <a:tc>
                  <a:txBody>
                    <a:bodyPr/>
                    <a:lstStyle/>
                    <a:p>
                      <a:r>
                        <a:rPr lang="en-US">
                          <a:effectLst/>
                        </a:rPr>
                        <a:t>–</a:t>
                      </a:r>
                    </a:p>
                  </a:txBody>
                  <a:tcPr anchor="ctr">
                    <a:lnL>
                      <a:noFill/>
                    </a:lnL>
                    <a:lnR>
                      <a:noFill/>
                    </a:lnR>
                    <a:lnT>
                      <a:noFill/>
                    </a:lnT>
                    <a:lnB>
                      <a:noFill/>
                    </a:lnB>
                  </a:tcPr>
                </a:tc>
                <a:extLst>
                  <a:ext uri="{0D108BD9-81ED-4DB2-BD59-A6C34878D82A}">
                    <a16:rowId xmlns:a16="http://schemas.microsoft.com/office/drawing/2014/main" val="1422594078"/>
                  </a:ext>
                </a:extLst>
              </a:tr>
              <a:tr h="478078">
                <a:tc>
                  <a:txBody>
                    <a:bodyPr/>
                    <a:lstStyle/>
                    <a:p>
                      <a:pPr rtl="0"/>
                      <a:r>
                        <a:rPr lang="en-US">
                          <a:effectLst/>
                        </a:rPr>
                        <a:t>B</a:t>
                      </a:r>
                    </a:p>
                  </a:txBody>
                  <a:tcPr anchor="ctr">
                    <a:lnL>
                      <a:noFill/>
                    </a:lnL>
                    <a:lnR>
                      <a:noFill/>
                    </a:lnR>
                    <a:lnT>
                      <a:noFill/>
                    </a:lnT>
                    <a:lnB>
                      <a:noFill/>
                    </a:lnB>
                  </a:tcPr>
                </a:tc>
                <a:tc>
                  <a:txBody>
                    <a:bodyPr/>
                    <a:lstStyle/>
                    <a:p>
                      <a:r>
                        <a:rPr lang="en-US">
                          <a:effectLst/>
                        </a:rPr>
                        <a:t>4</a:t>
                      </a:r>
                    </a:p>
                  </a:txBody>
                  <a:tcPr anchor="ctr">
                    <a:lnL>
                      <a:noFill/>
                    </a:lnL>
                    <a:lnR>
                      <a:noFill/>
                    </a:lnR>
                    <a:lnT>
                      <a:noFill/>
                    </a:lnT>
                    <a:lnB>
                      <a:noFill/>
                    </a:lnB>
                  </a:tcPr>
                </a:tc>
                <a:tc>
                  <a:txBody>
                    <a:bodyPr/>
                    <a:lstStyle/>
                    <a:p>
                      <a:r>
                        <a:rPr lang="en-US">
                          <a:effectLst/>
                        </a:rPr>
                        <a:t>–</a:t>
                      </a:r>
                    </a:p>
                  </a:txBody>
                  <a:tcPr anchor="ctr">
                    <a:lnL>
                      <a:noFill/>
                    </a:lnL>
                    <a:lnR>
                      <a:noFill/>
                    </a:lnR>
                    <a:lnT>
                      <a:noFill/>
                    </a:lnT>
                    <a:lnB>
                      <a:noFill/>
                    </a:lnB>
                  </a:tcPr>
                </a:tc>
                <a:extLst>
                  <a:ext uri="{0D108BD9-81ED-4DB2-BD59-A6C34878D82A}">
                    <a16:rowId xmlns:a16="http://schemas.microsoft.com/office/drawing/2014/main" val="1478923102"/>
                  </a:ext>
                </a:extLst>
              </a:tr>
              <a:tr h="478078">
                <a:tc>
                  <a:txBody>
                    <a:bodyPr/>
                    <a:lstStyle/>
                    <a:p>
                      <a:pPr rtl="0"/>
                      <a:r>
                        <a:rPr lang="en-US">
                          <a:effectLst/>
                        </a:rPr>
                        <a:t>C</a:t>
                      </a:r>
                    </a:p>
                  </a:txBody>
                  <a:tcPr anchor="ctr">
                    <a:lnL>
                      <a:noFill/>
                    </a:lnL>
                    <a:lnR>
                      <a:noFill/>
                    </a:lnR>
                    <a:lnT>
                      <a:noFill/>
                    </a:lnT>
                    <a:lnB>
                      <a:noFill/>
                    </a:lnB>
                  </a:tcPr>
                </a:tc>
                <a:tc>
                  <a:txBody>
                    <a:bodyPr/>
                    <a:lstStyle/>
                    <a:p>
                      <a:r>
                        <a:rPr lang="en-US">
                          <a:effectLst/>
                        </a:rPr>
                        <a:t>3</a:t>
                      </a:r>
                    </a:p>
                  </a:txBody>
                  <a:tcPr anchor="ctr">
                    <a:lnL>
                      <a:noFill/>
                    </a:lnL>
                    <a:lnR>
                      <a:noFill/>
                    </a:lnR>
                    <a:lnT>
                      <a:noFill/>
                    </a:lnT>
                    <a:lnB>
                      <a:noFill/>
                    </a:lnB>
                  </a:tcPr>
                </a:tc>
                <a:tc>
                  <a:txBody>
                    <a:bodyPr/>
                    <a:lstStyle/>
                    <a:p>
                      <a:pPr rtl="0"/>
                      <a:r>
                        <a:rPr lang="en-US">
                          <a:effectLst/>
                        </a:rPr>
                        <a:t>A</a:t>
                      </a:r>
                    </a:p>
                  </a:txBody>
                  <a:tcPr anchor="ctr">
                    <a:lnL>
                      <a:noFill/>
                    </a:lnL>
                    <a:lnR>
                      <a:noFill/>
                    </a:lnR>
                    <a:lnT>
                      <a:noFill/>
                    </a:lnT>
                    <a:lnB>
                      <a:noFill/>
                    </a:lnB>
                  </a:tcPr>
                </a:tc>
                <a:extLst>
                  <a:ext uri="{0D108BD9-81ED-4DB2-BD59-A6C34878D82A}">
                    <a16:rowId xmlns:a16="http://schemas.microsoft.com/office/drawing/2014/main" val="1371387789"/>
                  </a:ext>
                </a:extLst>
              </a:tr>
              <a:tr h="478078">
                <a:tc>
                  <a:txBody>
                    <a:bodyPr/>
                    <a:lstStyle/>
                    <a:p>
                      <a:pPr rtl="0"/>
                      <a:r>
                        <a:rPr lang="en-US">
                          <a:effectLst/>
                        </a:rPr>
                        <a:t>D</a:t>
                      </a:r>
                    </a:p>
                  </a:txBody>
                  <a:tcPr anchor="ctr">
                    <a:lnL>
                      <a:noFill/>
                    </a:lnL>
                    <a:lnR>
                      <a:noFill/>
                    </a:lnR>
                    <a:lnT>
                      <a:noFill/>
                    </a:lnT>
                    <a:lnB>
                      <a:noFill/>
                    </a:lnB>
                  </a:tcPr>
                </a:tc>
                <a:tc>
                  <a:txBody>
                    <a:bodyPr/>
                    <a:lstStyle/>
                    <a:p>
                      <a:r>
                        <a:rPr lang="en-US">
                          <a:effectLst/>
                        </a:rPr>
                        <a:t>4</a:t>
                      </a:r>
                    </a:p>
                  </a:txBody>
                  <a:tcPr anchor="ctr">
                    <a:lnL>
                      <a:noFill/>
                    </a:lnL>
                    <a:lnR>
                      <a:noFill/>
                    </a:lnR>
                    <a:lnT>
                      <a:noFill/>
                    </a:lnT>
                    <a:lnB>
                      <a:noFill/>
                    </a:lnB>
                  </a:tcPr>
                </a:tc>
                <a:tc>
                  <a:txBody>
                    <a:bodyPr/>
                    <a:lstStyle/>
                    <a:p>
                      <a:pPr rtl="0"/>
                      <a:r>
                        <a:rPr lang="en-US">
                          <a:effectLst/>
                        </a:rPr>
                        <a:t>B</a:t>
                      </a:r>
                    </a:p>
                  </a:txBody>
                  <a:tcPr anchor="ctr">
                    <a:lnL>
                      <a:noFill/>
                    </a:lnL>
                    <a:lnR>
                      <a:noFill/>
                    </a:lnR>
                    <a:lnT>
                      <a:noFill/>
                    </a:lnT>
                    <a:lnB>
                      <a:noFill/>
                    </a:lnB>
                  </a:tcPr>
                </a:tc>
                <a:extLst>
                  <a:ext uri="{0D108BD9-81ED-4DB2-BD59-A6C34878D82A}">
                    <a16:rowId xmlns:a16="http://schemas.microsoft.com/office/drawing/2014/main" val="2295431630"/>
                  </a:ext>
                </a:extLst>
              </a:tr>
              <a:tr h="478078">
                <a:tc>
                  <a:txBody>
                    <a:bodyPr/>
                    <a:lstStyle/>
                    <a:p>
                      <a:pPr rtl="0"/>
                      <a:r>
                        <a:rPr lang="en-US">
                          <a:effectLst/>
                        </a:rPr>
                        <a:t>E</a:t>
                      </a:r>
                    </a:p>
                  </a:txBody>
                  <a:tcPr anchor="ctr">
                    <a:lnL>
                      <a:noFill/>
                    </a:lnL>
                    <a:lnR>
                      <a:noFill/>
                    </a:lnR>
                    <a:lnT>
                      <a:noFill/>
                    </a:lnT>
                    <a:lnB>
                      <a:noFill/>
                    </a:lnB>
                  </a:tcPr>
                </a:tc>
                <a:tc>
                  <a:txBody>
                    <a:bodyPr/>
                    <a:lstStyle/>
                    <a:p>
                      <a:r>
                        <a:rPr lang="en-US">
                          <a:effectLst/>
                        </a:rPr>
                        <a:t>3</a:t>
                      </a:r>
                    </a:p>
                  </a:txBody>
                  <a:tcPr anchor="ctr">
                    <a:lnL>
                      <a:noFill/>
                    </a:lnL>
                    <a:lnR>
                      <a:noFill/>
                    </a:lnR>
                    <a:lnT>
                      <a:noFill/>
                    </a:lnT>
                    <a:lnB>
                      <a:noFill/>
                    </a:lnB>
                  </a:tcPr>
                </a:tc>
                <a:tc>
                  <a:txBody>
                    <a:bodyPr/>
                    <a:lstStyle/>
                    <a:p>
                      <a:pPr rtl="0"/>
                      <a:r>
                        <a:rPr lang="en-US">
                          <a:effectLst/>
                        </a:rPr>
                        <a:t>B</a:t>
                      </a:r>
                    </a:p>
                  </a:txBody>
                  <a:tcPr anchor="ctr">
                    <a:lnL>
                      <a:noFill/>
                    </a:lnL>
                    <a:lnR>
                      <a:noFill/>
                    </a:lnR>
                    <a:lnT>
                      <a:noFill/>
                    </a:lnT>
                    <a:lnB>
                      <a:noFill/>
                    </a:lnB>
                  </a:tcPr>
                </a:tc>
                <a:extLst>
                  <a:ext uri="{0D108BD9-81ED-4DB2-BD59-A6C34878D82A}">
                    <a16:rowId xmlns:a16="http://schemas.microsoft.com/office/drawing/2014/main" val="370909944"/>
                  </a:ext>
                </a:extLst>
              </a:tr>
              <a:tr h="478078">
                <a:tc>
                  <a:txBody>
                    <a:bodyPr/>
                    <a:lstStyle/>
                    <a:p>
                      <a:pPr rtl="0"/>
                      <a:r>
                        <a:rPr lang="en-US">
                          <a:effectLst/>
                        </a:rPr>
                        <a:t>F</a:t>
                      </a:r>
                    </a:p>
                  </a:txBody>
                  <a:tcPr anchor="ctr">
                    <a:lnL>
                      <a:noFill/>
                    </a:lnL>
                    <a:lnR>
                      <a:noFill/>
                    </a:lnR>
                    <a:lnT>
                      <a:noFill/>
                    </a:lnT>
                    <a:lnB>
                      <a:noFill/>
                    </a:lnB>
                  </a:tcPr>
                </a:tc>
                <a:tc>
                  <a:txBody>
                    <a:bodyPr/>
                    <a:lstStyle/>
                    <a:p>
                      <a:r>
                        <a:rPr lang="en-US">
                          <a:effectLst/>
                        </a:rPr>
                        <a:t>10</a:t>
                      </a:r>
                    </a:p>
                  </a:txBody>
                  <a:tcPr anchor="ctr">
                    <a:lnL>
                      <a:noFill/>
                    </a:lnL>
                    <a:lnR>
                      <a:noFill/>
                    </a:lnR>
                    <a:lnT>
                      <a:noFill/>
                    </a:lnT>
                    <a:lnB>
                      <a:noFill/>
                    </a:lnB>
                  </a:tcPr>
                </a:tc>
                <a:tc>
                  <a:txBody>
                    <a:bodyPr/>
                    <a:lstStyle/>
                    <a:p>
                      <a:r>
                        <a:rPr lang="en-US">
                          <a:effectLst/>
                        </a:rPr>
                        <a:t>–</a:t>
                      </a:r>
                    </a:p>
                  </a:txBody>
                  <a:tcPr anchor="ctr">
                    <a:lnL>
                      <a:noFill/>
                    </a:lnL>
                    <a:lnR>
                      <a:noFill/>
                    </a:lnR>
                    <a:lnT>
                      <a:noFill/>
                    </a:lnT>
                    <a:lnB>
                      <a:noFill/>
                    </a:lnB>
                  </a:tcPr>
                </a:tc>
                <a:extLst>
                  <a:ext uri="{0D108BD9-81ED-4DB2-BD59-A6C34878D82A}">
                    <a16:rowId xmlns:a16="http://schemas.microsoft.com/office/drawing/2014/main" val="4226075630"/>
                  </a:ext>
                </a:extLst>
              </a:tr>
              <a:tr h="478078">
                <a:tc>
                  <a:txBody>
                    <a:bodyPr/>
                    <a:lstStyle/>
                    <a:p>
                      <a:pPr rtl="0"/>
                      <a:r>
                        <a:rPr lang="en-US">
                          <a:effectLst/>
                        </a:rPr>
                        <a:t>G</a:t>
                      </a:r>
                    </a:p>
                  </a:txBody>
                  <a:tcPr anchor="ctr">
                    <a:lnL>
                      <a:noFill/>
                    </a:lnL>
                    <a:lnR>
                      <a:noFill/>
                    </a:lnR>
                    <a:lnT>
                      <a:noFill/>
                    </a:lnT>
                    <a:lnB>
                      <a:noFill/>
                    </a:lnB>
                  </a:tcPr>
                </a:tc>
                <a:tc>
                  <a:txBody>
                    <a:bodyPr/>
                    <a:lstStyle/>
                    <a:p>
                      <a:r>
                        <a:rPr lang="en-US">
                          <a:effectLst/>
                        </a:rPr>
                        <a:t>3</a:t>
                      </a:r>
                    </a:p>
                  </a:txBody>
                  <a:tcPr anchor="ctr">
                    <a:lnL>
                      <a:noFill/>
                    </a:lnL>
                    <a:lnR>
                      <a:noFill/>
                    </a:lnR>
                    <a:lnT>
                      <a:noFill/>
                    </a:lnT>
                    <a:lnB>
                      <a:noFill/>
                    </a:lnB>
                  </a:tcPr>
                </a:tc>
                <a:tc>
                  <a:txBody>
                    <a:bodyPr/>
                    <a:lstStyle/>
                    <a:p>
                      <a:pPr rtl="0"/>
                      <a:r>
                        <a:rPr lang="en-US">
                          <a:effectLst/>
                        </a:rPr>
                        <a:t>E,F</a:t>
                      </a:r>
                    </a:p>
                  </a:txBody>
                  <a:tcPr anchor="ctr">
                    <a:lnL>
                      <a:noFill/>
                    </a:lnL>
                    <a:lnR>
                      <a:noFill/>
                    </a:lnR>
                    <a:lnT>
                      <a:noFill/>
                    </a:lnT>
                    <a:lnB>
                      <a:noFill/>
                    </a:lnB>
                  </a:tcPr>
                </a:tc>
                <a:extLst>
                  <a:ext uri="{0D108BD9-81ED-4DB2-BD59-A6C34878D82A}">
                    <a16:rowId xmlns:a16="http://schemas.microsoft.com/office/drawing/2014/main" val="3765773254"/>
                  </a:ext>
                </a:extLst>
              </a:tr>
              <a:tr h="478078">
                <a:tc>
                  <a:txBody>
                    <a:bodyPr/>
                    <a:lstStyle/>
                    <a:p>
                      <a:pPr rtl="0"/>
                      <a:r>
                        <a:rPr lang="en-US">
                          <a:effectLst/>
                        </a:rPr>
                        <a:t>H</a:t>
                      </a:r>
                    </a:p>
                  </a:txBody>
                  <a:tcPr anchor="ctr">
                    <a:lnL>
                      <a:noFill/>
                    </a:lnL>
                    <a:lnR>
                      <a:noFill/>
                    </a:lnR>
                    <a:lnT>
                      <a:noFill/>
                    </a:lnT>
                    <a:lnB>
                      <a:noFill/>
                    </a:lnB>
                  </a:tcPr>
                </a:tc>
                <a:tc>
                  <a:txBody>
                    <a:bodyPr/>
                    <a:lstStyle/>
                    <a:p>
                      <a:r>
                        <a:rPr lang="en-US">
                          <a:effectLst/>
                        </a:rPr>
                        <a:t>2</a:t>
                      </a:r>
                    </a:p>
                  </a:txBody>
                  <a:tcPr anchor="ctr">
                    <a:lnL>
                      <a:noFill/>
                    </a:lnL>
                    <a:lnR>
                      <a:noFill/>
                    </a:lnR>
                    <a:lnT>
                      <a:noFill/>
                    </a:lnT>
                    <a:lnB>
                      <a:noFill/>
                    </a:lnB>
                  </a:tcPr>
                </a:tc>
                <a:tc>
                  <a:txBody>
                    <a:bodyPr/>
                    <a:lstStyle/>
                    <a:p>
                      <a:pPr rtl="0"/>
                      <a:r>
                        <a:rPr lang="en-US" dirty="0">
                          <a:effectLst/>
                        </a:rPr>
                        <a:t>C,D</a:t>
                      </a:r>
                    </a:p>
                  </a:txBody>
                  <a:tcPr anchor="ctr">
                    <a:lnL>
                      <a:noFill/>
                    </a:lnL>
                    <a:lnR>
                      <a:noFill/>
                    </a:lnR>
                    <a:lnT>
                      <a:noFill/>
                    </a:lnT>
                    <a:lnB>
                      <a:noFill/>
                    </a:lnB>
                  </a:tcPr>
                </a:tc>
                <a:extLst>
                  <a:ext uri="{0D108BD9-81ED-4DB2-BD59-A6C34878D82A}">
                    <a16:rowId xmlns:a16="http://schemas.microsoft.com/office/drawing/2014/main" val="3602490843"/>
                  </a:ext>
                </a:extLst>
              </a:tr>
            </a:tbl>
          </a:graphicData>
        </a:graphic>
      </p:graphicFrame>
    </p:spTree>
    <p:extLst>
      <p:ext uri="{BB962C8B-B14F-4D97-AF65-F5344CB8AC3E}">
        <p14:creationId xmlns:p14="http://schemas.microsoft.com/office/powerpoint/2010/main" val="26421721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E5485-CA90-6206-9977-85DDB474A197}"/>
              </a:ext>
            </a:extLst>
          </p:cNvPr>
          <p:cNvSpPr>
            <a:spLocks noGrp="1"/>
          </p:cNvSpPr>
          <p:nvPr>
            <p:ph sz="half" idx="1"/>
          </p:nvPr>
        </p:nvSpPr>
        <p:spPr>
          <a:xfrm>
            <a:off x="0" y="0"/>
            <a:ext cx="6019800" cy="6858000"/>
          </a:xfrm>
        </p:spPr>
        <p:txBody>
          <a:bodyPr>
            <a:normAutofit/>
          </a:bodyPr>
          <a:lstStyle/>
          <a:p>
            <a:r>
              <a:rPr lang="en-US" b="1" dirty="0"/>
              <a:t>Rules for Designing the Activity-on-Node network diagram:</a:t>
            </a:r>
          </a:p>
          <a:p>
            <a:pPr>
              <a:buFont typeface="Arial" panose="020B0604020202020204" pitchFamily="34" charset="0"/>
              <a:buChar char="•"/>
            </a:pPr>
            <a:r>
              <a:rPr lang="en-US" dirty="0"/>
              <a:t>A project network should have only one start node</a:t>
            </a:r>
          </a:p>
          <a:p>
            <a:pPr>
              <a:buFont typeface="Arial" panose="020B0604020202020204" pitchFamily="34" charset="0"/>
              <a:buChar char="•"/>
            </a:pPr>
            <a:r>
              <a:rPr lang="en-US" dirty="0"/>
              <a:t>A project network should have only one end node</a:t>
            </a:r>
          </a:p>
          <a:p>
            <a:pPr>
              <a:buFont typeface="Arial" panose="020B0604020202020204" pitchFamily="34" charset="0"/>
              <a:buChar char="•"/>
            </a:pPr>
            <a:r>
              <a:rPr lang="en-US" dirty="0"/>
              <a:t>A node has a duration</a:t>
            </a:r>
          </a:p>
          <a:p>
            <a:pPr>
              <a:buFont typeface="Arial" panose="020B0604020202020204" pitchFamily="34" charset="0"/>
              <a:buChar char="•"/>
            </a:pPr>
            <a:r>
              <a:rPr lang="en-US" dirty="0"/>
              <a:t>Links normally have no duration</a:t>
            </a:r>
          </a:p>
          <a:p>
            <a:pPr>
              <a:buFont typeface="Arial" panose="020B0604020202020204" pitchFamily="34" charset="0"/>
              <a:buChar char="•"/>
            </a:pPr>
            <a:r>
              <a:rPr lang="en-US" dirty="0"/>
              <a:t>“Precedents” are the immediate preceding activities</a:t>
            </a:r>
          </a:p>
          <a:p>
            <a:pPr>
              <a:buFont typeface="Arial" panose="020B0604020202020204" pitchFamily="34" charset="0"/>
              <a:buChar char="•"/>
            </a:pPr>
            <a:r>
              <a:rPr lang="en-US" dirty="0"/>
              <a:t>Time moves from left to right in the project network</a:t>
            </a:r>
          </a:p>
          <a:p>
            <a:pPr>
              <a:buFont typeface="Arial" panose="020B0604020202020204" pitchFamily="34" charset="0"/>
              <a:buChar char="•"/>
            </a:pPr>
            <a:r>
              <a:rPr lang="en-US" dirty="0"/>
              <a:t>A network should not contain loops</a:t>
            </a:r>
          </a:p>
          <a:p>
            <a:pPr>
              <a:buFont typeface="Arial" panose="020B0604020202020204" pitchFamily="34" charset="0"/>
              <a:buChar char="•"/>
            </a:pPr>
            <a:r>
              <a:rPr lang="en-US" dirty="0"/>
              <a:t>A network should not contain dangles</a:t>
            </a:r>
          </a:p>
          <a:p>
            <a:endParaRPr lang="en-US" dirty="0"/>
          </a:p>
        </p:txBody>
      </p:sp>
      <p:sp>
        <p:nvSpPr>
          <p:cNvPr id="4" name="Content Placeholder 3">
            <a:extLst>
              <a:ext uri="{FF2B5EF4-FFF2-40B4-BE49-F238E27FC236}">
                <a16:creationId xmlns:a16="http://schemas.microsoft.com/office/drawing/2014/main" id="{DC57E9BE-FCA3-EA01-01E4-F03460B01969}"/>
              </a:ext>
            </a:extLst>
          </p:cNvPr>
          <p:cNvSpPr>
            <a:spLocks noGrp="1"/>
          </p:cNvSpPr>
          <p:nvPr>
            <p:ph sz="half" idx="2"/>
          </p:nvPr>
        </p:nvSpPr>
        <p:spPr/>
        <p:txBody>
          <a:bodyPr>
            <a:normAutofit/>
          </a:bodyPr>
          <a:lstStyle/>
          <a:p>
            <a:r>
              <a:rPr lang="en-US" b="1" dirty="0"/>
              <a:t>Node Representation:</a:t>
            </a:r>
          </a:p>
          <a:p>
            <a:endParaRPr lang="en-US" dirty="0"/>
          </a:p>
        </p:txBody>
      </p:sp>
      <p:pic>
        <p:nvPicPr>
          <p:cNvPr id="6" name="Picture 5">
            <a:extLst>
              <a:ext uri="{FF2B5EF4-FFF2-40B4-BE49-F238E27FC236}">
                <a16:creationId xmlns:a16="http://schemas.microsoft.com/office/drawing/2014/main" id="{0CE3ADD4-D102-039A-5A32-A44BEB167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462" y="3057110"/>
            <a:ext cx="4757738" cy="1852819"/>
          </a:xfrm>
          <a:prstGeom prst="rect">
            <a:avLst/>
          </a:prstGeom>
        </p:spPr>
      </p:pic>
    </p:spTree>
    <p:extLst>
      <p:ext uri="{BB962C8B-B14F-4D97-AF65-F5344CB8AC3E}">
        <p14:creationId xmlns:p14="http://schemas.microsoft.com/office/powerpoint/2010/main" val="2436933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8E19E-D0B3-3F3D-7B13-6B34B40EBF33}"/>
              </a:ext>
            </a:extLst>
          </p:cNvPr>
          <p:cNvSpPr>
            <a:spLocks noGrp="1"/>
          </p:cNvSpPr>
          <p:nvPr>
            <p:ph sz="half" idx="1"/>
          </p:nvPr>
        </p:nvSpPr>
        <p:spPr>
          <a:xfrm>
            <a:off x="0" y="0"/>
            <a:ext cx="6019800" cy="6858000"/>
          </a:xfrm>
        </p:spPr>
        <p:txBody>
          <a:bodyPr>
            <a:normAutofit/>
          </a:bodyPr>
          <a:lstStyle/>
          <a:p>
            <a:pPr>
              <a:buFont typeface="Arial" panose="020B0604020202020204" pitchFamily="34" charset="0"/>
              <a:buChar char="•"/>
            </a:pPr>
            <a:r>
              <a:rPr lang="en-US" b="1" dirty="0"/>
              <a:t>Activity label</a:t>
            </a:r>
            <a:r>
              <a:rPr lang="en-US" dirty="0"/>
              <a:t> is the name of the activity represented by that node.</a:t>
            </a:r>
          </a:p>
          <a:p>
            <a:pPr>
              <a:buFont typeface="Arial" panose="020B0604020202020204" pitchFamily="34" charset="0"/>
              <a:buChar char="•"/>
            </a:pPr>
            <a:r>
              <a:rPr lang="en-US" b="1" dirty="0"/>
              <a:t>Earliest Start</a:t>
            </a:r>
            <a:r>
              <a:rPr lang="en-US" dirty="0"/>
              <a:t> is the date or time at which the activity can be started at the earliest.</a:t>
            </a:r>
          </a:p>
          <a:p>
            <a:pPr>
              <a:buFont typeface="Arial" panose="020B0604020202020204" pitchFamily="34" charset="0"/>
              <a:buChar char="•"/>
            </a:pPr>
            <a:r>
              <a:rPr lang="en-US" b="1" dirty="0"/>
              <a:t>Earliest Finish</a:t>
            </a:r>
            <a:r>
              <a:rPr lang="en-US" dirty="0"/>
              <a:t> is the date or time at which the activity can be completed at the earliest.</a:t>
            </a:r>
          </a:p>
          <a:p>
            <a:pPr>
              <a:buFont typeface="Arial" panose="020B0604020202020204" pitchFamily="34" charset="0"/>
              <a:buChar char="•"/>
            </a:pPr>
            <a:r>
              <a:rPr lang="en-US" b="1" dirty="0"/>
              <a:t>Latest Start</a:t>
            </a:r>
            <a:r>
              <a:rPr lang="en-US" dirty="0"/>
              <a:t> is the date or time at which the activity can be started at the latest.</a:t>
            </a:r>
          </a:p>
          <a:p>
            <a:pPr>
              <a:buFont typeface="Arial" panose="020B0604020202020204" pitchFamily="34" charset="0"/>
              <a:buChar char="•"/>
            </a:pPr>
            <a:r>
              <a:rPr lang="en-US" b="1" dirty="0"/>
              <a:t>The latest Finish</a:t>
            </a:r>
            <a:r>
              <a:rPr lang="en-US" dirty="0"/>
              <a:t> is the date or time at which the activity can be finished at the latest.</a:t>
            </a:r>
          </a:p>
          <a:p>
            <a:pPr>
              <a:buFont typeface="Arial" panose="020B0604020202020204" pitchFamily="34" charset="0"/>
              <a:buChar char="•"/>
            </a:pPr>
            <a:r>
              <a:rPr lang="en-US" b="1" dirty="0"/>
              <a:t>Float</a:t>
            </a:r>
            <a:r>
              <a:rPr lang="en-US" dirty="0"/>
              <a:t> is equal to the difference between the earliest start and latest start or earliest finish and latest finish.</a:t>
            </a:r>
          </a:p>
          <a:p>
            <a:endParaRPr lang="en-US" dirty="0"/>
          </a:p>
        </p:txBody>
      </p:sp>
      <p:pic>
        <p:nvPicPr>
          <p:cNvPr id="5" name="Content Placeholder 4">
            <a:extLst>
              <a:ext uri="{FF2B5EF4-FFF2-40B4-BE49-F238E27FC236}">
                <a16:creationId xmlns:a16="http://schemas.microsoft.com/office/drawing/2014/main" id="{5BFD85A6-9E00-739F-AC2A-DB64C170F7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7031" y="3592512"/>
            <a:ext cx="4029075" cy="1181100"/>
          </a:xfrm>
          <a:prstGeom prst="rect">
            <a:avLst/>
          </a:prstGeom>
        </p:spPr>
      </p:pic>
    </p:spTree>
    <p:extLst>
      <p:ext uri="{BB962C8B-B14F-4D97-AF65-F5344CB8AC3E}">
        <p14:creationId xmlns:p14="http://schemas.microsoft.com/office/powerpoint/2010/main" val="30177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60DD9-33A2-C018-1B52-5DF70F6F07D4}"/>
              </a:ext>
            </a:extLst>
          </p:cNvPr>
          <p:cNvSpPr>
            <a:spLocks noGrp="1"/>
          </p:cNvSpPr>
          <p:nvPr>
            <p:ph idx="1"/>
          </p:nvPr>
        </p:nvSpPr>
        <p:spPr>
          <a:xfrm>
            <a:off x="0" y="0"/>
            <a:ext cx="12192000" cy="6858000"/>
          </a:xfrm>
        </p:spPr>
        <p:txBody>
          <a:bodyPr>
            <a:normAutofit/>
          </a:bodyPr>
          <a:lstStyle/>
          <a:p>
            <a:pPr marL="0" indent="0">
              <a:buNone/>
            </a:pPr>
            <a:r>
              <a:rPr lang="en-US" sz="3200" b="1" dirty="0">
                <a:solidFill>
                  <a:srgbClr val="FF0000"/>
                </a:solidFill>
              </a:rPr>
              <a:t>Selection methodologies and criteria for project approval</a:t>
            </a:r>
          </a:p>
          <a:p>
            <a:pPr marL="0" indent="0">
              <a:buNone/>
            </a:pPr>
            <a:r>
              <a:rPr lang="en-US" b="1" dirty="0">
                <a:solidFill>
                  <a:schemeClr val="accent1"/>
                </a:solidFill>
              </a:rPr>
              <a:t>Selection methodologies and criteria for project approval are essential for determining which projects should move forward.</a:t>
            </a:r>
          </a:p>
          <a:p>
            <a:r>
              <a:rPr lang="en-US" dirty="0"/>
              <a:t> Different methodologies help organizations prioritize projects based on various factors like strategic alignment, feasibility, and potential return on investment. </a:t>
            </a:r>
          </a:p>
          <a:p>
            <a:r>
              <a:rPr lang="en-US" dirty="0"/>
              <a:t>Here are some common methodologies and criteria used in project selection and approval:</a:t>
            </a:r>
          </a:p>
          <a:p>
            <a:r>
              <a:rPr lang="en-US" b="1" dirty="0">
                <a:solidFill>
                  <a:srgbClr val="FF0000"/>
                </a:solidFill>
              </a:rPr>
              <a:t>1. Selection methodologies </a:t>
            </a:r>
          </a:p>
          <a:p>
            <a:r>
              <a:rPr lang="en-US" dirty="0"/>
              <a:t>Several methodologies are used to evaluate and select projects. </a:t>
            </a:r>
          </a:p>
          <a:p>
            <a:r>
              <a:rPr lang="en-US" dirty="0"/>
              <a:t>The choice of methodology depends on the organization's needs and strategic goals ,some of them are:</a:t>
            </a:r>
          </a:p>
          <a:p>
            <a:pPr marL="0" indent="0">
              <a:buNone/>
            </a:pPr>
            <a:r>
              <a:rPr lang="en-US" b="1" dirty="0">
                <a:solidFill>
                  <a:schemeClr val="accent1"/>
                </a:solidFill>
              </a:rPr>
              <a:t>a. Cost-Benefit Analysis</a:t>
            </a:r>
          </a:p>
          <a:p>
            <a:pPr>
              <a:buFont typeface="Arial" panose="020B0604020202020204" pitchFamily="34" charset="0"/>
              <a:buChar char="•"/>
            </a:pPr>
            <a:r>
              <a:rPr lang="en-US" b="1" dirty="0"/>
              <a:t>Description</a:t>
            </a:r>
            <a:r>
              <a:rPr lang="en-US" dirty="0"/>
              <a:t>: This method involves comparing the costs of the project against its expected benefits. </a:t>
            </a:r>
          </a:p>
          <a:p>
            <a:pPr>
              <a:buFont typeface="Arial" panose="020B0604020202020204" pitchFamily="34" charset="0"/>
              <a:buChar char="•"/>
            </a:pPr>
            <a:r>
              <a:rPr lang="en-US" dirty="0"/>
              <a:t>It is used to determine if the benefits justify the investment.</a:t>
            </a:r>
          </a:p>
          <a:p>
            <a:endParaRPr lang="en-US" dirty="0"/>
          </a:p>
        </p:txBody>
      </p:sp>
    </p:spTree>
    <p:extLst>
      <p:ext uri="{BB962C8B-B14F-4D97-AF65-F5344CB8AC3E}">
        <p14:creationId xmlns:p14="http://schemas.microsoft.com/office/powerpoint/2010/main" val="22771023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CDEAE-2C49-8982-17C5-F4D34E581D77}"/>
              </a:ext>
            </a:extLst>
          </p:cNvPr>
          <p:cNvSpPr>
            <a:spLocks noGrp="1"/>
          </p:cNvSpPr>
          <p:nvPr>
            <p:ph sz="half" idx="1"/>
          </p:nvPr>
        </p:nvSpPr>
        <p:spPr>
          <a:xfrm>
            <a:off x="-1" y="0"/>
            <a:ext cx="6748671" cy="6858000"/>
          </a:xfrm>
        </p:spPr>
        <p:txBody>
          <a:bodyPr>
            <a:normAutofit/>
          </a:bodyPr>
          <a:lstStyle/>
          <a:p>
            <a:r>
              <a:rPr lang="en-US" b="1" dirty="0"/>
              <a:t>What Is Program Evaluation Review Technique (PERT)?</a:t>
            </a:r>
          </a:p>
          <a:p>
            <a:endParaRPr lang="en-US" b="1" dirty="0"/>
          </a:p>
          <a:p>
            <a:r>
              <a:rPr lang="en-US" dirty="0"/>
              <a:t>The Program Evaluation Review Technique, or PERT, is a visual tool used in project planning.</a:t>
            </a:r>
          </a:p>
          <a:p>
            <a:endParaRPr lang="en-US" dirty="0"/>
          </a:p>
          <a:p>
            <a:r>
              <a:rPr lang="en-US" dirty="0"/>
              <a:t> Using the technique helps project planners identify start and end dates, as well as interim required tasks and timelines.</a:t>
            </a:r>
          </a:p>
          <a:p>
            <a:endParaRPr lang="en-US" dirty="0"/>
          </a:p>
          <a:p>
            <a:r>
              <a:rPr lang="en-US" dirty="0"/>
              <a:t> The information is displayed as a network in chart form.</a:t>
            </a:r>
          </a:p>
          <a:p>
            <a:endParaRPr lang="en-US" dirty="0"/>
          </a:p>
        </p:txBody>
      </p:sp>
      <p:pic>
        <p:nvPicPr>
          <p:cNvPr id="6" name="Content Placeholder 5">
            <a:extLst>
              <a:ext uri="{FF2B5EF4-FFF2-40B4-BE49-F238E27FC236}">
                <a16:creationId xmlns:a16="http://schemas.microsoft.com/office/drawing/2014/main" id="{A7DBE414-47B7-3244-6FC6-218A302D17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8670" y="1272209"/>
            <a:ext cx="5443330" cy="4860234"/>
          </a:xfrm>
        </p:spPr>
      </p:pic>
    </p:spTree>
    <p:extLst>
      <p:ext uri="{BB962C8B-B14F-4D97-AF65-F5344CB8AC3E}">
        <p14:creationId xmlns:p14="http://schemas.microsoft.com/office/powerpoint/2010/main" val="2295340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51466-C508-751A-EC20-7C0FBA75371A}"/>
              </a:ext>
            </a:extLst>
          </p:cNvPr>
          <p:cNvSpPr>
            <a:spLocks noGrp="1"/>
          </p:cNvSpPr>
          <p:nvPr>
            <p:ph sz="half" idx="1"/>
          </p:nvPr>
        </p:nvSpPr>
        <p:spPr>
          <a:xfrm>
            <a:off x="0" y="0"/>
            <a:ext cx="6019800" cy="6858000"/>
          </a:xfrm>
        </p:spPr>
        <p:txBody>
          <a:bodyPr>
            <a:normAutofit/>
          </a:bodyPr>
          <a:lstStyle/>
          <a:p>
            <a:r>
              <a:rPr lang="en-US" b="1" dirty="0"/>
              <a:t>What does a PERT Chart Contain?</a:t>
            </a:r>
          </a:p>
          <a:p>
            <a:pPr rtl="0"/>
            <a:r>
              <a:rPr lang="en-US" dirty="0"/>
              <a:t>Here are the main components of a PERT chart:</a:t>
            </a:r>
          </a:p>
          <a:p>
            <a:pPr>
              <a:buFont typeface="Arial" panose="020B0604020202020204" pitchFamily="34" charset="0"/>
              <a:buChar char="•"/>
            </a:pPr>
            <a:r>
              <a:rPr lang="en-US" b="1" dirty="0"/>
              <a:t>Nodes:</a:t>
            </a:r>
            <a:r>
              <a:rPr lang="en-US" dirty="0"/>
              <a:t> it represents the task or milestones. every node represents the task name and may also show duration of the task.</a:t>
            </a:r>
          </a:p>
          <a:p>
            <a:pPr>
              <a:buFont typeface="Arial" panose="020B0604020202020204" pitchFamily="34" charset="0"/>
              <a:buChar char="•"/>
            </a:pPr>
            <a:r>
              <a:rPr lang="en-US" b="1" dirty="0"/>
              <a:t>Arrows: </a:t>
            </a:r>
            <a:r>
              <a:rPr lang="en-US" dirty="0"/>
              <a:t>it indicates the direction or sequence of task and also dependencies between them. suppose an array from A to B, then task A must be completed before task B.</a:t>
            </a:r>
          </a:p>
          <a:p>
            <a:pPr>
              <a:buFont typeface="Arial" panose="020B0604020202020204" pitchFamily="34" charset="0"/>
              <a:buChar char="•"/>
            </a:pPr>
            <a:r>
              <a:rPr lang="en-US" b="1" dirty="0"/>
              <a:t>Time Estimation: </a:t>
            </a:r>
            <a:r>
              <a:rPr lang="en-US" dirty="0"/>
              <a:t>It estimates the time duration to complete the task.</a:t>
            </a:r>
          </a:p>
          <a:p>
            <a:pPr>
              <a:buFont typeface="Arial" panose="020B0604020202020204" pitchFamily="34" charset="0"/>
              <a:buChar char="•"/>
            </a:pPr>
            <a:r>
              <a:rPr lang="en-US" b="1" dirty="0"/>
              <a:t>Critical Path: </a:t>
            </a:r>
            <a:r>
              <a:rPr lang="en-US" dirty="0"/>
              <a:t>The critical path is the largest path in </a:t>
            </a:r>
            <a:r>
              <a:rPr lang="en-US" dirty="0">
                <a:hlinkClick r:id="rId2"/>
              </a:rPr>
              <a:t>project management</a:t>
            </a:r>
            <a:r>
              <a:rPr lang="en-US" dirty="0"/>
              <a:t> that always results in the shortest time to complete the project.</a:t>
            </a:r>
          </a:p>
          <a:p>
            <a:pPr>
              <a:buFont typeface="Arial" panose="020B0604020202020204" pitchFamily="34" charset="0"/>
              <a:buChar char="•"/>
            </a:pPr>
            <a:r>
              <a:rPr lang="en-US" b="1" dirty="0"/>
              <a:t>Milestones: </a:t>
            </a:r>
            <a:r>
              <a:rPr lang="en-US" dirty="0"/>
              <a:t>It is Key point in the project timeline that represent significant events or deadlines.</a:t>
            </a:r>
          </a:p>
          <a:p>
            <a:endParaRPr lang="en-US" dirty="0"/>
          </a:p>
        </p:txBody>
      </p:sp>
      <p:sp>
        <p:nvSpPr>
          <p:cNvPr id="4" name="Content Placeholder 3">
            <a:extLst>
              <a:ext uri="{FF2B5EF4-FFF2-40B4-BE49-F238E27FC236}">
                <a16:creationId xmlns:a16="http://schemas.microsoft.com/office/drawing/2014/main" id="{64902852-DE55-E69F-D617-890934AE612E}"/>
              </a:ext>
            </a:extLst>
          </p:cNvPr>
          <p:cNvSpPr>
            <a:spLocks noGrp="1"/>
          </p:cNvSpPr>
          <p:nvPr>
            <p:ph sz="half" idx="2"/>
          </p:nvPr>
        </p:nvSpPr>
        <p:spPr>
          <a:xfrm>
            <a:off x="6400800" y="0"/>
            <a:ext cx="5791198" cy="6748670"/>
          </a:xfrm>
        </p:spPr>
        <p:txBody>
          <a:bodyPr>
            <a:normAutofit/>
          </a:bodyPr>
          <a:lstStyle/>
          <a:p>
            <a:pPr marL="0" indent="0">
              <a:buNone/>
            </a:pPr>
            <a:r>
              <a:rPr lang="en-US" b="1" dirty="0">
                <a:solidFill>
                  <a:srgbClr val="FF0000"/>
                </a:solidFill>
              </a:rPr>
              <a:t>PERT helps project planners identify</a:t>
            </a:r>
          </a:p>
          <a:p>
            <a:pPr marL="0" indent="0">
              <a:buNone/>
            </a:pPr>
            <a:endParaRPr lang="en-US" b="1" dirty="0">
              <a:solidFill>
                <a:srgbClr val="FF0000"/>
              </a:solidFill>
            </a:endParaRPr>
          </a:p>
          <a:p>
            <a:pPr>
              <a:buFont typeface="Arial" panose="020B0604020202020204" pitchFamily="34" charset="0"/>
              <a:buChar char="•"/>
            </a:pPr>
            <a:r>
              <a:rPr lang="en-US" dirty="0"/>
              <a:t>Start and end dates</a:t>
            </a:r>
          </a:p>
          <a:p>
            <a:pPr>
              <a:buFont typeface="Arial" panose="020B0604020202020204" pitchFamily="34" charset="0"/>
              <a:buChar char="•"/>
            </a:pPr>
            <a:endParaRPr lang="en-US" dirty="0"/>
          </a:p>
          <a:p>
            <a:pPr>
              <a:buFont typeface="Arial" panose="020B0604020202020204" pitchFamily="34" charset="0"/>
              <a:buChar char="•"/>
            </a:pPr>
            <a:r>
              <a:rPr lang="en-US" dirty="0"/>
              <a:t>Anticipated total required completion time</a:t>
            </a:r>
          </a:p>
          <a:p>
            <a:pPr>
              <a:buFont typeface="Arial" panose="020B0604020202020204" pitchFamily="34" charset="0"/>
              <a:buChar char="•"/>
            </a:pPr>
            <a:endParaRPr lang="en-US" dirty="0"/>
          </a:p>
          <a:p>
            <a:pPr>
              <a:buFont typeface="Arial" panose="020B0604020202020204" pitchFamily="34" charset="0"/>
              <a:buChar char="•"/>
            </a:pPr>
            <a:r>
              <a:rPr lang="en-US" dirty="0"/>
              <a:t>All activities, referred to as events on the chart, that impact the completion time</a:t>
            </a:r>
          </a:p>
          <a:p>
            <a:pPr>
              <a:buFont typeface="Arial" panose="020B0604020202020204" pitchFamily="34" charset="0"/>
              <a:buChar char="•"/>
            </a:pPr>
            <a:endParaRPr lang="en-US" dirty="0"/>
          </a:p>
          <a:p>
            <a:pPr>
              <a:buFont typeface="Arial" panose="020B0604020202020204" pitchFamily="34" charset="0"/>
              <a:buChar char="•"/>
            </a:pPr>
            <a:r>
              <a:rPr lang="en-US" dirty="0"/>
              <a:t>The required sequence of events</a:t>
            </a:r>
          </a:p>
          <a:p>
            <a:pPr>
              <a:buFont typeface="Arial" panose="020B0604020202020204" pitchFamily="34" charset="0"/>
              <a:buChar char="•"/>
            </a:pPr>
            <a:endParaRPr lang="en-US" dirty="0"/>
          </a:p>
          <a:p>
            <a:pPr>
              <a:buFont typeface="Arial" panose="020B0604020202020204" pitchFamily="34" charset="0"/>
              <a:buChar char="•"/>
            </a:pPr>
            <a:r>
              <a:rPr lang="en-US" dirty="0"/>
              <a:t>The probability of completion by a certain date</a:t>
            </a:r>
          </a:p>
          <a:p>
            <a:endParaRPr lang="en-US" dirty="0"/>
          </a:p>
        </p:txBody>
      </p:sp>
    </p:spTree>
    <p:extLst>
      <p:ext uri="{BB962C8B-B14F-4D97-AF65-F5344CB8AC3E}">
        <p14:creationId xmlns:p14="http://schemas.microsoft.com/office/powerpoint/2010/main" val="476412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B2FF7-C2C3-6C40-A1E8-4B80A5B843F4}"/>
              </a:ext>
            </a:extLst>
          </p:cNvPr>
          <p:cNvSpPr>
            <a:spLocks noGrp="1"/>
          </p:cNvSpPr>
          <p:nvPr>
            <p:ph sz="half" idx="1"/>
          </p:nvPr>
        </p:nvSpPr>
        <p:spPr>
          <a:xfrm>
            <a:off x="0" y="0"/>
            <a:ext cx="6019800" cy="6858000"/>
          </a:xfrm>
        </p:spPr>
        <p:txBody>
          <a:bodyPr>
            <a:normAutofit/>
          </a:bodyPr>
          <a:lstStyle/>
          <a:p>
            <a:r>
              <a:rPr lang="en-US" b="1" dirty="0"/>
              <a:t>The PERT process</a:t>
            </a:r>
          </a:p>
          <a:p>
            <a:r>
              <a:rPr lang="en-US" dirty="0"/>
              <a:t>PERT has a set series of steps in mapping out a complex project, which include:</a:t>
            </a:r>
          </a:p>
          <a:p>
            <a:pPr>
              <a:buFont typeface="+mj-lt"/>
              <a:buAutoNum type="arabicPeriod"/>
            </a:pPr>
            <a:r>
              <a:rPr lang="en-US" dirty="0"/>
              <a:t>List all the tasks and milestones (a.k.a. events) required for completion of the project</a:t>
            </a:r>
          </a:p>
          <a:p>
            <a:pPr>
              <a:buFont typeface="+mj-lt"/>
              <a:buAutoNum type="arabicPeriod"/>
            </a:pPr>
            <a:r>
              <a:rPr lang="en-US" dirty="0"/>
              <a:t>Determine the required sequence of tasks</a:t>
            </a:r>
          </a:p>
          <a:p>
            <a:pPr>
              <a:buFont typeface="+mj-lt"/>
              <a:buAutoNum type="arabicPeriod"/>
            </a:pPr>
            <a:r>
              <a:rPr lang="en-US" dirty="0"/>
              <a:t>Design a chart to visually display all the steps</a:t>
            </a:r>
          </a:p>
          <a:p>
            <a:pPr>
              <a:buFont typeface="+mj-lt"/>
              <a:buAutoNum type="arabicPeriod"/>
            </a:pPr>
            <a:r>
              <a:rPr lang="en-US" dirty="0"/>
              <a:t>Estimate the time required for each task</a:t>
            </a:r>
          </a:p>
          <a:p>
            <a:pPr>
              <a:buFont typeface="+mj-lt"/>
              <a:buAutoNum type="arabicPeriod"/>
            </a:pPr>
            <a:r>
              <a:rPr lang="en-US" dirty="0"/>
              <a:t>Identify the critical path – the longest series of tasks in the project</a:t>
            </a:r>
          </a:p>
          <a:p>
            <a:pPr>
              <a:buFont typeface="+mj-lt"/>
              <a:buAutoNum type="arabicPeriod"/>
            </a:pPr>
            <a:r>
              <a:rPr lang="en-US" dirty="0"/>
              <a:t>Adjust the chart to reflect progress made once the project starts</a:t>
            </a:r>
          </a:p>
          <a:p>
            <a:endParaRPr lang="en-US" dirty="0"/>
          </a:p>
        </p:txBody>
      </p:sp>
      <p:sp>
        <p:nvSpPr>
          <p:cNvPr id="4" name="Content Placeholder 3">
            <a:extLst>
              <a:ext uri="{FF2B5EF4-FFF2-40B4-BE49-F238E27FC236}">
                <a16:creationId xmlns:a16="http://schemas.microsoft.com/office/drawing/2014/main" id="{11DEF736-0DEF-AEBE-0BFB-4DFAFC95F13B}"/>
              </a:ext>
            </a:extLst>
          </p:cNvPr>
          <p:cNvSpPr>
            <a:spLocks noGrp="1"/>
          </p:cNvSpPr>
          <p:nvPr>
            <p:ph sz="half" idx="2"/>
          </p:nvPr>
        </p:nvSpPr>
        <p:spPr>
          <a:xfrm>
            <a:off x="6172199" y="0"/>
            <a:ext cx="5933661" cy="6858000"/>
          </a:xfrm>
        </p:spPr>
        <p:txBody>
          <a:bodyPr>
            <a:normAutofit/>
          </a:bodyPr>
          <a:lstStyle/>
          <a:p>
            <a:r>
              <a:rPr lang="en-US" dirty="0"/>
              <a:t>A PERT chart uses numbered circles or rectangles to represent milestones and straight lines with arrows at the end to represent tasks to be completed.</a:t>
            </a:r>
          </a:p>
          <a:p>
            <a:endParaRPr lang="en-US" dirty="0"/>
          </a:p>
          <a:p>
            <a:r>
              <a:rPr lang="en-US" dirty="0"/>
              <a:t> The direction of the arrows, and the numbers, indicate the required sequence. </a:t>
            </a:r>
          </a:p>
          <a:p>
            <a:endParaRPr lang="en-US" dirty="0"/>
          </a:p>
          <a:p>
            <a:r>
              <a:rPr lang="en-US" dirty="0"/>
              <a:t>Typically, the numbers increase by 10 at each milestone, so that new tasks can be added along the way without requiring the whole chart to be redrawn and numbered.</a:t>
            </a:r>
          </a:p>
          <a:p>
            <a:endParaRPr lang="en-US" dirty="0"/>
          </a:p>
        </p:txBody>
      </p:sp>
    </p:spTree>
    <p:extLst>
      <p:ext uri="{BB962C8B-B14F-4D97-AF65-F5344CB8AC3E}">
        <p14:creationId xmlns:p14="http://schemas.microsoft.com/office/powerpoint/2010/main" val="41048005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DA67DD1-F487-E507-DB12-C024E80021E8}"/>
              </a:ext>
            </a:extLst>
          </p:cNvPr>
          <p:cNvPicPr>
            <a:picLocks noGrp="1" noChangeAspect="1"/>
          </p:cNvPicPr>
          <p:nvPr>
            <p:ph sz="half" idx="1"/>
          </p:nvPr>
        </p:nvPicPr>
        <p:blipFill>
          <a:blip r:embed="rId2"/>
          <a:stretch>
            <a:fillRect/>
          </a:stretch>
        </p:blipFill>
        <p:spPr>
          <a:xfrm>
            <a:off x="80774" y="874643"/>
            <a:ext cx="6320025" cy="5227983"/>
          </a:xfrm>
        </p:spPr>
      </p:pic>
    </p:spTree>
    <p:extLst>
      <p:ext uri="{BB962C8B-B14F-4D97-AF65-F5344CB8AC3E}">
        <p14:creationId xmlns:p14="http://schemas.microsoft.com/office/powerpoint/2010/main" val="1667473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31C71A3-C891-A704-61FC-D42A1072FCFA}"/>
              </a:ext>
            </a:extLst>
          </p:cNvPr>
          <p:cNvSpPr>
            <a:spLocks noGrp="1"/>
          </p:cNvSpPr>
          <p:nvPr>
            <p:ph idx="1"/>
          </p:nvPr>
        </p:nvSpPr>
        <p:spPr>
          <a:xfrm>
            <a:off x="0" y="0"/>
            <a:ext cx="12192000" cy="6858000"/>
          </a:xfrm>
        </p:spPr>
        <p:txBody>
          <a:bodyPr/>
          <a:lstStyle/>
          <a:p>
            <a:pPr marL="0" indent="0">
              <a:buNone/>
            </a:pPr>
            <a:r>
              <a:rPr lang="en-US" b="1" dirty="0">
                <a:highlight>
                  <a:srgbClr val="FFFF00"/>
                </a:highlight>
              </a:rPr>
              <a:t>Earned Value Management (EVM)</a:t>
            </a:r>
          </a:p>
          <a:p>
            <a:r>
              <a:rPr lang="en-US" dirty="0"/>
              <a:t>Earned Value Management (EVM) is a project management technique that systematically measures a project's performance by comparing the planned cost and schedule against the actual work completed, allowing for early identification of potential issues with cost, time, and scope variances, providing a holistic view of a project's progress and health. </a:t>
            </a:r>
          </a:p>
          <a:p>
            <a:endParaRPr lang="en-US" dirty="0"/>
          </a:p>
        </p:txBody>
      </p:sp>
    </p:spTree>
    <p:extLst>
      <p:ext uri="{BB962C8B-B14F-4D97-AF65-F5344CB8AC3E}">
        <p14:creationId xmlns:p14="http://schemas.microsoft.com/office/powerpoint/2010/main" val="34743022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A0907-D6B2-F6E8-743A-A855F63D11BA}"/>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Key points about EVM: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Measures three aspects:</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EVM integrates cost, schedule, and scope (technical accomplishments) to provide a comprehensive picture of project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metrics:</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Earned Value (EV):</a:t>
            </a:r>
            <a:r>
              <a:rPr kumimoji="0" lang="en-US" altLang="en-US" sz="2800" b="0" i="0" u="none" strike="noStrike" cap="none" normalizeH="0" baseline="0" dirty="0">
                <a:ln>
                  <a:noFill/>
                </a:ln>
                <a:solidFill>
                  <a:schemeClr val="tx1"/>
                </a:solidFill>
                <a:effectLst/>
                <a:latin typeface="Arial" panose="020B0604020202020204" pitchFamily="34" charset="0"/>
              </a:rPr>
              <a:t> The monetary value of work actually completed.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Planned Value (PV):</a:t>
            </a:r>
            <a:r>
              <a:rPr kumimoji="0" lang="en-US" altLang="en-US" sz="2800" b="0" i="0" u="none" strike="noStrike" cap="none" normalizeH="0" baseline="0" dirty="0">
                <a:ln>
                  <a:noFill/>
                </a:ln>
                <a:solidFill>
                  <a:schemeClr val="tx1"/>
                </a:solidFill>
                <a:effectLst/>
                <a:latin typeface="Arial" panose="020B0604020202020204" pitchFamily="34" charset="0"/>
              </a:rPr>
              <a:t> The budgeted cost of work scheduled to be completed at a given point in time.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Actual Cost (AC):</a:t>
            </a:r>
            <a:r>
              <a:rPr kumimoji="0" lang="en-US" altLang="en-US" sz="2800" b="0" i="0" u="none" strike="noStrike" cap="none" normalizeH="0" baseline="0" dirty="0">
                <a:ln>
                  <a:noFill/>
                </a:ln>
                <a:solidFill>
                  <a:schemeClr val="tx1"/>
                </a:solidFill>
                <a:effectLst/>
                <a:latin typeface="Arial" panose="020B0604020202020204" pitchFamily="34" charset="0"/>
              </a:rPr>
              <a:t> The actual amount spent on work completed. </a:t>
            </a:r>
          </a:p>
          <a:p>
            <a:endParaRPr lang="en-US" dirty="0"/>
          </a:p>
        </p:txBody>
      </p:sp>
    </p:spTree>
    <p:extLst>
      <p:ext uri="{BB962C8B-B14F-4D97-AF65-F5344CB8AC3E}">
        <p14:creationId xmlns:p14="http://schemas.microsoft.com/office/powerpoint/2010/main" val="3836036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1544D-2F92-994D-4E07-57F8E2A2D23D}"/>
              </a:ext>
            </a:extLst>
          </p:cNvPr>
          <p:cNvSpPr>
            <a:spLocks noGrp="1"/>
          </p:cNvSpPr>
          <p:nvPr>
            <p:ph idx="1"/>
          </p:nvPr>
        </p:nvSpPr>
        <p:spPr>
          <a:xfrm>
            <a:off x="0" y="0"/>
            <a:ext cx="12192000" cy="68580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Calculations for assessing performance: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Cost Variance (CV):</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Measures the difference between earned value and actual cost (CV = EV - AC).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Schedule Variance (SV):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Measures the difference between earned value and planned value (SV = EV - PV).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Schedule Performance Index (SPI):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Ratio of earned value to planned value, indicating how well the project is adhering to its planned schedule (SPI = EV / PV).  </a:t>
            </a:r>
          </a:p>
          <a:p>
            <a:endParaRPr lang="en-US" dirty="0"/>
          </a:p>
        </p:txBody>
      </p:sp>
    </p:spTree>
    <p:extLst>
      <p:ext uri="{BB962C8B-B14F-4D97-AF65-F5344CB8AC3E}">
        <p14:creationId xmlns:p14="http://schemas.microsoft.com/office/powerpoint/2010/main" val="413680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CE8DC-CCAC-0103-C463-127F6E06591D}"/>
              </a:ext>
            </a:extLst>
          </p:cNvPr>
          <p:cNvSpPr>
            <a:spLocks noGrp="1"/>
          </p:cNvSpPr>
          <p:nvPr>
            <p:ph idx="1"/>
          </p:nvPr>
        </p:nvSpPr>
        <p:spPr>
          <a:xfrm>
            <a:off x="0" y="0"/>
            <a:ext cx="12192000" cy="6858000"/>
          </a:xfrm>
        </p:spPr>
        <p:txBody>
          <a:bodyPr>
            <a:normAutofit/>
          </a:bodyPr>
          <a:lstStyle/>
          <a:p>
            <a:r>
              <a:rPr lang="en-US" sz="3500" b="1" dirty="0"/>
              <a:t>What is a KPI?</a:t>
            </a:r>
          </a:p>
          <a:p>
            <a:pPr marL="0" indent="0">
              <a:buNone/>
            </a:pPr>
            <a:r>
              <a:rPr lang="en-US" dirty="0"/>
              <a:t> </a:t>
            </a:r>
          </a:p>
          <a:p>
            <a:r>
              <a:rPr lang="en-US" dirty="0"/>
              <a:t>KPI stands for key performance indicator, </a:t>
            </a:r>
            <a:r>
              <a:rPr lang="en-US" b="1" dirty="0"/>
              <a:t>a quantifiable measure of performance over time for a specific objective</a:t>
            </a:r>
            <a:r>
              <a:rPr lang="en-US" dirty="0"/>
              <a:t>. </a:t>
            </a:r>
          </a:p>
          <a:p>
            <a:endParaRPr lang="en-US" dirty="0"/>
          </a:p>
          <a:p>
            <a:r>
              <a:rPr lang="en-US" dirty="0"/>
              <a:t>KPIs provide targets for teams to shoot for, milestones to measure progress, and insights that help people across the organization make better decisions.</a:t>
            </a:r>
          </a:p>
          <a:p>
            <a:endParaRPr lang="en-US" dirty="0"/>
          </a:p>
          <a:p>
            <a:r>
              <a:rPr lang="en-US" dirty="0"/>
              <a:t>Key performance indicators (KPIs) are quantifiable measurements used to measure a company’s overall long-term performance. </a:t>
            </a:r>
          </a:p>
          <a:p>
            <a:endParaRPr lang="en-US" dirty="0"/>
          </a:p>
          <a:p>
            <a:r>
              <a:rPr lang="en-US" dirty="0"/>
              <a:t>KPIs specifically help determine a company’s strategic, financial, and operational achievements, especially compared to those of other businesses within the same sector. </a:t>
            </a:r>
          </a:p>
          <a:p>
            <a:endParaRPr lang="en-US" dirty="0"/>
          </a:p>
          <a:p>
            <a:r>
              <a:rPr lang="en-US" dirty="0"/>
              <a:t>They can also be used to judge progress or achievements against a set of benchmarks or past performance.</a:t>
            </a:r>
          </a:p>
        </p:txBody>
      </p:sp>
    </p:spTree>
    <p:extLst>
      <p:ext uri="{BB962C8B-B14F-4D97-AF65-F5344CB8AC3E}">
        <p14:creationId xmlns:p14="http://schemas.microsoft.com/office/powerpoint/2010/main" val="11255339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FA4CA-6044-410B-C00C-377BCCAE0E4A}"/>
              </a:ext>
            </a:extLst>
          </p:cNvPr>
          <p:cNvSpPr>
            <a:spLocks noGrp="1"/>
          </p:cNvSpPr>
          <p:nvPr>
            <p:ph idx="1"/>
          </p:nvPr>
        </p:nvSpPr>
        <p:spPr>
          <a:xfrm>
            <a:off x="0" y="0"/>
            <a:ext cx="12192000" cy="6858000"/>
          </a:xfrm>
        </p:spPr>
        <p:txBody>
          <a:bodyPr>
            <a:normAutofit/>
          </a:bodyPr>
          <a:lstStyle/>
          <a:p>
            <a:pPr marL="0" indent="0">
              <a:buNone/>
            </a:pPr>
            <a:r>
              <a:rPr lang="en-US" b="1" dirty="0"/>
              <a:t>Key points </a:t>
            </a:r>
          </a:p>
          <a:p>
            <a:pPr>
              <a:buFont typeface="Arial" panose="020B0604020202020204" pitchFamily="34" charset="0"/>
              <a:buChar char="•"/>
            </a:pPr>
            <a:r>
              <a:rPr lang="en-US" dirty="0"/>
              <a:t>Key performance indicators (KPIs) measure a company’s success vs. a set of targets, objectives, or industry peers.</a:t>
            </a:r>
          </a:p>
          <a:p>
            <a:pPr>
              <a:buFont typeface="Arial" panose="020B0604020202020204" pitchFamily="34" charset="0"/>
              <a:buChar char="•"/>
            </a:pPr>
            <a:endParaRPr lang="en-US" dirty="0"/>
          </a:p>
          <a:p>
            <a:pPr>
              <a:buFont typeface="Arial" panose="020B0604020202020204" pitchFamily="34" charset="0"/>
              <a:buChar char="•"/>
            </a:pPr>
            <a:r>
              <a:rPr lang="en-US" dirty="0"/>
              <a:t>KPIs can be financial, including net profit (or the bottom line, net income), revenues minus certain expenses, or the current ratio (liquidity and cash availability).</a:t>
            </a:r>
          </a:p>
          <a:p>
            <a:pPr>
              <a:buFont typeface="Arial" panose="020B0604020202020204" pitchFamily="34" charset="0"/>
              <a:buChar char="•"/>
            </a:pPr>
            <a:endParaRPr lang="en-US" dirty="0"/>
          </a:p>
          <a:p>
            <a:pPr>
              <a:buFont typeface="Arial" panose="020B0604020202020204" pitchFamily="34" charset="0"/>
              <a:buChar char="•"/>
            </a:pPr>
            <a:r>
              <a:rPr lang="en-US" dirty="0"/>
              <a:t>Customer-focused KPIs generally center on per-customer efficiency, customer satisfaction, and customer retention.</a:t>
            </a:r>
          </a:p>
          <a:p>
            <a:pPr>
              <a:buFont typeface="Arial" panose="020B0604020202020204" pitchFamily="34" charset="0"/>
              <a:buChar char="•"/>
            </a:pPr>
            <a:endParaRPr lang="en-US" dirty="0"/>
          </a:p>
          <a:p>
            <a:pPr>
              <a:buFont typeface="Arial" panose="020B0604020202020204" pitchFamily="34" charset="0"/>
              <a:buChar char="•"/>
            </a:pPr>
            <a:r>
              <a:rPr lang="en-US" dirty="0"/>
              <a:t>Process-focused KPIs aim to measure and monitor operational performance across the organization.</a:t>
            </a:r>
          </a:p>
          <a:p>
            <a:pPr marL="0" indent="0">
              <a:buNone/>
            </a:pPr>
            <a:endParaRPr lang="en-US" dirty="0"/>
          </a:p>
          <a:p>
            <a:pPr>
              <a:buFont typeface="Arial" panose="020B0604020202020204" pitchFamily="34" charset="0"/>
              <a:buChar char="•"/>
            </a:pPr>
            <a:r>
              <a:rPr lang="en-US" dirty="0"/>
              <a:t>Businesses generally measure and track KPIs through analytics software and reporting tools.</a:t>
            </a:r>
          </a:p>
        </p:txBody>
      </p:sp>
    </p:spTree>
    <p:extLst>
      <p:ext uri="{BB962C8B-B14F-4D97-AF65-F5344CB8AC3E}">
        <p14:creationId xmlns:p14="http://schemas.microsoft.com/office/powerpoint/2010/main" val="119279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b="1" dirty="0"/>
              <a:t>Application</a:t>
            </a:r>
            <a:r>
              <a:rPr lang="en-US" dirty="0"/>
              <a:t>: Calculate the total costs (direct and indirect) and compare them with the potential financial and non-financial benefits. Projects with a higher net benefit are prioritized.</a:t>
            </a:r>
          </a:p>
          <a:p>
            <a:endParaRPr lang="en-US" dirty="0"/>
          </a:p>
          <a:p>
            <a:pPr marL="0" indent="0">
              <a:buNone/>
            </a:pPr>
            <a:r>
              <a:rPr lang="en-US" b="1" dirty="0">
                <a:solidFill>
                  <a:schemeClr val="accent1"/>
                </a:solidFill>
              </a:rPr>
              <a:t>b. Scoring Models</a:t>
            </a:r>
          </a:p>
          <a:p>
            <a:r>
              <a:rPr lang="en-US" b="1" dirty="0"/>
              <a:t>Description</a:t>
            </a:r>
            <a:r>
              <a:rPr lang="en-US" dirty="0"/>
              <a:t>: Scoring models assign weights and scores to various criteria (e.g., cost, time, risk, strategic alignment) and calculate a total score for each project.</a:t>
            </a:r>
          </a:p>
          <a:p>
            <a:endParaRPr lang="en-US" dirty="0"/>
          </a:p>
          <a:p>
            <a:r>
              <a:rPr lang="en-US" b="1" dirty="0"/>
              <a:t>Application</a:t>
            </a:r>
            <a:r>
              <a:rPr lang="en-US" dirty="0"/>
              <a:t>: Define selection criteria, assign weights based on importance, and score projects accordingly. Projects with the highest scores are prioritized.</a:t>
            </a:r>
          </a:p>
          <a:p>
            <a:endParaRPr lang="en-US" dirty="0"/>
          </a:p>
          <a:p>
            <a:pPr marL="0" indent="0">
              <a:buNone/>
            </a:pPr>
            <a:r>
              <a:rPr lang="en-US" b="1" dirty="0">
                <a:solidFill>
                  <a:schemeClr val="accent1"/>
                </a:solidFill>
              </a:rPr>
              <a:t>c. Payback Period</a:t>
            </a:r>
          </a:p>
          <a:p>
            <a:r>
              <a:rPr lang="en-US" b="1" dirty="0"/>
              <a:t>Description</a:t>
            </a:r>
            <a:r>
              <a:rPr lang="en-US" dirty="0"/>
              <a:t>: The payback period method calculates the time it takes for a project to recover its initial investment.</a:t>
            </a:r>
          </a:p>
          <a:p>
            <a:r>
              <a:rPr lang="en-US" b="1" dirty="0"/>
              <a:t>Application</a:t>
            </a:r>
            <a:r>
              <a:rPr lang="en-US" dirty="0"/>
              <a:t>: Projects with shorter payback periods are often preferred because they allow organizations to recover their investments quickly.</a:t>
            </a:r>
          </a:p>
          <a:p>
            <a:endParaRPr lang="en-US" dirty="0"/>
          </a:p>
          <a:p>
            <a:endParaRPr lang="en-US" dirty="0"/>
          </a:p>
        </p:txBody>
      </p:sp>
    </p:spTree>
    <p:extLst>
      <p:ext uri="{BB962C8B-B14F-4D97-AF65-F5344CB8AC3E}">
        <p14:creationId xmlns:p14="http://schemas.microsoft.com/office/powerpoint/2010/main" val="352451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DD228-86AA-3106-D689-ACB3E4475FB9}"/>
              </a:ext>
            </a:extLst>
          </p:cNvPr>
          <p:cNvSpPr>
            <a:spLocks noGrp="1"/>
          </p:cNvSpPr>
          <p:nvPr>
            <p:ph idx="1"/>
          </p:nvPr>
        </p:nvSpPr>
        <p:spPr>
          <a:xfrm>
            <a:off x="0" y="0"/>
            <a:ext cx="12192000" cy="6858000"/>
          </a:xfrm>
        </p:spPr>
        <p:txBody>
          <a:bodyPr>
            <a:normAutofit/>
          </a:bodyPr>
          <a:lstStyle/>
          <a:p>
            <a:pPr marL="0" indent="0">
              <a:buNone/>
            </a:pPr>
            <a:r>
              <a:rPr lang="en-US" b="1" dirty="0">
                <a:solidFill>
                  <a:schemeClr val="accent1"/>
                </a:solidFill>
              </a:rPr>
              <a:t>d). Net Present Value (NPV)</a:t>
            </a:r>
          </a:p>
          <a:p>
            <a:pPr>
              <a:buFont typeface="Arial" panose="020B0604020202020204" pitchFamily="34" charset="0"/>
              <a:buChar char="•"/>
            </a:pPr>
            <a:r>
              <a:rPr lang="en-US" b="1" dirty="0"/>
              <a:t>Description</a:t>
            </a:r>
            <a:r>
              <a:rPr lang="en-US" dirty="0"/>
              <a:t>: NPV measures the profitability of a project by calculating the difference between the present value of cash inflows and outflows over a period of time.</a:t>
            </a:r>
          </a:p>
          <a:p>
            <a:pPr>
              <a:buFont typeface="Arial" panose="020B0604020202020204" pitchFamily="34" charset="0"/>
              <a:buChar char="•"/>
            </a:pPr>
            <a:r>
              <a:rPr lang="en-US" b="1" dirty="0"/>
              <a:t>Application</a:t>
            </a:r>
            <a:r>
              <a:rPr lang="en-US" dirty="0"/>
              <a:t>: Projects with a higher NPV are more financially viable and are given priority.</a:t>
            </a:r>
          </a:p>
          <a:p>
            <a:pPr>
              <a:buFont typeface="Arial" panose="020B0604020202020204" pitchFamily="34" charset="0"/>
              <a:buChar char="•"/>
            </a:pPr>
            <a:endParaRPr lang="en-US" dirty="0"/>
          </a:p>
          <a:p>
            <a:pPr marL="0" indent="0">
              <a:buNone/>
            </a:pPr>
            <a:r>
              <a:rPr lang="en-US" b="1" dirty="0">
                <a:solidFill>
                  <a:schemeClr val="accent1"/>
                </a:solidFill>
              </a:rPr>
              <a:t>e). Internal Rate of Return (IRR)</a:t>
            </a:r>
          </a:p>
          <a:p>
            <a:pPr>
              <a:buFont typeface="Arial" panose="020B0604020202020204" pitchFamily="34" charset="0"/>
              <a:buChar char="•"/>
            </a:pPr>
            <a:r>
              <a:rPr lang="en-US" b="1" dirty="0"/>
              <a:t>Description</a:t>
            </a:r>
            <a:r>
              <a:rPr lang="en-US" dirty="0"/>
              <a:t>: IRR is the interest rate at which the net present value of the project's cash flows equals zero. </a:t>
            </a:r>
          </a:p>
          <a:p>
            <a:pPr>
              <a:buFont typeface="Arial" panose="020B0604020202020204" pitchFamily="34" charset="0"/>
              <a:buChar char="•"/>
            </a:pPr>
            <a:r>
              <a:rPr lang="en-US" dirty="0"/>
              <a:t>It represents the project's profitability.</a:t>
            </a:r>
          </a:p>
          <a:p>
            <a:pPr>
              <a:buFont typeface="Arial" panose="020B0604020202020204" pitchFamily="34" charset="0"/>
              <a:buChar char="•"/>
            </a:pPr>
            <a:r>
              <a:rPr lang="en-US" b="1" dirty="0"/>
              <a:t>Application</a:t>
            </a:r>
            <a:r>
              <a:rPr lang="en-US" dirty="0"/>
              <a:t>: Projects with higher IRRs are more attractive and are selected.</a:t>
            </a:r>
          </a:p>
          <a:p>
            <a:pPr>
              <a:buFont typeface="Arial" panose="020B0604020202020204" pitchFamily="34" charset="0"/>
              <a:buChar char="•"/>
            </a:pPr>
            <a:endParaRPr lang="en-US" dirty="0"/>
          </a:p>
          <a:p>
            <a:pPr marL="0" indent="0">
              <a:buNone/>
            </a:pPr>
            <a:r>
              <a:rPr lang="en-US" b="1" dirty="0">
                <a:solidFill>
                  <a:schemeClr val="accent1"/>
                </a:solidFill>
              </a:rPr>
              <a:t>f). Strategic Alignment</a:t>
            </a:r>
          </a:p>
          <a:p>
            <a:pPr>
              <a:buFont typeface="Arial" panose="020B0604020202020204" pitchFamily="34" charset="0"/>
              <a:buChar char="•"/>
            </a:pPr>
            <a:r>
              <a:rPr lang="en-US" b="1" dirty="0"/>
              <a:t>Description</a:t>
            </a:r>
            <a:r>
              <a:rPr lang="en-US" dirty="0"/>
              <a:t>: Projects are selected based on how well they align with the organization’s strategic goals and objectives.</a:t>
            </a:r>
          </a:p>
          <a:p>
            <a:pPr>
              <a:buFont typeface="Arial" panose="020B0604020202020204" pitchFamily="34" charset="0"/>
              <a:buChar char="•"/>
            </a:pPr>
            <a:endParaRPr lang="en-US" dirty="0"/>
          </a:p>
          <a:p>
            <a:pPr>
              <a:buFont typeface="Arial" panose="020B0604020202020204" pitchFamily="34" charset="0"/>
              <a:buChar char="•"/>
            </a:pPr>
            <a:r>
              <a:rPr lang="en-US" b="1" dirty="0"/>
              <a:t>Application</a:t>
            </a:r>
            <a:r>
              <a:rPr lang="en-US" dirty="0"/>
              <a:t>: Projects that contribute directly to achieving strategic goals, such as market expansion, innovation, or cost reduction, are prioritized.</a:t>
            </a:r>
          </a:p>
          <a:p>
            <a:endParaRPr lang="en-US" dirty="0"/>
          </a:p>
        </p:txBody>
      </p:sp>
    </p:spTree>
    <p:extLst>
      <p:ext uri="{BB962C8B-B14F-4D97-AF65-F5344CB8AC3E}">
        <p14:creationId xmlns:p14="http://schemas.microsoft.com/office/powerpoint/2010/main" val="3933069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1130</TotalTime>
  <Words>6944</Words>
  <Application>Microsoft Office PowerPoint</Application>
  <PresentationFormat>Widescreen</PresentationFormat>
  <Paragraphs>688</Paragraphs>
  <Slides>78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Rockwell</vt:lpstr>
      <vt:lpstr>Rockwell Condensed</vt:lpstr>
      <vt:lpstr>Rockwell Extra Bold</vt:lpstr>
      <vt:lpstr>Times New Roman</vt:lpstr>
      <vt:lpstr>Wingdings</vt:lpstr>
      <vt:lpstr>Wood Type</vt:lpstr>
      <vt:lpstr>Project Management Fundamentals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Difference Between Traditional and Agile Software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Critical Path Method for Project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cp:lastModifiedBy>
  <cp:revision>62</cp:revision>
  <dcterms:created xsi:type="dcterms:W3CDTF">2024-10-18T07:13:11Z</dcterms:created>
  <dcterms:modified xsi:type="dcterms:W3CDTF">2025-03-05T23:54:15Z</dcterms:modified>
</cp:coreProperties>
</file>