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3A8BB-D759-617E-6A5D-72DD1244D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47D732D-96A3-33A7-E101-BF35E4F31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AF788CD-1C64-C674-C66F-E430DD66A4A2}"/>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CEC01502-F630-8705-3EB2-BCE0A09F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AA750E-5E23-7475-C04A-8480C1FC79E9}"/>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227367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E83EA-C593-3605-E998-52C5EBE7B8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FD682E0-A229-A0F5-06B5-D68AE0573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7A9C3-03A6-D85E-3B43-BA53615F58FA}"/>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95C82421-73E6-658A-D3AA-60E9DDBAC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E402C6-160C-C458-8FD5-F8B46446FF3B}"/>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385077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4558061-DA57-DE73-7681-81A4A865D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8CA98B7-F376-3847-B145-18AA0F5C9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F7B4FC-08A1-CAEB-1D6F-D79206C673F2}"/>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EB2E779A-B364-D9D6-252F-ADBC5BC9E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D2D7F6-7CF5-D3E3-A9AE-43F1FC13A6AD}"/>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316159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2D200-7207-18B5-EED1-A472B39E7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31C9684-2DCB-016A-5733-F905927D9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5C2290-B8C2-35E7-9D4B-2D684AEEEE0A}"/>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933E5C11-C04B-3D78-EDC1-9BAFC6663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AE94AC-567E-4A22-9A4C-4DABE91BB34C}"/>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299332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75BAE-C4B2-E591-8E31-BAB3AD023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56342B5-E489-382F-1D6F-7FAA6ADC5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D8DAE12-C8F3-5E35-95E7-E9E58C0935E1}"/>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357D2A67-5066-5864-8208-7739DD95F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07591A-3707-55C5-7E8B-19CD6EDD57B3}"/>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190692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E265C-F59E-8608-6485-D3CC9343C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E58170-EAE5-98B8-9732-CEC6ED162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60B91F2-AE2A-E84D-F6CF-B8B83C46D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A7C2549-5402-9D7D-121A-8E8FD19DC4FE}"/>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6" name="Footer Placeholder 5">
            <a:extLst>
              <a:ext uri="{FF2B5EF4-FFF2-40B4-BE49-F238E27FC236}">
                <a16:creationId xmlns:a16="http://schemas.microsoft.com/office/drawing/2014/main" xmlns="" id="{039E3F79-6971-4FB7-5D05-DC31C60B8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0BA75A5-7C8F-6C0D-F357-C16316DDDC1F}"/>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10379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6B92D-9070-76D9-A947-5347CED2A7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DC0327D-04F6-6753-434A-4FF7098AD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5E1C7B-1F29-3042-834E-2EDBC28688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F547215-6CB6-3F65-21B2-D3C922B13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AC66C9-F6A3-9A75-5FDC-F764F70FC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D7041E5-7878-73B0-3844-9239A67D84EE}"/>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8" name="Footer Placeholder 7">
            <a:extLst>
              <a:ext uri="{FF2B5EF4-FFF2-40B4-BE49-F238E27FC236}">
                <a16:creationId xmlns:a16="http://schemas.microsoft.com/office/drawing/2014/main" xmlns="" id="{1C6D1394-DA4E-F451-4318-F10DEBEE8A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45C659A-8359-2068-FAAB-92F0AEE381C5}"/>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64785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CF541-D2F5-A73B-A7A9-D893FBF8E4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A682AF5-CC71-7EB8-0C5D-E6B0842D40B2}"/>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4" name="Footer Placeholder 3">
            <a:extLst>
              <a:ext uri="{FF2B5EF4-FFF2-40B4-BE49-F238E27FC236}">
                <a16:creationId xmlns:a16="http://schemas.microsoft.com/office/drawing/2014/main" xmlns="" id="{814940B3-A01B-8A55-66CE-6075C7B88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51086D-B5E1-81F3-FB1C-E93841B37AB5}"/>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309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5822860-7730-3D19-4151-9739E393A8DA}"/>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3" name="Footer Placeholder 2">
            <a:extLst>
              <a:ext uri="{FF2B5EF4-FFF2-40B4-BE49-F238E27FC236}">
                <a16:creationId xmlns:a16="http://schemas.microsoft.com/office/drawing/2014/main" xmlns="" id="{E8193761-599D-CE79-4968-FEB96BC53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FF8D5C1-1236-2A74-A1C2-0EF2773BA80C}"/>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14366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9C39A-51FD-50B3-EA03-AA707E2D3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9E1C8DB-0532-A0E4-1E93-900FD489F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927B389-14E3-B039-4963-506FA5BE4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DA95BB-D052-8A6D-40BF-8642AAC02713}"/>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6" name="Footer Placeholder 5">
            <a:extLst>
              <a:ext uri="{FF2B5EF4-FFF2-40B4-BE49-F238E27FC236}">
                <a16:creationId xmlns:a16="http://schemas.microsoft.com/office/drawing/2014/main" xmlns="" id="{418A45E6-DD78-DD54-19A2-201895AC1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B6A256-631D-4634-36A8-523E50A1DEA0}"/>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229551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DE557-30D3-599F-FE47-202BB1C10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5BC643-0C15-BCAB-4682-46344E336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37C292-00D8-E6CE-AB06-1BF480FAC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A2739E5-840E-C1EC-5DD4-AC98AF87C01A}"/>
              </a:ext>
            </a:extLst>
          </p:cNvPr>
          <p:cNvSpPr>
            <a:spLocks noGrp="1"/>
          </p:cNvSpPr>
          <p:nvPr>
            <p:ph type="dt" sz="half" idx="10"/>
          </p:nvPr>
        </p:nvSpPr>
        <p:spPr/>
        <p:txBody>
          <a:bodyPr/>
          <a:lstStyle/>
          <a:p>
            <a:fld id="{54941F44-98FA-4FC8-A54A-9CDE9D809D3E}" type="datetimeFigureOut">
              <a:rPr lang="en-US" smtClean="0"/>
              <a:t>22-Dec-24</a:t>
            </a:fld>
            <a:endParaRPr lang="en-US"/>
          </a:p>
        </p:txBody>
      </p:sp>
      <p:sp>
        <p:nvSpPr>
          <p:cNvPr id="6" name="Footer Placeholder 5">
            <a:extLst>
              <a:ext uri="{FF2B5EF4-FFF2-40B4-BE49-F238E27FC236}">
                <a16:creationId xmlns:a16="http://schemas.microsoft.com/office/drawing/2014/main" xmlns="" id="{32082C60-D1DC-7E7B-91BA-530810604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5BAB34-ED67-F924-B6F7-8AF6CC75DD7C}"/>
              </a:ext>
            </a:extLst>
          </p:cNvPr>
          <p:cNvSpPr>
            <a:spLocks noGrp="1"/>
          </p:cNvSpPr>
          <p:nvPr>
            <p:ph type="sldNum" sz="quarter" idx="12"/>
          </p:nvPr>
        </p:nvSpPr>
        <p:spPr/>
        <p:txBody>
          <a:bodyPr/>
          <a:lstStyle/>
          <a:p>
            <a:fld id="{66D10C4F-0854-47B0-90A0-D28BEA6EBBA7}" type="slidenum">
              <a:rPr lang="en-US" smtClean="0"/>
              <a:t>‹#›</a:t>
            </a:fld>
            <a:endParaRPr lang="en-US"/>
          </a:p>
        </p:txBody>
      </p:sp>
    </p:spTree>
    <p:extLst>
      <p:ext uri="{BB962C8B-B14F-4D97-AF65-F5344CB8AC3E}">
        <p14:creationId xmlns:p14="http://schemas.microsoft.com/office/powerpoint/2010/main" val="12134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0779988-7AD2-2917-1CA4-A92DA2ACA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11E94AE-0093-B07A-0BAB-A9A7E85DC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F1FD06-72EE-80B8-C4AA-CE1AF4BC9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1F44-98FA-4FC8-A54A-9CDE9D809D3E}" type="datetimeFigureOut">
              <a:rPr lang="en-US" smtClean="0"/>
              <a:t>22-Dec-24</a:t>
            </a:fld>
            <a:endParaRPr lang="en-US"/>
          </a:p>
        </p:txBody>
      </p:sp>
      <p:sp>
        <p:nvSpPr>
          <p:cNvPr id="5" name="Footer Placeholder 4">
            <a:extLst>
              <a:ext uri="{FF2B5EF4-FFF2-40B4-BE49-F238E27FC236}">
                <a16:creationId xmlns:a16="http://schemas.microsoft.com/office/drawing/2014/main" xmlns="" id="{7B74627D-5529-0D39-3FBA-8099F9A6E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5DFB412-3E7C-DE74-0519-FE9FCA770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10C4F-0854-47B0-90A0-D28BEA6EBBA7}" type="slidenum">
              <a:rPr lang="en-US" smtClean="0"/>
              <a:t>‹#›</a:t>
            </a:fld>
            <a:endParaRPr lang="en-US"/>
          </a:p>
        </p:txBody>
      </p:sp>
    </p:spTree>
    <p:extLst>
      <p:ext uri="{BB962C8B-B14F-4D97-AF65-F5344CB8AC3E}">
        <p14:creationId xmlns:p14="http://schemas.microsoft.com/office/powerpoint/2010/main" val="348059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Object-Oriented-Software-Engineering-Approach/dp/0201544350" TargetMode="External"/><Relationship Id="rId2" Type="http://schemas.openxmlformats.org/officeDocument/2006/relationships/hyperlink" Target="https://en.wikipedia.org/wiki/Ivar_Jacobs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deed.com/career-advice/career-development/self-introduction-ti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deed.com/career-advice/finding-a-job/types-of-work-environm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C4CFF-F249-24FB-DC71-CA684D51B8F6}"/>
              </a:ext>
            </a:extLst>
          </p:cNvPr>
          <p:cNvSpPr>
            <a:spLocks noGrp="1"/>
          </p:cNvSpPr>
          <p:nvPr>
            <p:ph type="ctrTitle"/>
          </p:nvPr>
        </p:nvSpPr>
        <p:spPr/>
        <p:txBody>
          <a:bodyPr/>
          <a:lstStyle/>
          <a:p>
            <a:r>
              <a:rPr lang="en-US" dirty="0"/>
              <a:t>UNIT 3 </a:t>
            </a:r>
          </a:p>
        </p:txBody>
      </p:sp>
      <p:sp>
        <p:nvSpPr>
          <p:cNvPr id="3" name="Subtitle 2">
            <a:extLst>
              <a:ext uri="{FF2B5EF4-FFF2-40B4-BE49-F238E27FC236}">
                <a16:creationId xmlns:a16="http://schemas.microsoft.com/office/drawing/2014/main" xmlns="" id="{8641DCD5-5D26-12C2-B145-0539A76F26F8}"/>
              </a:ext>
            </a:extLst>
          </p:cNvPr>
          <p:cNvSpPr>
            <a:spLocks noGrp="1"/>
          </p:cNvSpPr>
          <p:nvPr>
            <p:ph type="subTitle" idx="1"/>
          </p:nvPr>
        </p:nvSpPr>
        <p:spPr/>
        <p:txBody>
          <a:bodyPr/>
          <a:lstStyle/>
          <a:p>
            <a:r>
              <a:rPr lang="en-US" sz="2400" b="1" dirty="0">
                <a:effectLst/>
                <a:latin typeface="Times New Roman" panose="02020603050405020304" pitchFamily="18" charset="0"/>
                <a:ea typeface="Times New Roman" panose="02020603050405020304" pitchFamily="18" charset="0"/>
              </a:rPr>
              <a:t>Requirements Determination</a:t>
            </a:r>
            <a:r>
              <a:rPr lang="en-US" sz="24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89492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CEE327-66FB-DB51-A673-45B612AA65B2}"/>
              </a:ext>
            </a:extLst>
          </p:cNvPr>
          <p:cNvSpPr>
            <a:spLocks noGrp="1"/>
          </p:cNvSpPr>
          <p:nvPr>
            <p:ph idx="1"/>
          </p:nvPr>
        </p:nvSpPr>
        <p:spPr>
          <a:xfrm>
            <a:off x="0" y="0"/>
            <a:ext cx="12192000" cy="6858000"/>
          </a:xfrm>
        </p:spPr>
        <p:txBody>
          <a:bodyPr/>
          <a:lstStyle/>
          <a:p>
            <a:pPr marL="0" indent="0">
              <a:buNone/>
            </a:pPr>
            <a:r>
              <a:rPr lang="en-US" b="1" dirty="0">
                <a:highlight>
                  <a:srgbClr val="FFFF00"/>
                </a:highlight>
              </a:rPr>
              <a:t>Document analysis</a:t>
            </a:r>
          </a:p>
          <a:p>
            <a:r>
              <a:rPr lang="en-US" dirty="0"/>
              <a:t>Document analysis includes reviewing the existing system's documentation, like user manuals and instructions.</a:t>
            </a:r>
          </a:p>
          <a:p>
            <a:r>
              <a:rPr lang="en-US" dirty="0"/>
              <a:t> </a:t>
            </a:r>
          </a:p>
          <a:p>
            <a:r>
              <a:rPr lang="en-US" dirty="0"/>
              <a:t>It is helpful particularly for any changeover risk mitigation and you can glean important information that pushes the boundary of establishing new requirements or validating existing ones.</a:t>
            </a:r>
          </a:p>
          <a:p>
            <a:endParaRPr lang="en-US" dirty="0"/>
          </a:p>
          <a:p>
            <a:r>
              <a:rPr lang="en-US" dirty="0"/>
              <a:t> It is helpful to have multiple people review the documents and hold a meeting afterwards to compile your insights to make sure nothing gets missed.</a:t>
            </a:r>
          </a:p>
        </p:txBody>
      </p:sp>
    </p:spTree>
    <p:extLst>
      <p:ext uri="{BB962C8B-B14F-4D97-AF65-F5344CB8AC3E}">
        <p14:creationId xmlns:p14="http://schemas.microsoft.com/office/powerpoint/2010/main" val="21583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5DA204-1F0C-E584-165C-6AD0CD05DA6C}"/>
              </a:ext>
            </a:extLst>
          </p:cNvPr>
          <p:cNvSpPr>
            <a:spLocks noGrp="1"/>
          </p:cNvSpPr>
          <p:nvPr>
            <p:ph idx="1"/>
          </p:nvPr>
        </p:nvSpPr>
        <p:spPr>
          <a:xfrm>
            <a:off x="0" y="0"/>
            <a:ext cx="12192000" cy="6858000"/>
          </a:xfrm>
        </p:spPr>
        <p:txBody>
          <a:bodyPr>
            <a:normAutofit/>
          </a:bodyPr>
          <a:lstStyle/>
          <a:p>
            <a:pPr marL="0" indent="0">
              <a:buNone/>
            </a:pPr>
            <a:r>
              <a:rPr lang="en-US" b="1" dirty="0">
                <a:highlight>
                  <a:srgbClr val="FFFF00"/>
                </a:highlight>
              </a:rPr>
              <a:t>Joint Application Development (JAD)</a:t>
            </a:r>
            <a:r>
              <a:rPr lang="en-US" dirty="0">
                <a:highlight>
                  <a:srgbClr val="FFFF00"/>
                </a:highlight>
              </a:rPr>
              <a:t> </a:t>
            </a:r>
            <a:r>
              <a:rPr lang="en-US" dirty="0"/>
              <a:t>is a collaborative methodology used in systems development to involve stakeholders, business users, and IT professionals in the design and development of a system. </a:t>
            </a:r>
          </a:p>
          <a:p>
            <a:pPr marL="0" indent="0">
              <a:buNone/>
            </a:pPr>
            <a:r>
              <a:rPr lang="en-US" dirty="0"/>
              <a:t>The goal of JAD is to improve the efficiency and effectiveness of the development process by fostering direct communication and consensus among the participants.</a:t>
            </a:r>
          </a:p>
          <a:p>
            <a:pPr marL="0" indent="0">
              <a:buNone/>
            </a:pPr>
            <a:r>
              <a:rPr lang="en-US" b="1" dirty="0">
                <a:highlight>
                  <a:srgbClr val="FFFF00"/>
                </a:highlight>
              </a:rPr>
              <a:t>Key Features of JAD:</a:t>
            </a:r>
          </a:p>
          <a:p>
            <a:pPr>
              <a:buFont typeface="+mj-lt"/>
              <a:buAutoNum type="arabicPeriod"/>
            </a:pPr>
            <a:r>
              <a:rPr lang="en-US" b="1" dirty="0"/>
              <a:t>Collaborative Workshops</a:t>
            </a:r>
            <a:r>
              <a:rPr lang="en-US" dirty="0"/>
              <a:t>: Brings together stakeholders, end-users, and developers in structured sessions to identify requirements, clarify objectives, and design solutions.</a:t>
            </a:r>
          </a:p>
          <a:p>
            <a:pPr>
              <a:buFont typeface="+mj-lt"/>
              <a:buAutoNum type="arabicPeriod"/>
            </a:pPr>
            <a:r>
              <a:rPr lang="en-US" b="1" dirty="0"/>
              <a:t>Facilitator-Driven</a:t>
            </a:r>
            <a:r>
              <a:rPr lang="en-US" dirty="0"/>
              <a:t>: A neutral facilitator guides the sessions to ensure productive discussions and to keep the team focused on goals.</a:t>
            </a:r>
          </a:p>
          <a:p>
            <a:pPr>
              <a:buFont typeface="+mj-lt"/>
              <a:buAutoNum type="arabicPeriod"/>
            </a:pPr>
            <a:r>
              <a:rPr lang="en-US" b="1" dirty="0"/>
              <a:t>Rapid Feedback</a:t>
            </a:r>
            <a:r>
              <a:rPr lang="en-US" dirty="0"/>
              <a:t>: Decisions and requirements are finalized quickly with all relevant parties present.</a:t>
            </a:r>
          </a:p>
          <a:p>
            <a:pPr>
              <a:buFont typeface="+mj-lt"/>
              <a:buAutoNum type="arabicPeriod"/>
            </a:pPr>
            <a:r>
              <a:rPr lang="en-US" b="1" dirty="0"/>
              <a:t>User Involvement</a:t>
            </a:r>
            <a:r>
              <a:rPr lang="en-US" dirty="0"/>
              <a:t>: Users are actively engaged, ensuring the system meets their needs and expectations.</a:t>
            </a:r>
          </a:p>
          <a:p>
            <a:endParaRPr lang="en-US" dirty="0"/>
          </a:p>
        </p:txBody>
      </p:sp>
    </p:spTree>
    <p:extLst>
      <p:ext uri="{BB962C8B-B14F-4D97-AF65-F5344CB8AC3E}">
        <p14:creationId xmlns:p14="http://schemas.microsoft.com/office/powerpoint/2010/main" val="216024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6A5FC6-6313-50BF-6DAE-AAD1B337E0EA}"/>
              </a:ext>
            </a:extLst>
          </p:cNvPr>
          <p:cNvSpPr>
            <a:spLocks noGrp="1"/>
          </p:cNvSpPr>
          <p:nvPr>
            <p:ph idx="1"/>
          </p:nvPr>
        </p:nvSpPr>
        <p:spPr>
          <a:xfrm>
            <a:off x="0" y="0"/>
            <a:ext cx="12192000" cy="6788426"/>
          </a:xfrm>
        </p:spPr>
        <p:txBody>
          <a:bodyPr>
            <a:normAutofit/>
          </a:bodyPr>
          <a:lstStyle/>
          <a:p>
            <a:pPr marL="0" indent="0">
              <a:buNone/>
            </a:pPr>
            <a:r>
              <a:rPr lang="en-US" b="1" dirty="0">
                <a:highlight>
                  <a:srgbClr val="FFFF00"/>
                </a:highlight>
              </a:rPr>
              <a:t>Steps in JAD:</a:t>
            </a:r>
          </a:p>
          <a:p>
            <a:pPr>
              <a:buFont typeface="+mj-lt"/>
              <a:buAutoNum type="arabicPeriod"/>
            </a:pPr>
            <a:r>
              <a:rPr lang="en-US" b="1" dirty="0"/>
              <a:t>Preparation</a:t>
            </a:r>
            <a:r>
              <a:rPr lang="en-US" dirty="0"/>
              <a:t>:</a:t>
            </a:r>
          </a:p>
          <a:p>
            <a:pPr marL="742950" lvl="1" indent="-285750">
              <a:buFont typeface="+mj-lt"/>
              <a:buAutoNum type="arabicPeriod"/>
            </a:pPr>
            <a:r>
              <a:rPr lang="en-US" dirty="0"/>
              <a:t>Define the project scope.</a:t>
            </a:r>
          </a:p>
          <a:p>
            <a:pPr marL="742950" lvl="1" indent="-285750">
              <a:buFont typeface="+mj-lt"/>
              <a:buAutoNum type="arabicPeriod"/>
            </a:pPr>
            <a:r>
              <a:rPr lang="en-US" dirty="0"/>
              <a:t>Select participants, including business users, IT staff, and decision-makers.</a:t>
            </a:r>
          </a:p>
          <a:p>
            <a:pPr marL="742950" lvl="1" indent="-285750">
              <a:buFont typeface="+mj-lt"/>
              <a:buAutoNum type="arabicPeriod"/>
            </a:pPr>
            <a:r>
              <a:rPr lang="en-US" dirty="0"/>
              <a:t>Prepare materials and agenda.</a:t>
            </a:r>
          </a:p>
          <a:p>
            <a:pPr>
              <a:buFont typeface="+mj-lt"/>
              <a:buAutoNum type="arabicPeriod"/>
            </a:pPr>
            <a:r>
              <a:rPr lang="en-US" b="1" dirty="0"/>
              <a:t>JAD Sessions</a:t>
            </a:r>
            <a:r>
              <a:rPr lang="en-US" dirty="0"/>
              <a:t>:</a:t>
            </a:r>
          </a:p>
          <a:p>
            <a:pPr marL="742950" lvl="1" indent="-285750">
              <a:buFont typeface="+mj-lt"/>
              <a:buAutoNum type="arabicPeriod"/>
            </a:pPr>
            <a:r>
              <a:rPr lang="en-US" dirty="0"/>
              <a:t>Conduct workshops to gather requirements, discuss challenges, and brainstorm solutions.</a:t>
            </a:r>
          </a:p>
          <a:p>
            <a:pPr marL="742950" lvl="1" indent="-285750">
              <a:buFont typeface="+mj-lt"/>
              <a:buAutoNum type="arabicPeriod"/>
            </a:pPr>
            <a:r>
              <a:rPr lang="en-US" dirty="0"/>
              <a:t>Use visual aids (e.g., diagrams, prototypes) for better understanding.</a:t>
            </a:r>
          </a:p>
          <a:p>
            <a:pPr>
              <a:buFont typeface="+mj-lt"/>
              <a:buAutoNum type="arabicPeriod"/>
            </a:pPr>
            <a:r>
              <a:rPr lang="en-US" b="1" dirty="0"/>
              <a:t>Documentation</a:t>
            </a:r>
            <a:r>
              <a:rPr lang="en-US" dirty="0"/>
              <a:t>:</a:t>
            </a:r>
          </a:p>
          <a:p>
            <a:pPr marL="742950" lvl="1" indent="-285750">
              <a:buFont typeface="+mj-lt"/>
              <a:buAutoNum type="arabicPeriod"/>
            </a:pPr>
            <a:r>
              <a:rPr lang="en-US" dirty="0"/>
              <a:t>Record all decisions, requirements, and action plans.</a:t>
            </a:r>
          </a:p>
          <a:p>
            <a:pPr marL="742950" lvl="1" indent="-285750">
              <a:buFont typeface="+mj-lt"/>
              <a:buAutoNum type="arabicPeriod"/>
            </a:pPr>
            <a:r>
              <a:rPr lang="en-US" dirty="0"/>
              <a:t>Develop documentation for reference and further development.</a:t>
            </a:r>
          </a:p>
          <a:p>
            <a:pPr>
              <a:buFont typeface="+mj-lt"/>
              <a:buAutoNum type="arabicPeriod"/>
            </a:pPr>
            <a:r>
              <a:rPr lang="en-US" b="1" dirty="0"/>
              <a:t>Review and Follow-Up</a:t>
            </a:r>
            <a:r>
              <a:rPr lang="en-US" dirty="0"/>
              <a:t>:</a:t>
            </a:r>
          </a:p>
          <a:p>
            <a:pPr marL="742950" lvl="1" indent="-285750">
              <a:buFont typeface="+mj-lt"/>
              <a:buAutoNum type="arabicPeriod"/>
            </a:pPr>
            <a:r>
              <a:rPr lang="en-US" dirty="0"/>
              <a:t>Share outcomes with participants.</a:t>
            </a:r>
          </a:p>
          <a:p>
            <a:pPr marL="742950" lvl="1" indent="-285750">
              <a:buFont typeface="+mj-lt"/>
              <a:buAutoNum type="arabicPeriod"/>
            </a:pPr>
            <a:r>
              <a:rPr lang="en-US" dirty="0"/>
              <a:t>Validate requirements to ensure consensus.</a:t>
            </a:r>
          </a:p>
          <a:p>
            <a:endParaRPr lang="en-US" dirty="0"/>
          </a:p>
        </p:txBody>
      </p:sp>
    </p:spTree>
    <p:extLst>
      <p:ext uri="{BB962C8B-B14F-4D97-AF65-F5344CB8AC3E}">
        <p14:creationId xmlns:p14="http://schemas.microsoft.com/office/powerpoint/2010/main" val="191663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5B90F1-3F93-E7A7-2381-54DAEA8139EE}"/>
              </a:ext>
            </a:extLst>
          </p:cNvPr>
          <p:cNvSpPr>
            <a:spLocks noGrp="1"/>
          </p:cNvSpPr>
          <p:nvPr>
            <p:ph idx="1"/>
          </p:nvPr>
        </p:nvSpPr>
        <p:spPr>
          <a:xfrm>
            <a:off x="0" y="0"/>
            <a:ext cx="12192000" cy="6788426"/>
          </a:xfrm>
        </p:spPr>
        <p:txBody>
          <a:bodyPr>
            <a:normAutofit fontScale="92500" lnSpcReduction="10000"/>
          </a:bodyPr>
          <a:lstStyle/>
          <a:p>
            <a:pPr marL="0" indent="0">
              <a:buNone/>
            </a:pPr>
            <a:r>
              <a:rPr lang="en-US" b="1" dirty="0">
                <a:highlight>
                  <a:srgbClr val="FFFF00"/>
                </a:highlight>
                <a:latin typeface="Times New Roman" panose="02020603050405020304" pitchFamily="18" charset="0"/>
                <a:cs typeface="Times New Roman" panose="02020603050405020304" pitchFamily="18" charset="0"/>
              </a:rPr>
              <a:t>Benefits of JAD: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Communication</a:t>
            </a:r>
            <a:r>
              <a:rPr lang="en-US" dirty="0">
                <a:latin typeface="Times New Roman" panose="02020603050405020304" pitchFamily="18" charset="0"/>
                <a:cs typeface="Times New Roman" panose="02020603050405020304" pitchFamily="18" charset="0"/>
              </a:rPr>
              <a:t>: Encourages direct interaction between stakeholders and developers.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Faster Development</a:t>
            </a:r>
            <a:r>
              <a:rPr lang="en-US" dirty="0">
                <a:latin typeface="Times New Roman" panose="02020603050405020304" pitchFamily="18" charset="0"/>
                <a:cs typeface="Times New Roman" panose="02020603050405020304" pitchFamily="18" charset="0"/>
              </a:rPr>
              <a:t>: Reduces misunderstandings and the need for rework by clarifying requirements upfront.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Better Quality Systems</a:t>
            </a:r>
            <a:r>
              <a:rPr lang="en-US" dirty="0">
                <a:latin typeface="Times New Roman" panose="02020603050405020304" pitchFamily="18" charset="0"/>
                <a:cs typeface="Times New Roman" panose="02020603050405020304" pitchFamily="18" charset="0"/>
              </a:rPr>
              <a:t>: Involves users in the design process, ensuring the system aligns with their needs.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Cost-Effectiveness</a:t>
            </a:r>
            <a:r>
              <a:rPr lang="en-US" dirty="0">
                <a:latin typeface="Times New Roman" panose="02020603050405020304" pitchFamily="18" charset="0"/>
                <a:cs typeface="Times New Roman" panose="02020603050405020304" pitchFamily="18" charset="0"/>
              </a:rPr>
              <a:t>: Saves time and resources by addressing issues early.</a:t>
            </a:r>
          </a:p>
          <a:p>
            <a:pPr marL="0" indent="0">
              <a:buNone/>
            </a:pPr>
            <a:r>
              <a:rPr lang="en-US" b="1" dirty="0">
                <a:highlight>
                  <a:srgbClr val="FFFF00"/>
                </a:highlight>
                <a:latin typeface="Times New Roman" panose="02020603050405020304" pitchFamily="18" charset="0"/>
                <a:cs typeface="Times New Roman" panose="02020603050405020304" pitchFamily="18" charset="0"/>
              </a:rPr>
              <a:t>Limitations of JAD: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Resource Intensive</a:t>
            </a:r>
            <a:r>
              <a:rPr lang="en-US" dirty="0">
                <a:latin typeface="Times New Roman" panose="02020603050405020304" pitchFamily="18" charset="0"/>
                <a:cs typeface="Times New Roman" panose="02020603050405020304" pitchFamily="18" charset="0"/>
              </a:rPr>
              <a:t>: Requires significant time and commitment from participants.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Facilitator Dependency</a:t>
            </a:r>
            <a:r>
              <a:rPr lang="en-US" dirty="0">
                <a:latin typeface="Times New Roman" panose="02020603050405020304" pitchFamily="18" charset="0"/>
                <a:cs typeface="Times New Roman" panose="02020603050405020304" pitchFamily="18" charset="0"/>
              </a:rPr>
              <a:t>: Success depends on the skill of the facilitator.</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Potential for Conflict</a:t>
            </a:r>
            <a:r>
              <a:rPr lang="en-US" dirty="0">
                <a:latin typeface="Times New Roman" panose="02020603050405020304" pitchFamily="18" charset="0"/>
                <a:cs typeface="Times New Roman" panose="02020603050405020304" pitchFamily="18" charset="0"/>
              </a:rPr>
              <a:t>: Differences in opinions among stakeholders may arise.</a:t>
            </a:r>
          </a:p>
          <a:p>
            <a:r>
              <a:rPr lang="en-US" dirty="0">
                <a:latin typeface="Times New Roman" panose="02020603050405020304" pitchFamily="18" charset="0"/>
                <a:cs typeface="Times New Roman" panose="02020603050405020304" pitchFamily="18" charset="0"/>
              </a:rPr>
              <a:t>JAD is especially useful for complex projects with diverse user groups or when requirements are not well-defined initially. </a:t>
            </a:r>
          </a:p>
          <a:p>
            <a:r>
              <a:rPr lang="en-US" dirty="0">
                <a:latin typeface="Times New Roman" panose="02020603050405020304" pitchFamily="18" charset="0"/>
                <a:cs typeface="Times New Roman" panose="02020603050405020304" pitchFamily="18" charset="0"/>
              </a:rPr>
              <a:t>It aligns well with methodologies like Agile and can complement traditional systems development life cycle (SDLC) approaches.</a:t>
            </a:r>
          </a:p>
          <a:p>
            <a:endParaRPr lang="en-US" dirty="0"/>
          </a:p>
        </p:txBody>
      </p:sp>
    </p:spTree>
    <p:extLst>
      <p:ext uri="{BB962C8B-B14F-4D97-AF65-F5344CB8AC3E}">
        <p14:creationId xmlns:p14="http://schemas.microsoft.com/office/powerpoint/2010/main" val="146515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A4BCC7-810B-5560-8918-D19518FD412F}"/>
              </a:ext>
            </a:extLst>
          </p:cNvPr>
          <p:cNvSpPr>
            <a:spLocks noGrp="1"/>
          </p:cNvSpPr>
          <p:nvPr>
            <p:ph idx="1"/>
          </p:nvPr>
        </p:nvSpPr>
        <p:spPr>
          <a:xfrm>
            <a:off x="0" y="0"/>
            <a:ext cx="12192000" cy="6858000"/>
          </a:xfrm>
        </p:spPr>
        <p:txBody>
          <a:bodyPr>
            <a:normAutofit lnSpcReduction="10000"/>
          </a:bodyPr>
          <a:lstStyle/>
          <a:p>
            <a:r>
              <a:rPr lang="en-US" dirty="0">
                <a:solidFill>
                  <a:srgbClr val="FF0000"/>
                </a:solidFill>
              </a:rPr>
              <a:t>what is a use case diagram? </a:t>
            </a:r>
          </a:p>
          <a:p>
            <a:r>
              <a:rPr lang="en-US" dirty="0"/>
              <a:t>A </a:t>
            </a:r>
            <a:r>
              <a:rPr lang="en-US" dirty="0">
                <a:hlinkClick r:id="rId2"/>
              </a:rPr>
              <a:t>UML</a:t>
            </a:r>
            <a:r>
              <a:rPr lang="en-US" dirty="0"/>
              <a:t>(</a:t>
            </a:r>
            <a:r>
              <a:rPr lang="en-US" b="1" dirty="0"/>
              <a:t>Unified Modeling Language)</a:t>
            </a:r>
            <a:r>
              <a:rPr lang="en-US" dirty="0"/>
              <a:t> use case diagram is the primary form of system/software requirements for a new software program underdeveloped.</a:t>
            </a:r>
          </a:p>
          <a:p>
            <a:endParaRPr lang="en-US" dirty="0"/>
          </a:p>
          <a:p>
            <a:r>
              <a:rPr lang="en-US" dirty="0"/>
              <a:t> Use cases specify the expected behavior (what), and not the exact method of making it happen (how). </a:t>
            </a:r>
          </a:p>
          <a:p>
            <a:endParaRPr lang="en-US" dirty="0"/>
          </a:p>
          <a:p>
            <a:r>
              <a:rPr lang="en-US" dirty="0"/>
              <a:t>Use cases once specified can be denoted both textual and visual representation (i.e. use case diagram).</a:t>
            </a:r>
          </a:p>
          <a:p>
            <a:endParaRPr lang="en-US" dirty="0"/>
          </a:p>
          <a:p>
            <a:r>
              <a:rPr lang="en-US" dirty="0"/>
              <a:t> A key concept of use case modeling is that it helps us design a system from the end user's perspective. </a:t>
            </a:r>
          </a:p>
          <a:p>
            <a:endParaRPr lang="en-US" dirty="0"/>
          </a:p>
          <a:p>
            <a:r>
              <a:rPr lang="en-US" dirty="0"/>
              <a:t>It is an effective technique for communicating system behavior in the user's terms by specifying all externally visible system behavior. </a:t>
            </a:r>
          </a:p>
        </p:txBody>
      </p:sp>
    </p:spTree>
    <p:extLst>
      <p:ext uri="{BB962C8B-B14F-4D97-AF65-F5344CB8AC3E}">
        <p14:creationId xmlns:p14="http://schemas.microsoft.com/office/powerpoint/2010/main" val="171450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A9A529-FFC2-2A26-FA98-46200C57C136}"/>
              </a:ext>
            </a:extLst>
          </p:cNvPr>
          <p:cNvSpPr>
            <a:spLocks noGrp="1"/>
          </p:cNvSpPr>
          <p:nvPr>
            <p:ph sz="half" idx="1"/>
          </p:nvPr>
        </p:nvSpPr>
        <p:spPr>
          <a:xfrm>
            <a:off x="0" y="0"/>
            <a:ext cx="6096000" cy="6858000"/>
          </a:xfrm>
        </p:spPr>
        <p:txBody>
          <a:bodyPr/>
          <a:lstStyle/>
          <a:p>
            <a:r>
              <a:rPr lang="en-US" dirty="0"/>
              <a:t>A use case diagram is usually simple. It does not show the detail of the use cases:</a:t>
            </a:r>
          </a:p>
          <a:p>
            <a:endParaRPr lang="en-US" dirty="0"/>
          </a:p>
          <a:p>
            <a:pPr>
              <a:buFont typeface="Arial" panose="020B0604020202020204" pitchFamily="34" charset="0"/>
              <a:buChar char="•"/>
            </a:pPr>
            <a:r>
              <a:rPr lang="en-US" dirty="0"/>
              <a:t>It only summarizes </a:t>
            </a:r>
            <a:r>
              <a:rPr lang="en-US" b="1" dirty="0"/>
              <a:t>some of the relationships</a:t>
            </a:r>
            <a:r>
              <a:rPr lang="en-US" dirty="0"/>
              <a:t> between use cases, actors, and systems. </a:t>
            </a:r>
          </a:p>
          <a:p>
            <a:pPr>
              <a:buFont typeface="Arial" panose="020B0604020202020204" pitchFamily="34" charset="0"/>
              <a:buChar char="•"/>
            </a:pPr>
            <a:endParaRPr lang="en-US" dirty="0"/>
          </a:p>
          <a:p>
            <a:pPr>
              <a:buFont typeface="Arial" panose="020B0604020202020204" pitchFamily="34" charset="0"/>
              <a:buChar char="•"/>
            </a:pPr>
            <a:r>
              <a:rPr lang="en-US" dirty="0"/>
              <a:t>It does </a:t>
            </a:r>
            <a:r>
              <a:rPr lang="en-US" b="1" dirty="0"/>
              <a:t>not show the order</a:t>
            </a:r>
            <a:r>
              <a:rPr lang="en-US" dirty="0"/>
              <a:t> in which steps are performed to achieve the goals of each use case. </a:t>
            </a:r>
          </a:p>
          <a:p>
            <a:endParaRPr lang="en-US" dirty="0"/>
          </a:p>
        </p:txBody>
      </p:sp>
      <p:pic>
        <p:nvPicPr>
          <p:cNvPr id="7" name="Content Placeholder 6">
            <a:extLst>
              <a:ext uri="{FF2B5EF4-FFF2-40B4-BE49-F238E27FC236}">
                <a16:creationId xmlns:a16="http://schemas.microsoft.com/office/drawing/2014/main" xmlns="" id="{ECAC9F36-ED7B-361A-AE1B-30B93C6692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49896"/>
            <a:ext cx="5824330" cy="4691269"/>
          </a:xfrm>
        </p:spPr>
      </p:pic>
    </p:spTree>
    <p:extLst>
      <p:ext uri="{BB962C8B-B14F-4D97-AF65-F5344CB8AC3E}">
        <p14:creationId xmlns:p14="http://schemas.microsoft.com/office/powerpoint/2010/main" val="322346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69ED4C0F-8F06-64A7-D306-0C7FFC403CB5}"/>
              </a:ext>
            </a:extLst>
          </p:cNvPr>
          <p:cNvSpPr>
            <a:spLocks noGrp="1"/>
          </p:cNvSpPr>
          <p:nvPr>
            <p:ph idx="1"/>
          </p:nvPr>
        </p:nvSpPr>
        <p:spPr>
          <a:xfrm>
            <a:off x="0" y="0"/>
            <a:ext cx="12192000" cy="6858000"/>
          </a:xfrm>
        </p:spPr>
        <p:txBody>
          <a:bodyPr/>
          <a:lstStyle/>
          <a:p>
            <a:pPr marL="0" indent="0">
              <a:buNone/>
            </a:pPr>
            <a:r>
              <a:rPr lang="en-US" b="1" dirty="0"/>
              <a:t>Origin of Use Case</a:t>
            </a:r>
          </a:p>
          <a:p>
            <a:r>
              <a:rPr lang="en-US" dirty="0"/>
              <a:t>These days use case modeling is often associated with UML, although it has been introduced before UML existed.</a:t>
            </a:r>
          </a:p>
          <a:p>
            <a:r>
              <a:rPr lang="en-US" dirty="0"/>
              <a:t> Its brief history is as follow:</a:t>
            </a:r>
          </a:p>
          <a:p>
            <a:endParaRPr lang="en-US" dirty="0"/>
          </a:p>
          <a:p>
            <a:pPr>
              <a:buFont typeface="Arial" panose="020B0604020202020204" pitchFamily="34" charset="0"/>
              <a:buChar char="•"/>
            </a:pPr>
            <a:r>
              <a:rPr lang="en-US" dirty="0"/>
              <a:t>In 1986, </a:t>
            </a:r>
            <a:r>
              <a:rPr lang="en-US" dirty="0">
                <a:hlinkClick r:id="rId2"/>
              </a:rPr>
              <a:t>Ivar Jacobson</a:t>
            </a:r>
            <a:r>
              <a:rPr lang="en-US" dirty="0"/>
              <a:t> first formulated </a:t>
            </a:r>
            <a:r>
              <a:rPr lang="en-US" b="1" dirty="0"/>
              <a:t>textual</a:t>
            </a:r>
            <a:r>
              <a:rPr lang="en-US" dirty="0"/>
              <a:t> and </a:t>
            </a:r>
            <a:r>
              <a:rPr lang="en-US" b="1" dirty="0"/>
              <a:t>visual modeling</a:t>
            </a:r>
            <a:r>
              <a:rPr lang="en-US" dirty="0"/>
              <a:t> techniques for specifying use cases.</a:t>
            </a:r>
          </a:p>
          <a:p>
            <a:pPr>
              <a:buFont typeface="Arial" panose="020B0604020202020204" pitchFamily="34" charset="0"/>
              <a:buChar char="•"/>
            </a:pPr>
            <a:r>
              <a:rPr lang="en-US" dirty="0"/>
              <a:t> </a:t>
            </a:r>
          </a:p>
          <a:p>
            <a:pPr>
              <a:buFont typeface="Arial" panose="020B0604020202020204" pitchFamily="34" charset="0"/>
              <a:buChar char="•"/>
            </a:pPr>
            <a:r>
              <a:rPr lang="en-US" dirty="0"/>
              <a:t>In 1992 his co-authored book </a:t>
            </a:r>
            <a:r>
              <a:rPr lang="en-US" dirty="0">
                <a:hlinkClick r:id="rId3"/>
              </a:rPr>
              <a:t>Object-Oriented Software Engineering - A Use Case Driven Approach</a:t>
            </a:r>
            <a:r>
              <a:rPr lang="en-US" dirty="0"/>
              <a:t> helped to popularize the technique for capturing functional requirements, especially in software development. </a:t>
            </a:r>
          </a:p>
          <a:p>
            <a:endParaRPr lang="en-US" dirty="0"/>
          </a:p>
        </p:txBody>
      </p:sp>
    </p:spTree>
    <p:extLst>
      <p:ext uri="{BB962C8B-B14F-4D97-AF65-F5344CB8AC3E}">
        <p14:creationId xmlns:p14="http://schemas.microsoft.com/office/powerpoint/2010/main" val="214436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7BC5A6-162A-41A9-5A52-381D8A5A65BC}"/>
              </a:ext>
            </a:extLst>
          </p:cNvPr>
          <p:cNvSpPr>
            <a:spLocks noGrp="1"/>
          </p:cNvSpPr>
          <p:nvPr>
            <p:ph idx="1"/>
          </p:nvPr>
        </p:nvSpPr>
        <p:spPr>
          <a:xfrm>
            <a:off x="0" y="0"/>
            <a:ext cx="12192000" cy="6858000"/>
          </a:xfrm>
        </p:spPr>
        <p:txBody>
          <a:bodyPr/>
          <a:lstStyle/>
          <a:p>
            <a:r>
              <a:rPr lang="en-US" b="1" dirty="0"/>
              <a:t>Purpose of Use Case Diagram</a:t>
            </a:r>
          </a:p>
          <a:p>
            <a:r>
              <a:rPr lang="en-US" dirty="0"/>
              <a:t>Use case diagrams are typically developed in the early stage of development and people often apply use case modeling for the following purposes:</a:t>
            </a:r>
          </a:p>
          <a:p>
            <a:endParaRPr lang="en-US" dirty="0"/>
          </a:p>
          <a:p>
            <a:pPr>
              <a:buFont typeface="Arial" panose="020B0604020202020204" pitchFamily="34" charset="0"/>
              <a:buChar char="•"/>
            </a:pPr>
            <a:r>
              <a:rPr lang="en-US" dirty="0"/>
              <a:t>Specify the context of a system</a:t>
            </a:r>
          </a:p>
          <a:p>
            <a:pPr>
              <a:buFont typeface="Arial" panose="020B0604020202020204" pitchFamily="34" charset="0"/>
              <a:buChar char="•"/>
            </a:pPr>
            <a:endParaRPr lang="en-US" dirty="0"/>
          </a:p>
          <a:p>
            <a:pPr>
              <a:buFont typeface="Arial" panose="020B0604020202020204" pitchFamily="34" charset="0"/>
              <a:buChar char="•"/>
            </a:pPr>
            <a:r>
              <a:rPr lang="en-US" dirty="0"/>
              <a:t>Capture the requirements of a system</a:t>
            </a:r>
          </a:p>
          <a:p>
            <a:pPr>
              <a:buFont typeface="Arial" panose="020B0604020202020204" pitchFamily="34" charset="0"/>
              <a:buChar char="•"/>
            </a:pPr>
            <a:endParaRPr lang="en-US" dirty="0"/>
          </a:p>
          <a:p>
            <a:pPr>
              <a:buFont typeface="Arial" panose="020B0604020202020204" pitchFamily="34" charset="0"/>
              <a:buChar char="•"/>
            </a:pPr>
            <a:r>
              <a:rPr lang="en-US" dirty="0"/>
              <a:t>Validate a systems architecture</a:t>
            </a:r>
          </a:p>
          <a:p>
            <a:pPr>
              <a:buFont typeface="Arial" panose="020B0604020202020204" pitchFamily="34" charset="0"/>
              <a:buChar char="•"/>
            </a:pPr>
            <a:endParaRPr lang="en-US" dirty="0"/>
          </a:p>
          <a:p>
            <a:pPr>
              <a:buFont typeface="Arial" panose="020B0604020202020204" pitchFamily="34" charset="0"/>
              <a:buChar char="•"/>
            </a:pPr>
            <a:r>
              <a:rPr lang="en-US" dirty="0"/>
              <a:t>Drive implementation and generate test cases</a:t>
            </a:r>
          </a:p>
          <a:p>
            <a:pPr>
              <a:buFont typeface="Arial" panose="020B0604020202020204" pitchFamily="34" charset="0"/>
              <a:buChar char="•"/>
            </a:pPr>
            <a:endParaRPr lang="en-US" dirty="0"/>
          </a:p>
          <a:p>
            <a:pPr>
              <a:buFont typeface="Arial" panose="020B0604020202020204" pitchFamily="34" charset="0"/>
              <a:buChar char="•"/>
            </a:pPr>
            <a:r>
              <a:rPr lang="en-US" dirty="0"/>
              <a:t>Developed by analysts together with domain experts</a:t>
            </a:r>
          </a:p>
          <a:p>
            <a:endParaRPr lang="en-US" dirty="0"/>
          </a:p>
        </p:txBody>
      </p:sp>
    </p:spTree>
    <p:extLst>
      <p:ext uri="{BB962C8B-B14F-4D97-AF65-F5344CB8AC3E}">
        <p14:creationId xmlns:p14="http://schemas.microsoft.com/office/powerpoint/2010/main" val="407329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A112AD-1926-E814-36B8-455AA1A6E94C}"/>
              </a:ext>
            </a:extLst>
          </p:cNvPr>
          <p:cNvSpPr>
            <a:spLocks noGrp="1"/>
          </p:cNvSpPr>
          <p:nvPr>
            <p:ph sz="half" idx="1"/>
          </p:nvPr>
        </p:nvSpPr>
        <p:spPr>
          <a:xfrm>
            <a:off x="0" y="0"/>
            <a:ext cx="6019800" cy="6858000"/>
          </a:xfrm>
        </p:spPr>
        <p:txBody>
          <a:bodyPr>
            <a:normAutofit lnSpcReduction="10000"/>
          </a:bodyPr>
          <a:lstStyle/>
          <a:p>
            <a:r>
              <a:rPr lang="en-US" b="1" dirty="0"/>
              <a:t>Actor</a:t>
            </a:r>
            <a:r>
              <a:rPr lang="en-US" dirty="0"/>
              <a:t> </a:t>
            </a:r>
          </a:p>
          <a:p>
            <a:pPr>
              <a:buFont typeface="Arial" panose="020B0604020202020204" pitchFamily="34" charset="0"/>
              <a:buChar char="•"/>
            </a:pPr>
            <a:r>
              <a:rPr lang="en-US" dirty="0"/>
              <a:t>Someone interacts with use case (system function).</a:t>
            </a:r>
          </a:p>
          <a:p>
            <a:pPr>
              <a:buFont typeface="Arial" panose="020B0604020202020204" pitchFamily="34" charset="0"/>
              <a:buChar char="•"/>
            </a:pPr>
            <a:r>
              <a:rPr lang="en-US" dirty="0"/>
              <a:t>Named by noun.</a:t>
            </a:r>
          </a:p>
          <a:p>
            <a:pPr>
              <a:buFont typeface="Arial" panose="020B0604020202020204" pitchFamily="34" charset="0"/>
              <a:buChar char="•"/>
            </a:pPr>
            <a:r>
              <a:rPr lang="en-US" dirty="0"/>
              <a:t>Actor plays a role in the business</a:t>
            </a:r>
          </a:p>
          <a:p>
            <a:pPr>
              <a:buFont typeface="Arial" panose="020B0604020202020204" pitchFamily="34" charset="0"/>
              <a:buChar char="•"/>
            </a:pPr>
            <a:r>
              <a:rPr lang="en-US" dirty="0"/>
              <a:t>Similar to the concept of user, but a user can play different roles</a:t>
            </a:r>
          </a:p>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prof. can be instructor and also researcher</a:t>
            </a:r>
          </a:p>
          <a:p>
            <a:pPr marL="742950" lvl="1" indent="-285750">
              <a:buFont typeface="Arial" panose="020B0604020202020204" pitchFamily="34" charset="0"/>
              <a:buChar char="•"/>
            </a:pPr>
            <a:r>
              <a:rPr lang="en-US" dirty="0"/>
              <a:t>plays 2 roles with two systems</a:t>
            </a:r>
          </a:p>
          <a:p>
            <a:pPr>
              <a:buFont typeface="Arial" panose="020B0604020202020204" pitchFamily="34" charset="0"/>
              <a:buChar char="•"/>
            </a:pPr>
            <a:r>
              <a:rPr lang="en-US" dirty="0"/>
              <a:t>Actor triggers use case(s).</a:t>
            </a:r>
          </a:p>
          <a:p>
            <a:pPr>
              <a:buFont typeface="Arial" panose="020B0604020202020204" pitchFamily="34" charset="0"/>
              <a:buChar char="•"/>
            </a:pPr>
            <a:r>
              <a:rPr lang="en-US" dirty="0"/>
              <a:t>Actor has a responsibility toward the system (inputs), and Actor has expectations from the system (outputs).</a:t>
            </a:r>
          </a:p>
          <a:p>
            <a:endParaRPr lang="en-US" dirty="0"/>
          </a:p>
        </p:txBody>
      </p:sp>
      <p:pic>
        <p:nvPicPr>
          <p:cNvPr id="7" name="Content Placeholder 6">
            <a:extLst>
              <a:ext uri="{FF2B5EF4-FFF2-40B4-BE49-F238E27FC236}">
                <a16:creationId xmlns:a16="http://schemas.microsoft.com/office/drawing/2014/main" xmlns="" id="{F7457007-5B1D-68D4-EA6E-C89A2D2828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47578" y="1610139"/>
            <a:ext cx="2271065" cy="2738774"/>
          </a:xfrm>
        </p:spPr>
      </p:pic>
    </p:spTree>
    <p:extLst>
      <p:ext uri="{BB962C8B-B14F-4D97-AF65-F5344CB8AC3E}">
        <p14:creationId xmlns:p14="http://schemas.microsoft.com/office/powerpoint/2010/main" val="91512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088081-EF92-6934-BD13-731D8A751F37}"/>
              </a:ext>
            </a:extLst>
          </p:cNvPr>
          <p:cNvSpPr>
            <a:spLocks noGrp="1"/>
          </p:cNvSpPr>
          <p:nvPr>
            <p:ph sz="half" idx="1"/>
          </p:nvPr>
        </p:nvSpPr>
        <p:spPr>
          <a:xfrm>
            <a:off x="-1" y="0"/>
            <a:ext cx="7215809" cy="6858000"/>
          </a:xfrm>
        </p:spPr>
        <p:txBody>
          <a:bodyPr/>
          <a:lstStyle/>
          <a:p>
            <a:r>
              <a:rPr lang="en-US" b="1" dirty="0"/>
              <a:t>Use Case</a:t>
            </a:r>
            <a:r>
              <a:rPr lang="en-US" dirty="0"/>
              <a:t> </a:t>
            </a:r>
          </a:p>
          <a:p>
            <a:pPr>
              <a:buFont typeface="Arial" panose="020B0604020202020204" pitchFamily="34" charset="0"/>
              <a:buChar char="•"/>
            </a:pPr>
            <a:r>
              <a:rPr lang="en-US" dirty="0"/>
              <a:t>System function (process - automated or manual)</a:t>
            </a:r>
          </a:p>
          <a:p>
            <a:pPr>
              <a:buFont typeface="Arial" panose="020B0604020202020204" pitchFamily="34" charset="0"/>
              <a:buChar char="•"/>
            </a:pPr>
            <a:endParaRPr lang="en-US" dirty="0"/>
          </a:p>
          <a:p>
            <a:pPr>
              <a:buFont typeface="Arial" panose="020B0604020202020204" pitchFamily="34" charset="0"/>
              <a:buChar char="•"/>
            </a:pPr>
            <a:r>
              <a:rPr lang="en-US" dirty="0"/>
              <a:t>Named by verb + Noun (or Noun Phrase).</a:t>
            </a:r>
          </a:p>
          <a:p>
            <a:pPr>
              <a:buFont typeface="Arial" panose="020B0604020202020204" pitchFamily="34" charset="0"/>
              <a:buChar char="•"/>
            </a:pPr>
            <a:r>
              <a:rPr lang="en-US" dirty="0"/>
              <a:t>i.e. Do something</a:t>
            </a:r>
          </a:p>
          <a:p>
            <a:pPr>
              <a:buFont typeface="Arial" panose="020B0604020202020204" pitchFamily="34" charset="0"/>
              <a:buChar char="•"/>
            </a:pPr>
            <a:endParaRPr lang="en-US" dirty="0"/>
          </a:p>
          <a:p>
            <a:pPr>
              <a:buFont typeface="Arial" panose="020B0604020202020204" pitchFamily="34" charset="0"/>
              <a:buChar char="•"/>
            </a:pPr>
            <a:r>
              <a:rPr lang="en-US" dirty="0"/>
              <a:t>Each Actor must be linked to a use case, while some use cases may not be linked to actors.</a:t>
            </a:r>
          </a:p>
          <a:p>
            <a:endParaRPr lang="en-US" dirty="0"/>
          </a:p>
        </p:txBody>
      </p:sp>
      <p:pic>
        <p:nvPicPr>
          <p:cNvPr id="6" name="Content Placeholder 5">
            <a:extLst>
              <a:ext uri="{FF2B5EF4-FFF2-40B4-BE49-F238E27FC236}">
                <a16:creationId xmlns:a16="http://schemas.microsoft.com/office/drawing/2014/main" xmlns="" id="{0EF933CC-D88F-A001-1E90-BA3F26F42C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22703" y="2870969"/>
            <a:ext cx="3260035" cy="1740788"/>
          </a:xfrm>
        </p:spPr>
      </p:pic>
    </p:spTree>
    <p:extLst>
      <p:ext uri="{BB962C8B-B14F-4D97-AF65-F5344CB8AC3E}">
        <p14:creationId xmlns:p14="http://schemas.microsoft.com/office/powerpoint/2010/main" val="283577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6A12D6-96B6-869C-E299-78C6CA9569AA}"/>
              </a:ext>
            </a:extLst>
          </p:cNvPr>
          <p:cNvSpPr>
            <a:spLocks noGrp="1"/>
          </p:cNvSpPr>
          <p:nvPr>
            <p:ph idx="1"/>
          </p:nvPr>
        </p:nvSpPr>
        <p:spPr>
          <a:xfrm>
            <a:off x="0" y="0"/>
            <a:ext cx="12192000" cy="6858000"/>
          </a:xfrm>
        </p:spPr>
        <p:txBody>
          <a:bodyPr/>
          <a:lstStyle/>
          <a:p>
            <a:pPr marL="0" marR="0" indent="0">
              <a:spcBef>
                <a:spcPts val="0"/>
              </a:spcBef>
              <a:spcAft>
                <a:spcPts val="0"/>
              </a:spcAft>
              <a:buNone/>
              <a:tabLst>
                <a:tab pos="238125" algn="l"/>
                <a:tab pos="457200" algn="l"/>
                <a:tab pos="914400" algn="l"/>
                <a:tab pos="1925955" algn="r"/>
                <a:tab pos="5600700" algn="r"/>
              </a:tabLst>
            </a:pPr>
            <a:r>
              <a:rPr lang="en-US" sz="1800" dirty="0">
                <a:effectLst/>
                <a:latin typeface="Times New Roman" panose="02020603050405020304" pitchFamily="18" charset="0"/>
                <a:ea typeface="Times New Roman" panose="02020603050405020304" pitchFamily="18" charset="0"/>
              </a:rPr>
              <a:t>3.1 </a:t>
            </a:r>
            <a:r>
              <a:rPr lang="en-US" sz="2400" b="1" dirty="0">
                <a:effectLst/>
                <a:latin typeface="Times New Roman" panose="02020603050405020304" pitchFamily="18" charset="0"/>
                <a:ea typeface="Times New Roman" panose="02020603050405020304" pitchFamily="18" charset="0"/>
              </a:rPr>
              <a:t>Requirements Determination</a:t>
            </a:r>
            <a:r>
              <a:rPr lang="en-US" sz="24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SzPts val="1000"/>
              <a:buFont typeface="Symbol" panose="05050102010706020507" pitchFamily="18" charset="2"/>
              <a:buChar char=""/>
              <a:tabLst>
                <a:tab pos="238125" algn="l"/>
                <a:tab pos="457200" algn="l"/>
                <a:tab pos="914400" algn="l"/>
                <a:tab pos="1925955" algn="r"/>
                <a:tab pos="5600700" algn="r"/>
              </a:tabLst>
            </a:pPr>
            <a:r>
              <a:rPr lang="en-US" sz="2400" dirty="0">
                <a:effectLst/>
                <a:latin typeface="Times New Roman" panose="02020603050405020304" pitchFamily="18" charset="0"/>
                <a:ea typeface="Times New Roman" panose="02020603050405020304" pitchFamily="18" charset="0"/>
              </a:rPr>
              <a:t>Techniques for gathering requirements: Interviews, Joint Application Development (JAD), document analysis, and observation.</a:t>
            </a:r>
          </a:p>
          <a:p>
            <a:pPr marL="342900" marR="0" lvl="0" indent="-342900">
              <a:spcBef>
                <a:spcPts val="0"/>
              </a:spcBef>
              <a:spcAft>
                <a:spcPts val="0"/>
              </a:spcAft>
              <a:buSzPts val="1000"/>
              <a:buFont typeface="Symbol" panose="05050102010706020507" pitchFamily="18" charset="2"/>
              <a:buChar char=""/>
              <a:tabLst>
                <a:tab pos="238125" algn="l"/>
                <a:tab pos="457200" algn="l"/>
                <a:tab pos="914400" algn="l"/>
                <a:tab pos="1925955" algn="r"/>
                <a:tab pos="5600700" algn="r"/>
              </a:tabLst>
            </a:pPr>
            <a:r>
              <a:rPr lang="en-US" sz="2400" dirty="0">
                <a:effectLst/>
                <a:latin typeface="Times New Roman" panose="02020603050405020304" pitchFamily="18" charset="0"/>
                <a:ea typeface="Times New Roman" panose="02020603050405020304" pitchFamily="18" charset="0"/>
              </a:rPr>
              <a:t>Developing the requirements definition statement.</a:t>
            </a:r>
          </a:p>
          <a:p>
            <a:pPr marL="0" marR="0" indent="0">
              <a:spcBef>
                <a:spcPts val="0"/>
              </a:spcBef>
              <a:spcAft>
                <a:spcPts val="0"/>
              </a:spcAft>
              <a:buNone/>
              <a:tabLst>
                <a:tab pos="238125" algn="l"/>
                <a:tab pos="457200" algn="l"/>
                <a:tab pos="914400" algn="l"/>
                <a:tab pos="1925955" algn="r"/>
                <a:tab pos="5600700" algn="r"/>
              </a:tabLst>
            </a:pPr>
            <a:r>
              <a:rPr lang="en-US" sz="2400" dirty="0">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.2 </a:t>
            </a:r>
            <a:r>
              <a:rPr lang="en-US" sz="2400" b="1" dirty="0">
                <a:effectLst/>
                <a:latin typeface="Times New Roman" panose="02020603050405020304" pitchFamily="18" charset="0"/>
                <a:ea typeface="Times New Roman" panose="02020603050405020304" pitchFamily="18" charset="0"/>
              </a:rPr>
              <a:t>Use Case Analysis</a:t>
            </a:r>
            <a:r>
              <a:rPr lang="en-US" sz="24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SzPts val="1000"/>
              <a:buFont typeface="Symbol" panose="05050102010706020507" pitchFamily="18" charset="2"/>
              <a:buChar char=""/>
              <a:tabLst>
                <a:tab pos="238125" algn="l"/>
                <a:tab pos="457200" algn="l"/>
                <a:tab pos="914400" algn="l"/>
                <a:tab pos="1925955" algn="r"/>
                <a:tab pos="5600700" algn="r"/>
              </a:tabLst>
            </a:pPr>
            <a:r>
              <a:rPr lang="en-US" sz="2400" dirty="0">
                <a:effectLst/>
                <a:latin typeface="Times New Roman" panose="02020603050405020304" pitchFamily="18" charset="0"/>
                <a:ea typeface="Times New Roman" panose="02020603050405020304" pitchFamily="18" charset="0"/>
              </a:rPr>
              <a:t>Identifying use cases and creating use case diagrams.</a:t>
            </a:r>
          </a:p>
          <a:p>
            <a:r>
              <a:rPr lang="en-US" sz="2400" dirty="0">
                <a:effectLst/>
                <a:latin typeface="Times New Roman" panose="02020603050405020304" pitchFamily="18" charset="0"/>
                <a:ea typeface="Times New Roman" panose="02020603050405020304" pitchFamily="18" charset="0"/>
              </a:rPr>
              <a:t>Use cases as tools for capturing functional requirements, testing, and design</a:t>
            </a:r>
            <a:endParaRPr lang="en-US" sz="2400" dirty="0"/>
          </a:p>
        </p:txBody>
      </p:sp>
    </p:spTree>
    <p:extLst>
      <p:ext uri="{BB962C8B-B14F-4D97-AF65-F5344CB8AC3E}">
        <p14:creationId xmlns:p14="http://schemas.microsoft.com/office/powerpoint/2010/main" val="37906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997BCC-F1D6-A59D-721D-DCEA71D82100}"/>
              </a:ext>
            </a:extLst>
          </p:cNvPr>
          <p:cNvSpPr>
            <a:spLocks noGrp="1"/>
          </p:cNvSpPr>
          <p:nvPr>
            <p:ph sz="half" idx="1"/>
          </p:nvPr>
        </p:nvSpPr>
        <p:spPr>
          <a:xfrm>
            <a:off x="0" y="0"/>
            <a:ext cx="6019800" cy="6858000"/>
          </a:xfrm>
        </p:spPr>
        <p:txBody>
          <a:bodyPr/>
          <a:lstStyle/>
          <a:p>
            <a:r>
              <a:rPr lang="en-US" b="1" dirty="0"/>
              <a:t>Communication Link</a:t>
            </a:r>
            <a:r>
              <a:rPr lang="en-US" dirty="0"/>
              <a:t> </a:t>
            </a:r>
          </a:p>
          <a:p>
            <a:pPr>
              <a:buFont typeface="Arial" panose="020B0604020202020204" pitchFamily="34" charset="0"/>
              <a:buChar char="•"/>
            </a:pPr>
            <a:r>
              <a:rPr lang="en-US" dirty="0"/>
              <a:t>The participation of an actor in a use case is shown by connecting an actor to a use case by a solid link.</a:t>
            </a:r>
          </a:p>
          <a:p>
            <a:pPr>
              <a:buFont typeface="Arial" panose="020B0604020202020204" pitchFamily="34" charset="0"/>
              <a:buChar char="•"/>
            </a:pPr>
            <a:endParaRPr lang="en-US" dirty="0"/>
          </a:p>
          <a:p>
            <a:pPr>
              <a:buFont typeface="Arial" panose="020B0604020202020204" pitchFamily="34" charset="0"/>
              <a:buChar char="•"/>
            </a:pPr>
            <a:r>
              <a:rPr lang="en-US" dirty="0"/>
              <a:t>Actors may be connected to use cases by associations, indicating that the actor and the use case communicate with one another using messages.</a:t>
            </a:r>
          </a:p>
          <a:p>
            <a:endParaRPr lang="en-US" dirty="0"/>
          </a:p>
        </p:txBody>
      </p:sp>
      <p:pic>
        <p:nvPicPr>
          <p:cNvPr id="6" name="Content Placeholder 5">
            <a:extLst>
              <a:ext uri="{FF2B5EF4-FFF2-40B4-BE49-F238E27FC236}">
                <a16:creationId xmlns:a16="http://schemas.microsoft.com/office/drawing/2014/main" xmlns="" id="{9ECD91CD-1197-2A6E-FA24-188C4E758971}"/>
              </a:ext>
            </a:extLst>
          </p:cNvPr>
          <p:cNvPicPr>
            <a:picLocks noGrp="1" noChangeAspect="1"/>
          </p:cNvPicPr>
          <p:nvPr>
            <p:ph sz="half" idx="2"/>
          </p:nvPr>
        </p:nvPicPr>
        <p:blipFill>
          <a:blip r:embed="rId2"/>
          <a:stretch>
            <a:fillRect/>
          </a:stretch>
        </p:blipFill>
        <p:spPr>
          <a:xfrm>
            <a:off x="8143952" y="3996531"/>
            <a:ext cx="2461100" cy="45719"/>
          </a:xfrm>
        </p:spPr>
      </p:pic>
    </p:spTree>
    <p:extLst>
      <p:ext uri="{BB962C8B-B14F-4D97-AF65-F5344CB8AC3E}">
        <p14:creationId xmlns:p14="http://schemas.microsoft.com/office/powerpoint/2010/main" val="425389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76F2AE-2CAA-C410-A7A9-E17551911D8A}"/>
              </a:ext>
            </a:extLst>
          </p:cNvPr>
          <p:cNvSpPr>
            <a:spLocks noGrp="1"/>
          </p:cNvSpPr>
          <p:nvPr>
            <p:ph sz="half" idx="1"/>
          </p:nvPr>
        </p:nvSpPr>
        <p:spPr>
          <a:xfrm>
            <a:off x="0" y="0"/>
            <a:ext cx="7036904" cy="6858000"/>
          </a:xfrm>
        </p:spPr>
        <p:txBody>
          <a:bodyPr>
            <a:normAutofit fontScale="92500" lnSpcReduction="10000"/>
          </a:bodyPr>
          <a:lstStyle/>
          <a:p>
            <a:r>
              <a:rPr lang="en-US" b="1" dirty="0"/>
              <a:t>Boundary of system</a:t>
            </a:r>
            <a:r>
              <a:rPr lang="en-US" dirty="0"/>
              <a:t> </a:t>
            </a:r>
          </a:p>
          <a:p>
            <a:pPr>
              <a:buFont typeface="Arial" panose="020B0604020202020204" pitchFamily="34" charset="0"/>
              <a:buChar char="•"/>
            </a:pPr>
            <a:r>
              <a:rPr lang="en-US" dirty="0"/>
              <a:t>The system boundary is potentially the entire system as defined in the requirements document.</a:t>
            </a:r>
          </a:p>
          <a:p>
            <a:pPr>
              <a:buFont typeface="Arial" panose="020B0604020202020204" pitchFamily="34" charset="0"/>
              <a:buChar char="•"/>
            </a:pPr>
            <a:endParaRPr lang="en-US" dirty="0"/>
          </a:p>
          <a:p>
            <a:pPr>
              <a:buFont typeface="Arial" panose="020B0604020202020204" pitchFamily="34" charset="0"/>
              <a:buChar char="•"/>
            </a:pPr>
            <a:r>
              <a:rPr lang="en-US" dirty="0"/>
              <a:t>For large and complex systems, each module may be the system boundary.</a:t>
            </a:r>
          </a:p>
          <a:p>
            <a:pPr>
              <a:buFont typeface="Arial" panose="020B0604020202020204" pitchFamily="34" charset="0"/>
              <a:buChar char="•"/>
            </a:pPr>
            <a:endParaRPr lang="en-US" dirty="0"/>
          </a:p>
          <a:p>
            <a:pPr>
              <a:buFont typeface="Arial" panose="020B0604020202020204" pitchFamily="34" charset="0"/>
              <a:buChar char="•"/>
            </a:pPr>
            <a:r>
              <a:rPr lang="en-US" dirty="0"/>
              <a:t>For example, for an ERP system for an organization, each of the modules such as personnel, payroll, accounting, etc.</a:t>
            </a:r>
          </a:p>
          <a:p>
            <a:pPr>
              <a:buFont typeface="Arial" panose="020B0604020202020204" pitchFamily="34" charset="0"/>
              <a:buChar char="•"/>
            </a:pPr>
            <a:endParaRPr lang="en-US" dirty="0"/>
          </a:p>
          <a:p>
            <a:pPr>
              <a:buFont typeface="Arial" panose="020B0604020202020204" pitchFamily="34" charset="0"/>
              <a:buChar char="•"/>
            </a:pPr>
            <a:r>
              <a:rPr lang="en-US" dirty="0"/>
              <a:t>can form a system boundary for use cases specific to each of these business functions.</a:t>
            </a:r>
          </a:p>
          <a:p>
            <a:pPr>
              <a:buFont typeface="Arial" panose="020B0604020202020204" pitchFamily="34" charset="0"/>
              <a:buChar char="•"/>
            </a:pPr>
            <a:endParaRPr lang="en-US" dirty="0"/>
          </a:p>
          <a:p>
            <a:pPr>
              <a:buFont typeface="Arial" panose="020B0604020202020204" pitchFamily="34" charset="0"/>
              <a:buChar char="•"/>
            </a:pPr>
            <a:r>
              <a:rPr lang="en-US" dirty="0"/>
              <a:t>The entire system can span all of these modules depicting the overall system boundary</a:t>
            </a:r>
          </a:p>
          <a:p>
            <a:endParaRPr lang="en-US" dirty="0"/>
          </a:p>
        </p:txBody>
      </p:sp>
      <p:pic>
        <p:nvPicPr>
          <p:cNvPr id="6" name="Content Placeholder 5">
            <a:extLst>
              <a:ext uri="{FF2B5EF4-FFF2-40B4-BE49-F238E27FC236}">
                <a16:creationId xmlns:a16="http://schemas.microsoft.com/office/drawing/2014/main" xmlns="" id="{CC92B9B3-A5B8-078B-3977-20EC27EBE3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17834" y="1729409"/>
            <a:ext cx="2802835" cy="4174434"/>
          </a:xfrm>
        </p:spPr>
      </p:pic>
    </p:spTree>
    <p:extLst>
      <p:ext uri="{BB962C8B-B14F-4D97-AF65-F5344CB8AC3E}">
        <p14:creationId xmlns:p14="http://schemas.microsoft.com/office/powerpoint/2010/main" val="215116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B9F4D7-5A2C-A9F4-1FD1-5036A7542E33}"/>
              </a:ext>
            </a:extLst>
          </p:cNvPr>
          <p:cNvSpPr>
            <a:spLocks noGrp="1"/>
          </p:cNvSpPr>
          <p:nvPr>
            <p:ph sz="half" idx="1"/>
          </p:nvPr>
        </p:nvSpPr>
        <p:spPr>
          <a:xfrm>
            <a:off x="0" y="0"/>
            <a:ext cx="6748670" cy="6858000"/>
          </a:xfrm>
        </p:spPr>
        <p:txBody>
          <a:bodyPr>
            <a:normAutofit/>
          </a:bodyPr>
          <a:lstStyle/>
          <a:p>
            <a:pPr marL="0" indent="0">
              <a:buNone/>
            </a:pPr>
            <a:r>
              <a:rPr lang="en-US" dirty="0"/>
              <a:t>Use Case Relationship</a:t>
            </a:r>
          </a:p>
          <a:p>
            <a:r>
              <a:rPr lang="en-US" b="1" dirty="0"/>
              <a:t>Extends</a:t>
            </a:r>
            <a:r>
              <a:rPr lang="en-US" dirty="0"/>
              <a:t> </a:t>
            </a:r>
          </a:p>
          <a:p>
            <a:pPr>
              <a:buFont typeface="Arial" panose="020B0604020202020204" pitchFamily="34" charset="0"/>
              <a:buChar char="•"/>
            </a:pPr>
            <a:r>
              <a:rPr lang="en-US" dirty="0"/>
              <a:t>Indicates that an </a:t>
            </a:r>
            <a:r>
              <a:rPr lang="en-US" b="1" dirty="0"/>
              <a:t>"Invalid Password"</a:t>
            </a:r>
            <a:r>
              <a:rPr lang="en-US" dirty="0"/>
              <a:t> use case may include (subject to specified in the extension) the behavior specified by base use case </a:t>
            </a:r>
            <a:r>
              <a:rPr lang="en-US" b="1" dirty="0"/>
              <a:t>"Login Account"</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Depict with a directed arrow having a dotted line. The tip of arrowhead points to the base use case and the child use case is connected at the base of the arrow.</a:t>
            </a:r>
          </a:p>
          <a:p>
            <a:pPr>
              <a:buFont typeface="Arial" panose="020B0604020202020204" pitchFamily="34" charset="0"/>
              <a:buChar char="•"/>
            </a:pPr>
            <a:endParaRPr lang="en-US" dirty="0"/>
          </a:p>
          <a:p>
            <a:pPr>
              <a:buFont typeface="Arial" panose="020B0604020202020204" pitchFamily="34" charset="0"/>
              <a:buChar char="•"/>
            </a:pPr>
            <a:r>
              <a:rPr lang="en-US" dirty="0"/>
              <a:t>The stereotype "&lt;&lt;extends&gt;&gt;" identifies as an extend relationship</a:t>
            </a:r>
          </a:p>
          <a:p>
            <a:endParaRPr lang="en-US" dirty="0"/>
          </a:p>
        </p:txBody>
      </p:sp>
      <p:pic>
        <p:nvPicPr>
          <p:cNvPr id="7" name="Content Placeholder 6">
            <a:extLst>
              <a:ext uri="{FF2B5EF4-FFF2-40B4-BE49-F238E27FC236}">
                <a16:creationId xmlns:a16="http://schemas.microsoft.com/office/drawing/2014/main" xmlns="" id="{F11230D6-8904-2617-E25B-995A25DE40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7148" y="3160643"/>
            <a:ext cx="4591878" cy="1252331"/>
          </a:xfrm>
        </p:spPr>
      </p:pic>
      <p:pic>
        <p:nvPicPr>
          <p:cNvPr id="2049" name="Picture 1" descr="Use Case Diagram Notation - Ex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1957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42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AC5804F-A85E-F370-6A0B-0AEE2E8FE08D}"/>
              </a:ext>
            </a:extLst>
          </p:cNvPr>
          <p:cNvSpPr>
            <a:spLocks noGrp="1"/>
          </p:cNvSpPr>
          <p:nvPr>
            <p:ph sz="half" idx="1"/>
          </p:nvPr>
        </p:nvSpPr>
        <p:spPr>
          <a:xfrm>
            <a:off x="0" y="0"/>
            <a:ext cx="6019800" cy="6858000"/>
          </a:xfrm>
        </p:spPr>
        <p:txBody>
          <a:bodyPr>
            <a:normAutofit fontScale="92500" lnSpcReduction="20000"/>
          </a:bodyPr>
          <a:lstStyle/>
          <a:p>
            <a:r>
              <a:rPr lang="en-US" b="1" dirty="0"/>
              <a:t>Include</a:t>
            </a:r>
            <a:r>
              <a:rPr lang="en-US" dirty="0"/>
              <a:t> </a:t>
            </a:r>
          </a:p>
          <a:p>
            <a:pPr>
              <a:buFont typeface="Arial" panose="020B0604020202020204" pitchFamily="34" charset="0"/>
              <a:buChar char="•"/>
            </a:pPr>
            <a:r>
              <a:rPr lang="en-US" dirty="0"/>
              <a:t>When a use case is depicted as using the functionality of another use case, the relationship between the use cases is named as include or uses relationship.</a:t>
            </a:r>
          </a:p>
          <a:p>
            <a:pPr>
              <a:buFont typeface="Arial" panose="020B0604020202020204" pitchFamily="34" charset="0"/>
              <a:buChar char="•"/>
            </a:pPr>
            <a:r>
              <a:rPr lang="en-US" dirty="0"/>
              <a:t>A use case includes the functionality described in another use case as a part of its business process flow.</a:t>
            </a:r>
          </a:p>
          <a:p>
            <a:pPr>
              <a:buFont typeface="Arial" panose="020B0604020202020204" pitchFamily="34" charset="0"/>
              <a:buChar char="•"/>
            </a:pPr>
            <a:r>
              <a:rPr lang="en-US" dirty="0"/>
              <a:t>A uses relationship from base use case to child use case indicates that an instance of the base use case will include the behavior as specified in the child use case.</a:t>
            </a:r>
          </a:p>
          <a:p>
            <a:pPr>
              <a:buFont typeface="Arial" panose="020B0604020202020204" pitchFamily="34" charset="0"/>
              <a:buChar char="•"/>
            </a:pPr>
            <a:r>
              <a:rPr lang="en-US" dirty="0"/>
              <a:t>An include relationship is depicted with a directed arrow having a dotted line. The tip of arrowhead points to the child use case and the parent use case connected at the base of the arrow.</a:t>
            </a:r>
          </a:p>
          <a:p>
            <a:pPr>
              <a:buFont typeface="Arial" panose="020B0604020202020204" pitchFamily="34" charset="0"/>
              <a:buChar char="•"/>
            </a:pPr>
            <a:r>
              <a:rPr lang="en-US" dirty="0"/>
              <a:t>The stereotype "&lt;&lt;include&gt;&gt;" identifies the relationship as an include relationship.</a:t>
            </a:r>
          </a:p>
          <a:p>
            <a:endParaRPr lang="en-US" dirty="0"/>
          </a:p>
        </p:txBody>
      </p:sp>
      <p:pic>
        <p:nvPicPr>
          <p:cNvPr id="6" name="Content Placeholder 5">
            <a:extLst>
              <a:ext uri="{FF2B5EF4-FFF2-40B4-BE49-F238E27FC236}">
                <a16:creationId xmlns:a16="http://schemas.microsoft.com/office/drawing/2014/main" xmlns="" id="{C2A49582-1E5E-5535-8F25-6BF94D9D4A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7270" y="2912165"/>
            <a:ext cx="4075043" cy="1284367"/>
          </a:xfrm>
        </p:spPr>
      </p:pic>
    </p:spTree>
    <p:extLst>
      <p:ext uri="{BB962C8B-B14F-4D97-AF65-F5344CB8AC3E}">
        <p14:creationId xmlns:p14="http://schemas.microsoft.com/office/powerpoint/2010/main" val="3016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152BE7-40B6-4F47-3E70-59F137E10FE6}"/>
              </a:ext>
            </a:extLst>
          </p:cNvPr>
          <p:cNvSpPr>
            <a:spLocks noGrp="1"/>
          </p:cNvSpPr>
          <p:nvPr>
            <p:ph sz="half" idx="1"/>
          </p:nvPr>
        </p:nvSpPr>
        <p:spPr>
          <a:xfrm>
            <a:off x="0" y="0"/>
            <a:ext cx="6019800" cy="6858000"/>
          </a:xfrm>
        </p:spPr>
        <p:txBody>
          <a:bodyPr>
            <a:normAutofit/>
          </a:bodyPr>
          <a:lstStyle/>
          <a:p>
            <a:r>
              <a:rPr lang="en-US" b="1" dirty="0"/>
              <a:t>Generalization</a:t>
            </a:r>
            <a:r>
              <a:rPr lang="en-US" dirty="0"/>
              <a:t> </a:t>
            </a:r>
          </a:p>
          <a:p>
            <a:pPr>
              <a:buFont typeface="Arial" panose="020B0604020202020204" pitchFamily="34" charset="0"/>
              <a:buChar char="•"/>
            </a:pPr>
            <a:r>
              <a:rPr lang="en-US" dirty="0"/>
              <a:t>A generalization relationship is a parent-child relationship between use cases.</a:t>
            </a:r>
          </a:p>
          <a:p>
            <a:pPr>
              <a:buFont typeface="Arial" panose="020B0604020202020204" pitchFamily="34" charset="0"/>
              <a:buChar char="•"/>
            </a:pPr>
            <a:endParaRPr lang="en-US" dirty="0"/>
          </a:p>
          <a:p>
            <a:pPr>
              <a:buFont typeface="Arial" panose="020B0604020202020204" pitchFamily="34" charset="0"/>
              <a:buChar char="•"/>
            </a:pPr>
            <a:r>
              <a:rPr lang="en-US" dirty="0"/>
              <a:t>The child use case is an enhancement of the parent use case.</a:t>
            </a:r>
          </a:p>
          <a:p>
            <a:pPr>
              <a:buFont typeface="Arial" panose="020B0604020202020204" pitchFamily="34" charset="0"/>
              <a:buChar char="•"/>
            </a:pPr>
            <a:endParaRPr lang="en-US" dirty="0"/>
          </a:p>
          <a:p>
            <a:pPr>
              <a:buFont typeface="Arial" panose="020B0604020202020204" pitchFamily="34" charset="0"/>
              <a:buChar char="•"/>
            </a:pPr>
            <a:r>
              <a:rPr lang="en-US" dirty="0"/>
              <a:t>Generalization is shown as a directed arrow with a triangle arrowhead.</a:t>
            </a:r>
          </a:p>
          <a:p>
            <a:pPr>
              <a:buFont typeface="Arial" panose="020B0604020202020204" pitchFamily="34" charset="0"/>
              <a:buChar char="•"/>
            </a:pPr>
            <a:endParaRPr lang="en-US" dirty="0"/>
          </a:p>
          <a:p>
            <a:pPr>
              <a:buFont typeface="Arial" panose="020B0604020202020204" pitchFamily="34" charset="0"/>
              <a:buChar char="•"/>
            </a:pPr>
            <a:r>
              <a:rPr lang="en-US" dirty="0"/>
              <a:t>The child use case is connected at the base of the arrow. The tip of the arrow is connected to the parent use case.</a:t>
            </a:r>
          </a:p>
          <a:p>
            <a:endParaRPr lang="en-US" dirty="0"/>
          </a:p>
        </p:txBody>
      </p:sp>
      <p:pic>
        <p:nvPicPr>
          <p:cNvPr id="6" name="Content Placeholder 5">
            <a:extLst>
              <a:ext uri="{FF2B5EF4-FFF2-40B4-BE49-F238E27FC236}">
                <a16:creationId xmlns:a16="http://schemas.microsoft.com/office/drawing/2014/main" xmlns="" id="{73BF5968-4354-B6CC-422A-3FD85CEB7D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8304" y="3180521"/>
            <a:ext cx="4545496" cy="1325563"/>
          </a:xfrm>
        </p:spPr>
      </p:pic>
    </p:spTree>
    <p:extLst>
      <p:ext uri="{BB962C8B-B14F-4D97-AF65-F5344CB8AC3E}">
        <p14:creationId xmlns:p14="http://schemas.microsoft.com/office/powerpoint/2010/main" val="1122385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cases are a valuable tool for capturing functional requirements, testing, and design because they help to: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Identify functional requirements</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cases describe how users interact with a system, which helps to identify and clarify the system's functional requirements and behaviors.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Communicate between stakeholders</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cases can help with communication between stakeholders.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Visualize functional requirements</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 diagrams are a type of Unified Modeling Language (UML) diagram that can help visualize a system's functional requirements.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Identify factors that may influence the system</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 diagrams can help identify internal or external factors that may influence the system. </a:t>
            </a:r>
          </a:p>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Serve as a foundation for design and implementation</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Use cases can serve as a foundation for designing and implementing a system. </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1234240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eaLnBrk="0" fontAlgn="base" hangingPunct="0">
              <a:lnSpc>
                <a:spcPct val="100000"/>
              </a:lnSpc>
              <a:spcBef>
                <a:spcPct val="0"/>
              </a:spcBef>
              <a:spcAft>
                <a:spcPct val="0"/>
              </a:spcAft>
              <a:buFontTx/>
              <a:buChar char="•"/>
            </a:pPr>
            <a:r>
              <a:rPr lang="en-US" altLang="en-US" sz="3200" dirty="0">
                <a:latin typeface="Times New Roman" panose="02020603050405020304" pitchFamily="18" charset="0"/>
                <a:cs typeface="Times New Roman" panose="02020603050405020304" pitchFamily="18" charset="0"/>
              </a:rPr>
              <a:t>Here are some tips for writing good functional requirements: Use modal verbs consistently, Tag each requirement with a unique identifier, Write only one requirement in each statement, Write concisely, and Make sure each requirement is testable. </a:t>
            </a:r>
          </a:p>
          <a:p>
            <a:pPr marL="0" lvl="0" indent="0" eaLnBrk="0" fontAlgn="base" hangingPunct="0">
              <a:lnSpc>
                <a:spcPct val="100000"/>
              </a:lnSpc>
              <a:spcBef>
                <a:spcPct val="0"/>
              </a:spcBef>
              <a:spcAft>
                <a:spcPct val="0"/>
              </a:spcAft>
              <a:buNone/>
            </a:pPr>
            <a:r>
              <a:rPr lang="en-US" altLang="en-US" sz="3200" dirty="0">
                <a:latin typeface="Times New Roman" panose="02020603050405020304" pitchFamily="18" charset="0"/>
                <a:cs typeface="Times New Roman" panose="02020603050405020304" pitchFamily="18" charset="0"/>
              </a:rPr>
              <a:t>Here are some steps you can take to write a use case: </a:t>
            </a:r>
          </a:p>
          <a:p>
            <a:pPr marL="0" lvl="0" indent="0" eaLnBrk="0" fontAlgn="base" hangingPunct="0">
              <a:lnSpc>
                <a:spcPct val="100000"/>
              </a:lnSpc>
              <a:spcBef>
                <a:spcPct val="0"/>
              </a:spcBef>
              <a:spcAft>
                <a:spcPct val="0"/>
              </a:spcAft>
              <a:buFontTx/>
              <a:buAutoNum type="arabicPeriod"/>
            </a:pPr>
            <a:r>
              <a:rPr lang="en-US" altLang="en-US" sz="3200" dirty="0">
                <a:latin typeface="Times New Roman" panose="02020603050405020304" pitchFamily="18" charset="0"/>
                <a:cs typeface="Times New Roman" panose="02020603050405020304" pitchFamily="18" charset="0"/>
              </a:rPr>
              <a:t>Describe the system </a:t>
            </a:r>
          </a:p>
          <a:p>
            <a:pPr marL="0" lvl="0" indent="0" eaLnBrk="0" fontAlgn="base" hangingPunct="0">
              <a:lnSpc>
                <a:spcPct val="100000"/>
              </a:lnSpc>
              <a:spcBef>
                <a:spcPct val="0"/>
              </a:spcBef>
              <a:spcAft>
                <a:spcPct val="0"/>
              </a:spcAft>
              <a:buFontTx/>
              <a:buAutoNum type="arabicPeriod" startAt="2"/>
            </a:pPr>
            <a:r>
              <a:rPr lang="en-US" altLang="en-US" sz="3200" dirty="0">
                <a:latin typeface="Times New Roman" panose="02020603050405020304" pitchFamily="18" charset="0"/>
                <a:cs typeface="Times New Roman" panose="02020603050405020304" pitchFamily="18" charset="0"/>
              </a:rPr>
              <a:t>Identify the actors </a:t>
            </a:r>
          </a:p>
          <a:p>
            <a:pPr marL="0" lvl="0" indent="0" eaLnBrk="0" fontAlgn="base" hangingPunct="0">
              <a:lnSpc>
                <a:spcPct val="100000"/>
              </a:lnSpc>
              <a:spcBef>
                <a:spcPct val="0"/>
              </a:spcBef>
              <a:spcAft>
                <a:spcPct val="0"/>
              </a:spcAft>
              <a:buFontTx/>
              <a:buAutoNum type="arabicPeriod" startAt="3"/>
            </a:pPr>
            <a:r>
              <a:rPr lang="en-US" altLang="en-US" sz="3200" dirty="0">
                <a:latin typeface="Times New Roman" panose="02020603050405020304" pitchFamily="18" charset="0"/>
                <a:cs typeface="Times New Roman" panose="02020603050405020304" pitchFamily="18" charset="0"/>
              </a:rPr>
              <a:t>Define the actors' goals </a:t>
            </a:r>
          </a:p>
          <a:p>
            <a:pPr marL="0" lvl="0" indent="0" eaLnBrk="0" fontAlgn="base" hangingPunct="0">
              <a:lnSpc>
                <a:spcPct val="100000"/>
              </a:lnSpc>
              <a:spcBef>
                <a:spcPct val="0"/>
              </a:spcBef>
              <a:spcAft>
                <a:spcPct val="0"/>
              </a:spcAft>
              <a:buFontTx/>
              <a:buAutoNum type="arabicPeriod" startAt="4"/>
            </a:pPr>
            <a:r>
              <a:rPr lang="en-US" altLang="en-US" sz="3200" dirty="0">
                <a:latin typeface="Times New Roman" panose="02020603050405020304" pitchFamily="18" charset="0"/>
                <a:cs typeface="Times New Roman" panose="02020603050405020304" pitchFamily="18" charset="0"/>
              </a:rPr>
              <a:t>Create a scenario </a:t>
            </a:r>
          </a:p>
          <a:p>
            <a:pPr marL="0" lvl="0" indent="0" eaLnBrk="0" fontAlgn="base" hangingPunct="0">
              <a:lnSpc>
                <a:spcPct val="100000"/>
              </a:lnSpc>
              <a:spcBef>
                <a:spcPct val="0"/>
              </a:spcBef>
              <a:spcAft>
                <a:spcPct val="0"/>
              </a:spcAft>
              <a:buFontTx/>
              <a:buAutoNum type="arabicPeriod" startAt="5"/>
            </a:pPr>
            <a:r>
              <a:rPr lang="en-US" altLang="en-US" sz="3200" dirty="0">
                <a:latin typeface="Times New Roman" panose="02020603050405020304" pitchFamily="18" charset="0"/>
                <a:cs typeface="Times New Roman" panose="02020603050405020304" pitchFamily="18" charset="0"/>
              </a:rPr>
              <a:t>Consider alternate flows </a:t>
            </a:r>
          </a:p>
          <a:p>
            <a:pPr marL="0" lvl="0" indent="0" eaLnBrk="0" fontAlgn="base" hangingPunct="0">
              <a:lnSpc>
                <a:spcPct val="100000"/>
              </a:lnSpc>
              <a:spcBef>
                <a:spcPct val="0"/>
              </a:spcBef>
              <a:spcAft>
                <a:spcPct val="0"/>
              </a:spcAft>
              <a:buFontTx/>
              <a:buAutoNum type="arabicPeriod" startAt="6"/>
            </a:pPr>
            <a:r>
              <a:rPr lang="en-US" altLang="en-US" sz="3200" dirty="0">
                <a:latin typeface="Times New Roman" panose="02020603050405020304" pitchFamily="18" charset="0"/>
                <a:cs typeface="Times New Roman" panose="02020603050405020304" pitchFamily="18" charset="0"/>
              </a:rPr>
              <a:t>Repeat steps 2–5 to compile the use case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51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51AC00-F00A-88E0-A5C0-CAB41E1FCA3D}"/>
              </a:ext>
            </a:extLst>
          </p:cNvPr>
          <p:cNvSpPr>
            <a:spLocks noGrp="1"/>
          </p:cNvSpPr>
          <p:nvPr>
            <p:ph idx="1"/>
          </p:nvPr>
        </p:nvSpPr>
        <p:spPr>
          <a:xfrm>
            <a:off x="0" y="0"/>
            <a:ext cx="12192000" cy="6858000"/>
          </a:xfrm>
        </p:spPr>
        <p:txBody>
          <a:bodyPr>
            <a:normAutofit lnSpcReduction="10000"/>
          </a:bodyPr>
          <a:lstStyle/>
          <a:p>
            <a:pPr marL="0" indent="0">
              <a:buNone/>
            </a:pPr>
            <a:r>
              <a:rPr lang="en-US" b="1" dirty="0"/>
              <a:t>Requirements determination</a:t>
            </a:r>
          </a:p>
          <a:p>
            <a:r>
              <a:rPr lang="en-US" dirty="0"/>
              <a:t>Requirements determination is the process of studying an existing system to identify its requirements, how it works, and where improvements are needed.</a:t>
            </a:r>
          </a:p>
          <a:p>
            <a:endParaRPr lang="en-US" dirty="0"/>
          </a:p>
          <a:p>
            <a:r>
              <a:rPr lang="en-US" dirty="0"/>
              <a:t> It's a key part of system analysis and project management, and is a crucial phase in the software development life cycle (SDLC)</a:t>
            </a:r>
          </a:p>
          <a:p>
            <a:pPr marL="0" indent="0">
              <a:buNone/>
            </a:pPr>
            <a:r>
              <a:rPr lang="en-US" b="1" dirty="0">
                <a:solidFill>
                  <a:srgbClr val="FF0000"/>
                </a:solidFill>
                <a:effectLst/>
              </a:rPr>
              <a:t>Here are some steps in the requirements gathering process: </a:t>
            </a:r>
          </a:p>
          <a:p>
            <a:pPr>
              <a:buFont typeface="Arial" panose="020B0604020202020204" pitchFamily="34" charset="0"/>
              <a:buChar char="•"/>
            </a:pPr>
            <a:r>
              <a:rPr lang="en-US" b="1" dirty="0">
                <a:effectLst/>
              </a:rPr>
              <a:t>Identify stakeholders</a:t>
            </a:r>
            <a:r>
              <a:rPr lang="en-US" dirty="0">
                <a:effectLst/>
              </a:rPr>
              <a:t>: Identify all parties involved in the project, including users, sponsors, and team members. </a:t>
            </a:r>
          </a:p>
          <a:p>
            <a:pPr>
              <a:buFont typeface="Arial" panose="020B0604020202020204" pitchFamily="34" charset="0"/>
              <a:buChar char="•"/>
            </a:pPr>
            <a:r>
              <a:rPr lang="en-US" b="1" dirty="0">
                <a:effectLst/>
              </a:rPr>
              <a:t>Set goals</a:t>
            </a:r>
            <a:r>
              <a:rPr lang="en-US" dirty="0">
                <a:effectLst/>
              </a:rPr>
              <a:t>: Establish the project's goals and objectives. </a:t>
            </a:r>
          </a:p>
          <a:p>
            <a:pPr>
              <a:buFont typeface="Arial" panose="020B0604020202020204" pitchFamily="34" charset="0"/>
              <a:buChar char="•"/>
            </a:pPr>
            <a:r>
              <a:rPr lang="en-US" b="1" dirty="0">
                <a:effectLst/>
              </a:rPr>
              <a:t>Elicit requirements</a:t>
            </a:r>
            <a:r>
              <a:rPr lang="en-US" dirty="0">
                <a:effectLst/>
              </a:rPr>
              <a:t>: Collect detailed information from stakeholders about what they need from the project. This can be done through interviews, surveys, and other techniques. </a:t>
            </a:r>
          </a:p>
          <a:p>
            <a:pPr>
              <a:buFont typeface="Arial" panose="020B0604020202020204" pitchFamily="34" charset="0"/>
              <a:buChar char="•"/>
            </a:pPr>
            <a:r>
              <a:rPr lang="en-US" b="1" dirty="0">
                <a:effectLst/>
              </a:rPr>
              <a:t>Document requirements</a:t>
            </a:r>
            <a:r>
              <a:rPr lang="en-US" dirty="0">
                <a:effectLst/>
              </a:rPr>
              <a:t>: Record the requirements that have been gathered. </a:t>
            </a:r>
          </a:p>
          <a:p>
            <a:pPr>
              <a:buFont typeface="Arial" panose="020B0604020202020204" pitchFamily="34" charset="0"/>
              <a:buChar char="•"/>
            </a:pPr>
            <a:r>
              <a:rPr lang="en-US" b="1" dirty="0">
                <a:effectLst/>
              </a:rPr>
              <a:t>Confirm requirements</a:t>
            </a:r>
            <a:r>
              <a:rPr lang="en-US" dirty="0">
                <a:effectLst/>
              </a:rPr>
              <a:t>: Confirm the requirements that have been gathered. </a:t>
            </a:r>
          </a:p>
          <a:p>
            <a:pPr>
              <a:buFont typeface="Arial" panose="020B0604020202020204" pitchFamily="34" charset="0"/>
              <a:buChar char="•"/>
            </a:pPr>
            <a:r>
              <a:rPr lang="en-US" b="1" dirty="0">
                <a:effectLst/>
              </a:rPr>
              <a:t>Prioritize requirements</a:t>
            </a:r>
            <a:r>
              <a:rPr lang="en-US" dirty="0">
                <a:effectLst/>
              </a:rPr>
              <a:t>: Prioritize the requirements that have been gathered</a:t>
            </a:r>
          </a:p>
          <a:p>
            <a:endParaRPr lang="en-US" dirty="0"/>
          </a:p>
        </p:txBody>
      </p:sp>
    </p:spTree>
    <p:extLst>
      <p:ext uri="{BB962C8B-B14F-4D97-AF65-F5344CB8AC3E}">
        <p14:creationId xmlns:p14="http://schemas.microsoft.com/office/powerpoint/2010/main" val="86789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AB1747-6852-8EA3-5A44-3AD8776E085D}"/>
              </a:ext>
            </a:extLst>
          </p:cNvPr>
          <p:cNvSpPr>
            <a:spLocks noGrp="1"/>
          </p:cNvSpPr>
          <p:nvPr>
            <p:ph idx="1"/>
          </p:nvPr>
        </p:nvSpPr>
        <p:spPr>
          <a:xfrm>
            <a:off x="0" y="0"/>
            <a:ext cx="12192000" cy="6858000"/>
          </a:xfrm>
        </p:spPr>
        <p:txBody>
          <a:bodyPr>
            <a:normAutofit lnSpcReduction="1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What is requirement gathering?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 gathering is the act of generating a list of requirements to define what a project is about and its goal.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gather insights from the stakeholders, whether they are clients, employee users, consumers or vendors.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Requirement gathering often acts as the blueprints of a project.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Poorly established requirements can have a negative impact, while properly established ones can lead to success.</a:t>
            </a:r>
          </a:p>
          <a:p>
            <a:pPr marL="0" indent="0">
              <a:buNone/>
            </a:pPr>
            <a:r>
              <a:rPr lang="en-US" b="1" dirty="0">
                <a:highlight>
                  <a:srgbClr val="FFFF00"/>
                </a:highlight>
                <a:latin typeface="Times New Roman" panose="02020603050405020304" pitchFamily="18" charset="0"/>
                <a:cs typeface="Times New Roman" panose="02020603050405020304" pitchFamily="18" charset="0"/>
              </a:rPr>
              <a:t>Most often there are two types of requirements: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Functional: These requirements are the processes, information and interactions that the client wants built and includes how the system and its environment interact.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 functional: These requirements are about operational and technical aspects, like encryption, security, disaster recovery, hosting and business continuity.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8198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208BB3-A29A-2263-CC37-7A27012F2D8E}"/>
              </a:ext>
            </a:extLst>
          </p:cNvPr>
          <p:cNvSpPr>
            <a:spLocks noGrp="1"/>
          </p:cNvSpPr>
          <p:nvPr>
            <p:ph idx="1"/>
          </p:nvPr>
        </p:nvSpPr>
        <p:spPr>
          <a:xfrm>
            <a:off x="0" y="0"/>
            <a:ext cx="12192000" cy="6858000"/>
          </a:xfrm>
        </p:spPr>
        <p:txBody>
          <a:bodyPr>
            <a:normAutofit fontScale="77500" lnSpcReduction="20000"/>
          </a:bodyPr>
          <a:lstStyle/>
          <a:p>
            <a:pPr marL="0" indent="0">
              <a:buNone/>
            </a:pPr>
            <a:r>
              <a:rPr lang="en-US" sz="3100" b="1" dirty="0">
                <a:highlight>
                  <a:srgbClr val="FFFF00"/>
                </a:highlight>
                <a:latin typeface="Times New Roman" panose="02020603050405020304" pitchFamily="18" charset="0"/>
                <a:cs typeface="Times New Roman" panose="02020603050405020304" pitchFamily="18" charset="0"/>
              </a:rPr>
              <a:t>One-on-one interview</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Introduce yourself</a:t>
            </a:r>
            <a:r>
              <a:rPr lang="en-US" dirty="0">
                <a:latin typeface="Times New Roman" panose="02020603050405020304" pitchFamily="18" charset="0"/>
                <a:cs typeface="Times New Roman" panose="02020603050405020304" pitchFamily="18" charset="0"/>
              </a:rPr>
              <a:t> and summarize the project, including its scope and any timelines.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Build report with the person you're interviewing to gain their buy-in so they are more likely to give you good input.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Let them know the overall topics you plan to discuss in your interview gathering session.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asking things like, "What is your most important business process," or "What systems do you use, how do they work and are you satisfied with them?"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 prepared with predetermined questions.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Here are some other tips to keep in mind for conducting productive interviews: </a:t>
            </a:r>
          </a:p>
          <a:p>
            <a:pPr marL="0" indent="0">
              <a:buNone/>
            </a:pPr>
            <a:r>
              <a:rPr lang="en-US" dirty="0">
                <a:solidFill>
                  <a:srgbClr val="FF0000"/>
                </a:solidFill>
                <a:latin typeface="Times New Roman" panose="02020603050405020304" pitchFamily="18" charset="0"/>
                <a:cs typeface="Times New Roman" panose="02020603050405020304" pitchFamily="18" charset="0"/>
              </a:rPr>
              <a:t>Ask open-ended questions: </a:t>
            </a:r>
          </a:p>
          <a:p>
            <a:r>
              <a:rPr lang="en-US" dirty="0">
                <a:latin typeface="Times New Roman" panose="02020603050405020304" pitchFamily="18" charset="0"/>
                <a:cs typeface="Times New Roman" panose="02020603050405020304" pitchFamily="18" charset="0"/>
              </a:rPr>
              <a:t>To get the most of your interview time, ask questions that require more than a yes or no answer. It helps get honest and insightful answers without guiding the interview subject.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"How do you calculate the monthly bonuses for sales when there is an economic downturn?"</a:t>
            </a:r>
          </a:p>
          <a:p>
            <a:pPr marL="0" indent="0">
              <a:buNone/>
            </a:pPr>
            <a:r>
              <a:rPr lang="en-US" dirty="0">
                <a:solidFill>
                  <a:srgbClr val="FF0000"/>
                </a:solidFill>
                <a:latin typeface="Times New Roman" panose="02020603050405020304" pitchFamily="18" charset="0"/>
                <a:cs typeface="Times New Roman" panose="02020603050405020304" pitchFamily="18" charset="0"/>
              </a:rPr>
              <a:t>Pinpoint details or rephrase to gain overall insight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People answer questions differently and it is up to you to adjust.</a:t>
            </a:r>
          </a:p>
          <a:p>
            <a:r>
              <a:rPr lang="en-US" dirty="0">
                <a:latin typeface="Times New Roman" panose="02020603050405020304" pitchFamily="18" charset="0"/>
                <a:cs typeface="Times New Roman" panose="02020603050405020304" pitchFamily="18" charset="0"/>
              </a:rPr>
              <a:t> If they focus on minimal details that don't affect your overall goal, guide them back to topics that do.</a:t>
            </a:r>
          </a:p>
          <a:p>
            <a:r>
              <a:rPr lang="en-US" dirty="0">
                <a:latin typeface="Times New Roman" panose="02020603050405020304" pitchFamily="18" charset="0"/>
                <a:cs typeface="Times New Roman" panose="02020603050405020304" pitchFamily="18" charset="0"/>
              </a:rPr>
              <a:t> Conversely, if someone gives too general of information, ask more prodding questions that force them to think about details.</a:t>
            </a:r>
          </a:p>
        </p:txBody>
      </p:sp>
    </p:spTree>
    <p:extLst>
      <p:ext uri="{BB962C8B-B14F-4D97-AF65-F5344CB8AC3E}">
        <p14:creationId xmlns:p14="http://schemas.microsoft.com/office/powerpoint/2010/main" val="324888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07EF81-1F4F-388F-787E-90D6BA544DBC}"/>
              </a:ext>
            </a:extLst>
          </p:cNvPr>
          <p:cNvSpPr>
            <a:spLocks noGrp="1"/>
          </p:cNvSpPr>
          <p:nvPr>
            <p:ph idx="1"/>
          </p:nvPr>
        </p:nvSpPr>
        <p:spPr>
          <a:xfrm>
            <a:off x="0" y="0"/>
            <a:ext cx="12192000" cy="6858000"/>
          </a:xfrm>
        </p:spPr>
        <p:txBody>
          <a:bodyPr>
            <a:normAutofit/>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Interview the right people: </a:t>
            </a:r>
          </a:p>
          <a:p>
            <a:r>
              <a:rPr lang="en-US" dirty="0">
                <a:latin typeface="Times New Roman" panose="02020603050405020304" pitchFamily="18" charset="0"/>
                <a:cs typeface="Times New Roman" panose="02020603050405020304" pitchFamily="18" charset="0"/>
              </a:rPr>
              <a:t>Make sure you interview the right stakeholders who can give you relevant and insightful information. </a:t>
            </a:r>
          </a:p>
          <a:p>
            <a:r>
              <a:rPr lang="en-US" dirty="0">
                <a:latin typeface="Times New Roman" panose="02020603050405020304" pitchFamily="18" charset="0"/>
                <a:cs typeface="Times New Roman" panose="02020603050405020304" pitchFamily="18" charset="0"/>
              </a:rPr>
              <a:t>For example, if you need to explore how a software system works, interviewing the manager who doesn't use the program may not be the best choice, whereas the analyst team who uses it daily is.</a:t>
            </a:r>
          </a:p>
          <a:p>
            <a:pPr marL="0" indent="0">
              <a:buNone/>
            </a:pPr>
            <a:r>
              <a:rPr lang="en-US" dirty="0">
                <a:solidFill>
                  <a:srgbClr val="FF0000"/>
                </a:solidFill>
                <a:latin typeface="Times New Roman" panose="02020603050405020304" pitchFamily="18" charset="0"/>
                <a:cs typeface="Times New Roman" panose="02020603050405020304" pitchFamily="18" charset="0"/>
              </a:rPr>
              <a:t>Share the questions ahead of time:</a:t>
            </a:r>
          </a:p>
          <a:p>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is a respectful gesture and also helps the interviewee best prepare their answers, which benefits the team and project while saving time in the actual interview.</a:t>
            </a:r>
          </a:p>
          <a:p>
            <a:r>
              <a:rPr lang="en-US" dirty="0">
                <a:latin typeface="Times New Roman" panose="02020603050405020304" pitchFamily="18" charset="0"/>
                <a:cs typeface="Times New Roman" panose="02020603050405020304" pitchFamily="18" charset="0"/>
              </a:rPr>
              <a:t>Closed-ended questions can be helpful to gain information in a short amount of time or to get details that open-ended questions are unnecessary for, like "How many online orders do customers place every day," for example.</a:t>
            </a:r>
          </a:p>
          <a:p>
            <a:endParaRPr lang="en-US" dirty="0"/>
          </a:p>
        </p:txBody>
      </p:sp>
    </p:spTree>
    <p:extLst>
      <p:ext uri="{BB962C8B-B14F-4D97-AF65-F5344CB8AC3E}">
        <p14:creationId xmlns:p14="http://schemas.microsoft.com/office/powerpoint/2010/main" val="316277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F5C9A9-F75A-0E5E-F8C7-76A17DC02679}"/>
              </a:ext>
            </a:extLst>
          </p:cNvPr>
          <p:cNvSpPr>
            <a:spLocks noGrp="1"/>
          </p:cNvSpPr>
          <p:nvPr>
            <p:ph idx="1"/>
          </p:nvPr>
        </p:nvSpPr>
        <p:spPr>
          <a:xfrm>
            <a:off x="0" y="0"/>
            <a:ext cx="12192000" cy="6858000"/>
          </a:xfrm>
        </p:spPr>
        <p:txBody>
          <a:bodyPr>
            <a:normAutofit lnSpcReduction="10000"/>
          </a:bodyPr>
          <a:lstStyle/>
          <a:p>
            <a:pPr marL="0" indent="0">
              <a:buNone/>
            </a:pPr>
            <a:r>
              <a:rPr lang="en-US" b="1" dirty="0">
                <a:highlight>
                  <a:srgbClr val="FFFF00"/>
                </a:highlight>
                <a:latin typeface="Times New Roman" panose="02020603050405020304" pitchFamily="18" charset="0"/>
                <a:cs typeface="Times New Roman" panose="02020603050405020304" pitchFamily="18" charset="0"/>
              </a:rPr>
              <a:t>Group interview</a:t>
            </a:r>
          </a:p>
          <a:p>
            <a:r>
              <a:rPr lang="en-US" dirty="0">
                <a:latin typeface="Times New Roman" panose="02020603050405020304" pitchFamily="18" charset="0"/>
                <a:cs typeface="Times New Roman" panose="02020603050405020304" pitchFamily="18" charset="0"/>
              </a:rPr>
              <a:t>Group interviews work best with interviewees of the same job position or level, as they are familiar with the topics at hand and what areas of opportunity exist.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Having a time constraint also generates more urgent information sharing, like scheduling the session for only one hour versus two.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Because people justify their viewpoints with supporting evidence in front of others, you can often gain deeper insights than on a one-on-one interview.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Discussing each topic in a group setting also allows you to refine and clarify the requirement, which can lead to better outcomes and understanding useful to the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Scheduling group interviews is one challenge, since finding a time that works well for many people requires effort.</a:t>
            </a:r>
          </a:p>
        </p:txBody>
      </p:sp>
    </p:spTree>
    <p:extLst>
      <p:ext uri="{BB962C8B-B14F-4D97-AF65-F5344CB8AC3E}">
        <p14:creationId xmlns:p14="http://schemas.microsoft.com/office/powerpoint/2010/main" val="45823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D0069D-5F47-CC18-A2B3-F10F0364A4A5}"/>
              </a:ext>
            </a:extLst>
          </p:cNvPr>
          <p:cNvSpPr>
            <a:spLocks noGrp="1"/>
          </p:cNvSpPr>
          <p:nvPr>
            <p:ph idx="1"/>
          </p:nvPr>
        </p:nvSpPr>
        <p:spPr>
          <a:xfrm>
            <a:off x="0" y="0"/>
            <a:ext cx="12192000" cy="6858000"/>
          </a:xfrm>
        </p:spPr>
        <p:txBody>
          <a:bodyPr>
            <a:normAutofit/>
          </a:bodyPr>
          <a:lstStyle/>
          <a:p>
            <a:pPr marL="0" indent="0">
              <a:buNone/>
            </a:pPr>
            <a:r>
              <a:rPr lang="en-US" b="1" dirty="0">
                <a:highlight>
                  <a:srgbClr val="FFFF00"/>
                </a:highlight>
              </a:rPr>
              <a:t>Survey</a:t>
            </a:r>
          </a:p>
          <a:p>
            <a:pPr>
              <a:buFont typeface="Arial" panose="020B0604020202020204" pitchFamily="34" charset="0"/>
              <a:buChar char="•"/>
            </a:pPr>
            <a:r>
              <a:rPr lang="en-US" dirty="0"/>
              <a:t>Offering a survey or questionnaire allows you to collect information from many people in a relatively short amount of time, particularly helpful for interacting with people in different geographic locations and also good for budget savings and time constraints. </a:t>
            </a:r>
          </a:p>
          <a:p>
            <a:pPr>
              <a:buFont typeface="Arial" panose="020B0604020202020204" pitchFamily="34" charset="0"/>
              <a:buChar char="•"/>
            </a:pPr>
            <a:r>
              <a:rPr lang="en-US" dirty="0"/>
              <a:t>When preparing your survey, consider these tips: Keep them shorter versus longer so people are more likely to complete them</a:t>
            </a:r>
          </a:p>
          <a:p>
            <a:pPr>
              <a:buFont typeface="Arial" panose="020B0604020202020204" pitchFamily="34" charset="0"/>
              <a:buChar char="•"/>
            </a:pPr>
            <a:r>
              <a:rPr lang="en-US" dirty="0"/>
              <a:t>Focus on a feature or topic, rather than many at once</a:t>
            </a:r>
          </a:p>
          <a:p>
            <a:pPr>
              <a:buFont typeface="Arial" panose="020B0604020202020204" pitchFamily="34" charset="0"/>
              <a:buChar char="•"/>
            </a:pPr>
            <a:r>
              <a:rPr lang="en-US" dirty="0"/>
              <a:t>Use ratings to generate data analysis responses, like "strongly agree," "agree" or "disagree"</a:t>
            </a:r>
          </a:p>
          <a:p>
            <a:pPr>
              <a:buFont typeface="Arial" panose="020B0604020202020204" pitchFamily="34" charset="0"/>
              <a:buChar char="•"/>
            </a:pPr>
            <a:r>
              <a:rPr lang="en-US" dirty="0"/>
              <a:t>Have some open-ended questions to allow free-form responses to get detailed input</a:t>
            </a:r>
          </a:p>
          <a:p>
            <a:pPr>
              <a:buFont typeface="Arial" panose="020B0604020202020204" pitchFamily="34" charset="0"/>
              <a:buChar char="•"/>
            </a:pPr>
            <a:r>
              <a:rPr lang="en-US" dirty="0"/>
              <a:t>Use the six question words to structure your survey: who, what, when, where, why and how, like "How does the user login," or "Where are the results shown in the program?"</a:t>
            </a:r>
          </a:p>
        </p:txBody>
      </p:sp>
    </p:spTree>
    <p:extLst>
      <p:ext uri="{BB962C8B-B14F-4D97-AF65-F5344CB8AC3E}">
        <p14:creationId xmlns:p14="http://schemas.microsoft.com/office/powerpoint/2010/main" val="12592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2D9E3D-901A-35E3-C1D9-31D88D5E720A}"/>
              </a:ext>
            </a:extLst>
          </p:cNvPr>
          <p:cNvSpPr>
            <a:spLocks noGrp="1"/>
          </p:cNvSpPr>
          <p:nvPr>
            <p:ph idx="1"/>
          </p:nvPr>
        </p:nvSpPr>
        <p:spPr>
          <a:xfrm>
            <a:off x="0" y="0"/>
            <a:ext cx="12192000" cy="6858000"/>
          </a:xfrm>
        </p:spPr>
        <p:txBody>
          <a:bodyPr>
            <a:normAutofit fontScale="92500" lnSpcReduction="10000"/>
          </a:bodyPr>
          <a:lstStyle/>
          <a:p>
            <a:pPr marL="0" indent="0">
              <a:buNone/>
            </a:pPr>
            <a:r>
              <a:rPr lang="en-US" b="1" dirty="0">
                <a:highlight>
                  <a:srgbClr val="FFFF00"/>
                </a:highlight>
              </a:rPr>
              <a:t>User observation</a:t>
            </a:r>
          </a:p>
          <a:p>
            <a:pPr>
              <a:buFont typeface="Arial" panose="020B0604020202020204" pitchFamily="34" charset="0"/>
              <a:buChar char="•"/>
            </a:pPr>
            <a:r>
              <a:rPr lang="en-US" dirty="0"/>
              <a:t>User observation is a bit like job shadow research. </a:t>
            </a:r>
          </a:p>
          <a:p>
            <a:pPr>
              <a:buFont typeface="Arial" panose="020B0604020202020204" pitchFamily="34" charset="0"/>
              <a:buChar char="•"/>
            </a:pPr>
            <a:r>
              <a:rPr lang="en-US" dirty="0"/>
              <a:t>You spend time with a person or group of people to see how they perform their tasks in a real-life job setting.</a:t>
            </a:r>
          </a:p>
          <a:p>
            <a:pPr>
              <a:buFont typeface="Arial" panose="020B0604020202020204" pitchFamily="34" charset="0"/>
              <a:buChar char="•"/>
            </a:pPr>
            <a:r>
              <a:rPr lang="en-US" dirty="0"/>
              <a:t> It can help you address the requirements specifically with the people in mind who will benefit from them. </a:t>
            </a:r>
          </a:p>
          <a:p>
            <a:pPr>
              <a:buFont typeface="Arial" panose="020B0604020202020204" pitchFamily="34" charset="0"/>
              <a:buChar char="•"/>
            </a:pPr>
            <a:r>
              <a:rPr lang="en-US" dirty="0"/>
              <a:t>Some things to keep in mind when conducting user observation: Construct a visual of the end-to-end process a person follows to do their job daily</a:t>
            </a:r>
          </a:p>
          <a:p>
            <a:pPr>
              <a:buFont typeface="Arial" panose="020B0604020202020204" pitchFamily="34" charset="0"/>
              <a:buChar char="•"/>
            </a:pPr>
            <a:r>
              <a:rPr lang="en-US" dirty="0"/>
              <a:t>Be mindful when asking questions to not disrupt seeing a natural </a:t>
            </a:r>
            <a:r>
              <a:rPr lang="en-US" dirty="0">
                <a:hlinkClick r:id="rId2"/>
              </a:rPr>
              <a:t>work environment</a:t>
            </a:r>
            <a:endParaRPr lang="en-US" dirty="0"/>
          </a:p>
          <a:p>
            <a:pPr>
              <a:buFont typeface="Arial" panose="020B0604020202020204" pitchFamily="34" charset="0"/>
              <a:buChar char="•"/>
            </a:pPr>
            <a:r>
              <a:rPr lang="en-US" dirty="0"/>
              <a:t>Observe, take notes, remain unbiased and keep from making judgments</a:t>
            </a:r>
          </a:p>
          <a:p>
            <a:pPr>
              <a:buFont typeface="Arial" panose="020B0604020202020204" pitchFamily="34" charset="0"/>
              <a:buChar char="•"/>
            </a:pPr>
            <a:r>
              <a:rPr lang="en-US" dirty="0"/>
              <a:t>Gather any documentation that helps you find out procedures, like a user training manual</a:t>
            </a:r>
          </a:p>
          <a:p>
            <a:pPr>
              <a:buFont typeface="Arial" panose="020B0604020202020204" pitchFamily="34" charset="0"/>
              <a:buChar char="•"/>
            </a:pPr>
            <a:r>
              <a:rPr lang="en-US" dirty="0"/>
              <a:t>Observe well enough to understand fully what a platform, software or device is capable of</a:t>
            </a:r>
          </a:p>
          <a:p>
            <a:r>
              <a:rPr lang="en-US" dirty="0"/>
              <a:t>User observation is also helpful to improve a task by validating previously recorded data. Be sure to thank those who let you spend time with them. It helps build rapport and is useful if you need to observe again or connect with them for follow-up questions.</a:t>
            </a:r>
          </a:p>
        </p:txBody>
      </p:sp>
    </p:spTree>
    <p:extLst>
      <p:ext uri="{BB962C8B-B14F-4D97-AF65-F5344CB8AC3E}">
        <p14:creationId xmlns:p14="http://schemas.microsoft.com/office/powerpoint/2010/main" val="54793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2561</Words>
  <Application>Microsoft Office PowerPoint</Application>
  <PresentationFormat>Widescreen</PresentationFormat>
  <Paragraphs>218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UNIT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18</cp:revision>
  <dcterms:created xsi:type="dcterms:W3CDTF">2024-12-16T07:20:39Z</dcterms:created>
  <dcterms:modified xsi:type="dcterms:W3CDTF">2024-12-22T15:21:57Z</dcterms:modified>
</cp:coreProperties>
</file>