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58" r:id="rId20"/>
    <p:sldId id="259" r:id="rId21"/>
    <p:sldId id="260"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54"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D5EC51-30F5-4B39-8D9C-F0C943828818}"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0686-F517-455B-ABDE-61B71BB9DD62}" type="slidenum">
              <a:rPr lang="en-US" smtClean="0"/>
              <a:t>‹#›</a:t>
            </a:fld>
            <a:endParaRPr lang="en-US"/>
          </a:p>
        </p:txBody>
      </p:sp>
    </p:spTree>
    <p:extLst>
      <p:ext uri="{BB962C8B-B14F-4D97-AF65-F5344CB8AC3E}">
        <p14:creationId xmlns:p14="http://schemas.microsoft.com/office/powerpoint/2010/main" val="284897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D5EC51-30F5-4B39-8D9C-F0C943828818}"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0686-F517-455B-ABDE-61B71BB9DD62}" type="slidenum">
              <a:rPr lang="en-US" smtClean="0"/>
              <a:t>‹#›</a:t>
            </a:fld>
            <a:endParaRPr lang="en-US"/>
          </a:p>
        </p:txBody>
      </p:sp>
    </p:spTree>
    <p:extLst>
      <p:ext uri="{BB962C8B-B14F-4D97-AF65-F5344CB8AC3E}">
        <p14:creationId xmlns:p14="http://schemas.microsoft.com/office/powerpoint/2010/main" val="243023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D5EC51-30F5-4B39-8D9C-F0C943828818}"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0686-F517-455B-ABDE-61B71BB9DD62}" type="slidenum">
              <a:rPr lang="en-US" smtClean="0"/>
              <a:t>‹#›</a:t>
            </a:fld>
            <a:endParaRPr lang="en-US"/>
          </a:p>
        </p:txBody>
      </p:sp>
    </p:spTree>
    <p:extLst>
      <p:ext uri="{BB962C8B-B14F-4D97-AF65-F5344CB8AC3E}">
        <p14:creationId xmlns:p14="http://schemas.microsoft.com/office/powerpoint/2010/main" val="290394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D5EC51-30F5-4B39-8D9C-F0C943828818}"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0686-F517-455B-ABDE-61B71BB9DD62}" type="slidenum">
              <a:rPr lang="en-US" smtClean="0"/>
              <a:t>‹#›</a:t>
            </a:fld>
            <a:endParaRPr lang="en-US"/>
          </a:p>
        </p:txBody>
      </p:sp>
    </p:spTree>
    <p:extLst>
      <p:ext uri="{BB962C8B-B14F-4D97-AF65-F5344CB8AC3E}">
        <p14:creationId xmlns:p14="http://schemas.microsoft.com/office/powerpoint/2010/main" val="42527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5EC51-30F5-4B39-8D9C-F0C943828818}"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0686-F517-455B-ABDE-61B71BB9DD62}" type="slidenum">
              <a:rPr lang="en-US" smtClean="0"/>
              <a:t>‹#›</a:t>
            </a:fld>
            <a:endParaRPr lang="en-US"/>
          </a:p>
        </p:txBody>
      </p:sp>
    </p:spTree>
    <p:extLst>
      <p:ext uri="{BB962C8B-B14F-4D97-AF65-F5344CB8AC3E}">
        <p14:creationId xmlns:p14="http://schemas.microsoft.com/office/powerpoint/2010/main" val="3507635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D5EC51-30F5-4B39-8D9C-F0C943828818}"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B0686-F517-455B-ABDE-61B71BB9DD62}" type="slidenum">
              <a:rPr lang="en-US" smtClean="0"/>
              <a:t>‹#›</a:t>
            </a:fld>
            <a:endParaRPr lang="en-US"/>
          </a:p>
        </p:txBody>
      </p:sp>
    </p:spTree>
    <p:extLst>
      <p:ext uri="{BB962C8B-B14F-4D97-AF65-F5344CB8AC3E}">
        <p14:creationId xmlns:p14="http://schemas.microsoft.com/office/powerpoint/2010/main" val="180379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D5EC51-30F5-4B39-8D9C-F0C943828818}" type="datetimeFigureOut">
              <a:rPr lang="en-US" smtClean="0"/>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B0686-F517-455B-ABDE-61B71BB9DD62}" type="slidenum">
              <a:rPr lang="en-US" smtClean="0"/>
              <a:t>‹#›</a:t>
            </a:fld>
            <a:endParaRPr lang="en-US"/>
          </a:p>
        </p:txBody>
      </p:sp>
    </p:spTree>
    <p:extLst>
      <p:ext uri="{BB962C8B-B14F-4D97-AF65-F5344CB8AC3E}">
        <p14:creationId xmlns:p14="http://schemas.microsoft.com/office/powerpoint/2010/main" val="412808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D5EC51-30F5-4B39-8D9C-F0C943828818}" type="datetimeFigureOut">
              <a:rPr lang="en-US" smtClean="0"/>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B0686-F517-455B-ABDE-61B71BB9DD62}" type="slidenum">
              <a:rPr lang="en-US" smtClean="0"/>
              <a:t>‹#›</a:t>
            </a:fld>
            <a:endParaRPr lang="en-US"/>
          </a:p>
        </p:txBody>
      </p:sp>
    </p:spTree>
    <p:extLst>
      <p:ext uri="{BB962C8B-B14F-4D97-AF65-F5344CB8AC3E}">
        <p14:creationId xmlns:p14="http://schemas.microsoft.com/office/powerpoint/2010/main" val="38532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5EC51-30F5-4B39-8D9C-F0C943828818}" type="datetimeFigureOut">
              <a:rPr lang="en-US" smtClean="0"/>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B0686-F517-455B-ABDE-61B71BB9DD62}" type="slidenum">
              <a:rPr lang="en-US" smtClean="0"/>
              <a:t>‹#›</a:t>
            </a:fld>
            <a:endParaRPr lang="en-US"/>
          </a:p>
        </p:txBody>
      </p:sp>
    </p:spTree>
    <p:extLst>
      <p:ext uri="{BB962C8B-B14F-4D97-AF65-F5344CB8AC3E}">
        <p14:creationId xmlns:p14="http://schemas.microsoft.com/office/powerpoint/2010/main" val="304108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D5EC51-30F5-4B39-8D9C-F0C943828818}"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B0686-F517-455B-ABDE-61B71BB9DD62}" type="slidenum">
              <a:rPr lang="en-US" smtClean="0"/>
              <a:t>‹#›</a:t>
            </a:fld>
            <a:endParaRPr lang="en-US"/>
          </a:p>
        </p:txBody>
      </p:sp>
    </p:spTree>
    <p:extLst>
      <p:ext uri="{BB962C8B-B14F-4D97-AF65-F5344CB8AC3E}">
        <p14:creationId xmlns:p14="http://schemas.microsoft.com/office/powerpoint/2010/main" val="124357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D5EC51-30F5-4B39-8D9C-F0C943828818}"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B0686-F517-455B-ABDE-61B71BB9DD62}" type="slidenum">
              <a:rPr lang="en-US" smtClean="0"/>
              <a:t>‹#›</a:t>
            </a:fld>
            <a:endParaRPr lang="en-US"/>
          </a:p>
        </p:txBody>
      </p:sp>
    </p:spTree>
    <p:extLst>
      <p:ext uri="{BB962C8B-B14F-4D97-AF65-F5344CB8AC3E}">
        <p14:creationId xmlns:p14="http://schemas.microsoft.com/office/powerpoint/2010/main" val="299739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5EC51-30F5-4B39-8D9C-F0C943828818}" type="datetimeFigureOut">
              <a:rPr lang="en-US" smtClean="0"/>
              <a:t>1/30/2025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B0686-F517-455B-ABDE-61B71BB9DD62}" type="slidenum">
              <a:rPr lang="en-US" smtClean="0"/>
              <a:t>‹#›</a:t>
            </a:fld>
            <a:endParaRPr lang="en-US"/>
          </a:p>
        </p:txBody>
      </p:sp>
    </p:spTree>
    <p:extLst>
      <p:ext uri="{BB962C8B-B14F-4D97-AF65-F5344CB8AC3E}">
        <p14:creationId xmlns:p14="http://schemas.microsoft.com/office/powerpoint/2010/main" val="61631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types-of-attributes-in-er-model/"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weak-entity-set-in-er-diagrams" TargetMode="External"/><Relationship Id="rId2" Type="http://schemas.openxmlformats.org/officeDocument/2006/relationships/hyperlink" Target="https://www.geeksforgeeks.org/create-schema-in-sql-server/"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eksforgeeks.org/types-of-attributes-in-er-mode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12192000" cy="6858000"/>
          </a:xfrm>
        </p:spPr>
        <p:txBody>
          <a:bodyPr>
            <a:normAutofit/>
          </a:bodyPr>
          <a:lstStyle/>
          <a:p>
            <a:pPr marL="0" indent="0">
              <a:buNone/>
            </a:pPr>
            <a:r>
              <a:rPr lang="en-US" dirty="0"/>
              <a:t>4.1 </a:t>
            </a:r>
            <a:r>
              <a:rPr lang="en-US" b="1" dirty="0"/>
              <a:t>Process Modeling</a:t>
            </a:r>
            <a:r>
              <a:rPr lang="en-US" dirty="0"/>
              <a:t>  </a:t>
            </a:r>
          </a:p>
          <a:p>
            <a:pPr lvl="0"/>
            <a:r>
              <a:rPr lang="en-US" dirty="0"/>
              <a:t>Creating Data Flow Diagrams (DFDs) to define business processes.</a:t>
            </a:r>
          </a:p>
          <a:p>
            <a:pPr lvl="0"/>
            <a:r>
              <a:rPr lang="en-US" dirty="0"/>
              <a:t>Levels of DFDs: Context diagrams, Level 0, and Level 1 DFDs.</a:t>
            </a:r>
          </a:p>
          <a:p>
            <a:pPr lvl="0"/>
            <a:r>
              <a:rPr lang="en-US" dirty="0"/>
              <a:t>Process description and validation of models.</a:t>
            </a:r>
          </a:p>
          <a:p>
            <a:pPr marL="0" indent="0">
              <a:buNone/>
            </a:pPr>
            <a:r>
              <a:rPr lang="en-US" dirty="0"/>
              <a:t>4.2 </a:t>
            </a:r>
            <a:r>
              <a:rPr lang="en-US" b="1" dirty="0"/>
              <a:t>Data Modeling</a:t>
            </a:r>
            <a:r>
              <a:rPr lang="en-US" dirty="0"/>
              <a:t>  </a:t>
            </a:r>
          </a:p>
          <a:p>
            <a:pPr lvl="0"/>
            <a:r>
              <a:rPr lang="en-US" dirty="0"/>
              <a:t>Introduction to Entity-Relationship Diagrams (ERDs) for database modeling.</a:t>
            </a:r>
          </a:p>
          <a:p>
            <a:pPr lvl="0"/>
            <a:r>
              <a:rPr lang="en-US" dirty="0"/>
              <a:t>Elements of ERDs: Entities, attributes, relationships.</a:t>
            </a:r>
          </a:p>
          <a:p>
            <a:pPr lvl="0"/>
            <a:r>
              <a:rPr lang="en-US" dirty="0"/>
              <a:t>Creating and normalizing ERDs, and balancing ERDs with DFDs.</a:t>
            </a:r>
          </a:p>
          <a:p>
            <a:pPr lvl="0"/>
            <a:r>
              <a:rPr lang="en-US" dirty="0"/>
              <a:t>Data dictionary</a:t>
            </a:r>
          </a:p>
        </p:txBody>
      </p:sp>
    </p:spTree>
    <p:extLst>
      <p:ext uri="{BB962C8B-B14F-4D97-AF65-F5344CB8AC3E}">
        <p14:creationId xmlns:p14="http://schemas.microsoft.com/office/powerpoint/2010/main" val="3898427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6019800" cy="6858000"/>
          </a:xfrm>
        </p:spPr>
        <p:txBody>
          <a:bodyPr/>
          <a:lstStyle/>
          <a:p>
            <a:r>
              <a:rPr lang="en-US" b="1" dirty="0"/>
              <a:t>Multivalued Attribute </a:t>
            </a:r>
          </a:p>
          <a:p>
            <a:r>
              <a:rPr lang="en-US" dirty="0">
                <a:effectLst/>
              </a:rPr>
              <a:t>An attribute consisting of more than one value for a given entity.</a:t>
            </a:r>
          </a:p>
          <a:p>
            <a:endParaRPr lang="en-US" dirty="0">
              <a:effectLst/>
            </a:endParaRPr>
          </a:p>
          <a:p>
            <a:r>
              <a:rPr lang="en-US" dirty="0">
                <a:effectLst/>
              </a:rPr>
              <a:t> For example, </a:t>
            </a:r>
            <a:r>
              <a:rPr lang="en-US" dirty="0" err="1">
                <a:effectLst/>
              </a:rPr>
              <a:t>Phone_No</a:t>
            </a:r>
            <a:r>
              <a:rPr lang="en-US" dirty="0">
                <a:effectLst/>
              </a:rPr>
              <a:t> (can be more than one for a given student). </a:t>
            </a:r>
          </a:p>
          <a:p>
            <a:endParaRPr lang="en-US" dirty="0">
              <a:effectLst/>
            </a:endParaRPr>
          </a:p>
          <a:p>
            <a:r>
              <a:rPr lang="en-US" dirty="0">
                <a:effectLst/>
              </a:rPr>
              <a:t>In ER diagram, a multivalued attribute is represented by a double oval. </a:t>
            </a:r>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09031" y="2382983"/>
            <a:ext cx="3086677" cy="2340768"/>
          </a:xfrm>
        </p:spPr>
      </p:pic>
    </p:spTree>
    <p:extLst>
      <p:ext uri="{BB962C8B-B14F-4D97-AF65-F5344CB8AC3E}">
        <p14:creationId xmlns:p14="http://schemas.microsoft.com/office/powerpoint/2010/main" val="3035166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6604000" cy="6858000"/>
          </a:xfrm>
        </p:spPr>
        <p:txBody>
          <a:bodyPr/>
          <a:lstStyle/>
          <a:p>
            <a:r>
              <a:rPr lang="en-US" b="1" dirty="0"/>
              <a:t>Derived Attribute </a:t>
            </a:r>
          </a:p>
          <a:p>
            <a:r>
              <a:rPr lang="en-US" dirty="0">
                <a:effectLst/>
              </a:rPr>
              <a:t>An attribute that can be derived from other attributes of the entity type is known as a derived attribute. e.g.; Age (can be derived from DOB). </a:t>
            </a:r>
          </a:p>
          <a:p>
            <a:endParaRPr lang="en-US" dirty="0">
              <a:effectLst/>
            </a:endParaRPr>
          </a:p>
          <a:p>
            <a:r>
              <a:rPr lang="en-US" dirty="0">
                <a:effectLst/>
              </a:rPr>
              <a:t>In ER diagram, the derived attribute is represented by a dashed oval. </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24800" y="2946400"/>
            <a:ext cx="2743200" cy="1939636"/>
          </a:xfrm>
        </p:spPr>
      </p:pic>
    </p:spTree>
    <p:extLst>
      <p:ext uri="{BB962C8B-B14F-4D97-AF65-F5344CB8AC3E}">
        <p14:creationId xmlns:p14="http://schemas.microsoft.com/office/powerpoint/2010/main" val="141666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6019800" cy="6761018"/>
          </a:xfrm>
        </p:spPr>
        <p:txBody>
          <a:bodyPr/>
          <a:lstStyle/>
          <a:p>
            <a:r>
              <a:rPr lang="en-US" dirty="0"/>
              <a:t>The Complete Entity Type Student with its Attributes can be represented as: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699491"/>
            <a:ext cx="5181600" cy="4058578"/>
          </a:xfrm>
        </p:spPr>
      </p:pic>
    </p:spTree>
    <p:extLst>
      <p:ext uri="{BB962C8B-B14F-4D97-AF65-F5344CB8AC3E}">
        <p14:creationId xmlns:p14="http://schemas.microsoft.com/office/powerpoint/2010/main" val="16519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6019800" cy="6858000"/>
          </a:xfrm>
        </p:spPr>
        <p:txBody>
          <a:bodyPr>
            <a:normAutofit/>
          </a:bodyPr>
          <a:lstStyle/>
          <a:p>
            <a:r>
              <a:rPr lang="en-US" b="1" dirty="0"/>
              <a:t>Relationship Type and Relationship Set </a:t>
            </a:r>
          </a:p>
          <a:p>
            <a:r>
              <a:rPr lang="en-US" dirty="0">
                <a:effectLst/>
              </a:rPr>
              <a:t>A Relationship Type represents the association between entity types. </a:t>
            </a:r>
          </a:p>
          <a:p>
            <a:endParaRPr lang="en-US" dirty="0">
              <a:effectLst/>
            </a:endParaRPr>
          </a:p>
          <a:p>
            <a:r>
              <a:rPr lang="en-US" dirty="0">
                <a:effectLst/>
              </a:rPr>
              <a:t>For example, ‘Enrolled in’ is a relationship type that exists between entity type Student and Course.</a:t>
            </a:r>
          </a:p>
          <a:p>
            <a:endParaRPr lang="en-US" dirty="0">
              <a:effectLst/>
            </a:endParaRPr>
          </a:p>
          <a:p>
            <a:r>
              <a:rPr lang="en-US" dirty="0">
                <a:effectLst/>
              </a:rPr>
              <a:t> In ER diagram, the relationship type is represented by a diamond and connecting the entities with lines. </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18036" y="2835564"/>
            <a:ext cx="4435764" cy="1647048"/>
          </a:xfrm>
        </p:spPr>
      </p:pic>
    </p:spTree>
    <p:extLst>
      <p:ext uri="{BB962C8B-B14F-4D97-AF65-F5344CB8AC3E}">
        <p14:creationId xmlns:p14="http://schemas.microsoft.com/office/powerpoint/2010/main" val="254930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0"/>
            <a:ext cx="7158181" cy="6858000"/>
          </a:xfrm>
        </p:spPr>
        <p:txBody>
          <a:bodyPr/>
          <a:lstStyle/>
          <a:p>
            <a:r>
              <a:rPr lang="en-US" b="1" dirty="0">
                <a:effectLst/>
              </a:rPr>
              <a:t>One-to-One: </a:t>
            </a:r>
            <a:r>
              <a:rPr lang="en-US" dirty="0">
                <a:effectLst/>
              </a:rPr>
              <a:t>When each entity in each entity set can take part only once in the relationship, the cardinality is one-to-one.</a:t>
            </a:r>
          </a:p>
          <a:p>
            <a:endParaRPr lang="en-US" dirty="0">
              <a:effectLst/>
            </a:endParaRPr>
          </a:p>
          <a:p>
            <a:r>
              <a:rPr lang="en-US" dirty="0">
                <a:effectLst/>
              </a:rPr>
              <a:t> Let us assume that a male can marry one female and a female can marry one male. </a:t>
            </a:r>
          </a:p>
          <a:p>
            <a:endParaRPr lang="en-US" dirty="0">
              <a:effectLst/>
            </a:endParaRPr>
          </a:p>
          <a:p>
            <a:r>
              <a:rPr lang="en-US" dirty="0">
                <a:effectLst/>
              </a:rPr>
              <a:t>So the relationship will be one-to-one.</a:t>
            </a:r>
          </a:p>
          <a:p>
            <a:pPr marL="0" indent="0">
              <a:buNone/>
            </a:pPr>
            <a:endParaRPr lang="en-US" dirty="0">
              <a:effectLst/>
            </a:endParaRPr>
          </a:p>
          <a:p>
            <a:r>
              <a:rPr lang="en-US" dirty="0">
                <a:effectLst/>
              </a:rPr>
              <a:t>the total number of tables that can be used in this is 2. </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58181" y="1856509"/>
            <a:ext cx="4214091" cy="2513233"/>
          </a:xfrm>
        </p:spPr>
      </p:pic>
    </p:spTree>
    <p:extLst>
      <p:ext uri="{BB962C8B-B14F-4D97-AF65-F5344CB8AC3E}">
        <p14:creationId xmlns:p14="http://schemas.microsoft.com/office/powerpoint/2010/main" val="289359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7010400" cy="6858000"/>
          </a:xfrm>
        </p:spPr>
        <p:txBody>
          <a:bodyPr>
            <a:normAutofit/>
          </a:bodyPr>
          <a:lstStyle/>
          <a:p>
            <a:r>
              <a:rPr lang="en-US" b="1" dirty="0">
                <a:effectLst/>
              </a:rPr>
              <a:t>One-to-Many: </a:t>
            </a:r>
            <a:r>
              <a:rPr lang="en-US" dirty="0">
                <a:effectLst/>
              </a:rPr>
              <a:t>In one-to-many mapping as well where each entity can be related to more than one entity and the total number of tables that can be used in this is 2. </a:t>
            </a:r>
          </a:p>
          <a:p>
            <a:endParaRPr lang="en-US" dirty="0"/>
          </a:p>
          <a:p>
            <a:r>
              <a:rPr lang="en-US" dirty="0">
                <a:effectLst/>
              </a:rPr>
              <a:t>Let us assume that one surgeon department can accommodate many doctors. </a:t>
            </a:r>
          </a:p>
          <a:p>
            <a:endParaRPr lang="en-US" dirty="0"/>
          </a:p>
          <a:p>
            <a:r>
              <a:rPr lang="en-US" dirty="0">
                <a:effectLst/>
              </a:rPr>
              <a:t>So the Cardinality will be 1 to M. </a:t>
            </a:r>
          </a:p>
          <a:p>
            <a:endParaRPr lang="en-US" dirty="0"/>
          </a:p>
          <a:p>
            <a:r>
              <a:rPr lang="en-US" dirty="0">
                <a:effectLst/>
              </a:rPr>
              <a:t>It means one department has many Doctors.</a:t>
            </a:r>
          </a:p>
          <a:p>
            <a:r>
              <a:rPr lang="en-US" dirty="0">
                <a:effectLst/>
              </a:rPr>
              <a:t> </a:t>
            </a:r>
          </a:p>
          <a:p>
            <a:r>
              <a:rPr lang="en-US" dirty="0"/>
              <a:t>total number of tables that can used is 3. </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04363" y="1330037"/>
            <a:ext cx="4738255" cy="3612000"/>
          </a:xfrm>
        </p:spPr>
      </p:pic>
    </p:spTree>
    <p:extLst>
      <p:ext uri="{BB962C8B-B14F-4D97-AF65-F5344CB8AC3E}">
        <p14:creationId xmlns:p14="http://schemas.microsoft.com/office/powerpoint/2010/main" val="964435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6019800" cy="6858000"/>
          </a:xfrm>
        </p:spPr>
        <p:txBody>
          <a:bodyPr>
            <a:normAutofit/>
          </a:bodyPr>
          <a:lstStyle/>
          <a:p>
            <a:r>
              <a:rPr lang="en-US" b="1">
                <a:effectLst/>
              </a:rPr>
              <a:t>Many-to-One: </a:t>
            </a:r>
            <a:r>
              <a:rPr lang="en-US">
                <a:effectLst/>
              </a:rPr>
              <a:t>When entities in one entity set can take part only once in the relationship set and entities in other entity sets can take part more than once in the relationship set, cardinality is many to one.</a:t>
            </a:r>
          </a:p>
          <a:p>
            <a:r>
              <a:rPr lang="en-US">
                <a:effectLst/>
              </a:rPr>
              <a:t> Let us assume that a student can take only one course but one course can be taken by many students. </a:t>
            </a:r>
          </a:p>
          <a:p>
            <a:r>
              <a:rPr lang="en-US">
                <a:effectLst/>
              </a:rPr>
              <a:t>So the cardinality will be n to 1. It means that for one course there can be n students but for one student, there will be only one course. </a:t>
            </a:r>
          </a:p>
          <a:p>
            <a:r>
              <a:rPr lang="en-US">
                <a:effectLst/>
              </a:rPr>
              <a:t>The total number of tables that can be used in this is 3. </a:t>
            </a:r>
            <a:endParaRPr lang="en-US" dirty="0">
              <a:effectLst/>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32072" y="1856509"/>
            <a:ext cx="4121727" cy="3085527"/>
          </a:xfrm>
        </p:spPr>
      </p:pic>
    </p:spTree>
    <p:extLst>
      <p:ext uri="{BB962C8B-B14F-4D97-AF65-F5344CB8AC3E}">
        <p14:creationId xmlns:p14="http://schemas.microsoft.com/office/powerpoint/2010/main" val="3060878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6019800" cy="6858000"/>
          </a:xfrm>
        </p:spPr>
        <p:txBody>
          <a:bodyPr>
            <a:normAutofit/>
          </a:bodyPr>
          <a:lstStyle/>
          <a:p>
            <a:r>
              <a:rPr lang="en-US" b="1" dirty="0">
                <a:effectLst/>
              </a:rPr>
              <a:t>Many-to-Many: </a:t>
            </a:r>
            <a:r>
              <a:rPr lang="en-US" dirty="0">
                <a:effectLst/>
              </a:rPr>
              <a:t>When entities in all entity sets can take part more than once in the relationship cardinality is many to many.</a:t>
            </a:r>
          </a:p>
          <a:p>
            <a:endParaRPr lang="en-US" dirty="0">
              <a:effectLst/>
            </a:endParaRPr>
          </a:p>
          <a:p>
            <a:r>
              <a:rPr lang="en-US" dirty="0">
                <a:effectLst/>
              </a:rPr>
              <a:t> Let us assume that a student can take more than one course and one course can be taken by many students.</a:t>
            </a:r>
          </a:p>
          <a:p>
            <a:endParaRPr lang="en-US" dirty="0"/>
          </a:p>
          <a:p>
            <a:r>
              <a:rPr lang="en-US" dirty="0">
                <a:effectLst/>
              </a:rPr>
              <a:t> So the relationship will be many to many. </a:t>
            </a:r>
          </a:p>
          <a:p>
            <a:endParaRPr lang="en-US" dirty="0">
              <a:effectLst/>
            </a:endParaRPr>
          </a:p>
          <a:p>
            <a:r>
              <a:rPr lang="en-US" dirty="0">
                <a:effectLst/>
              </a:rPr>
              <a:t>the total number of tables that can be used in this is 3. </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38108" y="1551709"/>
            <a:ext cx="5153892" cy="4414982"/>
          </a:xfrm>
        </p:spPr>
      </p:pic>
    </p:spTree>
    <p:extLst>
      <p:ext uri="{BB962C8B-B14F-4D97-AF65-F5344CB8AC3E}">
        <p14:creationId xmlns:p14="http://schemas.microsoft.com/office/powerpoint/2010/main" val="4107234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12192000" cy="6858000"/>
          </a:xfrm>
        </p:spPr>
        <p:txBody>
          <a:bodyPr>
            <a:normAutofit/>
          </a:bodyPr>
          <a:lstStyle/>
          <a:p>
            <a:r>
              <a:rPr lang="en-US" b="1" dirty="0"/>
              <a:t>How to Draw ER Diagram? </a:t>
            </a:r>
          </a:p>
          <a:p>
            <a:r>
              <a:rPr lang="en-US" dirty="0"/>
              <a:t>The very first step is Identifying all the Entities, and place them in a Rectangle, and labeling them accordingly.</a:t>
            </a:r>
          </a:p>
          <a:p>
            <a:endParaRPr lang="en-US" dirty="0"/>
          </a:p>
          <a:p>
            <a:r>
              <a:rPr lang="en-US" dirty="0"/>
              <a:t>The next step is to identify the relationship between them and place them accordingly using the Diamond, and make sure that, Relationships are not connected to each other.</a:t>
            </a:r>
          </a:p>
          <a:p>
            <a:endParaRPr lang="en-US" dirty="0"/>
          </a:p>
          <a:p>
            <a:r>
              <a:rPr lang="en-US" dirty="0"/>
              <a:t>Attach</a:t>
            </a:r>
            <a:r>
              <a:rPr lang="en-US" dirty="0">
                <a:hlinkClick r:id="rId2"/>
              </a:rPr>
              <a:t> attributes </a:t>
            </a:r>
            <a:r>
              <a:rPr lang="en-US" dirty="0"/>
              <a:t>to the entities properly. </a:t>
            </a:r>
          </a:p>
          <a:p>
            <a:endParaRPr lang="en-US" dirty="0"/>
          </a:p>
          <a:p>
            <a:r>
              <a:rPr lang="en-US" dirty="0"/>
              <a:t>Remove redundant entities and relationships.</a:t>
            </a:r>
          </a:p>
          <a:p>
            <a:endParaRPr lang="en-US" dirty="0"/>
          </a:p>
          <a:p>
            <a:r>
              <a:rPr lang="en-US" dirty="0"/>
              <a:t>Add proper colors to highlight the data present in the database.</a:t>
            </a:r>
          </a:p>
        </p:txBody>
      </p:sp>
    </p:spTree>
    <p:extLst>
      <p:ext uri="{BB962C8B-B14F-4D97-AF65-F5344CB8AC3E}">
        <p14:creationId xmlns:p14="http://schemas.microsoft.com/office/powerpoint/2010/main" val="3914406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6659418" cy="6858000"/>
          </a:xfrm>
        </p:spPr>
        <p:txBody>
          <a:bodyPr>
            <a:normAutofit fontScale="92500" lnSpcReduction="20000"/>
          </a:bodyPr>
          <a:lstStyle/>
          <a:p>
            <a:r>
              <a:rPr lang="en-US" b="1" dirty="0"/>
              <a:t>ERD notations guide</a:t>
            </a:r>
          </a:p>
          <a:p>
            <a:r>
              <a:rPr lang="en-US" dirty="0"/>
              <a:t>An ER Diagram contains entities, attributes, and relationships.</a:t>
            </a:r>
          </a:p>
          <a:p>
            <a:r>
              <a:rPr lang="en-US" dirty="0"/>
              <a:t> In this section, we will go through the ERD symbols in detail.</a:t>
            </a:r>
          </a:p>
          <a:p>
            <a:r>
              <a:rPr lang="en-US" b="1" dirty="0"/>
              <a:t>Entity</a:t>
            </a:r>
          </a:p>
          <a:p>
            <a:r>
              <a:rPr lang="en-US" dirty="0"/>
              <a:t>An ERD entity is a </a:t>
            </a:r>
            <a:r>
              <a:rPr lang="en-US" b="1" dirty="0"/>
              <a:t>definable thing or concept within a system</a:t>
            </a:r>
            <a:r>
              <a:rPr lang="en-US" dirty="0"/>
              <a:t>, such as a person/role (e.g. Student), object (e.g. Invoice), concept (e.g. Profile) or event (e.g. Transaction) (note: In ERD, the term "entity" is often used instead of "table", but they are the same). </a:t>
            </a:r>
          </a:p>
          <a:p>
            <a:r>
              <a:rPr lang="en-US" dirty="0"/>
              <a:t>When determining entities, think of them as nouns.</a:t>
            </a:r>
          </a:p>
          <a:p>
            <a:r>
              <a:rPr lang="en-US" dirty="0"/>
              <a:t> In ER models, an entity is shown as a rounded rectangle, with its name on top and its attributes listed in the body of the entity shape. </a:t>
            </a:r>
          </a:p>
          <a:p>
            <a:r>
              <a:rPr lang="en-US" dirty="0"/>
              <a:t>The ERD example below shows an example of an ER entity.</a:t>
            </a:r>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57399" y="2170545"/>
            <a:ext cx="2950383" cy="1408449"/>
          </a:xfrm>
        </p:spPr>
      </p:pic>
    </p:spTree>
    <p:extLst>
      <p:ext uri="{BB962C8B-B14F-4D97-AF65-F5344CB8AC3E}">
        <p14:creationId xmlns:p14="http://schemas.microsoft.com/office/powerpoint/2010/main" val="392877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a:t>Data Modeling</a:t>
            </a:r>
          </a:p>
          <a:p>
            <a:pPr marL="0" indent="0">
              <a:buNone/>
            </a:pPr>
            <a:r>
              <a:rPr lang="en-US" b="1" dirty="0"/>
              <a:t>Entity Relationship Diagram</a:t>
            </a:r>
          </a:p>
          <a:p>
            <a:pPr marL="0" indent="0">
              <a:buNone/>
            </a:pPr>
            <a:endParaRPr lang="en-US" b="1" dirty="0"/>
          </a:p>
          <a:p>
            <a:r>
              <a:rPr lang="en-US" dirty="0"/>
              <a:t>Entity Relationship Diagram, also known as ERD, ER Diagram or ER model, is a type of structural diagram for use in database design. </a:t>
            </a:r>
          </a:p>
          <a:p>
            <a:endParaRPr lang="en-US" dirty="0"/>
          </a:p>
          <a:p>
            <a:r>
              <a:rPr lang="en-US" dirty="0"/>
              <a:t>An ERD contains different symbols and connectors that visualize two important information: </a:t>
            </a:r>
            <a:r>
              <a:rPr lang="en-US" b="1" dirty="0"/>
              <a:t>The major entities within the system scope</a:t>
            </a:r>
            <a:r>
              <a:rPr lang="en-US" dirty="0"/>
              <a:t>, and the </a:t>
            </a:r>
            <a:r>
              <a:rPr lang="en-US" b="1" dirty="0"/>
              <a:t>inter-relationships among these entities</a:t>
            </a:r>
            <a:r>
              <a:rPr lang="en-US" dirty="0"/>
              <a:t>.</a:t>
            </a:r>
          </a:p>
          <a:p>
            <a:pPr marL="0" indent="0">
              <a:buNone/>
            </a:pPr>
            <a:endParaRPr lang="en-US" b="1" dirty="0"/>
          </a:p>
          <a:p>
            <a:pPr marL="0" indent="0">
              <a:buNone/>
            </a:pPr>
            <a:r>
              <a:rPr lang="en-US" dirty="0"/>
              <a:t>When we talk about entities in ERD, very often we are referring to business objects such as people/roles (e.g. Student), tangible business objects (e.g. Product), intangible business objects (e.g. Log), etc. "Relationship" is about how these entities relate to each other within the system. </a:t>
            </a:r>
            <a:endParaRPr lang="en-US" b="1" dirty="0"/>
          </a:p>
        </p:txBody>
      </p:sp>
    </p:spTree>
    <p:extLst>
      <p:ext uri="{BB962C8B-B14F-4D97-AF65-F5344CB8AC3E}">
        <p14:creationId xmlns:p14="http://schemas.microsoft.com/office/powerpoint/2010/main" val="94467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0"/>
            <a:ext cx="7740073" cy="6858000"/>
          </a:xfrm>
        </p:spPr>
        <p:txBody>
          <a:bodyPr>
            <a:normAutofit/>
          </a:bodyPr>
          <a:lstStyle/>
          <a:p>
            <a:r>
              <a:rPr lang="en-US" b="1" dirty="0"/>
              <a:t>Entity Attributes</a:t>
            </a:r>
          </a:p>
          <a:p>
            <a:r>
              <a:rPr lang="en-US" dirty="0"/>
              <a:t>Also known as a column, an attribute is a </a:t>
            </a:r>
            <a:r>
              <a:rPr lang="en-US" b="1" dirty="0"/>
              <a:t>property or characteristic of the entity that holds it</a:t>
            </a:r>
            <a:r>
              <a:rPr lang="en-US" dirty="0"/>
              <a:t>. </a:t>
            </a:r>
          </a:p>
          <a:p>
            <a:endParaRPr lang="en-US" dirty="0"/>
          </a:p>
          <a:p>
            <a:r>
              <a:rPr lang="en-US" dirty="0"/>
              <a:t>An attribute has a name that describes the property and a type that describes the kind of attribute it is, such as varchar for a string, and </a:t>
            </a:r>
            <a:r>
              <a:rPr lang="en-US" dirty="0" err="1"/>
              <a:t>int</a:t>
            </a:r>
            <a:r>
              <a:rPr lang="en-US" dirty="0"/>
              <a:t> for integer. </a:t>
            </a:r>
          </a:p>
          <a:p>
            <a:endParaRPr lang="en-US" dirty="0"/>
          </a:p>
          <a:p>
            <a:r>
              <a:rPr lang="en-US" dirty="0"/>
              <a:t>When an ERD is drawn for physical database development, it is important to ensure the use of types that are supported by the target RDBMS.</a:t>
            </a:r>
          </a:p>
        </p:txBody>
      </p:sp>
      <p:sp>
        <p:nvSpPr>
          <p:cNvPr id="4" name="Content Placeholder 3"/>
          <p:cNvSpPr>
            <a:spLocks noGrp="1"/>
          </p:cNvSpPr>
          <p:nvPr>
            <p:ph sz="half" idx="2"/>
          </p:nvPr>
        </p:nvSpPr>
        <p:spPr>
          <a:xfrm>
            <a:off x="7610764" y="397164"/>
            <a:ext cx="4581236" cy="5779799"/>
          </a:xfrm>
        </p:spPr>
        <p:txBody>
          <a:bodyPr>
            <a:normAutofit/>
          </a:bodyPr>
          <a:lstStyle/>
          <a:p>
            <a:r>
              <a:rPr lang="en-US" dirty="0"/>
              <a:t>The ER diagram example below shows an entity with some attributes in it.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7443" y="2216728"/>
            <a:ext cx="3825029" cy="3014974"/>
          </a:xfrm>
          <a:prstGeom prst="rect">
            <a:avLst/>
          </a:prstGeom>
        </p:spPr>
      </p:pic>
    </p:spTree>
    <p:extLst>
      <p:ext uri="{BB962C8B-B14F-4D97-AF65-F5344CB8AC3E}">
        <p14:creationId xmlns:p14="http://schemas.microsoft.com/office/powerpoint/2010/main" val="3621572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6019800" cy="6858000"/>
          </a:xfrm>
        </p:spPr>
        <p:txBody>
          <a:bodyPr>
            <a:normAutofit/>
          </a:bodyPr>
          <a:lstStyle/>
          <a:p>
            <a:r>
              <a:rPr lang="en-US" b="1" dirty="0"/>
              <a:t>Relationship</a:t>
            </a:r>
          </a:p>
          <a:p>
            <a:r>
              <a:rPr lang="en-US" dirty="0"/>
              <a:t>A relationship between two entities signifies that the </a:t>
            </a:r>
            <a:r>
              <a:rPr lang="en-US" b="1" dirty="0"/>
              <a:t>two entities are associated with each other somehow</a:t>
            </a:r>
            <a:r>
              <a:rPr lang="en-US" dirty="0"/>
              <a:t>.</a:t>
            </a:r>
          </a:p>
          <a:p>
            <a:pPr marL="0" indent="0">
              <a:buNone/>
            </a:pPr>
            <a:endParaRPr lang="en-US" dirty="0"/>
          </a:p>
          <a:p>
            <a:r>
              <a:rPr lang="en-US" dirty="0"/>
              <a:t> For example, a student might enroll in a course. </a:t>
            </a:r>
          </a:p>
          <a:p>
            <a:endParaRPr lang="en-US" dirty="0"/>
          </a:p>
          <a:p>
            <a:r>
              <a:rPr lang="en-US" dirty="0"/>
              <a:t>The entity Student is therefore related to Course, and a relationship is presented as a connector connecting between them. </a:t>
            </a:r>
          </a:p>
        </p:txBody>
      </p:sp>
      <p:sp>
        <p:nvSpPr>
          <p:cNvPr id="4" name="Content Placeholder 3"/>
          <p:cNvSpPr>
            <a:spLocks noGrp="1"/>
          </p:cNvSpPr>
          <p:nvPr>
            <p:ph sz="half" idx="2"/>
          </p:nvPr>
        </p:nvSpPr>
        <p:spPr/>
        <p:txBody>
          <a:bodyPr>
            <a:normAutofit/>
          </a:bodyPr>
          <a:lstStyle/>
          <a:p>
            <a:endParaRPr lang="en-US"/>
          </a:p>
        </p:txBody>
      </p:sp>
    </p:spTree>
    <p:extLst>
      <p:ext uri="{BB962C8B-B14F-4D97-AF65-F5344CB8AC3E}">
        <p14:creationId xmlns:p14="http://schemas.microsoft.com/office/powerpoint/2010/main" val="1164366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728" y="1039147"/>
            <a:ext cx="9772072" cy="5246587"/>
          </a:xfrm>
        </p:spPr>
      </p:pic>
    </p:spTree>
    <p:extLst>
      <p:ext uri="{BB962C8B-B14F-4D97-AF65-F5344CB8AC3E}">
        <p14:creationId xmlns:p14="http://schemas.microsoft.com/office/powerpoint/2010/main" val="170158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 y="0"/>
            <a:ext cx="6844145" cy="6858000"/>
          </a:xfrm>
        </p:spPr>
        <p:txBody>
          <a:bodyPr>
            <a:normAutofit lnSpcReduction="10000"/>
          </a:bodyPr>
          <a:lstStyle/>
          <a:p>
            <a:r>
              <a:rPr lang="en-US" b="1" dirty="0"/>
              <a:t>Symbols Used in ER Model </a:t>
            </a:r>
          </a:p>
          <a:p>
            <a:r>
              <a:rPr lang="en-US" dirty="0">
                <a:effectLst/>
              </a:rPr>
              <a:t>ER Model is used to model the logical view of the system from a data perspective which consists of these symbols: </a:t>
            </a:r>
          </a:p>
          <a:p>
            <a:r>
              <a:rPr lang="en-US" b="1" dirty="0"/>
              <a:t>Rectangles:</a:t>
            </a:r>
            <a:r>
              <a:rPr lang="en-US" dirty="0"/>
              <a:t> Rectangles represent Entities in the ER Model. </a:t>
            </a:r>
          </a:p>
          <a:p>
            <a:r>
              <a:rPr lang="en-US" b="1" dirty="0"/>
              <a:t>Ellipses:</a:t>
            </a:r>
            <a:r>
              <a:rPr lang="en-US" dirty="0"/>
              <a:t> Ellipses represent Attributes in the ER Model. </a:t>
            </a:r>
          </a:p>
          <a:p>
            <a:r>
              <a:rPr lang="en-US" b="1" dirty="0"/>
              <a:t>Diamond:</a:t>
            </a:r>
            <a:r>
              <a:rPr lang="en-US" dirty="0"/>
              <a:t> Diamonds represent Relationships among Entities. </a:t>
            </a:r>
          </a:p>
          <a:p>
            <a:r>
              <a:rPr lang="en-US" b="1" dirty="0"/>
              <a:t>Lines:</a:t>
            </a:r>
            <a:r>
              <a:rPr lang="en-US" dirty="0"/>
              <a:t> Lines represent attributes to entities and entity sets with other relationship types. </a:t>
            </a:r>
          </a:p>
          <a:p>
            <a:r>
              <a:rPr lang="en-US" b="1" dirty="0"/>
              <a:t>Double Ellipse:</a:t>
            </a:r>
            <a:r>
              <a:rPr lang="en-US" dirty="0"/>
              <a:t> Double Ellipses represent Multi-Valued Attributes. </a:t>
            </a:r>
          </a:p>
          <a:p>
            <a:r>
              <a:rPr lang="en-US" b="1" dirty="0"/>
              <a:t>Double Rectangle:</a:t>
            </a:r>
            <a:r>
              <a:rPr lang="en-US" dirty="0"/>
              <a:t> Double Rectangle represents a Weak Entity. </a:t>
            </a:r>
          </a:p>
        </p:txBody>
      </p:sp>
      <p:pic>
        <p:nvPicPr>
          <p:cNvPr id="13" name="Content Placeholder 12"/>
          <p:cNvPicPr>
            <a:picLocks noGrp="1" noChangeAspect="1"/>
          </p:cNvPicPr>
          <p:nvPr>
            <p:ph sz="half" idx="2"/>
          </p:nvPr>
        </p:nvPicPr>
        <p:blipFill>
          <a:blip r:embed="rId2"/>
          <a:stretch>
            <a:fillRect/>
          </a:stretch>
        </p:blipFill>
        <p:spPr>
          <a:xfrm>
            <a:off x="6761018" y="803562"/>
            <a:ext cx="5430982" cy="4950691"/>
          </a:xfrm>
          <a:prstGeom prst="rect">
            <a:avLst/>
          </a:prstGeom>
        </p:spPr>
      </p:pic>
    </p:spTree>
    <p:extLst>
      <p:ext uri="{BB962C8B-B14F-4D97-AF65-F5344CB8AC3E}">
        <p14:creationId xmlns:p14="http://schemas.microsoft.com/office/powerpoint/2010/main" val="28516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 y="0"/>
            <a:ext cx="11914909" cy="6659418"/>
          </a:xfrm>
        </p:spPr>
        <p:txBody>
          <a:bodyPr/>
          <a:lstStyle/>
          <a:p>
            <a:r>
              <a:rPr lang="en-US" b="1" dirty="0"/>
              <a:t>Components of ER Diagram </a:t>
            </a:r>
          </a:p>
          <a:p>
            <a:r>
              <a:rPr lang="en-US" dirty="0">
                <a:effectLst/>
              </a:rPr>
              <a:t>ER Model consists of Entities, Attributes, and Relationships among Entities in a Database System. </a:t>
            </a:r>
          </a:p>
          <a:p>
            <a:endParaRPr lang="en-US" dirty="0">
              <a:effectLst/>
            </a:endParaRPr>
          </a:p>
        </p:txBody>
      </p:sp>
      <p:pic>
        <p:nvPicPr>
          <p:cNvPr id="7" name="Content Placeholder 8"/>
          <p:cNvPicPr>
            <a:picLocks noChangeAspect="1"/>
          </p:cNvPicPr>
          <p:nvPr/>
        </p:nvPicPr>
        <p:blipFill>
          <a:blip r:embed="rId2"/>
          <a:stretch>
            <a:fillRect/>
          </a:stretch>
        </p:blipFill>
        <p:spPr>
          <a:xfrm>
            <a:off x="1311564" y="1891029"/>
            <a:ext cx="8063345" cy="3992535"/>
          </a:xfrm>
          <a:prstGeom prst="rect">
            <a:avLst/>
          </a:prstGeom>
        </p:spPr>
      </p:pic>
    </p:spTree>
    <p:extLst>
      <p:ext uri="{BB962C8B-B14F-4D97-AF65-F5344CB8AC3E}">
        <p14:creationId xmlns:p14="http://schemas.microsoft.com/office/powerpoint/2010/main" val="300501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 y="0"/>
            <a:ext cx="12127345" cy="6858000"/>
          </a:xfrm>
        </p:spPr>
        <p:txBody>
          <a:bodyPr/>
          <a:lstStyle/>
          <a:p>
            <a:r>
              <a:rPr lang="en-US" b="1" dirty="0"/>
              <a:t>What is Entity? </a:t>
            </a:r>
          </a:p>
          <a:p>
            <a:r>
              <a:rPr lang="en-US" dirty="0">
                <a:effectLst/>
              </a:rPr>
              <a:t>An Entity may be an object with a physical existence – a particular person, car, house, or employee – or it may be an object with a conceptual existence – a company, a job, or a university course . </a:t>
            </a:r>
          </a:p>
          <a:p>
            <a:r>
              <a:rPr lang="en-US" b="1" dirty="0"/>
              <a:t>What is Entity Set? </a:t>
            </a:r>
          </a:p>
          <a:p>
            <a:r>
              <a:rPr lang="en-US" dirty="0">
                <a:effectLst/>
              </a:rPr>
              <a:t>An Entity is an object of Entity Type and a set of all entities is called an entity set.</a:t>
            </a:r>
          </a:p>
          <a:p>
            <a:r>
              <a:rPr lang="en-US" dirty="0">
                <a:effectLst/>
              </a:rPr>
              <a:t> For Example, E1 is an entity having Entity Type Student and the set of all students is called Entity Set. </a:t>
            </a:r>
          </a:p>
          <a:p>
            <a:r>
              <a:rPr lang="en-US" dirty="0">
                <a:effectLst/>
              </a:rPr>
              <a:t>In ER diagram, Entity Type is represented as: </a:t>
            </a:r>
          </a:p>
        </p:txBody>
      </p:sp>
    </p:spTree>
    <p:extLst>
      <p:ext uri="{BB962C8B-B14F-4D97-AF65-F5344CB8AC3E}">
        <p14:creationId xmlns:p14="http://schemas.microsoft.com/office/powerpoint/2010/main" val="230293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0"/>
            <a:ext cx="6854537" cy="6858000"/>
          </a:xfrm>
        </p:spPr>
        <p:txBody>
          <a:bodyPr>
            <a:normAutofit fontScale="77500" lnSpcReduction="20000"/>
          </a:bodyPr>
          <a:lstStyle/>
          <a:p>
            <a:pPr marL="0" indent="0">
              <a:buNone/>
            </a:pPr>
            <a:r>
              <a:rPr lang="en-US" sz="4100" b="1" dirty="0">
                <a:solidFill>
                  <a:srgbClr val="FF0000"/>
                </a:solidFill>
              </a:rPr>
              <a:t>What is a Strong Entity?</a:t>
            </a:r>
          </a:p>
          <a:p>
            <a:r>
              <a:rPr lang="en-US" dirty="0">
                <a:effectLst/>
              </a:rPr>
              <a:t>A strong entity is not dependent on any other entity in the </a:t>
            </a:r>
            <a:r>
              <a:rPr lang="en-US" dirty="0">
                <a:effectLst/>
                <a:hlinkClick r:id="rId2"/>
              </a:rPr>
              <a:t>schema</a:t>
            </a:r>
            <a:r>
              <a:rPr lang="en-US" dirty="0">
                <a:effectLst/>
              </a:rPr>
              <a:t>.</a:t>
            </a:r>
          </a:p>
          <a:p>
            <a:r>
              <a:rPr lang="en-US" dirty="0">
                <a:effectLst/>
              </a:rPr>
              <a:t> A strong entity will always have a primary key. Strong entities are represented by a single rectangle. </a:t>
            </a:r>
          </a:p>
          <a:p>
            <a:r>
              <a:rPr lang="en-US" dirty="0">
                <a:effectLst/>
              </a:rPr>
              <a:t>The relationship of two strong entities is represented by a single diamond.</a:t>
            </a:r>
          </a:p>
          <a:p>
            <a:r>
              <a:rPr lang="en-US" dirty="0">
                <a:effectLst/>
              </a:rPr>
              <a:t> Various strong entities, when combined together, create a strong entity set.</a:t>
            </a:r>
          </a:p>
          <a:p>
            <a:pPr marL="0" indent="0">
              <a:buNone/>
            </a:pPr>
            <a:r>
              <a:rPr lang="en-US" sz="4100" b="1" dirty="0">
                <a:solidFill>
                  <a:srgbClr val="FF0000"/>
                </a:solidFill>
              </a:rPr>
              <a:t>What is a Weak Entity?</a:t>
            </a:r>
          </a:p>
          <a:p>
            <a:r>
              <a:rPr lang="en-US" dirty="0">
                <a:effectLst/>
              </a:rPr>
              <a:t>A weak entity is dependent on a strong entity to ensure its existence.</a:t>
            </a:r>
          </a:p>
          <a:p>
            <a:r>
              <a:rPr lang="en-US" dirty="0">
                <a:effectLst/>
              </a:rPr>
              <a:t> Unlike a strong entity, a weak entity does not have any primary key. </a:t>
            </a:r>
          </a:p>
          <a:p>
            <a:r>
              <a:rPr lang="en-US" dirty="0">
                <a:effectLst/>
              </a:rPr>
              <a:t>It instead has a partial discriminator key. </a:t>
            </a:r>
          </a:p>
          <a:p>
            <a:r>
              <a:rPr lang="en-US" dirty="0">
                <a:effectLst/>
              </a:rPr>
              <a:t>A </a:t>
            </a:r>
            <a:r>
              <a:rPr lang="en-US" dirty="0">
                <a:effectLst/>
                <a:hlinkClick r:id="rId3"/>
              </a:rPr>
              <a:t>weak entity</a:t>
            </a:r>
            <a:r>
              <a:rPr lang="en-US" dirty="0">
                <a:effectLst/>
              </a:rPr>
              <a:t> is represented by a double rectangle.</a:t>
            </a:r>
          </a:p>
          <a:p>
            <a:r>
              <a:rPr lang="en-US" dirty="0">
                <a:effectLst/>
              </a:rPr>
              <a:t> The relation between one strong and one weak entity is represented by a double diamond. </a:t>
            </a:r>
          </a:p>
          <a:p>
            <a:r>
              <a:rPr lang="en-US" dirty="0">
                <a:effectLst/>
              </a:rPr>
              <a:t>This relationship is also known as an </a:t>
            </a:r>
            <a:r>
              <a:rPr lang="en-US" b="1" dirty="0">
                <a:effectLst/>
              </a:rPr>
              <a:t>identifying relationship.</a:t>
            </a:r>
            <a:r>
              <a:rPr lang="en-US" dirty="0">
                <a:effectLst/>
              </a:rPr>
              <a:t> </a:t>
            </a:r>
          </a:p>
        </p:txBody>
      </p:sp>
      <p:pic>
        <p:nvPicPr>
          <p:cNvPr id="7" name="Content Placeholder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854538" y="1339273"/>
            <a:ext cx="5337462" cy="3960052"/>
          </a:xfrm>
        </p:spPr>
      </p:pic>
    </p:spTree>
    <p:extLst>
      <p:ext uri="{BB962C8B-B14F-4D97-AF65-F5344CB8AC3E}">
        <p14:creationId xmlns:p14="http://schemas.microsoft.com/office/powerpoint/2010/main" val="400902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6019800" cy="6858000"/>
          </a:xfrm>
        </p:spPr>
        <p:txBody>
          <a:bodyPr/>
          <a:lstStyle/>
          <a:p>
            <a:r>
              <a:rPr lang="en-US" b="1" dirty="0"/>
              <a:t>What is Attributes? </a:t>
            </a:r>
          </a:p>
          <a:p>
            <a:r>
              <a:rPr lang="en-US" dirty="0">
                <a:effectLst/>
                <a:hlinkClick r:id="rId2"/>
              </a:rPr>
              <a:t>Attributes </a:t>
            </a:r>
            <a:r>
              <a:rPr lang="en-US" dirty="0">
                <a:effectLst/>
              </a:rPr>
              <a:t>are the properties that define the entity type.</a:t>
            </a:r>
          </a:p>
          <a:p>
            <a:endParaRPr lang="en-US" dirty="0">
              <a:effectLst/>
            </a:endParaRPr>
          </a:p>
          <a:p>
            <a:r>
              <a:rPr lang="en-US" dirty="0">
                <a:effectLst/>
              </a:rPr>
              <a:t> For example, </a:t>
            </a:r>
            <a:r>
              <a:rPr lang="en-US" dirty="0" err="1">
                <a:effectLst/>
              </a:rPr>
              <a:t>Roll_No</a:t>
            </a:r>
            <a:r>
              <a:rPr lang="en-US" dirty="0">
                <a:effectLst/>
              </a:rPr>
              <a:t>, Name, DOB, Age, Address, and </a:t>
            </a:r>
            <a:r>
              <a:rPr lang="en-US" dirty="0" err="1">
                <a:effectLst/>
              </a:rPr>
              <a:t>Mobile_No</a:t>
            </a:r>
            <a:r>
              <a:rPr lang="en-US" dirty="0">
                <a:effectLst/>
              </a:rPr>
              <a:t> are the attributes that define entity type Student. </a:t>
            </a:r>
          </a:p>
          <a:p>
            <a:endParaRPr lang="en-US" dirty="0">
              <a:effectLst/>
            </a:endParaRPr>
          </a:p>
          <a:p>
            <a:r>
              <a:rPr lang="en-US" dirty="0">
                <a:effectLst/>
              </a:rPr>
              <a:t>In ER diagram, the attribute is represented by an oval. </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32073" y="2327564"/>
            <a:ext cx="3417453" cy="2254755"/>
          </a:xfrm>
        </p:spPr>
      </p:pic>
    </p:spTree>
    <p:extLst>
      <p:ext uri="{BB962C8B-B14F-4D97-AF65-F5344CB8AC3E}">
        <p14:creationId xmlns:p14="http://schemas.microsoft.com/office/powerpoint/2010/main" val="368646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0"/>
            <a:ext cx="7658099" cy="6858000"/>
          </a:xfrm>
        </p:spPr>
        <p:txBody>
          <a:bodyPr/>
          <a:lstStyle/>
          <a:p>
            <a:r>
              <a:rPr lang="en-US" b="1" dirty="0"/>
              <a:t>Types of Attributes </a:t>
            </a:r>
          </a:p>
          <a:p>
            <a:r>
              <a:rPr lang="en-US" b="1" dirty="0"/>
              <a:t>1. Key Attribute </a:t>
            </a:r>
          </a:p>
          <a:p>
            <a:r>
              <a:rPr lang="en-US" dirty="0">
                <a:effectLst/>
              </a:rPr>
              <a:t>The attribute which </a:t>
            </a:r>
            <a:r>
              <a:rPr lang="en-US" b="1" dirty="0">
                <a:effectLst/>
              </a:rPr>
              <a:t>uniquely identifies each entity </a:t>
            </a:r>
            <a:r>
              <a:rPr lang="en-US" dirty="0">
                <a:effectLst/>
              </a:rPr>
              <a:t>in the entity set is called the key attribute.</a:t>
            </a:r>
          </a:p>
          <a:p>
            <a:endParaRPr lang="en-US" dirty="0">
              <a:effectLst/>
            </a:endParaRPr>
          </a:p>
          <a:p>
            <a:r>
              <a:rPr lang="en-US" dirty="0">
                <a:effectLst/>
              </a:rPr>
              <a:t> For example, </a:t>
            </a:r>
            <a:r>
              <a:rPr lang="en-US" dirty="0" err="1">
                <a:effectLst/>
              </a:rPr>
              <a:t>Roll_No</a:t>
            </a:r>
            <a:r>
              <a:rPr lang="en-US" dirty="0">
                <a:effectLst/>
              </a:rPr>
              <a:t> will be unique for each student. </a:t>
            </a:r>
          </a:p>
          <a:p>
            <a:endParaRPr lang="en-US" dirty="0"/>
          </a:p>
          <a:p>
            <a:r>
              <a:rPr lang="en-US" dirty="0">
                <a:effectLst/>
              </a:rPr>
              <a:t>In ER diagram, the key attribute is represented by an oval with underlying lines. </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58099" y="2567709"/>
            <a:ext cx="3028373" cy="2014610"/>
          </a:xfrm>
        </p:spPr>
      </p:pic>
    </p:spTree>
    <p:extLst>
      <p:ext uri="{BB962C8B-B14F-4D97-AF65-F5344CB8AC3E}">
        <p14:creationId xmlns:p14="http://schemas.microsoft.com/office/powerpoint/2010/main" val="1624123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0"/>
            <a:ext cx="6853381" cy="6858000"/>
          </a:xfrm>
        </p:spPr>
        <p:txBody>
          <a:bodyPr>
            <a:normAutofit/>
          </a:bodyPr>
          <a:lstStyle/>
          <a:p>
            <a:r>
              <a:rPr lang="en-US" b="1" dirty="0"/>
              <a:t>Composite Attribute </a:t>
            </a:r>
          </a:p>
          <a:p>
            <a:r>
              <a:rPr lang="en-US" dirty="0">
                <a:effectLst/>
              </a:rPr>
              <a:t>An attribute </a:t>
            </a:r>
            <a:r>
              <a:rPr lang="en-US" b="1" dirty="0">
                <a:effectLst/>
              </a:rPr>
              <a:t>composed of many other attributes </a:t>
            </a:r>
            <a:r>
              <a:rPr lang="en-US" dirty="0">
                <a:effectLst/>
              </a:rPr>
              <a:t>is called a composite attribute. </a:t>
            </a:r>
          </a:p>
          <a:p>
            <a:endParaRPr lang="en-US" dirty="0">
              <a:effectLst/>
            </a:endParaRPr>
          </a:p>
          <a:p>
            <a:r>
              <a:rPr lang="en-US" dirty="0">
                <a:effectLst/>
              </a:rPr>
              <a:t>For example, the Address attribute of the student Entity type consists of Street, City, State, and Country.</a:t>
            </a:r>
          </a:p>
          <a:p>
            <a:endParaRPr lang="en-US" dirty="0">
              <a:effectLst/>
            </a:endParaRPr>
          </a:p>
          <a:p>
            <a:r>
              <a:rPr lang="en-US" dirty="0">
                <a:effectLst/>
              </a:rPr>
              <a:t> In ER diagram, the composite attribute is represented by an oval comprising of ovals. </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3381" y="2022765"/>
            <a:ext cx="4812146" cy="2836958"/>
          </a:xfrm>
        </p:spPr>
      </p:pic>
    </p:spTree>
    <p:extLst>
      <p:ext uri="{BB962C8B-B14F-4D97-AF65-F5344CB8AC3E}">
        <p14:creationId xmlns:p14="http://schemas.microsoft.com/office/powerpoint/2010/main" val="1058520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1595</Words>
  <Application>Microsoft Office PowerPoint</Application>
  <PresentationFormat>Widescreen</PresentationFormat>
  <Paragraphs>139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Raghav Panthi [BCA - 2024]</cp:lastModifiedBy>
  <cp:revision>10</cp:revision>
  <dcterms:created xsi:type="dcterms:W3CDTF">2024-12-28T11:33:27Z</dcterms:created>
  <dcterms:modified xsi:type="dcterms:W3CDTF">2025-01-30T09:52:40Z</dcterms:modified>
</cp:coreProperties>
</file>